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5" r:id="rId8"/>
    <p:sldId id="266" r:id="rId9"/>
    <p:sldId id="267" r:id="rId10"/>
    <p:sldId id="259" r:id="rId11"/>
    <p:sldId id="268" r:id="rId12"/>
    <p:sldId id="271" r:id="rId13"/>
    <p:sldId id="26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59BF21-FEEC-4CBC-ADD1-8245955ACF28}">
          <p14:sldIdLst>
            <p14:sldId id="256"/>
            <p14:sldId id="257"/>
          </p14:sldIdLst>
        </p14:section>
        <p14:section name="3ai" id="{55B9F7EF-3BA5-44DF-B424-59150D788515}">
          <p14:sldIdLst>
            <p14:sldId id="258"/>
            <p14:sldId id="263"/>
            <p14:sldId id="264"/>
            <p14:sldId id="262"/>
          </p14:sldIdLst>
        </p14:section>
        <p14:section name="3aii" id="{D7D46D03-4073-462F-BCCC-E6C1A729A2D5}">
          <p14:sldIdLst>
            <p14:sldId id="265"/>
            <p14:sldId id="266"/>
            <p14:sldId id="267"/>
            <p14:sldId id="259"/>
          </p14:sldIdLst>
        </p14:section>
        <p14:section name="3b" id="{3EBD12B6-1FFC-45F2-A6E6-13233D29368F}">
          <p14:sldIdLst>
            <p14:sldId id="268"/>
            <p14:sldId id="271"/>
            <p14:sldId id="261"/>
          </p14:sldIdLst>
        </p14:section>
        <p14:section name="3_c_i" id="{4C8D1080-1C16-4665-BCEA-BB17E3987FB5}">
          <p14:sldIdLst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97AC-6770-4D99-AAD1-4091FF06B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47ACF-2F92-4635-B0FB-484D8297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C956-B81E-4ADC-B3B0-2B78FDFD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DF701-DB31-4EF8-B84E-67B910EA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1EA5-497B-42A3-919D-3AD44210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F94D-F55B-4320-A71F-3BD937CE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84987-CF15-49DB-A473-0E6AA1FE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F1A2-E8BF-4758-BE4F-0A1F1AE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355E-EDED-4D84-A28C-680E7EE4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8C8D-B6A1-47CB-AC39-1D6BECBA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D7A77-0C29-4772-A319-D8DFCF9C6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16B00-E583-42F6-AA74-4ED129E0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17BE-A0F0-49A0-9DC7-F2A6574F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F68B-031F-4532-A943-C6788C3B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AE19-DC2E-4628-9669-94146194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2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951E-F003-47E3-8C42-7B310766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5229-52D1-4CBC-8BD8-C843E7848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89BC-B283-4973-B7FD-266E00E0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17E1-CFE1-4E71-B91A-F0FB05D4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2C9F-C193-455D-98EE-F8710105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1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1B11-1F5F-4595-8111-118044FA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C75B3-7094-4CF9-9664-ECE7A0FE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D3EE-9F10-414D-8F0E-0D86DBD2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3FA7-4EED-41F5-9325-0DCC71E2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158F-4A47-40CA-B710-3BCDA8FD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7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945-9E0C-49CC-AD13-A1794486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00A2-F3AD-4582-AA99-57ADBD1DB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E37C-304F-468E-8C07-D297F0DC0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9C697-BB86-4A9E-9E15-83A11A62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70562-3096-45FD-91E3-8D7233AE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F3ECF-9E5A-4804-AF76-838FFE45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6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4DA7-0970-4F0F-B5F5-02DC6302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EF3F0-C097-4E2A-8924-84777EF5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51A9E-29B9-417F-B095-E291E4C8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1C79F-732D-4250-93AF-93E951E3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2A910-7880-4312-ABC9-C351220B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5BB79-05D8-4132-85FF-88901726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CE472-E6A0-42CF-9955-BCC3986D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07193-D4FB-44B5-91D7-3A7CC377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77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0C1F-0F2F-4134-8840-42DF047F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5DE27-5447-4E3C-9C3D-8D105A50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AAD56-5538-45AE-B842-1AC9B98B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10450-2FDE-41A4-959E-4BE0FF4E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8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2E67B-BB5D-45C0-865F-28D1B660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64D4E-9F5C-45C0-A314-572E7790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8E98D-D62F-4940-829F-DBD8DE40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0768-62D6-4038-B265-014AE90E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1906-E56D-4E06-8F14-557E9417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3267A-4AC5-427F-923A-AD3A113D1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DC2B7-2CA6-41AE-8C95-5B35301F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FC06-2A8E-4311-A0A3-A05CCC69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78243-EC04-4944-805A-9CE25182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4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CA33-6461-4F7E-8595-6FE68970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7BD50-6E0F-4640-B843-775AFE5F3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4E610-8D33-4820-906C-FC52550B4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7C556-56B5-48D8-B090-A2E81E14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FF2F-FCAE-4104-8122-D4179C68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2EEE9-9C13-4DB5-803D-86225798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798FD-8456-4057-9B08-88B7151E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351CD-9D42-4E8D-8C83-F1F1F605A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0A2A-938B-49FC-89A4-86FDD262B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B9F8-9726-4797-9672-14111585E093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98D0-5FEB-4AAB-A665-68E0446DD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0E31-CF20-42A2-845F-98299AE32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189F-672D-4529-9860-226B7D27E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3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13B59A-20BE-4391-9D96-F576007EF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Bayesian Inference and Causal Machine Learning</a:t>
            </a:r>
            <a:br>
              <a:rPr lang="en-GB" dirty="0"/>
            </a:br>
            <a:r>
              <a:rPr lang="en-GB" dirty="0"/>
              <a:t>Assignment on Experimental Studies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C9CB63A-AE98-4705-883F-708FB1266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Giuseppe Salerno</a:t>
            </a:r>
          </a:p>
        </p:txBody>
      </p:sp>
    </p:spTree>
    <p:extLst>
      <p:ext uri="{BB962C8B-B14F-4D97-AF65-F5344CB8AC3E}">
        <p14:creationId xmlns:p14="http://schemas.microsoft.com/office/powerpoint/2010/main" val="134391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9ACFAA8-92D5-44F2-B06E-F6787F1E1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t="11286" r="9080" b="3763"/>
          <a:stretch/>
        </p:blipFill>
        <p:spPr>
          <a:xfrm>
            <a:off x="5521910" y="1097054"/>
            <a:ext cx="6534348" cy="4282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3-a-ii. Bayesian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8FE5BD-96D9-42B3-A149-3A83AE8C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83250"/>
              </p:ext>
            </p:extLst>
          </p:nvPr>
        </p:nvGraphicFramePr>
        <p:xfrm>
          <a:off x="838200" y="1584156"/>
          <a:ext cx="3840332" cy="2520000"/>
        </p:xfrm>
        <a:graphic>
          <a:graphicData uri="http://schemas.openxmlformats.org/drawingml/2006/table">
            <a:tbl>
              <a:tblPr/>
              <a:tblGrid>
                <a:gridCol w="1026111">
                  <a:extLst>
                    <a:ext uri="{9D8B030D-6E8A-4147-A177-3AD203B41FA5}">
                      <a16:colId xmlns:a16="http://schemas.microsoft.com/office/drawing/2014/main" val="4289624307"/>
                    </a:ext>
                  </a:extLst>
                </a:gridCol>
                <a:gridCol w="1303924">
                  <a:extLst>
                    <a:ext uri="{9D8B030D-6E8A-4147-A177-3AD203B41FA5}">
                      <a16:colId xmlns:a16="http://schemas.microsoft.com/office/drawing/2014/main" val="509152564"/>
                    </a:ext>
                  </a:extLst>
                </a:gridCol>
                <a:gridCol w="1510297">
                  <a:extLst>
                    <a:ext uri="{9D8B030D-6E8A-4147-A177-3AD203B41FA5}">
                      <a16:colId xmlns:a16="http://schemas.microsoft.com/office/drawing/2014/main" val="26970868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ATE</a:t>
                      </a: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_FS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ATE_SP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3764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81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-0.13602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-0.13216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724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0.06164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0.07517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31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-0.26209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-0.28128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51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-0.13491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-0.13200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92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-0.01918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0.01418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934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45C867-0F04-42DC-AA9A-A2A41B1B074F}"/>
              </a:ext>
            </a:extLst>
          </p:cNvPr>
          <p:cNvSpPr txBox="1"/>
          <p:nvPr/>
        </p:nvSpPr>
        <p:spPr>
          <a:xfrm>
            <a:off x="366781" y="4180344"/>
            <a:ext cx="5155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To run this Bayesian model two modification of the previous code where made:</a:t>
            </a:r>
          </a:p>
          <a:p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/>
              <a:t>Outcome variable y = LOG(depress6)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Modification of the ATE calculation</a:t>
            </a:r>
          </a:p>
          <a:p>
            <a:r>
              <a:rPr lang="en-GB" sz="1400" dirty="0"/>
              <a:t>ATE_FS = mean(EXP(Y1))- mean(EXP(Y0))</a:t>
            </a:r>
          </a:p>
          <a:p>
            <a:r>
              <a:rPr lang="en-GB" sz="1400" dirty="0"/>
              <a:t>ATE_SP = EXP(mu.t+0.5*sigma2.t^2) -EXP(mu.c+0.5*sigma2.c^2)</a:t>
            </a:r>
          </a:p>
          <a:p>
            <a:endParaRPr lang="en-GB" sz="1400" dirty="0"/>
          </a:p>
          <a:p>
            <a:r>
              <a:rPr lang="en-GB" sz="1400" dirty="0"/>
              <a:t>The distributions of the previous slide and the one reported here are almost equal. </a:t>
            </a:r>
          </a:p>
          <a:p>
            <a:endParaRPr lang="en-GB" sz="1400" dirty="0"/>
          </a:p>
          <a:p>
            <a:r>
              <a:rPr lang="en-GB" sz="1400" dirty="0"/>
              <a:t>Is this expected?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44A4B-21EE-41C2-B50F-E1829F1574B4}"/>
              </a:ext>
            </a:extLst>
          </p:cNvPr>
          <p:cNvGraphicFramePr>
            <a:graphicFrameLocks noGrp="1"/>
          </p:cNvGraphicFramePr>
          <p:nvPr/>
        </p:nvGraphicFramePr>
        <p:xfrm>
          <a:off x="6369408" y="5495975"/>
          <a:ext cx="5253428" cy="994155"/>
        </p:xfrm>
        <a:graphic>
          <a:graphicData uri="http://schemas.openxmlformats.org/drawingml/2006/table">
            <a:tbl>
              <a:tblPr/>
              <a:tblGrid>
                <a:gridCol w="1446844">
                  <a:extLst>
                    <a:ext uri="{9D8B030D-6E8A-4147-A177-3AD203B41FA5}">
                      <a16:colId xmlns:a16="http://schemas.microsoft.com/office/drawing/2014/main" val="427933274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48520996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4087457120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2611354913"/>
                    </a:ext>
                  </a:extLst>
                </a:gridCol>
                <a:gridCol w="637754">
                  <a:extLst>
                    <a:ext uri="{9D8B030D-6E8A-4147-A177-3AD203B41FA5}">
                      <a16:colId xmlns:a16="http://schemas.microsoft.com/office/drawing/2014/main" val="2357128796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324837573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 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(max-min)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94858"/>
                  </a:ext>
                </a:extLst>
              </a:tr>
              <a:tr h="1993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depress6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12186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01366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58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4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3-b.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547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3,b can be summarized as the following:</a:t>
                </a:r>
              </a:p>
              <a:p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Initialize the probability of the two Bernoulli distributions (data likelihood) with the ratio of the number of employed units (“employ6”==1) among treated units and with the ratio of the number of non-employed units (“employ6”==0) among control units.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Calculate the parameters of the posterior distributions (Beta) of the parameters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 (the probability of the two Bernoulli distributions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𝑏𝑒𝑟𝑛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𝑏𝑒𝑟𝑛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400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The following procedure has been repeated 50k times (next slide):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5478423"/>
              </a:xfrm>
              <a:prstGeom prst="rect">
                <a:avLst/>
              </a:prstGeom>
              <a:blipFill>
                <a:blip r:embed="rId2"/>
                <a:stretch>
                  <a:fillRect l="-161" t="-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18F60A7-05CF-4839-892C-EA6CB93C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9689"/>
            <a:ext cx="8509018" cy="7641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CA750E7-2DDC-4AD5-BD7C-0CC9B974D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32813"/>
            <a:ext cx="6052184" cy="1162969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A1E8C91-DAC7-453F-AC5B-83ACD7A3D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284" y="4251019"/>
            <a:ext cx="3525711" cy="764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EF60C4-8E69-4C4C-96E8-BF2D91BA3F81}"/>
              </a:ext>
            </a:extLst>
          </p:cNvPr>
          <p:cNvSpPr txBox="1"/>
          <p:nvPr/>
        </p:nvSpPr>
        <p:spPr>
          <a:xfrm>
            <a:off x="8520164" y="3912465"/>
            <a:ext cx="2481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Prior (uniform)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6902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3-b.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3,b can be summarized as the following:</a:t>
                </a:r>
              </a:p>
              <a:p>
                <a:endParaRPr lang="en-GB" sz="14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GB" sz="1400" dirty="0"/>
                  <a:t>The following procedure has been repeated 50k times (next slide):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Sample from posterior distribution to retrieve new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400" dirty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Impute the missing values with current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1400" b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Estimate the ATE for Finite Sample and Super Population: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4616648"/>
              </a:xfrm>
              <a:prstGeom prst="rect">
                <a:avLst/>
              </a:prstGeom>
              <a:blipFill>
                <a:blip r:embed="rId2"/>
                <a:stretch>
                  <a:fillRect l="-161" t="-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A690781-FC7E-4677-A418-EA45F8937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01" y="2371199"/>
            <a:ext cx="8572043" cy="51404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8769DCC-4CD6-4962-B861-1541CD269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400" y="3400845"/>
            <a:ext cx="8512411" cy="1490752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9DE6053D-5230-4D9B-A401-88F122383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400" y="5331020"/>
            <a:ext cx="8001424" cy="8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4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E58E08F-F7C5-48EC-A689-C14B59F39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" t="10963" r="8756" b="3439"/>
          <a:stretch/>
        </p:blipFill>
        <p:spPr>
          <a:xfrm>
            <a:off x="5521910" y="1019648"/>
            <a:ext cx="6605156" cy="4351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3-b. Bayesian Model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7AAFAC-BBF6-4224-8225-EC30E3D0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03340"/>
              </p:ext>
            </p:extLst>
          </p:nvPr>
        </p:nvGraphicFramePr>
        <p:xfrm>
          <a:off x="838200" y="1584156"/>
          <a:ext cx="3840332" cy="2520000"/>
        </p:xfrm>
        <a:graphic>
          <a:graphicData uri="http://schemas.openxmlformats.org/drawingml/2006/table">
            <a:tbl>
              <a:tblPr/>
              <a:tblGrid>
                <a:gridCol w="1026111">
                  <a:extLst>
                    <a:ext uri="{9D8B030D-6E8A-4147-A177-3AD203B41FA5}">
                      <a16:colId xmlns:a16="http://schemas.microsoft.com/office/drawing/2014/main" val="4289624307"/>
                    </a:ext>
                  </a:extLst>
                </a:gridCol>
                <a:gridCol w="1303924">
                  <a:extLst>
                    <a:ext uri="{9D8B030D-6E8A-4147-A177-3AD203B41FA5}">
                      <a16:colId xmlns:a16="http://schemas.microsoft.com/office/drawing/2014/main" val="509152564"/>
                    </a:ext>
                  </a:extLst>
                </a:gridCol>
                <a:gridCol w="1510297">
                  <a:extLst>
                    <a:ext uri="{9D8B030D-6E8A-4147-A177-3AD203B41FA5}">
                      <a16:colId xmlns:a16="http://schemas.microsoft.com/office/drawing/2014/main" val="26970868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ATE</a:t>
                      </a: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_FS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ATE_SP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3764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81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0.07331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0.07317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724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0.03931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0.05214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31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-0.00251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-0.02881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51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0.07293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92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0.15075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0.17616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934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7260ED6-3D26-4A07-AE75-06F76415AA94}"/>
              </a:ext>
            </a:extLst>
          </p:cNvPr>
          <p:cNvSpPr txBox="1"/>
          <p:nvPr/>
        </p:nvSpPr>
        <p:spPr>
          <a:xfrm>
            <a:off x="366781" y="4480313"/>
            <a:ext cx="5155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average treatment effect for both the FS and the SP is around ~7%. This means that the treatment increases the probability of being employed after 6 months from the treatment of ~7%.</a:t>
            </a:r>
          </a:p>
          <a:p>
            <a:r>
              <a:rPr lang="en-GB" sz="1400" dirty="0"/>
              <a:t>For ATE_SP the 2.5 percentile is “quite negative” and “quite high” (2.88%).</a:t>
            </a:r>
          </a:p>
          <a:p>
            <a:endParaRPr lang="en-GB" sz="1400" dirty="0"/>
          </a:p>
          <a:p>
            <a:r>
              <a:rPr lang="en-GB" sz="1400" dirty="0"/>
              <a:t>To evaluate if an increase of 7% is an high value or not, it is necessary to analyse the re-employment level; to have a rough idea it is possible to inspect some descriptive statistics.</a:t>
            </a:r>
          </a:p>
          <a:p>
            <a:endParaRPr lang="en-GB" sz="1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F6E9E53-A31E-4E54-8D75-D076A98B0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9383"/>
              </p:ext>
            </p:extLst>
          </p:nvPr>
        </p:nvGraphicFramePr>
        <p:xfrm>
          <a:off x="7227382" y="5495975"/>
          <a:ext cx="3194212" cy="994155"/>
        </p:xfrm>
        <a:graphic>
          <a:graphicData uri="http://schemas.openxmlformats.org/drawingml/2006/table">
            <a:tbl>
              <a:tblPr/>
              <a:tblGrid>
                <a:gridCol w="1446844">
                  <a:extLst>
                    <a:ext uri="{9D8B030D-6E8A-4147-A177-3AD203B41FA5}">
                      <a16:colId xmlns:a16="http://schemas.microsoft.com/office/drawing/2014/main" val="427933274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48520996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408745712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 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94858"/>
                  </a:ext>
                </a:extLst>
              </a:tr>
              <a:tr h="1993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12186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01366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58886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AF3480-DD84-42D4-A0AA-B5D4AF84861B}"/>
              </a:ext>
            </a:extLst>
          </p:cNvPr>
          <p:cNvCxnSpPr>
            <a:cxnSpLocks/>
          </p:cNvCxnSpPr>
          <p:nvPr/>
        </p:nvCxnSpPr>
        <p:spPr>
          <a:xfrm>
            <a:off x="5596007" y="6143972"/>
            <a:ext cx="118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58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3-c-i. Bayesian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5695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3,c,i can be summarized as the following:</a:t>
                </a:r>
              </a:p>
              <a:p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The variable “depress6” is converted into its LOG: </a:t>
                </a:r>
                <a:r>
                  <a:rPr lang="en-GB" sz="1400" dirty="0" err="1"/>
                  <a:t>Y_obs</a:t>
                </a:r>
                <a:r>
                  <a:rPr lang="en-GB" sz="1400" dirty="0"/>
                  <a:t> = LOG(“depress6”)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Select the covariates (treatment shall not be among the covariates!):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Initialization of simulation parameters (</a:t>
                </a:r>
                <a:r>
                  <a:rPr lang="en-GB" sz="1400" dirty="0" err="1"/>
                  <a:t>niter</a:t>
                </a:r>
                <a:r>
                  <a:rPr lang="en-GB" sz="1400" dirty="0"/>
                  <a:t>, draws, burn in, thin etc.)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Initialization of the parameters of the data likelihood model (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sz="1400" dirty="0"/>
                  <a:t>)</a:t>
                </a:r>
                <a:r>
                  <a:rPr lang="en-GB" sz="1400" b="1" dirty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400" dirty="0"/>
                  <a:t> = linear regression of “depress6” on covariates among the controls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0,0.1</m:t>
                        </m:r>
                      </m:e>
                    </m:d>
                  </m:oMath>
                </a14:m>
                <a:endParaRPr lang="en-GB" sz="1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/>
                  <a:t> = linear regression of “depress6” on covariates among the treated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</a:rPr>
                      <m:t>mv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0,0.1</m:t>
                        </m:r>
                      </m:e>
                    </m:d>
                  </m:oMath>
                </a14:m>
                <a:endParaRPr lang="en-GB" sz="1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400" dirty="0"/>
                  <a:t> = residual standard error among the controls +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400" dirty="0"/>
                  <a:t> = residual standard error among the treated +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Apply Gibbs sampling method: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Estimate the posterior values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 parameters exploiting the following full conditionals distributions of the parameters (next slide):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5695277"/>
              </a:xfrm>
              <a:prstGeom prst="rect">
                <a:avLst/>
              </a:prstGeom>
              <a:blipFill>
                <a:blip r:embed="rId2"/>
                <a:stretch>
                  <a:fillRect l="-161" t="-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210A56-72D2-4FD7-8B67-35B28AA3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1549"/>
            <a:ext cx="6690410" cy="3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9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3-c-i. Bayesian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3,a,i can be summarized as the following: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 startAt="5"/>
                </a:pPr>
                <a:r>
                  <a:rPr lang="en-GB" sz="1400" dirty="0"/>
                  <a:t>Apply Gibbs sampling method: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the posterior values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 parameters exploiting the following full conditionals distributions of the parameters: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Impute the missing values with current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b="0" dirty="0"/>
                  <a:t> (Y is normal distributed with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b="0" dirty="0"/>
                  <a:t> parameters):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5262979"/>
              </a:xfrm>
              <a:prstGeom prst="rect">
                <a:avLst/>
              </a:prstGeom>
              <a:blipFill>
                <a:blip r:embed="rId2"/>
                <a:stretch>
                  <a:fillRect l="-161" t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72CB697-CDDE-4291-9817-A71F435D0E1E}"/>
              </a:ext>
            </a:extLst>
          </p:cNvPr>
          <p:cNvGrpSpPr/>
          <p:nvPr/>
        </p:nvGrpSpPr>
        <p:grpSpPr>
          <a:xfrm>
            <a:off x="7031020" y="938554"/>
            <a:ext cx="5002707" cy="752134"/>
            <a:chOff x="7093164" y="636663"/>
            <a:chExt cx="5002707" cy="75213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1F5F40-188D-470F-903D-2A1F1F67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3164" y="958100"/>
              <a:ext cx="5002707" cy="4306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DE45ED-B082-4938-AA76-D5BC89B04BC0}"/>
                </a:ext>
              </a:extLst>
            </p:cNvPr>
            <p:cNvSpPr txBox="1"/>
            <p:nvPr/>
          </p:nvSpPr>
          <p:spPr>
            <a:xfrm>
              <a:off x="8336319" y="636663"/>
              <a:ext cx="2516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/>
                <a:t>Full conditional initialization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76D1FB-C767-4994-9251-2584F6E50900}"/>
              </a:ext>
            </a:extLst>
          </p:cNvPr>
          <p:cNvCxnSpPr/>
          <p:nvPr/>
        </p:nvCxnSpPr>
        <p:spPr>
          <a:xfrm flipV="1">
            <a:off x="9658905" y="1690688"/>
            <a:ext cx="0" cy="38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C347671-689D-4E34-BAA2-347E1FED1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08" y="2351718"/>
            <a:ext cx="4887897" cy="6741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118D61-A941-4904-A950-D5D0B91BA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408" y="3127268"/>
            <a:ext cx="5669343" cy="61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AB3BB2-240B-4B2A-88FC-EA9F88ADC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020" y="3185977"/>
            <a:ext cx="5002708" cy="4860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656156-0EEC-4148-877C-2FF4067D2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407" y="3850334"/>
            <a:ext cx="5724000" cy="6353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E7B957-F209-428A-A464-B950F864AD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020" y="3897182"/>
            <a:ext cx="5004000" cy="494371"/>
          </a:xfrm>
          <a:prstGeom prst="rect">
            <a:avLst/>
          </a:prstGeom>
        </p:spPr>
      </p:pic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15D72D-3D96-4A77-9E9F-B292523EA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8441" y="5310127"/>
            <a:ext cx="7693839" cy="11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7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3-c-i. Bayesian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3,c,i can be summarized as the following: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 startAt="5"/>
                </a:pPr>
                <a:r>
                  <a:rPr lang="en-GB" sz="1400" dirty="0"/>
                  <a:t>Apply Gibbs sampling method:</a:t>
                </a:r>
              </a:p>
              <a:p>
                <a:pPr marL="800100" lvl="1" indent="-342900">
                  <a:buFont typeface="+mj-lt"/>
                  <a:buAutoNum type="arabicPeriod" startAt="3"/>
                </a:pPr>
                <a:r>
                  <a:rPr lang="en-GB" sz="1400" dirty="0"/>
                  <a:t>Use the imputed values to estimate the ATE of FS and the parameters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 for the SP:</a:t>
                </a:r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r>
                  <a:rPr lang="en-GB" sz="1400" dirty="0"/>
                  <a:t>This procedure has been repeated 50k times with 5k burn-in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3539430"/>
              </a:xfrm>
              <a:prstGeom prst="rect">
                <a:avLst/>
              </a:prstGeom>
              <a:blipFill>
                <a:blip r:embed="rId2"/>
                <a:stretch>
                  <a:fillRect l="-161" t="-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D495226-EAC9-4DF8-A734-69184EB0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88" y="2465234"/>
            <a:ext cx="9526012" cy="108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AA35BCF-C84A-42BA-9335-4A5840B8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87" y="1083391"/>
            <a:ext cx="6413714" cy="428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3-a-ii. Bayesian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8FE5BD-96D9-42B3-A149-3A83AE8C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1860"/>
              </p:ext>
            </p:extLst>
          </p:nvPr>
        </p:nvGraphicFramePr>
        <p:xfrm>
          <a:off x="838200" y="1584156"/>
          <a:ext cx="3840332" cy="2520000"/>
        </p:xfrm>
        <a:graphic>
          <a:graphicData uri="http://schemas.openxmlformats.org/drawingml/2006/table">
            <a:tbl>
              <a:tblPr/>
              <a:tblGrid>
                <a:gridCol w="1026111">
                  <a:extLst>
                    <a:ext uri="{9D8B030D-6E8A-4147-A177-3AD203B41FA5}">
                      <a16:colId xmlns:a16="http://schemas.microsoft.com/office/drawing/2014/main" val="4289624307"/>
                    </a:ext>
                  </a:extLst>
                </a:gridCol>
                <a:gridCol w="1303924">
                  <a:extLst>
                    <a:ext uri="{9D8B030D-6E8A-4147-A177-3AD203B41FA5}">
                      <a16:colId xmlns:a16="http://schemas.microsoft.com/office/drawing/2014/main" val="509152564"/>
                    </a:ext>
                  </a:extLst>
                </a:gridCol>
                <a:gridCol w="1510297">
                  <a:extLst>
                    <a:ext uri="{9D8B030D-6E8A-4147-A177-3AD203B41FA5}">
                      <a16:colId xmlns:a16="http://schemas.microsoft.com/office/drawing/2014/main" val="26970868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ATE</a:t>
                      </a: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_FS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ATE_SP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3764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81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-0.18718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-0.18010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724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0.06618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0.07869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31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-0.32140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-0.33708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51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-0.18554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-0.17953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92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-0.06114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-0.02704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934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45C867-0F04-42DC-AA9A-A2A41B1B074F}"/>
              </a:ext>
            </a:extLst>
          </p:cNvPr>
          <p:cNvSpPr txBox="1"/>
          <p:nvPr/>
        </p:nvSpPr>
        <p:spPr>
          <a:xfrm>
            <a:off x="366781" y="4180344"/>
            <a:ext cx="5155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ATE for both Finite Sample (FS) and Super Population (SP) demonstrates that the </a:t>
            </a:r>
            <a:r>
              <a:rPr lang="en-GB" sz="1400" b="1" dirty="0"/>
              <a:t>treatment has a positive effect </a:t>
            </a:r>
            <a:r>
              <a:rPr lang="en-GB" sz="1400" dirty="0"/>
              <a:t>on the depression level; in fact, it decreased of around 0.18 with 2.5% and 97.5% still negative.</a:t>
            </a:r>
          </a:p>
          <a:p>
            <a:endParaRPr lang="en-GB" sz="1400" dirty="0"/>
          </a:p>
          <a:p>
            <a:r>
              <a:rPr lang="en-GB" sz="1400" dirty="0"/>
              <a:t>It is interesting to note how the introduction of the covariates increased the positive effect of the treatment; this means that, considering the covariates and not only an average effect on all units, the effect of the treatment is even better.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44A4B-21EE-41C2-B50F-E1829F1574B4}"/>
              </a:ext>
            </a:extLst>
          </p:cNvPr>
          <p:cNvGraphicFramePr>
            <a:graphicFrameLocks noGrp="1"/>
          </p:cNvGraphicFramePr>
          <p:nvPr/>
        </p:nvGraphicFramePr>
        <p:xfrm>
          <a:off x="6369408" y="5495975"/>
          <a:ext cx="5253428" cy="994155"/>
        </p:xfrm>
        <a:graphic>
          <a:graphicData uri="http://schemas.openxmlformats.org/drawingml/2006/table">
            <a:tbl>
              <a:tblPr/>
              <a:tblGrid>
                <a:gridCol w="1446844">
                  <a:extLst>
                    <a:ext uri="{9D8B030D-6E8A-4147-A177-3AD203B41FA5}">
                      <a16:colId xmlns:a16="http://schemas.microsoft.com/office/drawing/2014/main" val="427933274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48520996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4087457120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2611354913"/>
                    </a:ext>
                  </a:extLst>
                </a:gridCol>
                <a:gridCol w="637754">
                  <a:extLst>
                    <a:ext uri="{9D8B030D-6E8A-4147-A177-3AD203B41FA5}">
                      <a16:colId xmlns:a16="http://schemas.microsoft.com/office/drawing/2014/main" val="2357128796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324837573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 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(max-min)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94858"/>
                  </a:ext>
                </a:extLst>
              </a:tr>
              <a:tr h="1993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depress6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12186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01366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58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B54F95-5CBF-47A2-B056-B567AD1B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Dataset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3E368-9AF4-4B6E-9943-2CB82077478A}"/>
              </a:ext>
            </a:extLst>
          </p:cNvPr>
          <p:cNvSpPr txBox="1"/>
          <p:nvPr/>
        </p:nvSpPr>
        <p:spPr>
          <a:xfrm>
            <a:off x="569167" y="1483567"/>
            <a:ext cx="1114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Pre-treatment variable only have been considered. “Income” variable is not in “Table 1 JOBSII data: Pre-treatment variables” so it will not be reported here.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8CD6F5-219F-497D-93AE-EB136ABE4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17770"/>
              </p:ext>
            </p:extLst>
          </p:nvPr>
        </p:nvGraphicFramePr>
        <p:xfrm>
          <a:off x="1029787" y="2310281"/>
          <a:ext cx="10320503" cy="2788620"/>
        </p:xfrm>
        <a:graphic>
          <a:graphicData uri="http://schemas.openxmlformats.org/drawingml/2006/table">
            <a:tbl>
              <a:tblPr/>
              <a:tblGrid>
                <a:gridCol w="1446844">
                  <a:extLst>
                    <a:ext uri="{9D8B030D-6E8A-4147-A177-3AD203B41FA5}">
                      <a16:colId xmlns:a16="http://schemas.microsoft.com/office/drawing/2014/main" val="2111188368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824676724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3337152830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3159878783"/>
                    </a:ext>
                  </a:extLst>
                </a:gridCol>
                <a:gridCol w="637754">
                  <a:extLst>
                    <a:ext uri="{9D8B030D-6E8A-4147-A177-3AD203B41FA5}">
                      <a16:colId xmlns:a16="http://schemas.microsoft.com/office/drawing/2014/main" val="717305239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3398053269"/>
                    </a:ext>
                  </a:extLst>
                </a:gridCol>
                <a:gridCol w="1446844">
                  <a:extLst>
                    <a:ext uri="{9D8B030D-6E8A-4147-A177-3AD203B41FA5}">
                      <a16:colId xmlns:a16="http://schemas.microsoft.com/office/drawing/2014/main" val="166515274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3118995177"/>
                    </a:ext>
                  </a:extLst>
                </a:gridCol>
                <a:gridCol w="609198">
                  <a:extLst>
                    <a:ext uri="{9D8B030D-6E8A-4147-A177-3AD203B41FA5}">
                      <a16:colId xmlns:a16="http://schemas.microsoft.com/office/drawing/2014/main" val="1286111236"/>
                    </a:ext>
                  </a:extLst>
                </a:gridCol>
                <a:gridCol w="609198">
                  <a:extLst>
                    <a:ext uri="{9D8B030D-6E8A-4147-A177-3AD203B41FA5}">
                      <a16:colId xmlns:a16="http://schemas.microsoft.com/office/drawing/2014/main" val="1531464260"/>
                    </a:ext>
                  </a:extLst>
                </a:gridCol>
                <a:gridCol w="609198">
                  <a:extLst>
                    <a:ext uri="{9D8B030D-6E8A-4147-A177-3AD203B41FA5}">
                      <a16:colId xmlns:a16="http://schemas.microsoft.com/office/drawing/2014/main" val="22748809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1742841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 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(max-min)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 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(max-min)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756012"/>
                  </a:ext>
                </a:extLst>
              </a:tr>
              <a:tr h="1993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34846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60877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39367"/>
                  </a:ext>
                </a:extLst>
              </a:tr>
              <a:tr h="1993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EconHard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049142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017207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536527"/>
                  </a:ext>
                </a:extLst>
              </a:tr>
              <a:tr h="1993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Assertive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780441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66292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20498"/>
                  </a:ext>
                </a:extLst>
              </a:tr>
              <a:tr h="1993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nonmarried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733179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01841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2049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FA5E23-512E-4AFA-BD9C-C1DCE7579244}"/>
              </a:ext>
            </a:extLst>
          </p:cNvPr>
          <p:cNvSpPr txBox="1"/>
          <p:nvPr/>
        </p:nvSpPr>
        <p:spPr>
          <a:xfrm>
            <a:off x="569166" y="5429786"/>
            <a:ext cx="11149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All the pre-treatment variables have the same distribution in terms of mean, median, standard deviation and range (except for range in age among treated that is lower).</a:t>
            </a:r>
          </a:p>
          <a:p>
            <a:r>
              <a:rPr lang="en-GB" sz="1400" dirty="0"/>
              <a:t>This is </a:t>
            </a:r>
            <a:r>
              <a:rPr lang="en-GB" sz="1400" b="1" dirty="0"/>
              <a:t>expected </a:t>
            </a:r>
            <a:r>
              <a:rPr lang="en-GB" sz="1400" dirty="0"/>
              <a:t> because the “</a:t>
            </a:r>
            <a:r>
              <a:rPr lang="en-GB" sz="1400" b="1" dirty="0"/>
              <a:t>completely randomized experiment”</a:t>
            </a:r>
            <a:r>
              <a:rPr lang="en-GB" sz="1400" dirty="0"/>
              <a:t> is an assignment mechanism that implicitly guarantees </a:t>
            </a:r>
          </a:p>
        </p:txBody>
      </p:sp>
    </p:spTree>
    <p:extLst>
      <p:ext uri="{BB962C8B-B14F-4D97-AF65-F5344CB8AC3E}">
        <p14:creationId xmlns:p14="http://schemas.microsoft.com/office/powerpoint/2010/main" val="35909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3-a-i.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4187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3,a,i can be summarized as the following:</a:t>
                </a:r>
              </a:p>
              <a:p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Initialization of simulation parameters (</a:t>
                </a:r>
                <a:r>
                  <a:rPr lang="en-GB" sz="1400" dirty="0" err="1"/>
                  <a:t>niter</a:t>
                </a:r>
                <a:r>
                  <a:rPr lang="en-GB" sz="1400" dirty="0"/>
                  <a:t>, draws, burn in, thin etc.)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Initialization of the parameters of the data likelihood model (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sz="1400" dirty="0"/>
                  <a:t>)</a:t>
                </a:r>
                <a:r>
                  <a:rPr lang="en-GB" sz="1400" b="1" dirty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400" dirty="0"/>
                  <a:t> = average value of “depress6” among the controls +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0,0.1</m:t>
                        </m:r>
                      </m:e>
                    </m:d>
                  </m:oMath>
                </a14:m>
                <a:endParaRPr lang="en-GB" sz="1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/>
                  <a:t> = average value of “depress6” among the treated +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0,0.1</m:t>
                        </m:r>
                      </m:e>
                    </m:d>
                  </m:oMath>
                </a14:m>
                <a:endParaRPr lang="en-GB" sz="1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400" dirty="0"/>
                  <a:t> = variance value of “depress6” among the controls +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(0,0.1)</m:t>
                    </m:r>
                  </m:oMath>
                </a14:m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400" dirty="0"/>
                  <a:t> = variance value of “depress6” among the treated +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(0,0.1)</m:t>
                    </m:r>
                  </m:oMath>
                </a14:m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Apply Gibbs sampling method: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Estimate the posterior values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 parameters exploiting the following full conditionals distributions of the parameters (next slide):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4187172"/>
              </a:xfrm>
              <a:prstGeom prst="rect">
                <a:avLst/>
              </a:prstGeom>
              <a:blipFill>
                <a:blip r:embed="rId2"/>
                <a:stretch>
                  <a:fillRect l="-161" t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96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3-a-i.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504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3,a,i can be summarized as the following: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GB" sz="1400" dirty="0"/>
                  <a:t>Apply Gibbs sampling method: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the posterior values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 parameters exploiting the following full conditionals distributions of the parameters: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Impute the missing values with current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b="0" dirty="0"/>
                  <a:t> (Y is normal distributed with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b="0" dirty="0"/>
                  <a:t> parameters):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5047536"/>
              </a:xfrm>
              <a:prstGeom prst="rect">
                <a:avLst/>
              </a:prstGeom>
              <a:blipFill>
                <a:blip r:embed="rId2"/>
                <a:stretch>
                  <a:fillRect l="-161" t="-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24D24A-8033-46FA-BF93-CC464CDC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52" y="3052462"/>
            <a:ext cx="5032659" cy="61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82648-4FCC-4BF9-BA32-42085446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3815912"/>
            <a:ext cx="4979184" cy="61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81A224-3775-4841-B317-817E0EA9C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744" y="3106462"/>
            <a:ext cx="4314004" cy="50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0B714C-3B85-41F2-BC24-BE0A2E766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552" y="2332341"/>
            <a:ext cx="4897448" cy="561044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42B23CD-AE1C-4087-AD95-9F887BC3F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744" y="3767453"/>
            <a:ext cx="4312800" cy="536054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A4D93A4-7856-40E4-AAC3-970FC3AD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552" y="5128656"/>
            <a:ext cx="5090912" cy="11374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72CB697-CDDE-4291-9817-A71F435D0E1E}"/>
              </a:ext>
            </a:extLst>
          </p:cNvPr>
          <p:cNvGrpSpPr/>
          <p:nvPr/>
        </p:nvGrpSpPr>
        <p:grpSpPr>
          <a:xfrm>
            <a:off x="7031020" y="938554"/>
            <a:ext cx="5002707" cy="752134"/>
            <a:chOff x="7093164" y="636663"/>
            <a:chExt cx="5002707" cy="75213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1F5F40-188D-470F-903D-2A1F1F67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93164" y="958100"/>
              <a:ext cx="5002707" cy="4306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DE45ED-B082-4938-AA76-D5BC89B04BC0}"/>
                </a:ext>
              </a:extLst>
            </p:cNvPr>
            <p:cNvSpPr txBox="1"/>
            <p:nvPr/>
          </p:nvSpPr>
          <p:spPr>
            <a:xfrm>
              <a:off x="8336319" y="636663"/>
              <a:ext cx="2516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/>
                <a:t>Full conditional initialization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76D1FB-C767-4994-9251-2584F6E50900}"/>
              </a:ext>
            </a:extLst>
          </p:cNvPr>
          <p:cNvCxnSpPr/>
          <p:nvPr/>
        </p:nvCxnSpPr>
        <p:spPr>
          <a:xfrm flipV="1">
            <a:off x="9658905" y="1690688"/>
            <a:ext cx="0" cy="38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8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3-a-i.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3,a,i can be summarized as the following: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GB" sz="1400" dirty="0"/>
                  <a:t>Apply Gibbs sampling method:</a:t>
                </a:r>
              </a:p>
              <a:p>
                <a:pPr marL="800100" lvl="1" indent="-342900">
                  <a:buFont typeface="+mj-lt"/>
                  <a:buAutoNum type="arabicPeriod" startAt="3"/>
                </a:pPr>
                <a:r>
                  <a:rPr lang="en-GB" sz="1400" dirty="0"/>
                  <a:t>Use the imputed values to estimate the ATE of FS and the parameters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 for the SP:</a:t>
                </a:r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r>
                  <a:rPr lang="en-GB" sz="1400" dirty="0"/>
                  <a:t>This procedure has been repeated 50k times with 5k burn-in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3539430"/>
              </a:xfrm>
              <a:prstGeom prst="rect">
                <a:avLst/>
              </a:prstGeom>
              <a:blipFill>
                <a:blip r:embed="rId2"/>
                <a:stretch>
                  <a:fillRect l="-161" t="-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2395BDA-1F15-46C1-8750-118D7414D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3"/>
          <a:stretch/>
        </p:blipFill>
        <p:spPr>
          <a:xfrm>
            <a:off x="1188074" y="2499519"/>
            <a:ext cx="4285743" cy="10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2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79B81B5-FC13-40BF-A3B4-62BC2BADA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" t="10154" r="8540" b="3439"/>
          <a:stretch/>
        </p:blipFill>
        <p:spPr>
          <a:xfrm>
            <a:off x="5741009" y="1096902"/>
            <a:ext cx="6350377" cy="4223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3-a-i. Bayesian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8FE5BD-96D9-42B3-A149-3A83AE8C32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84156"/>
          <a:ext cx="3840332" cy="2520000"/>
        </p:xfrm>
        <a:graphic>
          <a:graphicData uri="http://schemas.openxmlformats.org/drawingml/2006/table">
            <a:tbl>
              <a:tblPr/>
              <a:tblGrid>
                <a:gridCol w="1026111">
                  <a:extLst>
                    <a:ext uri="{9D8B030D-6E8A-4147-A177-3AD203B41FA5}">
                      <a16:colId xmlns:a16="http://schemas.microsoft.com/office/drawing/2014/main" val="4289624307"/>
                    </a:ext>
                  </a:extLst>
                </a:gridCol>
                <a:gridCol w="1303924">
                  <a:extLst>
                    <a:ext uri="{9D8B030D-6E8A-4147-A177-3AD203B41FA5}">
                      <a16:colId xmlns:a16="http://schemas.microsoft.com/office/drawing/2014/main" val="509152564"/>
                    </a:ext>
                  </a:extLst>
                </a:gridCol>
                <a:gridCol w="1510297">
                  <a:extLst>
                    <a:ext uri="{9D8B030D-6E8A-4147-A177-3AD203B41FA5}">
                      <a16:colId xmlns:a16="http://schemas.microsoft.com/office/drawing/2014/main" val="26970868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ATE</a:t>
                      </a:r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_FS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ATE_SP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3764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81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-0.13558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-0.13580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724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0.06230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0.08248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31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-0.25803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-0.29805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51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-0.13572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-0.13602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92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-0.01336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934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45C867-0F04-42DC-AA9A-A2A41B1B074F}"/>
              </a:ext>
            </a:extLst>
          </p:cNvPr>
          <p:cNvSpPr txBox="1"/>
          <p:nvPr/>
        </p:nvSpPr>
        <p:spPr>
          <a:xfrm>
            <a:off x="366781" y="4480313"/>
            <a:ext cx="5155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ATE for both Finite Sample (FS) and Super Population (SP) demonstrates that the </a:t>
            </a:r>
            <a:r>
              <a:rPr lang="en-GB" sz="1400" b="1" dirty="0"/>
              <a:t>treatment has a positive effect </a:t>
            </a:r>
            <a:r>
              <a:rPr lang="en-GB" sz="1400" dirty="0"/>
              <a:t>on the depression level; in fact, it decreased of around 0.13 with 2.5% and 97.5% still negative (actually for ATE_SP the 97.5 percentile is positive but with a very low value).</a:t>
            </a:r>
          </a:p>
          <a:p>
            <a:endParaRPr lang="en-GB" sz="1400" dirty="0"/>
          </a:p>
          <a:p>
            <a:r>
              <a:rPr lang="en-GB" sz="1400" dirty="0"/>
              <a:t>To evaluate if a decrease of 0.13 is an high value or not, it is necessary to analyse the depression level; to have a rough idea it is possible to inspect some descriptive statistics.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44A4B-21EE-41C2-B50F-E1829F1574B4}"/>
              </a:ext>
            </a:extLst>
          </p:cNvPr>
          <p:cNvGraphicFramePr>
            <a:graphicFrameLocks noGrp="1"/>
          </p:cNvGraphicFramePr>
          <p:nvPr/>
        </p:nvGraphicFramePr>
        <p:xfrm>
          <a:off x="6369408" y="5495975"/>
          <a:ext cx="5253428" cy="994155"/>
        </p:xfrm>
        <a:graphic>
          <a:graphicData uri="http://schemas.openxmlformats.org/drawingml/2006/table">
            <a:tbl>
              <a:tblPr/>
              <a:tblGrid>
                <a:gridCol w="1446844">
                  <a:extLst>
                    <a:ext uri="{9D8B030D-6E8A-4147-A177-3AD203B41FA5}">
                      <a16:colId xmlns:a16="http://schemas.microsoft.com/office/drawing/2014/main" val="427933274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48520996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4087457120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2611354913"/>
                    </a:ext>
                  </a:extLst>
                </a:gridCol>
                <a:gridCol w="637754">
                  <a:extLst>
                    <a:ext uri="{9D8B030D-6E8A-4147-A177-3AD203B41FA5}">
                      <a16:colId xmlns:a16="http://schemas.microsoft.com/office/drawing/2014/main" val="2357128796"/>
                    </a:ext>
                  </a:extLst>
                </a:gridCol>
                <a:gridCol w="710731">
                  <a:extLst>
                    <a:ext uri="{9D8B030D-6E8A-4147-A177-3AD203B41FA5}">
                      <a16:colId xmlns:a16="http://schemas.microsoft.com/office/drawing/2014/main" val="324837573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 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(max-min)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94858"/>
                  </a:ext>
                </a:extLst>
              </a:tr>
              <a:tr h="1993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depress6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12186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01366"/>
                  </a:ext>
                </a:extLst>
              </a:tr>
              <a:tr h="199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58886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6CC545-2D1F-4E94-A198-016BDC7ACC71}"/>
              </a:ext>
            </a:extLst>
          </p:cNvPr>
          <p:cNvCxnSpPr>
            <a:cxnSpLocks/>
          </p:cNvCxnSpPr>
          <p:nvPr/>
        </p:nvCxnSpPr>
        <p:spPr>
          <a:xfrm>
            <a:off x="5430290" y="5993052"/>
            <a:ext cx="730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6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3-a-ii.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440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3,a,ii can be summarized as the following:</a:t>
                </a:r>
              </a:p>
              <a:p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The variable “depress6” is converted into its LOG: </a:t>
                </a:r>
                <a:r>
                  <a:rPr lang="en-GB" sz="1400" dirty="0" err="1"/>
                  <a:t>Y_obs</a:t>
                </a:r>
                <a:r>
                  <a:rPr lang="en-GB" sz="1400" dirty="0"/>
                  <a:t> = LOG(“depress6”)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Initialization of simulation parameters (</a:t>
                </a:r>
                <a:r>
                  <a:rPr lang="en-GB" sz="1400" dirty="0" err="1"/>
                  <a:t>niter</a:t>
                </a:r>
                <a:r>
                  <a:rPr lang="en-GB" sz="1400" dirty="0"/>
                  <a:t>, draws, burn in, thin etc.)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Initialization of the parameters of the data likelihood model (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sz="1400" dirty="0"/>
                  <a:t>)</a:t>
                </a:r>
                <a:r>
                  <a:rPr lang="en-GB" sz="1400" b="1" dirty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400" dirty="0"/>
                  <a:t> = average value of “depress6” among the controls +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0,0.1</m:t>
                        </m:r>
                      </m:e>
                    </m:d>
                  </m:oMath>
                </a14:m>
                <a:endParaRPr lang="en-GB" sz="1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/>
                  <a:t> = average value of “depress6” among the treated +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0,0.1</m:t>
                        </m:r>
                      </m:e>
                    </m:d>
                  </m:oMath>
                </a14:m>
                <a:endParaRPr lang="en-GB" sz="1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400" dirty="0"/>
                  <a:t> = variance value of “depress6” among the controls +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(0,0.1)</m:t>
                    </m:r>
                  </m:oMath>
                </a14:m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400" dirty="0"/>
                  <a:t> = variance value of “depress6” among the treated +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(0,0.1)</m:t>
                    </m:r>
                  </m:oMath>
                </a14:m>
                <a:endParaRPr lang="en-GB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/>
                  <a:t>Apply Gibbs sampling method: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Estimate the posterior value of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 parameters exploiting the following full conditionals distributions of the parameters (next slide):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4402615"/>
              </a:xfrm>
              <a:prstGeom prst="rect">
                <a:avLst/>
              </a:prstGeom>
              <a:blipFill>
                <a:blip r:embed="rId2"/>
                <a:stretch>
                  <a:fillRect l="-161" t="-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78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3-a-ii. Bayesian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504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3,a,ii can be summarized as the following: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GB" sz="1400" dirty="0"/>
                  <a:t>Apply Gibbs sampling method: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Estimate the posterior value of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 parameters exploiting the following full conditionals distributions of the parameters: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400" dirty="0"/>
                  <a:t>Impute the missing values with current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1400" b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5047536"/>
              </a:xfrm>
              <a:prstGeom prst="rect">
                <a:avLst/>
              </a:prstGeom>
              <a:blipFill>
                <a:blip r:embed="rId2"/>
                <a:stretch>
                  <a:fillRect l="-161" t="-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24D24A-8033-46FA-BF93-CC464CDC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52" y="3052462"/>
            <a:ext cx="5032659" cy="61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82648-4FCC-4BF9-BA32-42085446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3815912"/>
            <a:ext cx="4979184" cy="61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81A224-3775-4841-B317-817E0EA9C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744" y="3106462"/>
            <a:ext cx="4314004" cy="50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0B714C-3B85-41F2-BC24-BE0A2E766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552" y="2332341"/>
            <a:ext cx="4897448" cy="561044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42B23CD-AE1C-4087-AD95-9F887BC3F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744" y="3767453"/>
            <a:ext cx="4312800" cy="536054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A4D93A4-7856-40E4-AAC3-970FC3AD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552" y="5128656"/>
            <a:ext cx="5090912" cy="1137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FBBADE-1612-47C3-96DA-86B40C59F0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9898" y="1259991"/>
            <a:ext cx="5002707" cy="4306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86850F-D746-4330-8BE3-7F0378DE7EF7}"/>
              </a:ext>
            </a:extLst>
          </p:cNvPr>
          <p:cNvCxnSpPr/>
          <p:nvPr/>
        </p:nvCxnSpPr>
        <p:spPr>
          <a:xfrm flipV="1">
            <a:off x="9667783" y="1690688"/>
            <a:ext cx="0" cy="38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AD28E-2320-4F9E-8B03-E766A80DB413}"/>
              </a:ext>
            </a:extLst>
          </p:cNvPr>
          <p:cNvSpPr txBox="1"/>
          <p:nvPr/>
        </p:nvSpPr>
        <p:spPr>
          <a:xfrm>
            <a:off x="8283053" y="873304"/>
            <a:ext cx="251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Full conditional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26678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B84-B328-474A-A905-2806C17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3-a-ii. Bayesian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/>
              <p:nvPr/>
            </p:nvSpPr>
            <p:spPr>
              <a:xfrm>
                <a:off x="384537" y="1388797"/>
                <a:ext cx="1137837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steps for the exercise 3,a,ii can be summarized as the following: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GB" sz="1400" dirty="0"/>
                  <a:t>Apply Gibbs sampling method:</a:t>
                </a:r>
              </a:p>
              <a:p>
                <a:pPr marL="800100" lvl="1" indent="-342900">
                  <a:buFont typeface="+mj-lt"/>
                  <a:buAutoNum type="arabicPeriod" startAt="3"/>
                </a:pPr>
                <a:r>
                  <a:rPr lang="en-GB" sz="1400" dirty="0"/>
                  <a:t>Use the imputed values to estimate the ATE of FS and the parameters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 for the SP:</a:t>
                </a:r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 startAt="3"/>
                </a:pPr>
                <a:r>
                  <a:rPr lang="en-GB" sz="1400" dirty="0"/>
                  <a:t>This procedure has been repeated 50k times with 5k burn-in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45C867-0F04-42DC-AA9A-A2A41B1B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7" y="1388797"/>
                <a:ext cx="11378376" cy="3539430"/>
              </a:xfrm>
              <a:prstGeom prst="rect">
                <a:avLst/>
              </a:prstGeom>
              <a:blipFill>
                <a:blip r:embed="rId2"/>
                <a:stretch>
                  <a:fillRect l="-161" t="-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066ACE9-8A74-4A16-8537-60C14889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92" y="2513117"/>
            <a:ext cx="8867231" cy="10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0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1837</Words>
  <Application>Microsoft Office PowerPoint</Application>
  <PresentationFormat>Widescreen</PresentationFormat>
  <Paragraphs>528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Bayesian Inference and Causal Machine Learning Assignment on Experimental Studies</vt:lpstr>
      <vt:lpstr>2. Dataset exploration</vt:lpstr>
      <vt:lpstr>3-a-i. Bayesian Model</vt:lpstr>
      <vt:lpstr>3-a-i. Bayesian Model</vt:lpstr>
      <vt:lpstr>3-a-i. Bayesian Model</vt:lpstr>
      <vt:lpstr>3-a-i. Bayesian Model</vt:lpstr>
      <vt:lpstr>3-a-ii. Bayesian Model</vt:lpstr>
      <vt:lpstr>3-a-ii. Bayesian Model</vt:lpstr>
      <vt:lpstr>3-a-ii. Bayesian Model</vt:lpstr>
      <vt:lpstr>3-a-ii. Bayesian Model</vt:lpstr>
      <vt:lpstr>3-b. Bayesian Model</vt:lpstr>
      <vt:lpstr>3-b. Bayesian Model</vt:lpstr>
      <vt:lpstr>3-b. Bayesian Model</vt:lpstr>
      <vt:lpstr>3-c-i. Bayesian Model</vt:lpstr>
      <vt:lpstr>3-c-i. Bayesian Model</vt:lpstr>
      <vt:lpstr>3-c-i. Bayesian Model</vt:lpstr>
      <vt:lpstr>3-a-ii. Bayesian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and Causal Machine Learning Assignment on Experimental Studies</dc:title>
  <dc:creator>Giuseppe Salerno</dc:creator>
  <cp:lastModifiedBy>Giuseppe Salerno</cp:lastModifiedBy>
  <cp:revision>27</cp:revision>
  <dcterms:created xsi:type="dcterms:W3CDTF">2021-08-11T05:43:15Z</dcterms:created>
  <dcterms:modified xsi:type="dcterms:W3CDTF">2021-09-07T16:49:45Z</dcterms:modified>
</cp:coreProperties>
</file>