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4" r:id="rId4"/>
    <p:sldId id="265" r:id="rId5"/>
    <p:sldId id="269" r:id="rId6"/>
    <p:sldId id="266" r:id="rId7"/>
    <p:sldId id="268" r:id="rId8"/>
    <p:sldId id="270" r:id="rId9"/>
    <p:sldId id="274" r:id="rId10"/>
    <p:sldId id="271" r:id="rId11"/>
    <p:sldId id="273" r:id="rId12"/>
    <p:sldId id="27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2E91A-0C37-4D3A-B4F6-D34DE0FC6534}" type="datetimeFigureOut">
              <a:rPr lang="en-GB" smtClean="0"/>
              <a:t>05/10/2021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27BBD-4522-4786-B77C-A329824D27AB}" type="slidenum">
              <a:rPr lang="en-GB" smtClean="0"/>
              <a:t>‹#›</a:t>
            </a:fld>
            <a:endParaRPr lang="en-GB"/>
          </a:p>
        </p:txBody>
      </p:sp>
    </p:spTree>
    <p:extLst>
      <p:ext uri="{BB962C8B-B14F-4D97-AF65-F5344CB8AC3E}">
        <p14:creationId xmlns:p14="http://schemas.microsoft.com/office/powerpoint/2010/main" val="3218505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2</a:t>
            </a:fld>
            <a:endParaRPr lang="en-GB"/>
          </a:p>
        </p:txBody>
      </p:sp>
    </p:spTree>
    <p:extLst>
      <p:ext uri="{BB962C8B-B14F-4D97-AF65-F5344CB8AC3E}">
        <p14:creationId xmlns:p14="http://schemas.microsoft.com/office/powerpoint/2010/main" val="2231997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11</a:t>
            </a:fld>
            <a:endParaRPr lang="en-GB"/>
          </a:p>
        </p:txBody>
      </p:sp>
    </p:spTree>
    <p:extLst>
      <p:ext uri="{BB962C8B-B14F-4D97-AF65-F5344CB8AC3E}">
        <p14:creationId xmlns:p14="http://schemas.microsoft.com/office/powerpoint/2010/main" val="1860056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12</a:t>
            </a:fld>
            <a:endParaRPr lang="en-GB"/>
          </a:p>
        </p:txBody>
      </p:sp>
    </p:spTree>
    <p:extLst>
      <p:ext uri="{BB962C8B-B14F-4D97-AF65-F5344CB8AC3E}">
        <p14:creationId xmlns:p14="http://schemas.microsoft.com/office/powerpoint/2010/main" val="601935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3</a:t>
            </a:fld>
            <a:endParaRPr lang="en-GB"/>
          </a:p>
        </p:txBody>
      </p:sp>
    </p:spTree>
    <p:extLst>
      <p:ext uri="{BB962C8B-B14F-4D97-AF65-F5344CB8AC3E}">
        <p14:creationId xmlns:p14="http://schemas.microsoft.com/office/powerpoint/2010/main" val="220246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4</a:t>
            </a:fld>
            <a:endParaRPr lang="en-GB"/>
          </a:p>
        </p:txBody>
      </p:sp>
    </p:spTree>
    <p:extLst>
      <p:ext uri="{BB962C8B-B14F-4D97-AF65-F5344CB8AC3E}">
        <p14:creationId xmlns:p14="http://schemas.microsoft.com/office/powerpoint/2010/main" val="379346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5</a:t>
            </a:fld>
            <a:endParaRPr lang="en-GB"/>
          </a:p>
        </p:txBody>
      </p:sp>
    </p:spTree>
    <p:extLst>
      <p:ext uri="{BB962C8B-B14F-4D97-AF65-F5344CB8AC3E}">
        <p14:creationId xmlns:p14="http://schemas.microsoft.com/office/powerpoint/2010/main" val="162256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6</a:t>
            </a:fld>
            <a:endParaRPr lang="en-GB"/>
          </a:p>
        </p:txBody>
      </p:sp>
    </p:spTree>
    <p:extLst>
      <p:ext uri="{BB962C8B-B14F-4D97-AF65-F5344CB8AC3E}">
        <p14:creationId xmlns:p14="http://schemas.microsoft.com/office/powerpoint/2010/main" val="3705663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7</a:t>
            </a:fld>
            <a:endParaRPr lang="en-GB"/>
          </a:p>
        </p:txBody>
      </p:sp>
    </p:spTree>
    <p:extLst>
      <p:ext uri="{BB962C8B-B14F-4D97-AF65-F5344CB8AC3E}">
        <p14:creationId xmlns:p14="http://schemas.microsoft.com/office/powerpoint/2010/main" val="579306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8</a:t>
            </a:fld>
            <a:endParaRPr lang="en-GB"/>
          </a:p>
        </p:txBody>
      </p:sp>
    </p:spTree>
    <p:extLst>
      <p:ext uri="{BB962C8B-B14F-4D97-AF65-F5344CB8AC3E}">
        <p14:creationId xmlns:p14="http://schemas.microsoft.com/office/powerpoint/2010/main" val="134749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9</a:t>
            </a:fld>
            <a:endParaRPr lang="en-GB"/>
          </a:p>
        </p:txBody>
      </p:sp>
    </p:spTree>
    <p:extLst>
      <p:ext uri="{BB962C8B-B14F-4D97-AF65-F5344CB8AC3E}">
        <p14:creationId xmlns:p14="http://schemas.microsoft.com/office/powerpoint/2010/main" val="1784377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10</a:t>
            </a:fld>
            <a:endParaRPr lang="en-GB"/>
          </a:p>
        </p:txBody>
      </p:sp>
    </p:spTree>
    <p:extLst>
      <p:ext uri="{BB962C8B-B14F-4D97-AF65-F5344CB8AC3E}">
        <p14:creationId xmlns:p14="http://schemas.microsoft.com/office/powerpoint/2010/main" val="186809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FA6F-6726-4A7F-92E0-BD4E0916C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3A2B9E-E5C4-4369-91E5-9AB38D9388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7A472F8-D2EE-4F95-985F-0F74A84CD66A}"/>
              </a:ext>
            </a:extLst>
          </p:cNvPr>
          <p:cNvSpPr>
            <a:spLocks noGrp="1"/>
          </p:cNvSpPr>
          <p:nvPr>
            <p:ph type="dt" sz="half" idx="10"/>
          </p:nvPr>
        </p:nvSpPr>
        <p:spPr/>
        <p:txBody>
          <a:bodyPr/>
          <a:lstStyle/>
          <a:p>
            <a:fld id="{6E8A8444-2286-47FE-A951-D1B0EE2F4286}" type="datetimeFigureOut">
              <a:rPr lang="en-GB" smtClean="0"/>
              <a:t>05/10/2021</a:t>
            </a:fld>
            <a:endParaRPr lang="en-GB"/>
          </a:p>
        </p:txBody>
      </p:sp>
      <p:sp>
        <p:nvSpPr>
          <p:cNvPr id="5" name="Footer Placeholder 4">
            <a:extLst>
              <a:ext uri="{FF2B5EF4-FFF2-40B4-BE49-F238E27FC236}">
                <a16:creationId xmlns:a16="http://schemas.microsoft.com/office/drawing/2014/main" id="{446D8269-A230-42B0-A76C-984777DB25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0629F4-AB91-4394-BA0F-BA3BA04F9709}"/>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394231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4E02-741D-46EB-A82D-D6737836467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0666D48-77C6-41C7-83C6-EB25792DC9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D728A7-BBD9-42A0-ACED-D2B2310D6E22}"/>
              </a:ext>
            </a:extLst>
          </p:cNvPr>
          <p:cNvSpPr>
            <a:spLocks noGrp="1"/>
          </p:cNvSpPr>
          <p:nvPr>
            <p:ph type="dt" sz="half" idx="10"/>
          </p:nvPr>
        </p:nvSpPr>
        <p:spPr/>
        <p:txBody>
          <a:bodyPr/>
          <a:lstStyle/>
          <a:p>
            <a:fld id="{6E8A8444-2286-47FE-A951-D1B0EE2F4286}" type="datetimeFigureOut">
              <a:rPr lang="en-GB" smtClean="0"/>
              <a:t>05/10/2021</a:t>
            </a:fld>
            <a:endParaRPr lang="en-GB"/>
          </a:p>
        </p:txBody>
      </p:sp>
      <p:sp>
        <p:nvSpPr>
          <p:cNvPr id="5" name="Footer Placeholder 4">
            <a:extLst>
              <a:ext uri="{FF2B5EF4-FFF2-40B4-BE49-F238E27FC236}">
                <a16:creationId xmlns:a16="http://schemas.microsoft.com/office/drawing/2014/main" id="{E9A44538-9B69-4627-8106-DC5A08FF51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C0D9B5-3D4C-4AD5-83BA-DFE5D7497258}"/>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996392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94EC4B-D32E-4820-8275-EE7C63C92F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05CB62-318E-40F1-BB81-FE75ACA7BE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6A685A-88E5-4989-9B04-F358F5D7A583}"/>
              </a:ext>
            </a:extLst>
          </p:cNvPr>
          <p:cNvSpPr>
            <a:spLocks noGrp="1"/>
          </p:cNvSpPr>
          <p:nvPr>
            <p:ph type="dt" sz="half" idx="10"/>
          </p:nvPr>
        </p:nvSpPr>
        <p:spPr/>
        <p:txBody>
          <a:bodyPr/>
          <a:lstStyle/>
          <a:p>
            <a:fld id="{6E8A8444-2286-47FE-A951-D1B0EE2F4286}" type="datetimeFigureOut">
              <a:rPr lang="en-GB" smtClean="0"/>
              <a:t>05/10/2021</a:t>
            </a:fld>
            <a:endParaRPr lang="en-GB"/>
          </a:p>
        </p:txBody>
      </p:sp>
      <p:sp>
        <p:nvSpPr>
          <p:cNvPr id="5" name="Footer Placeholder 4">
            <a:extLst>
              <a:ext uri="{FF2B5EF4-FFF2-40B4-BE49-F238E27FC236}">
                <a16:creationId xmlns:a16="http://schemas.microsoft.com/office/drawing/2014/main" id="{8BC8FD73-A63F-47A2-BF4E-7D06A43823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ED980C-BADB-4D9E-B359-19E5EE7A5AD3}"/>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368568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A0B9-96F9-46DD-846F-F35E2B877F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5665C-C320-47CC-BB0A-F06B71FDE0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B8C162-58FB-4AD0-8DCF-B3A4CE1948C3}"/>
              </a:ext>
            </a:extLst>
          </p:cNvPr>
          <p:cNvSpPr>
            <a:spLocks noGrp="1"/>
          </p:cNvSpPr>
          <p:nvPr>
            <p:ph type="dt" sz="half" idx="10"/>
          </p:nvPr>
        </p:nvSpPr>
        <p:spPr/>
        <p:txBody>
          <a:bodyPr/>
          <a:lstStyle/>
          <a:p>
            <a:fld id="{6E8A8444-2286-47FE-A951-D1B0EE2F4286}" type="datetimeFigureOut">
              <a:rPr lang="en-GB" smtClean="0"/>
              <a:t>05/10/2021</a:t>
            </a:fld>
            <a:endParaRPr lang="en-GB"/>
          </a:p>
        </p:txBody>
      </p:sp>
      <p:sp>
        <p:nvSpPr>
          <p:cNvPr id="5" name="Footer Placeholder 4">
            <a:extLst>
              <a:ext uri="{FF2B5EF4-FFF2-40B4-BE49-F238E27FC236}">
                <a16:creationId xmlns:a16="http://schemas.microsoft.com/office/drawing/2014/main" id="{52BA1914-BE4F-4601-BFF7-C4185D2EBC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C7F5BF-6C89-4C1A-A65A-EC7BC2D2FBF0}"/>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49170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F907-9E04-4402-8877-25CD0A3043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2EB3A3D-925C-47DE-AA09-634CF106D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C1E4C-1346-4724-82D1-DF1F7A64138B}"/>
              </a:ext>
            </a:extLst>
          </p:cNvPr>
          <p:cNvSpPr>
            <a:spLocks noGrp="1"/>
          </p:cNvSpPr>
          <p:nvPr>
            <p:ph type="dt" sz="half" idx="10"/>
          </p:nvPr>
        </p:nvSpPr>
        <p:spPr/>
        <p:txBody>
          <a:bodyPr/>
          <a:lstStyle/>
          <a:p>
            <a:fld id="{6E8A8444-2286-47FE-A951-D1B0EE2F4286}" type="datetimeFigureOut">
              <a:rPr lang="en-GB" smtClean="0"/>
              <a:t>05/10/2021</a:t>
            </a:fld>
            <a:endParaRPr lang="en-GB"/>
          </a:p>
        </p:txBody>
      </p:sp>
      <p:sp>
        <p:nvSpPr>
          <p:cNvPr id="5" name="Footer Placeholder 4">
            <a:extLst>
              <a:ext uri="{FF2B5EF4-FFF2-40B4-BE49-F238E27FC236}">
                <a16:creationId xmlns:a16="http://schemas.microsoft.com/office/drawing/2014/main" id="{2A652C71-5218-44F8-A5D2-683495453D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7E31FC-0AD1-4215-B1FF-2A8075B0F821}"/>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86641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16AB-3311-4033-A429-38DF6E7075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AB5EFB-BA14-498E-A63C-EBBDFBC78D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603402-0B6B-4E67-8673-50857E83E1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6B156C-4B5E-448D-A199-A3B51EDB630E}"/>
              </a:ext>
            </a:extLst>
          </p:cNvPr>
          <p:cNvSpPr>
            <a:spLocks noGrp="1"/>
          </p:cNvSpPr>
          <p:nvPr>
            <p:ph type="dt" sz="half" idx="10"/>
          </p:nvPr>
        </p:nvSpPr>
        <p:spPr/>
        <p:txBody>
          <a:bodyPr/>
          <a:lstStyle/>
          <a:p>
            <a:fld id="{6E8A8444-2286-47FE-A951-D1B0EE2F4286}" type="datetimeFigureOut">
              <a:rPr lang="en-GB" smtClean="0"/>
              <a:t>05/10/2021</a:t>
            </a:fld>
            <a:endParaRPr lang="en-GB"/>
          </a:p>
        </p:txBody>
      </p:sp>
      <p:sp>
        <p:nvSpPr>
          <p:cNvPr id="6" name="Footer Placeholder 5">
            <a:extLst>
              <a:ext uri="{FF2B5EF4-FFF2-40B4-BE49-F238E27FC236}">
                <a16:creationId xmlns:a16="http://schemas.microsoft.com/office/drawing/2014/main" id="{A519A7FD-FDA2-4B7A-8FE4-B20914D04B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E724D8-7E40-4CDF-9A14-D307436D6797}"/>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220248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B13B-B03A-4E5F-B796-C25FB8661BF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BDAE81F-7DA0-4687-8E25-364580508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ECE24D-CEFF-4DC3-B2EE-9E3F1A2BD0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68E4936-0296-44FE-A760-90287C20D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6A074D-8702-4A67-86CD-8F96BE7CD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061241B-C95A-43F5-BBA1-882F782B0CBC}"/>
              </a:ext>
            </a:extLst>
          </p:cNvPr>
          <p:cNvSpPr>
            <a:spLocks noGrp="1"/>
          </p:cNvSpPr>
          <p:nvPr>
            <p:ph type="dt" sz="half" idx="10"/>
          </p:nvPr>
        </p:nvSpPr>
        <p:spPr/>
        <p:txBody>
          <a:bodyPr/>
          <a:lstStyle/>
          <a:p>
            <a:fld id="{6E8A8444-2286-47FE-A951-D1B0EE2F4286}" type="datetimeFigureOut">
              <a:rPr lang="en-GB" smtClean="0"/>
              <a:t>05/10/2021</a:t>
            </a:fld>
            <a:endParaRPr lang="en-GB"/>
          </a:p>
        </p:txBody>
      </p:sp>
      <p:sp>
        <p:nvSpPr>
          <p:cNvPr id="8" name="Footer Placeholder 7">
            <a:extLst>
              <a:ext uri="{FF2B5EF4-FFF2-40B4-BE49-F238E27FC236}">
                <a16:creationId xmlns:a16="http://schemas.microsoft.com/office/drawing/2014/main" id="{D76206C0-3C7E-4A1F-8E52-8287DEAD2FE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4753DD-749A-4903-A0E7-BBBFA9353330}"/>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141727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2C91-BCB7-4902-9F80-43DF387B69A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9813B46-F9A5-4537-BD17-680FD655694A}"/>
              </a:ext>
            </a:extLst>
          </p:cNvPr>
          <p:cNvSpPr>
            <a:spLocks noGrp="1"/>
          </p:cNvSpPr>
          <p:nvPr>
            <p:ph type="dt" sz="half" idx="10"/>
          </p:nvPr>
        </p:nvSpPr>
        <p:spPr/>
        <p:txBody>
          <a:bodyPr/>
          <a:lstStyle/>
          <a:p>
            <a:fld id="{6E8A8444-2286-47FE-A951-D1B0EE2F4286}" type="datetimeFigureOut">
              <a:rPr lang="en-GB" smtClean="0"/>
              <a:t>05/10/2021</a:t>
            </a:fld>
            <a:endParaRPr lang="en-GB"/>
          </a:p>
        </p:txBody>
      </p:sp>
      <p:sp>
        <p:nvSpPr>
          <p:cNvPr id="4" name="Footer Placeholder 3">
            <a:extLst>
              <a:ext uri="{FF2B5EF4-FFF2-40B4-BE49-F238E27FC236}">
                <a16:creationId xmlns:a16="http://schemas.microsoft.com/office/drawing/2014/main" id="{B5E928B4-6CE4-4726-8478-83FF9EFB5E6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353C98-A529-48DD-858E-154E29D80CF7}"/>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273586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6C7E11-A887-42F7-96E3-B9B1B9BD9B89}"/>
              </a:ext>
            </a:extLst>
          </p:cNvPr>
          <p:cNvSpPr>
            <a:spLocks noGrp="1"/>
          </p:cNvSpPr>
          <p:nvPr>
            <p:ph type="dt" sz="half" idx="10"/>
          </p:nvPr>
        </p:nvSpPr>
        <p:spPr/>
        <p:txBody>
          <a:bodyPr/>
          <a:lstStyle/>
          <a:p>
            <a:fld id="{6E8A8444-2286-47FE-A951-D1B0EE2F4286}" type="datetimeFigureOut">
              <a:rPr lang="en-GB" smtClean="0"/>
              <a:t>05/10/2021</a:t>
            </a:fld>
            <a:endParaRPr lang="en-GB"/>
          </a:p>
        </p:txBody>
      </p:sp>
      <p:sp>
        <p:nvSpPr>
          <p:cNvPr id="3" name="Footer Placeholder 2">
            <a:extLst>
              <a:ext uri="{FF2B5EF4-FFF2-40B4-BE49-F238E27FC236}">
                <a16:creationId xmlns:a16="http://schemas.microsoft.com/office/drawing/2014/main" id="{1BD61095-2CB2-4412-B444-53210E203E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E3F4BB-1D1E-4E75-92D5-013FFB8C4692}"/>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49010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2B80-737A-4D78-9780-52A3DF73F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DC3A98-D2F1-456C-B395-47C3E3262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96AC7FA-2784-4BA5-BB78-02DAE098C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E4BC1-A9C6-4DB2-A866-5EBD50AE9D5A}"/>
              </a:ext>
            </a:extLst>
          </p:cNvPr>
          <p:cNvSpPr>
            <a:spLocks noGrp="1"/>
          </p:cNvSpPr>
          <p:nvPr>
            <p:ph type="dt" sz="half" idx="10"/>
          </p:nvPr>
        </p:nvSpPr>
        <p:spPr/>
        <p:txBody>
          <a:bodyPr/>
          <a:lstStyle/>
          <a:p>
            <a:fld id="{6E8A8444-2286-47FE-A951-D1B0EE2F4286}" type="datetimeFigureOut">
              <a:rPr lang="en-GB" smtClean="0"/>
              <a:t>05/10/2021</a:t>
            </a:fld>
            <a:endParaRPr lang="en-GB"/>
          </a:p>
        </p:txBody>
      </p:sp>
      <p:sp>
        <p:nvSpPr>
          <p:cNvPr id="6" name="Footer Placeholder 5">
            <a:extLst>
              <a:ext uri="{FF2B5EF4-FFF2-40B4-BE49-F238E27FC236}">
                <a16:creationId xmlns:a16="http://schemas.microsoft.com/office/drawing/2014/main" id="{E76C04F7-CC07-4DC6-A383-E0613C0469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B027F2-AF77-462C-A8AA-F296AEB91EFC}"/>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176923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A00B-F2EF-46AB-98D6-C11640A1A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631F217-848A-4147-9318-D576F074D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B84BF66-4880-46F1-B62F-4794960B7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B5237-D37E-48C2-B34C-93255B42136A}"/>
              </a:ext>
            </a:extLst>
          </p:cNvPr>
          <p:cNvSpPr>
            <a:spLocks noGrp="1"/>
          </p:cNvSpPr>
          <p:nvPr>
            <p:ph type="dt" sz="half" idx="10"/>
          </p:nvPr>
        </p:nvSpPr>
        <p:spPr/>
        <p:txBody>
          <a:bodyPr/>
          <a:lstStyle/>
          <a:p>
            <a:fld id="{6E8A8444-2286-47FE-A951-D1B0EE2F4286}" type="datetimeFigureOut">
              <a:rPr lang="en-GB" smtClean="0"/>
              <a:t>05/10/2021</a:t>
            </a:fld>
            <a:endParaRPr lang="en-GB"/>
          </a:p>
        </p:txBody>
      </p:sp>
      <p:sp>
        <p:nvSpPr>
          <p:cNvPr id="6" name="Footer Placeholder 5">
            <a:extLst>
              <a:ext uri="{FF2B5EF4-FFF2-40B4-BE49-F238E27FC236}">
                <a16:creationId xmlns:a16="http://schemas.microsoft.com/office/drawing/2014/main" id="{78522C57-C537-41E3-8877-5B41F6CA34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2B1A40-90C6-4E4A-BDB1-57D868B61719}"/>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73379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30B0D-44A7-41ED-B3A5-6BA431FF82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686B7D-FF07-4E20-B6E2-F5A422852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5A17A9-FCEC-47AC-8824-6B872ECB5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A8444-2286-47FE-A951-D1B0EE2F4286}" type="datetimeFigureOut">
              <a:rPr lang="en-GB" smtClean="0"/>
              <a:t>05/10/2021</a:t>
            </a:fld>
            <a:endParaRPr lang="en-GB"/>
          </a:p>
        </p:txBody>
      </p:sp>
      <p:sp>
        <p:nvSpPr>
          <p:cNvPr id="5" name="Footer Placeholder 4">
            <a:extLst>
              <a:ext uri="{FF2B5EF4-FFF2-40B4-BE49-F238E27FC236}">
                <a16:creationId xmlns:a16="http://schemas.microsoft.com/office/drawing/2014/main" id="{67D20C26-1BF8-4B4D-950F-8DF6809D7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E32449A-3ABB-4936-A9E1-07A70858F9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BF788-22E8-4949-AF14-867C4ED50C1F}" type="slidenum">
              <a:rPr lang="en-GB" smtClean="0"/>
              <a:t>‹#›</a:t>
            </a:fld>
            <a:endParaRPr lang="en-GB"/>
          </a:p>
        </p:txBody>
      </p:sp>
    </p:spTree>
    <p:extLst>
      <p:ext uri="{BB962C8B-B14F-4D97-AF65-F5344CB8AC3E}">
        <p14:creationId xmlns:p14="http://schemas.microsoft.com/office/powerpoint/2010/main" val="223071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1463-1958-42B3-B539-A6FFA9149769}"/>
              </a:ext>
            </a:extLst>
          </p:cNvPr>
          <p:cNvSpPr>
            <a:spLocks noGrp="1"/>
          </p:cNvSpPr>
          <p:nvPr>
            <p:ph type="ctrTitle"/>
          </p:nvPr>
        </p:nvSpPr>
        <p:spPr>
          <a:xfrm>
            <a:off x="2401410" y="1791070"/>
            <a:ext cx="7389181" cy="3275860"/>
          </a:xfrm>
        </p:spPr>
        <p:txBody>
          <a:bodyPr anchor="ctr">
            <a:normAutofit/>
          </a:bodyPr>
          <a:lstStyle/>
          <a:p>
            <a:r>
              <a:rPr lang="en-GB" dirty="0"/>
              <a:t>Northern Spain Dairy Farms Analysis</a:t>
            </a:r>
            <a:br>
              <a:rPr lang="en-GB" dirty="0"/>
            </a:br>
            <a:endParaRPr lang="en-GB" sz="3300" dirty="0"/>
          </a:p>
        </p:txBody>
      </p:sp>
      <p:sp>
        <p:nvSpPr>
          <p:cNvPr id="3" name="Subtitle 2">
            <a:extLst>
              <a:ext uri="{FF2B5EF4-FFF2-40B4-BE49-F238E27FC236}">
                <a16:creationId xmlns:a16="http://schemas.microsoft.com/office/drawing/2014/main" id="{8614CD40-2999-4DF8-A747-7B6CB431C432}"/>
              </a:ext>
            </a:extLst>
          </p:cNvPr>
          <p:cNvSpPr>
            <a:spLocks noGrp="1"/>
          </p:cNvSpPr>
          <p:nvPr>
            <p:ph type="subTitle" idx="1"/>
          </p:nvPr>
        </p:nvSpPr>
        <p:spPr>
          <a:xfrm>
            <a:off x="1524000" y="4821646"/>
            <a:ext cx="9144000" cy="490568"/>
          </a:xfrm>
        </p:spPr>
        <p:txBody>
          <a:bodyPr/>
          <a:lstStyle/>
          <a:p>
            <a:r>
              <a:rPr lang="en-GB" dirty="0"/>
              <a:t>Giuseppe Salerno</a:t>
            </a:r>
          </a:p>
        </p:txBody>
      </p:sp>
    </p:spTree>
    <p:extLst>
      <p:ext uri="{BB962C8B-B14F-4D97-AF65-F5344CB8AC3E}">
        <p14:creationId xmlns:p14="http://schemas.microsoft.com/office/powerpoint/2010/main" val="212365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4475E3-FE1F-44F1-A0EF-DFD0F7321AE0}"/>
              </a:ext>
            </a:extLst>
          </p:cNvPr>
          <p:cNvPicPr>
            <a:picLocks noChangeAspect="1"/>
          </p:cNvPicPr>
          <p:nvPr/>
        </p:nvPicPr>
        <p:blipFill>
          <a:blip r:embed="rId3"/>
          <a:stretch>
            <a:fillRect/>
          </a:stretch>
        </p:blipFill>
        <p:spPr>
          <a:xfrm>
            <a:off x="1204788" y="2965448"/>
            <a:ext cx="3864648" cy="3892552"/>
          </a:xfrm>
          <a:prstGeom prst="rect">
            <a:avLst/>
          </a:prstGeom>
        </p:spPr>
      </p:pic>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Analysis – Random Effects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476218"/>
                <a:ext cx="10853691" cy="1325563"/>
              </a:xfrm>
            </p:spPr>
            <p:txBody>
              <a:bodyPr>
                <a:noAutofit/>
              </a:bodyPr>
              <a:lstStyle/>
              <a:p>
                <a:pPr marL="0" indent="0">
                  <a:buNone/>
                </a:pPr>
                <a:r>
                  <a:rPr lang="en-GB" sz="1600" dirty="0"/>
                  <a:t>The fourth methodology tested is the random effect applied to panel data. This methodology uses a partial </a:t>
                </a:r>
                <a:r>
                  <a:rPr lang="en-GB" sz="1600" i="1" dirty="0"/>
                  <a:t>demeaning </a:t>
                </a:r>
                <a:r>
                  <a:rPr lang="en-GB" sz="1600" dirty="0"/>
                  <a:t>procedure to suppress the effect of the term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𝛼</m:t>
                        </m:r>
                      </m:e>
                      <m:sub>
                        <m:r>
                          <a:rPr lang="en-GB" sz="1600" b="0" i="1" smtClean="0">
                            <a:latin typeface="Cambria Math" panose="02040503050406030204" pitchFamily="18" charset="0"/>
                          </a:rPr>
                          <m:t>𝑖</m:t>
                        </m:r>
                      </m:sub>
                    </m:sSub>
                  </m:oMath>
                </a14:m>
                <a:r>
                  <a:rPr lang="en-GB" sz="1600" dirty="0"/>
                  <a:t>; to perform this partial demeaning it </a:t>
                </a:r>
                <a:r>
                  <a:rPr lang="en-GB" sz="1600" b="1" dirty="0"/>
                  <a:t>assumes that </a:t>
                </a:r>
                <a14:m>
                  <m:oMath xmlns:m="http://schemas.openxmlformats.org/officeDocument/2006/math">
                    <m:sSub>
                      <m:sSubPr>
                        <m:ctrlPr>
                          <a:rPr lang="en-GB" sz="1600" b="1" i="1" dirty="0" smtClean="0">
                            <a:latin typeface="Cambria Math" panose="02040503050406030204" pitchFamily="18" charset="0"/>
                          </a:rPr>
                        </m:ctrlPr>
                      </m:sSubPr>
                      <m:e>
                        <m:r>
                          <a:rPr lang="en-GB" sz="1600" b="1" i="1" dirty="0" smtClean="0">
                            <a:latin typeface="Cambria Math" panose="02040503050406030204" pitchFamily="18" charset="0"/>
                          </a:rPr>
                          <m:t>𝜶</m:t>
                        </m:r>
                      </m:e>
                      <m:sub>
                        <m:r>
                          <a:rPr lang="en-GB" sz="1600" b="1" i="1" dirty="0" smtClean="0">
                            <a:latin typeface="Cambria Math" panose="02040503050406030204" pitchFamily="18" charset="0"/>
                          </a:rPr>
                          <m:t>𝒊</m:t>
                        </m:r>
                      </m:sub>
                    </m:sSub>
                  </m:oMath>
                </a14:m>
                <a:r>
                  <a:rPr lang="en-GB" sz="1600" b="1" dirty="0"/>
                  <a:t> is not correlated with any regressors or outcome variable</a:t>
                </a:r>
                <a:r>
                  <a:rPr lang="en-GB" sz="1600" dirty="0"/>
                  <a:t>.</a:t>
                </a:r>
              </a:p>
              <a:p>
                <a:pPr marL="0" indent="0">
                  <a:buNone/>
                </a:pPr>
                <a:endParaRPr lang="en-GB" sz="1600" dirty="0"/>
              </a:p>
              <a:p>
                <a:pPr marL="0" indent="0">
                  <a:buNone/>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rPr>
                        <m:t>𝑚𝑖𝑙</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𝑘</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𝐶𝑂𝑊𝑆</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r>
                        <a:rPr lang="en-GB" sz="1600" b="0" i="1" smtClean="0">
                          <a:latin typeface="Cambria Math" panose="02040503050406030204" pitchFamily="18" charset="0"/>
                        </a:rPr>
                        <m:t>𝐶𝑂𝑊</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𝑆</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𝐿𝐴𝑁𝐷</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r>
                        <a:rPr lang="en-GB" sz="1600" i="1">
                          <a:latin typeface="Cambria Math" panose="02040503050406030204" pitchFamily="18" charset="0"/>
                        </a:rPr>
                        <m:t>⋅</m:t>
                      </m:r>
                      <m:r>
                        <a:rPr lang="en-GB" sz="1600" b="0" i="1" smtClean="0">
                          <a:latin typeface="Cambria Math" panose="02040503050406030204" pitchFamily="18" charset="0"/>
                        </a:rPr>
                        <m:t>𝐿𝐴𝑁</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𝐷</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𝐿𝐴𝐵𝑂𝑈𝑅</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r>
                        <a:rPr lang="en-GB" sz="1600" i="1">
                          <a:latin typeface="Cambria Math" panose="02040503050406030204" pitchFamily="18" charset="0"/>
                        </a:rPr>
                        <m:t>⋅</m:t>
                      </m:r>
                      <m:r>
                        <a:rPr lang="en-GB" sz="1600" b="0" i="1" smtClean="0">
                          <a:latin typeface="Cambria Math" panose="02040503050406030204" pitchFamily="18" charset="0"/>
                        </a:rPr>
                        <m:t>𝐿𝐴𝐵𝑂𝑈</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𝑅</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94</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𝑌</m:t>
                          </m:r>
                        </m:e>
                        <m:sub>
                          <m:r>
                            <a:rPr lang="en-GB" sz="1600" b="0" i="1" smtClean="0">
                              <a:latin typeface="Cambria Math" panose="02040503050406030204" pitchFamily="18" charset="0"/>
                            </a:rPr>
                            <m:t>94</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95</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𝑌</m:t>
                          </m:r>
                        </m:e>
                        <m:sub>
                          <m:r>
                            <a:rPr lang="en-GB" sz="1600" b="0" i="1" smtClean="0">
                              <a:latin typeface="Cambria Math" panose="02040503050406030204" pitchFamily="18" charset="0"/>
                            </a:rPr>
                            <m:t>95</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𝛼</m:t>
                          </m:r>
                        </m:e>
                        <m:sub>
                          <m:r>
                            <a:rPr lang="en-GB" sz="1600" b="0" i="1" smtClean="0">
                              <a:latin typeface="Cambria Math" panose="02040503050406030204" pitchFamily="18" charset="0"/>
                            </a:rPr>
                            <m:t>𝑖</m:t>
                          </m:r>
                        </m:sub>
                      </m:sSub>
                    </m:oMath>
                  </m:oMathPara>
                </a14:m>
                <a:endParaRPr lang="en-GB" sz="1600" dirty="0"/>
              </a:p>
              <a:p>
                <a:pPr marL="0" indent="0">
                  <a:buNone/>
                </a:pPr>
                <a:endParaRPr lang="en-GB" sz="1600" b="1" u="sng" dirty="0"/>
              </a:p>
            </p:txBody>
          </p:sp>
        </mc:Choice>
        <mc:Fallback>
          <p:sp>
            <p:nvSpPr>
              <p:cNvPr id="3" name="Content Placeholder 2">
                <a:extLst>
                  <a:ext uri="{FF2B5EF4-FFF2-40B4-BE49-F238E27FC236}">
                    <a16:creationId xmlns:a16="http://schemas.microsoft.com/office/drawing/2014/main" id="{06DFED4D-96F1-41C7-BB6A-724DB72156A7}"/>
                  </a:ext>
                </a:extLst>
              </p:cNvPr>
              <p:cNvSpPr>
                <a:spLocks noGrp="1" noRot="1" noChangeAspect="1" noMove="1" noResize="1" noEditPoints="1" noAdjustHandles="1" noChangeArrowheads="1" noChangeShapeType="1" noTextEdit="1"/>
              </p:cNvSpPr>
              <p:nvPr>
                <p:ph idx="1"/>
              </p:nvPr>
            </p:nvSpPr>
            <p:spPr>
              <a:xfrm>
                <a:off x="838199" y="1476218"/>
                <a:ext cx="10853691" cy="1325563"/>
              </a:xfrm>
              <a:blipFill>
                <a:blip r:embed="rId4"/>
                <a:stretch>
                  <a:fillRect l="-281" t="-3211" r="-561" b="-1835"/>
                </a:stretch>
              </a:blipFill>
            </p:spPr>
            <p:txBody>
              <a:bodyPr/>
              <a:lstStyle/>
              <a:p>
                <a:r>
                  <a:rPr lang="en-GB">
                    <a:noFill/>
                  </a:rPr>
                  <a:t> </a:t>
                </a:r>
              </a:p>
            </p:txBody>
          </p:sp>
        </mc:Fallback>
      </mc:AlternateContent>
      <p:sp>
        <p:nvSpPr>
          <p:cNvPr id="13" name="Rectangle 12">
            <a:extLst>
              <a:ext uri="{FF2B5EF4-FFF2-40B4-BE49-F238E27FC236}">
                <a16:creationId xmlns:a16="http://schemas.microsoft.com/office/drawing/2014/main" id="{C57A7D7E-B2AB-4D1C-BD40-91950CB9F274}"/>
              </a:ext>
            </a:extLst>
          </p:cNvPr>
          <p:cNvSpPr/>
          <p:nvPr/>
        </p:nvSpPr>
        <p:spPr>
          <a:xfrm>
            <a:off x="1464907" y="4843461"/>
            <a:ext cx="3604530" cy="428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B0CA2916-5F14-4D4D-9A40-FF50759577DF}"/>
              </a:ext>
            </a:extLst>
          </p:cNvPr>
          <p:cNvGrpSpPr/>
          <p:nvPr/>
        </p:nvGrpSpPr>
        <p:grpSpPr>
          <a:xfrm>
            <a:off x="5149313" y="3661096"/>
            <a:ext cx="575104" cy="1396818"/>
            <a:chOff x="4021585" y="1790192"/>
            <a:chExt cx="5120812" cy="4441933"/>
          </a:xfrm>
        </p:grpSpPr>
        <p:cxnSp>
          <p:nvCxnSpPr>
            <p:cNvPr id="20" name="Straight Arrow Connector 19">
              <a:extLst>
                <a:ext uri="{FF2B5EF4-FFF2-40B4-BE49-F238E27FC236}">
                  <a16:creationId xmlns:a16="http://schemas.microsoft.com/office/drawing/2014/main" id="{B29AD1BA-7103-4575-9250-FE0EB202EAE7}"/>
                </a:ext>
              </a:extLst>
            </p:cNvPr>
            <p:cNvCxnSpPr>
              <a:cxnSpLocks/>
            </p:cNvCxnSpPr>
            <p:nvPr/>
          </p:nvCxnSpPr>
          <p:spPr>
            <a:xfrm>
              <a:off x="6095999" y="1790192"/>
              <a:ext cx="30463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53EE2A4-3017-4D03-A445-C29F6711B2F3}"/>
                </a:ext>
              </a:extLst>
            </p:cNvPr>
            <p:cNvCxnSpPr>
              <a:cxnSpLocks/>
            </p:cNvCxnSpPr>
            <p:nvPr/>
          </p:nvCxnSpPr>
          <p:spPr>
            <a:xfrm>
              <a:off x="4021585" y="6232125"/>
              <a:ext cx="2083293" cy="0"/>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C0BE67-AB23-486C-ADC8-9F585C3C999B}"/>
                </a:ext>
              </a:extLst>
            </p:cNvPr>
            <p:cNvCxnSpPr>
              <a:cxnSpLocks/>
            </p:cNvCxnSpPr>
            <p:nvPr/>
          </p:nvCxnSpPr>
          <p:spPr>
            <a:xfrm flipV="1">
              <a:off x="6104878" y="1790192"/>
              <a:ext cx="0" cy="4441933"/>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
        <p:nvSpPr>
          <p:cNvPr id="23" name="Content Placeholder 2">
            <a:extLst>
              <a:ext uri="{FF2B5EF4-FFF2-40B4-BE49-F238E27FC236}">
                <a16:creationId xmlns:a16="http://schemas.microsoft.com/office/drawing/2014/main" id="{F9F0B7CF-112F-4B21-879B-32AD2FCDF151}"/>
              </a:ext>
            </a:extLst>
          </p:cNvPr>
          <p:cNvSpPr txBox="1">
            <a:spLocks/>
          </p:cNvSpPr>
          <p:nvPr/>
        </p:nvSpPr>
        <p:spPr>
          <a:xfrm>
            <a:off x="5724417" y="3181560"/>
            <a:ext cx="5798796" cy="959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Here we encounter the same problem of the Fixed Effect model: the LABOR and LAND are not statistically significant which is also counter intuitive.</a:t>
            </a:r>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b="1" u="sng" dirty="0"/>
          </a:p>
        </p:txBody>
      </p:sp>
      <p:sp>
        <p:nvSpPr>
          <p:cNvPr id="11" name="Rectangle 10">
            <a:extLst>
              <a:ext uri="{FF2B5EF4-FFF2-40B4-BE49-F238E27FC236}">
                <a16:creationId xmlns:a16="http://schemas.microsoft.com/office/drawing/2014/main" id="{C21FB25B-4BC2-4A40-9C12-BB325DBD6A0F}"/>
              </a:ext>
            </a:extLst>
          </p:cNvPr>
          <p:cNvSpPr/>
          <p:nvPr/>
        </p:nvSpPr>
        <p:spPr>
          <a:xfrm>
            <a:off x="1155670" y="4242288"/>
            <a:ext cx="1525387" cy="1876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075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Analysis – Different model specification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476218"/>
                <a:ext cx="10853691" cy="1325563"/>
              </a:xfrm>
            </p:spPr>
            <p:txBody>
              <a:bodyPr>
                <a:noAutofit/>
              </a:bodyPr>
              <a:lstStyle/>
              <a:p>
                <a:pPr marL="0" indent="0">
                  <a:buNone/>
                </a:pPr>
                <a:r>
                  <a:rPr lang="en-GB" sz="1600" dirty="0"/>
                  <a:t>Finally, a different model functional form has been tested with 3 methodologies: OLS, OLS + time fixed effects and Fixed Effects.</a:t>
                </a:r>
              </a:p>
              <a:p>
                <a:pPr marL="0" indent="0">
                  <a:buNone/>
                </a:pPr>
                <a:endParaRPr lang="en-GB" sz="1600" dirty="0"/>
              </a:p>
              <a:p>
                <a:pPr marL="0" indent="0">
                  <a:buNone/>
                </a:pPr>
                <a14:m>
                  <m:oMathPara xmlns:m="http://schemas.openxmlformats.org/officeDocument/2006/math">
                    <m:oMathParaPr>
                      <m:jc m:val="left"/>
                    </m:oMathParaPr>
                    <m:oMath xmlns:m="http://schemas.openxmlformats.org/officeDocument/2006/math">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𝑚𝑖𝑙</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𝑘</m:t>
                              </m:r>
                            </m:e>
                            <m:sub>
                              <m:r>
                                <a:rPr lang="en-GB" sz="1600" b="0" i="1" smtClean="0">
                                  <a:latin typeface="Cambria Math" panose="02040503050406030204" pitchFamily="18" charset="0"/>
                                </a:rPr>
                                <m:t>𝑖𝑡</m:t>
                              </m:r>
                            </m:sub>
                          </m:sSub>
                        </m:num>
                        <m:den>
                          <m:r>
                            <a:rPr lang="en-GB" sz="1600" b="0" i="1" smtClean="0">
                              <a:latin typeface="Cambria Math" panose="02040503050406030204" pitchFamily="18" charset="0"/>
                            </a:rPr>
                            <m:t>𝐶𝑂𝑊</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𝑆</m:t>
                              </m:r>
                            </m:e>
                            <m:sub>
                              <m:r>
                                <a:rPr lang="en-GB" sz="1600" b="0" i="1" smtClean="0">
                                  <a:latin typeface="Cambria Math" panose="02040503050406030204" pitchFamily="18" charset="0"/>
                                </a:rPr>
                                <m:t>𝑖𝑡</m:t>
                              </m:r>
                            </m:sub>
                          </m:sSub>
                        </m:den>
                      </m:f>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𝐿𝐴𝑁𝐷</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r>
                        <a:rPr lang="en-GB" sz="1600" i="1">
                          <a:latin typeface="Cambria Math" panose="02040503050406030204" pitchFamily="18" charset="0"/>
                        </a:rPr>
                        <m:t>⋅</m:t>
                      </m:r>
                      <m:r>
                        <a:rPr lang="en-GB" sz="1600" b="0" i="1" smtClean="0">
                          <a:latin typeface="Cambria Math" panose="02040503050406030204" pitchFamily="18" charset="0"/>
                        </a:rPr>
                        <m:t>𝐿𝐴𝑁</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𝐷</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𝐿𝐴𝐵𝑂𝑈𝑅</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r>
                        <a:rPr lang="en-GB" sz="1600" i="1">
                          <a:latin typeface="Cambria Math" panose="02040503050406030204" pitchFamily="18" charset="0"/>
                        </a:rPr>
                        <m:t>⋅</m:t>
                      </m:r>
                      <m:r>
                        <a:rPr lang="en-GB" sz="1600" b="0" i="1" smtClean="0">
                          <a:latin typeface="Cambria Math" panose="02040503050406030204" pitchFamily="18" charset="0"/>
                        </a:rPr>
                        <m:t>𝐿𝐴𝐵𝑂𝑈</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𝑅</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𝐹𝐸𝐸𝐷</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𝐹𝐸𝐸</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𝐷</m:t>
                                  </m:r>
                                </m:e>
                                <m:sub>
                                  <m:r>
                                    <a:rPr lang="en-GB" sz="1600" b="0" i="1" smtClean="0">
                                      <a:latin typeface="Cambria Math" panose="02040503050406030204" pitchFamily="18" charset="0"/>
                                    </a:rPr>
                                    <m:t>𝑖𝑡</m:t>
                                  </m:r>
                                </m:sub>
                              </m:sSub>
                            </m:num>
                            <m:den>
                              <m:r>
                                <a:rPr lang="en-GB" sz="1600" b="0" i="1" smtClean="0">
                                  <a:latin typeface="Cambria Math" panose="02040503050406030204" pitchFamily="18" charset="0"/>
                                </a:rPr>
                                <m:t>𝐶𝑂𝑊</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𝑆</m:t>
                                  </m:r>
                                </m:e>
                                <m:sub>
                                  <m:r>
                                    <a:rPr lang="en-GB" sz="1600" b="0" i="1" smtClean="0">
                                      <a:latin typeface="Cambria Math" panose="02040503050406030204" pitchFamily="18" charset="0"/>
                                    </a:rPr>
                                    <m:t>𝑖𝑡</m:t>
                                  </m:r>
                                </m:sub>
                              </m:sSub>
                            </m:den>
                          </m:f>
                        </m:e>
                      </m:d>
                      <m:r>
                        <a:rPr lang="en-GB" sz="1600" b="0" i="1" smtClean="0">
                          <a:latin typeface="Cambria Math" panose="02040503050406030204" pitchFamily="18" charset="0"/>
                        </a:rPr>
                        <m:t>…</m:t>
                      </m:r>
                    </m:oMath>
                  </m:oMathPara>
                </a14:m>
                <a:endParaRPr lang="en-GB" sz="1600" dirty="0"/>
              </a:p>
              <a:p>
                <a:pPr marL="0" indent="0">
                  <a:buNone/>
                </a:pPr>
                <a:endParaRPr lang="en-GB" sz="1600" b="1" u="sng" dirty="0"/>
              </a:p>
            </p:txBody>
          </p:sp>
        </mc:Choice>
        <mc:Fallback>
          <p:sp>
            <p:nvSpPr>
              <p:cNvPr id="3" name="Content Placeholder 2">
                <a:extLst>
                  <a:ext uri="{FF2B5EF4-FFF2-40B4-BE49-F238E27FC236}">
                    <a16:creationId xmlns:a16="http://schemas.microsoft.com/office/drawing/2014/main" id="{06DFED4D-96F1-41C7-BB6A-724DB72156A7}"/>
                  </a:ext>
                </a:extLst>
              </p:cNvPr>
              <p:cNvSpPr>
                <a:spLocks noGrp="1" noRot="1" noChangeAspect="1" noMove="1" noResize="1" noEditPoints="1" noAdjustHandles="1" noChangeArrowheads="1" noChangeShapeType="1" noTextEdit="1"/>
              </p:cNvSpPr>
              <p:nvPr>
                <p:ph idx="1"/>
              </p:nvPr>
            </p:nvSpPr>
            <p:spPr>
              <a:xfrm>
                <a:off x="838199" y="1476218"/>
                <a:ext cx="10853691" cy="1325563"/>
              </a:xfrm>
              <a:blipFill>
                <a:blip r:embed="rId3"/>
                <a:stretch>
                  <a:fillRect l="-281" t="-3211"/>
                </a:stretch>
              </a:blipFill>
            </p:spPr>
            <p:txBody>
              <a:bodyPr/>
              <a:lstStyle/>
              <a:p>
                <a:r>
                  <a:rPr lang="en-GB">
                    <a:noFill/>
                  </a:rPr>
                  <a:t> </a:t>
                </a:r>
              </a:p>
            </p:txBody>
          </p:sp>
        </mc:Fallback>
      </mc:AlternateContent>
      <p:grpSp>
        <p:nvGrpSpPr>
          <p:cNvPr id="4" name="Group 3">
            <a:extLst>
              <a:ext uri="{FF2B5EF4-FFF2-40B4-BE49-F238E27FC236}">
                <a16:creationId xmlns:a16="http://schemas.microsoft.com/office/drawing/2014/main" id="{69B50785-045F-4D6A-90CC-C8158A08CB12}"/>
              </a:ext>
            </a:extLst>
          </p:cNvPr>
          <p:cNvGrpSpPr/>
          <p:nvPr/>
        </p:nvGrpSpPr>
        <p:grpSpPr>
          <a:xfrm>
            <a:off x="307882" y="2801781"/>
            <a:ext cx="4506540" cy="1347659"/>
            <a:chOff x="755557" y="2703943"/>
            <a:chExt cx="4506540" cy="1347659"/>
          </a:xfrm>
        </p:grpSpPr>
        <p:pic>
          <p:nvPicPr>
            <p:cNvPr id="5" name="Picture 4">
              <a:extLst>
                <a:ext uri="{FF2B5EF4-FFF2-40B4-BE49-F238E27FC236}">
                  <a16:creationId xmlns:a16="http://schemas.microsoft.com/office/drawing/2014/main" id="{D311EF35-44FA-411F-92CD-A270821D6DE7}"/>
                </a:ext>
              </a:extLst>
            </p:cNvPr>
            <p:cNvPicPr>
              <a:picLocks noChangeAspect="1"/>
            </p:cNvPicPr>
            <p:nvPr/>
          </p:nvPicPr>
          <p:blipFill rotWithShape="1">
            <a:blip r:embed="rId4"/>
            <a:srcRect b="87399"/>
            <a:stretch/>
          </p:blipFill>
          <p:spPr>
            <a:xfrm>
              <a:off x="755557" y="2703943"/>
              <a:ext cx="4506540" cy="279303"/>
            </a:xfrm>
            <a:prstGeom prst="rect">
              <a:avLst/>
            </a:prstGeom>
            <a:ln>
              <a:solidFill>
                <a:schemeClr val="tx1"/>
              </a:solidFill>
            </a:ln>
          </p:spPr>
        </p:pic>
        <p:pic>
          <p:nvPicPr>
            <p:cNvPr id="7" name="Picture 6">
              <a:extLst>
                <a:ext uri="{FF2B5EF4-FFF2-40B4-BE49-F238E27FC236}">
                  <a16:creationId xmlns:a16="http://schemas.microsoft.com/office/drawing/2014/main" id="{007EFDCD-80F1-4F35-90ED-250FB544CC05}"/>
                </a:ext>
              </a:extLst>
            </p:cNvPr>
            <p:cNvPicPr>
              <a:picLocks noChangeAspect="1"/>
            </p:cNvPicPr>
            <p:nvPr/>
          </p:nvPicPr>
          <p:blipFill rotWithShape="1">
            <a:blip r:embed="rId4"/>
            <a:srcRect t="55209" b="-7620"/>
            <a:stretch/>
          </p:blipFill>
          <p:spPr>
            <a:xfrm>
              <a:off x="755557" y="2889940"/>
              <a:ext cx="4506540" cy="1161662"/>
            </a:xfrm>
            <a:prstGeom prst="rect">
              <a:avLst/>
            </a:prstGeom>
            <a:ln>
              <a:solidFill>
                <a:schemeClr val="tx1"/>
              </a:solidFill>
            </a:ln>
          </p:spPr>
        </p:pic>
      </p:grpSp>
      <p:grpSp>
        <p:nvGrpSpPr>
          <p:cNvPr id="6" name="Group 5">
            <a:extLst>
              <a:ext uri="{FF2B5EF4-FFF2-40B4-BE49-F238E27FC236}">
                <a16:creationId xmlns:a16="http://schemas.microsoft.com/office/drawing/2014/main" id="{97D74331-6B3D-4935-B123-0E965BDCD721}"/>
              </a:ext>
            </a:extLst>
          </p:cNvPr>
          <p:cNvGrpSpPr/>
          <p:nvPr/>
        </p:nvGrpSpPr>
        <p:grpSpPr>
          <a:xfrm>
            <a:off x="307882" y="4417336"/>
            <a:ext cx="4506540" cy="1749830"/>
            <a:chOff x="755557" y="3940117"/>
            <a:chExt cx="4506540" cy="1749830"/>
          </a:xfrm>
        </p:grpSpPr>
        <p:pic>
          <p:nvPicPr>
            <p:cNvPr id="8" name="Picture 7">
              <a:extLst>
                <a:ext uri="{FF2B5EF4-FFF2-40B4-BE49-F238E27FC236}">
                  <a16:creationId xmlns:a16="http://schemas.microsoft.com/office/drawing/2014/main" id="{E0F98C60-6FBC-4B10-BBEE-E21CC38D8545}"/>
                </a:ext>
              </a:extLst>
            </p:cNvPr>
            <p:cNvPicPr>
              <a:picLocks noChangeAspect="1"/>
            </p:cNvPicPr>
            <p:nvPr/>
          </p:nvPicPr>
          <p:blipFill rotWithShape="1">
            <a:blip r:embed="rId5"/>
            <a:srcRect t="47600"/>
            <a:stretch/>
          </p:blipFill>
          <p:spPr>
            <a:xfrm>
              <a:off x="755557" y="4102895"/>
              <a:ext cx="4506540" cy="1587052"/>
            </a:xfrm>
            <a:prstGeom prst="rect">
              <a:avLst/>
            </a:prstGeom>
            <a:ln>
              <a:solidFill>
                <a:schemeClr val="tx1"/>
              </a:solidFill>
            </a:ln>
          </p:spPr>
        </p:pic>
        <p:pic>
          <p:nvPicPr>
            <p:cNvPr id="9" name="Picture 8">
              <a:extLst>
                <a:ext uri="{FF2B5EF4-FFF2-40B4-BE49-F238E27FC236}">
                  <a16:creationId xmlns:a16="http://schemas.microsoft.com/office/drawing/2014/main" id="{E85B8434-9AA1-461D-AFFC-A568124AC528}"/>
                </a:ext>
              </a:extLst>
            </p:cNvPr>
            <p:cNvPicPr>
              <a:picLocks noChangeAspect="1"/>
            </p:cNvPicPr>
            <p:nvPr/>
          </p:nvPicPr>
          <p:blipFill rotWithShape="1">
            <a:blip r:embed="rId5"/>
            <a:srcRect b="94625"/>
            <a:stretch/>
          </p:blipFill>
          <p:spPr>
            <a:xfrm>
              <a:off x="755557" y="3940117"/>
              <a:ext cx="4506540" cy="162778"/>
            </a:xfrm>
            <a:prstGeom prst="rect">
              <a:avLst/>
            </a:prstGeom>
            <a:ln>
              <a:solidFill>
                <a:schemeClr val="tx1"/>
              </a:solidFill>
            </a:ln>
          </p:spPr>
        </p:pic>
      </p:grpSp>
      <p:grpSp>
        <p:nvGrpSpPr>
          <p:cNvPr id="12" name="Group 11">
            <a:extLst>
              <a:ext uri="{FF2B5EF4-FFF2-40B4-BE49-F238E27FC236}">
                <a16:creationId xmlns:a16="http://schemas.microsoft.com/office/drawing/2014/main" id="{2C6E1D4B-8445-4350-BFC2-D486B84C03E7}"/>
              </a:ext>
            </a:extLst>
          </p:cNvPr>
          <p:cNvGrpSpPr>
            <a:grpSpLocks noChangeAspect="1"/>
          </p:cNvGrpSpPr>
          <p:nvPr/>
        </p:nvGrpSpPr>
        <p:grpSpPr>
          <a:xfrm>
            <a:off x="5238127" y="2801781"/>
            <a:ext cx="4680000" cy="2417679"/>
            <a:chOff x="5344739" y="3776319"/>
            <a:chExt cx="5258534" cy="2716556"/>
          </a:xfrm>
        </p:grpSpPr>
        <p:pic>
          <p:nvPicPr>
            <p:cNvPr id="10" name="Picture 9">
              <a:extLst>
                <a:ext uri="{FF2B5EF4-FFF2-40B4-BE49-F238E27FC236}">
                  <a16:creationId xmlns:a16="http://schemas.microsoft.com/office/drawing/2014/main" id="{BA25EEB3-F0E5-45D6-97C0-D77ACBDA1C33}"/>
                </a:ext>
              </a:extLst>
            </p:cNvPr>
            <p:cNvPicPr>
              <a:picLocks noChangeAspect="1"/>
            </p:cNvPicPr>
            <p:nvPr/>
          </p:nvPicPr>
          <p:blipFill rotWithShape="1">
            <a:blip r:embed="rId6"/>
            <a:srcRect t="45535"/>
            <a:stretch/>
          </p:blipFill>
          <p:spPr>
            <a:xfrm>
              <a:off x="5344739" y="3940117"/>
              <a:ext cx="5258534" cy="2552758"/>
            </a:xfrm>
            <a:prstGeom prst="rect">
              <a:avLst/>
            </a:prstGeom>
            <a:ln>
              <a:solidFill>
                <a:schemeClr val="tx1"/>
              </a:solidFill>
            </a:ln>
          </p:spPr>
        </p:pic>
        <p:pic>
          <p:nvPicPr>
            <p:cNvPr id="11" name="Picture 10">
              <a:extLst>
                <a:ext uri="{FF2B5EF4-FFF2-40B4-BE49-F238E27FC236}">
                  <a16:creationId xmlns:a16="http://schemas.microsoft.com/office/drawing/2014/main" id="{E64231D5-79B5-4B1F-A2C3-E4731C7B88A7}"/>
                </a:ext>
              </a:extLst>
            </p:cNvPr>
            <p:cNvPicPr>
              <a:picLocks noChangeAspect="1"/>
            </p:cNvPicPr>
            <p:nvPr/>
          </p:nvPicPr>
          <p:blipFill rotWithShape="1">
            <a:blip r:embed="rId6"/>
            <a:srcRect b="96505"/>
            <a:stretch/>
          </p:blipFill>
          <p:spPr>
            <a:xfrm>
              <a:off x="5344739" y="3776319"/>
              <a:ext cx="5258534" cy="163798"/>
            </a:xfrm>
            <a:prstGeom prst="rect">
              <a:avLst/>
            </a:prstGeom>
            <a:ln>
              <a:solidFill>
                <a:schemeClr val="tx1"/>
              </a:solidFill>
            </a:ln>
          </p:spPr>
        </p:pic>
      </p:grpSp>
      <p:sp>
        <p:nvSpPr>
          <p:cNvPr id="13" name="Content Placeholder 2">
            <a:extLst>
              <a:ext uri="{FF2B5EF4-FFF2-40B4-BE49-F238E27FC236}">
                <a16:creationId xmlns:a16="http://schemas.microsoft.com/office/drawing/2014/main" id="{19157F41-CB20-4C59-A098-1990462317E7}"/>
              </a:ext>
            </a:extLst>
          </p:cNvPr>
          <p:cNvSpPr txBox="1">
            <a:spLocks/>
          </p:cNvSpPr>
          <p:nvPr/>
        </p:nvSpPr>
        <p:spPr>
          <a:xfrm>
            <a:off x="5238127" y="5532438"/>
            <a:ext cx="6645992" cy="888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No significant differences for the Foxed Effects model have been found. On the other hand OLS models seems to benefit from the normalization with the number of COWS; in fact now the coefficients are positive, which is expected.</a:t>
            </a:r>
          </a:p>
          <a:p>
            <a:pPr marL="0" indent="0">
              <a:buFont typeface="Arial" panose="020B0604020202020204" pitchFamily="34" charset="0"/>
              <a:buNone/>
            </a:pPr>
            <a:endParaRPr lang="en-GB" sz="1600" b="1" u="sng" dirty="0"/>
          </a:p>
        </p:txBody>
      </p:sp>
    </p:spTree>
    <p:extLst>
      <p:ext uri="{BB962C8B-B14F-4D97-AF65-F5344CB8AC3E}">
        <p14:creationId xmlns:p14="http://schemas.microsoft.com/office/powerpoint/2010/main" val="665436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476218"/>
            <a:ext cx="10853691" cy="2456590"/>
          </a:xfrm>
        </p:spPr>
        <p:txBody>
          <a:bodyPr>
            <a:noAutofit/>
          </a:bodyPr>
          <a:lstStyle/>
          <a:p>
            <a:pPr marL="0" indent="0">
              <a:buNone/>
            </a:pPr>
            <a:r>
              <a:rPr lang="en-GB" sz="1600" dirty="0"/>
              <a:t>None of the model using LABOR, LAND and COWS seems suitable for understanding the real structure behind the data; in fact, all the models show some counter intuitive characteristic which is difficult to justify. For model using </a:t>
            </a:r>
            <a:r>
              <a:rPr lang="en-GB" sz="1600" i="1" dirty="0"/>
              <a:t>demeaning</a:t>
            </a:r>
            <a:r>
              <a:rPr lang="en-GB" sz="1600" dirty="0"/>
              <a:t> probably the source of the issue is located into the “time-invariant” nature of LABOR and LAND.</a:t>
            </a:r>
            <a:endParaRPr lang="en-GB" sz="1600" i="1" dirty="0"/>
          </a:p>
          <a:p>
            <a:pPr marL="0" indent="0">
              <a:buNone/>
            </a:pPr>
            <a:endParaRPr lang="en-GB" sz="1600" dirty="0"/>
          </a:p>
          <a:p>
            <a:pPr marL="0" indent="0">
              <a:buNone/>
            </a:pPr>
            <a:r>
              <a:rPr lang="en-GB" sz="1600" dirty="0"/>
              <a:t>There is the possibility that the data is not collected correctly or there is some transformation of the data that I was not understood in this job. No detailed study about the data has been found on the internet (it is actually one of the reason for the selection of the dataset) so no other study have been sued </a:t>
            </a:r>
            <a:r>
              <a:rPr lang="en-GB" sz="1600"/>
              <a:t>for comparison.</a:t>
            </a:r>
            <a:endParaRPr lang="en-GB" sz="1600" dirty="0"/>
          </a:p>
          <a:p>
            <a:pPr marL="0" indent="0">
              <a:buNone/>
            </a:pPr>
            <a:endParaRPr lang="en-GB" sz="1600" b="1" u="sng" dirty="0"/>
          </a:p>
        </p:txBody>
      </p:sp>
    </p:spTree>
    <p:extLst>
      <p:ext uri="{BB962C8B-B14F-4D97-AF65-F5344CB8AC3E}">
        <p14:creationId xmlns:p14="http://schemas.microsoft.com/office/powerpoint/2010/main" val="39672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9314C-28E5-425C-81E8-90CED8D384D1}"/>
              </a:ext>
            </a:extLst>
          </p:cNvPr>
          <p:cNvSpPr>
            <a:spLocks noGrp="1"/>
          </p:cNvSpPr>
          <p:nvPr>
            <p:ph type="title"/>
          </p:nvPr>
        </p:nvSpPr>
        <p:spPr>
          <a:xfrm>
            <a:off x="838200" y="2766219"/>
            <a:ext cx="10515600" cy="1325563"/>
          </a:xfrm>
        </p:spPr>
        <p:txBody>
          <a:bodyPr/>
          <a:lstStyle/>
          <a:p>
            <a:pPr algn="ctr"/>
            <a:r>
              <a:rPr lang="en-GB" i="1" dirty="0"/>
              <a:t>END!</a:t>
            </a:r>
          </a:p>
        </p:txBody>
      </p:sp>
    </p:spTree>
    <p:extLst>
      <p:ext uri="{BB962C8B-B14F-4D97-AF65-F5344CB8AC3E}">
        <p14:creationId xmlns:p14="http://schemas.microsoft.com/office/powerpoint/2010/main" val="388409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200" y="1825624"/>
            <a:ext cx="10515600" cy="4903649"/>
          </a:xfrm>
        </p:spPr>
        <p:txBody>
          <a:bodyPr>
            <a:noAutofit/>
          </a:bodyPr>
          <a:lstStyle/>
          <a:p>
            <a:pPr marL="0" indent="0">
              <a:buNone/>
            </a:pPr>
            <a:r>
              <a:rPr lang="en-GB" sz="1600" dirty="0"/>
              <a:t>In this presentation the following sections will be presented:</a:t>
            </a:r>
          </a:p>
          <a:p>
            <a:pPr marL="0" indent="0">
              <a:buNone/>
            </a:pPr>
            <a:endParaRPr lang="en-GB" sz="1600" dirty="0"/>
          </a:p>
          <a:p>
            <a:pPr marL="342900" indent="-342900">
              <a:buFont typeface="+mj-lt"/>
              <a:buAutoNum type="arabicPeriod"/>
            </a:pPr>
            <a:r>
              <a:rPr lang="en-GB" sz="1600" dirty="0"/>
              <a:t>Introduction</a:t>
            </a:r>
            <a:br>
              <a:rPr lang="en-GB" sz="1600" dirty="0"/>
            </a:br>
            <a:r>
              <a:rPr lang="en-GB" sz="1600" dirty="0"/>
              <a:t>This section contains a brief description of the dataset and the research question to be answered</a:t>
            </a:r>
          </a:p>
          <a:p>
            <a:pPr marL="342900" indent="-342900">
              <a:buFont typeface="+mj-lt"/>
              <a:buAutoNum type="arabicPeriod"/>
            </a:pPr>
            <a:endParaRPr lang="en-GB" sz="1600" dirty="0"/>
          </a:p>
          <a:p>
            <a:pPr marL="342900" indent="-342900">
              <a:buFont typeface="+mj-lt"/>
              <a:buAutoNum type="arabicPeriod"/>
            </a:pPr>
            <a:r>
              <a:rPr lang="en-GB" sz="1600" dirty="0"/>
              <a:t>Analysis</a:t>
            </a:r>
            <a:br>
              <a:rPr lang="en-GB" sz="1600" dirty="0"/>
            </a:br>
            <a:r>
              <a:rPr lang="en-GB" sz="1600" dirty="0"/>
              <a:t>The dataset will be analysed with different methodologies; the selection of each methodology will be justified</a:t>
            </a:r>
          </a:p>
          <a:p>
            <a:pPr marL="342900" indent="-342900">
              <a:buFont typeface="+mj-lt"/>
              <a:buAutoNum type="arabicPeriod"/>
            </a:pPr>
            <a:endParaRPr lang="en-GB" sz="1600" dirty="0"/>
          </a:p>
          <a:p>
            <a:pPr marL="342900" indent="-342900">
              <a:buFont typeface="+mj-lt"/>
              <a:buAutoNum type="arabicPeriod"/>
            </a:pPr>
            <a:r>
              <a:rPr lang="en-GB" sz="1600" dirty="0"/>
              <a:t>Conclusion</a:t>
            </a:r>
            <a:br>
              <a:rPr lang="en-GB" sz="1600" dirty="0"/>
            </a:br>
            <a:r>
              <a:rPr lang="en-GB" sz="1600" dirty="0"/>
              <a:t>In this section it will presented a comparison and a discussion between the results obtained in the previous step</a:t>
            </a:r>
          </a:p>
        </p:txBody>
      </p:sp>
    </p:spTree>
    <p:extLst>
      <p:ext uri="{BB962C8B-B14F-4D97-AF65-F5344CB8AC3E}">
        <p14:creationId xmlns:p14="http://schemas.microsoft.com/office/powerpoint/2010/main" val="181027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825624"/>
            <a:ext cx="10853691" cy="349405"/>
          </a:xfrm>
        </p:spPr>
        <p:txBody>
          <a:bodyPr>
            <a:noAutofit/>
          </a:bodyPr>
          <a:lstStyle/>
          <a:p>
            <a:pPr marL="0" indent="0">
              <a:buNone/>
            </a:pPr>
            <a:r>
              <a:rPr lang="en-GB" sz="1600" dirty="0"/>
              <a:t>The dataset contains milk production data from 1993 to 1998 of 247 dairy farms in the norther Spain (247*6 years= 1482 records).</a:t>
            </a:r>
          </a:p>
        </p:txBody>
      </p:sp>
      <p:graphicFrame>
        <p:nvGraphicFramePr>
          <p:cNvPr id="5" name="Table 4">
            <a:extLst>
              <a:ext uri="{FF2B5EF4-FFF2-40B4-BE49-F238E27FC236}">
                <a16:creationId xmlns:a16="http://schemas.microsoft.com/office/drawing/2014/main" id="{516CF050-C5BB-42E4-B84C-192793ECA930}"/>
              </a:ext>
            </a:extLst>
          </p:cNvPr>
          <p:cNvGraphicFramePr>
            <a:graphicFrameLocks noGrp="1"/>
          </p:cNvGraphicFramePr>
          <p:nvPr>
            <p:extLst>
              <p:ext uri="{D42A27DB-BD31-4B8C-83A1-F6EECF244321}">
                <p14:modId xmlns:p14="http://schemas.microsoft.com/office/powerpoint/2010/main" val="1127273174"/>
              </p:ext>
            </p:extLst>
          </p:nvPr>
        </p:nvGraphicFramePr>
        <p:xfrm>
          <a:off x="838198" y="3212879"/>
          <a:ext cx="10560697" cy="2408725"/>
        </p:xfrm>
        <a:graphic>
          <a:graphicData uri="http://schemas.openxmlformats.org/drawingml/2006/table">
            <a:tbl>
              <a:tblPr/>
              <a:tblGrid>
                <a:gridCol w="705913">
                  <a:extLst>
                    <a:ext uri="{9D8B030D-6E8A-4147-A177-3AD203B41FA5}">
                      <a16:colId xmlns:a16="http://schemas.microsoft.com/office/drawing/2014/main" val="3926133384"/>
                    </a:ext>
                  </a:extLst>
                </a:gridCol>
                <a:gridCol w="1283931">
                  <a:extLst>
                    <a:ext uri="{9D8B030D-6E8A-4147-A177-3AD203B41FA5}">
                      <a16:colId xmlns:a16="http://schemas.microsoft.com/office/drawing/2014/main" val="1025461349"/>
                    </a:ext>
                  </a:extLst>
                </a:gridCol>
                <a:gridCol w="2140109">
                  <a:extLst>
                    <a:ext uri="{9D8B030D-6E8A-4147-A177-3AD203B41FA5}">
                      <a16:colId xmlns:a16="http://schemas.microsoft.com/office/drawing/2014/main" val="1319751957"/>
                    </a:ext>
                  </a:extLst>
                </a:gridCol>
                <a:gridCol w="546285">
                  <a:extLst>
                    <a:ext uri="{9D8B030D-6E8A-4147-A177-3AD203B41FA5}">
                      <a16:colId xmlns:a16="http://schemas.microsoft.com/office/drawing/2014/main" val="2779512802"/>
                    </a:ext>
                  </a:extLst>
                </a:gridCol>
                <a:gridCol w="2634144">
                  <a:extLst>
                    <a:ext uri="{9D8B030D-6E8A-4147-A177-3AD203B41FA5}">
                      <a16:colId xmlns:a16="http://schemas.microsoft.com/office/drawing/2014/main" val="1970092235"/>
                    </a:ext>
                  </a:extLst>
                </a:gridCol>
                <a:gridCol w="3250315">
                  <a:extLst>
                    <a:ext uri="{9D8B030D-6E8A-4147-A177-3AD203B41FA5}">
                      <a16:colId xmlns:a16="http://schemas.microsoft.com/office/drawing/2014/main" val="774370220"/>
                    </a:ext>
                  </a:extLst>
                </a:gridCol>
              </a:tblGrid>
              <a:tr h="246560">
                <a:tc>
                  <a:txBody>
                    <a:bodyPr/>
                    <a:lstStyle/>
                    <a:p>
                      <a:pPr algn="ctr" fontAlgn="b"/>
                      <a:endParaRPr lang="en-GB"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t"/>
                      <a:r>
                        <a:rPr lang="en-GB" sz="1400" b="1" i="0" u="none" strike="noStrike" dirty="0">
                          <a:solidFill>
                            <a:srgbClr val="000000"/>
                          </a:solidFill>
                          <a:effectLst/>
                          <a:latin typeface="Calibri" panose="020F0502020204030204" pitchFamily="34" charset="0"/>
                        </a:rPr>
                        <a:t>MILK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dirty="0">
                          <a:solidFill>
                            <a:srgbClr val="000000"/>
                          </a:solidFill>
                          <a:effectLst/>
                          <a:latin typeface="Calibri" panose="020F0502020204030204" pitchFamily="34" charset="0"/>
                        </a:rPr>
                        <a:t>COWS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dirty="0">
                          <a:solidFill>
                            <a:srgbClr val="000000"/>
                          </a:solidFill>
                          <a:effectLst/>
                          <a:latin typeface="Calibri" panose="020F0502020204030204" pitchFamily="34" charset="0"/>
                        </a:rPr>
                        <a:t>LAND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dirty="0">
                          <a:solidFill>
                            <a:srgbClr val="000000"/>
                          </a:solidFill>
                          <a:effectLst/>
                          <a:latin typeface="Calibri" panose="020F0502020204030204" pitchFamily="34" charset="0"/>
                        </a:rPr>
                        <a:t>LABOR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dirty="0">
                          <a:solidFill>
                            <a:srgbClr val="000000"/>
                          </a:solidFill>
                          <a:effectLst/>
                          <a:latin typeface="Calibri" panose="020F0502020204030204" pitchFamily="34" charset="0"/>
                        </a:rPr>
                        <a:t>FEED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899732205"/>
                  </a:ext>
                </a:extLst>
              </a:tr>
              <a:tr h="246560">
                <a:tc>
                  <a:txBody>
                    <a:bodyPr/>
                    <a:lstStyle/>
                    <a:p>
                      <a:pPr algn="ctr" fontAlgn="b"/>
                      <a:endParaRPr lang="en-GB"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t"/>
                      <a:r>
                        <a:rPr lang="en-GB" sz="1400" b="1" i="0" u="none" strike="noStrike">
                          <a:solidFill>
                            <a:srgbClr val="000000"/>
                          </a:solidFill>
                          <a:effectLst/>
                          <a:latin typeface="Calibri" panose="020F0502020204030204" pitchFamily="34" charset="0"/>
                        </a:rPr>
                        <a:t>Liters per year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dirty="0">
                          <a:solidFill>
                            <a:srgbClr val="000000"/>
                          </a:solidFill>
                          <a:effectLst/>
                          <a:latin typeface="Calibri" panose="020F0502020204030204" pitchFamily="34" charset="0"/>
                        </a:rPr>
                        <a:t>Number of milking cows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a:solidFill>
                            <a:srgbClr val="000000"/>
                          </a:solidFill>
                          <a:effectLst/>
                          <a:latin typeface="Calibri" panose="020F0502020204030204" pitchFamily="34" charset="0"/>
                        </a:rPr>
                        <a:t>Acres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dirty="0">
                          <a:solidFill>
                            <a:srgbClr val="000000"/>
                          </a:solidFill>
                          <a:effectLst/>
                          <a:latin typeface="Calibri" panose="020F0502020204030204" pitchFamily="34" charset="0"/>
                        </a:rPr>
                        <a:t>Number of man-equivalent units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dirty="0">
                          <a:solidFill>
                            <a:srgbClr val="000000"/>
                          </a:solidFill>
                          <a:effectLst/>
                          <a:latin typeface="Calibri" panose="020F0502020204030204" pitchFamily="34" charset="0"/>
                        </a:rPr>
                        <a:t>Total amount of feedstuffs fed to the</a:t>
                      </a:r>
                    </a:p>
                    <a:p>
                      <a:pPr algn="ctr" fontAlgn="t"/>
                      <a:r>
                        <a:rPr lang="en-GB" sz="1400" b="1" i="0" u="none" strike="noStrike" dirty="0">
                          <a:solidFill>
                            <a:srgbClr val="000000"/>
                          </a:solidFill>
                          <a:effectLst/>
                          <a:latin typeface="Calibri" panose="020F0502020204030204" pitchFamily="34" charset="0"/>
                        </a:rPr>
                        <a:t>dairy cows per year (kg)</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28719649"/>
                  </a:ext>
                </a:extLst>
              </a:tr>
              <a:tr h="246560">
                <a:tc>
                  <a:txBody>
                    <a:bodyPr/>
                    <a:lstStyle/>
                    <a:p>
                      <a:pPr algn="ctr" fontAlgn="t"/>
                      <a:r>
                        <a:rPr lang="en-GB" sz="1400" b="1" i="0" u="none" strike="noStrike">
                          <a:solidFill>
                            <a:srgbClr val="000000"/>
                          </a:solidFill>
                          <a:effectLst/>
                          <a:latin typeface="Calibri" panose="020F0502020204030204" pitchFamily="34" charset="0"/>
                        </a:rPr>
                        <a:t>mean</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GB" sz="1400" b="0" i="0" u="none" strike="noStrike">
                          <a:solidFill>
                            <a:srgbClr val="000000"/>
                          </a:solidFill>
                          <a:effectLst/>
                          <a:latin typeface="Calibri" panose="020F0502020204030204" pitchFamily="34" charset="0"/>
                        </a:rPr>
                        <a:t>131107</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1400" b="0" i="0" u="none" strike="noStrike">
                          <a:solidFill>
                            <a:srgbClr val="000000"/>
                          </a:solidFill>
                          <a:effectLst/>
                          <a:latin typeface="Calibri" panose="020F0502020204030204" pitchFamily="34" charset="0"/>
                        </a:rPr>
                        <a:t>22.12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1400" b="0" i="0" u="none" strike="noStrike">
                          <a:solidFill>
                            <a:srgbClr val="000000"/>
                          </a:solidFill>
                          <a:effectLst/>
                          <a:latin typeface="Calibri" panose="020F0502020204030204" pitchFamily="34" charset="0"/>
                        </a:rPr>
                        <a:t>12.99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1400" b="0" i="0" u="none" strike="noStrike" dirty="0">
                          <a:solidFill>
                            <a:srgbClr val="000000"/>
                          </a:solidFill>
                          <a:effectLst/>
                          <a:latin typeface="Calibri" panose="020F0502020204030204" pitchFamily="34" charset="0"/>
                        </a:rPr>
                        <a:t>1.67</a:t>
                      </a:r>
                    </a:p>
                  </a:txBody>
                  <a:tcPr marL="9525" marR="9525" marT="9525" marB="0"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GB" sz="1400" b="0" i="0" u="none" strike="noStrike" dirty="0">
                          <a:solidFill>
                            <a:srgbClr val="000000"/>
                          </a:solidFill>
                          <a:effectLst/>
                          <a:latin typeface="Calibri" panose="020F0502020204030204" pitchFamily="34" charset="0"/>
                        </a:rPr>
                        <a:t>57941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50667754"/>
                  </a:ext>
                </a:extLst>
              </a:tr>
              <a:tr h="246560">
                <a:tc>
                  <a:txBody>
                    <a:bodyPr/>
                    <a:lstStyle/>
                    <a:p>
                      <a:pPr algn="ctr" fontAlgn="t"/>
                      <a:r>
                        <a:rPr lang="en-GB" sz="1400" b="1" i="0" u="none" strike="noStrike" dirty="0">
                          <a:solidFill>
                            <a:srgbClr val="000000"/>
                          </a:solidFill>
                          <a:effectLst/>
                          <a:latin typeface="Calibri" panose="020F0502020204030204" pitchFamily="34" charset="0"/>
                        </a:rPr>
                        <a:t>std</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GB" sz="1400" b="0" i="0" u="none" strike="noStrike">
                          <a:solidFill>
                            <a:srgbClr val="000000"/>
                          </a:solidFill>
                          <a:effectLst/>
                          <a:latin typeface="Calibri" panose="020F0502020204030204" pitchFamily="34" charset="0"/>
                        </a:rPr>
                        <a:t>92584</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11.27</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6.17</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0.55</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b"/>
                      <a:r>
                        <a:rPr lang="en-GB" sz="1400" b="0" i="0" u="none" strike="noStrike" dirty="0">
                          <a:solidFill>
                            <a:srgbClr val="000000"/>
                          </a:solidFill>
                          <a:effectLst/>
                          <a:latin typeface="Calibri" panose="020F0502020204030204" pitchFamily="34" charset="0"/>
                        </a:rPr>
                        <a:t>47981</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480510761"/>
                  </a:ext>
                </a:extLst>
              </a:tr>
              <a:tr h="246560">
                <a:tc>
                  <a:txBody>
                    <a:bodyPr/>
                    <a:lstStyle/>
                    <a:p>
                      <a:pPr algn="ctr" fontAlgn="t"/>
                      <a:r>
                        <a:rPr lang="en-GB" sz="1400" b="1" i="0" u="none" strike="noStrike">
                          <a:solidFill>
                            <a:srgbClr val="000000"/>
                          </a:solidFill>
                          <a:effectLst/>
                          <a:latin typeface="Calibri" panose="020F0502020204030204" pitchFamily="34" charset="0"/>
                        </a:rPr>
                        <a:t>min</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GB" sz="1400" b="0" i="0" u="none" strike="noStrike">
                          <a:solidFill>
                            <a:srgbClr val="000000"/>
                          </a:solidFill>
                          <a:effectLst/>
                          <a:latin typeface="Calibri" panose="020F0502020204030204" pitchFamily="34" charset="0"/>
                        </a:rPr>
                        <a:t>14410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4.50</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2.00</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1.00</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b"/>
                      <a:r>
                        <a:rPr lang="en-GB" sz="1400" b="0" i="0" u="none" strike="noStrike" dirty="0">
                          <a:solidFill>
                            <a:srgbClr val="000000"/>
                          </a:solidFill>
                          <a:effectLst/>
                          <a:latin typeface="Calibri" panose="020F0502020204030204" pitchFamily="34" charset="0"/>
                        </a:rPr>
                        <a:t>3924</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133791918"/>
                  </a:ext>
                </a:extLst>
              </a:tr>
              <a:tr h="246560">
                <a:tc>
                  <a:txBody>
                    <a:bodyPr/>
                    <a:lstStyle/>
                    <a:p>
                      <a:pPr algn="ctr" fontAlgn="t"/>
                      <a:r>
                        <a:rPr lang="en-GB" sz="1400" b="1" i="0" u="none" strike="noStrike" dirty="0">
                          <a:solidFill>
                            <a:srgbClr val="000000"/>
                          </a:solidFill>
                          <a:effectLst/>
                          <a:latin typeface="Calibri" panose="020F0502020204030204" pitchFamily="34" charset="0"/>
                        </a:rPr>
                        <a:t>25%</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GB" sz="1400" b="0" i="0" u="none" strike="noStrike">
                          <a:solidFill>
                            <a:srgbClr val="000000"/>
                          </a:solidFill>
                          <a:effectLst/>
                          <a:latin typeface="Calibri" panose="020F0502020204030204" pitchFamily="34" charset="0"/>
                        </a:rPr>
                        <a:t>68469</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14.13</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8.50</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1.00</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b"/>
                      <a:r>
                        <a:rPr lang="en-GB" sz="1400" b="0" i="0" u="none" strike="noStrike" dirty="0">
                          <a:solidFill>
                            <a:srgbClr val="000000"/>
                          </a:solidFill>
                          <a:effectLst/>
                          <a:latin typeface="Calibri" panose="020F0502020204030204" pitchFamily="34" charset="0"/>
                        </a:rPr>
                        <a:t>25589</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30636810"/>
                  </a:ext>
                </a:extLst>
              </a:tr>
              <a:tr h="246560">
                <a:tc>
                  <a:txBody>
                    <a:bodyPr/>
                    <a:lstStyle/>
                    <a:p>
                      <a:pPr algn="ctr" fontAlgn="t"/>
                      <a:r>
                        <a:rPr lang="en-GB" sz="1400" b="1" i="0" u="none" strike="noStrike">
                          <a:solidFill>
                            <a:srgbClr val="000000"/>
                          </a:solidFill>
                          <a:effectLst/>
                          <a:latin typeface="Calibri" panose="020F0502020204030204" pitchFamily="34" charset="0"/>
                        </a:rPr>
                        <a:t>50%</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GB" sz="1400" b="0" i="0" u="none" strike="noStrike">
                          <a:solidFill>
                            <a:srgbClr val="000000"/>
                          </a:solidFill>
                          <a:effectLst/>
                          <a:latin typeface="Calibri" panose="020F0502020204030204" pitchFamily="34" charset="0"/>
                        </a:rPr>
                        <a:t>110236</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20.00</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12.00</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2.00</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b"/>
                      <a:r>
                        <a:rPr lang="en-GB" sz="1400" b="0" i="0" u="none" strike="noStrike" dirty="0">
                          <a:solidFill>
                            <a:srgbClr val="000000"/>
                          </a:solidFill>
                          <a:effectLst/>
                          <a:latin typeface="Calibri" panose="020F0502020204030204" pitchFamily="34" charset="0"/>
                        </a:rPr>
                        <a:t>46029</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296701341"/>
                  </a:ext>
                </a:extLst>
              </a:tr>
              <a:tr h="246560">
                <a:tc>
                  <a:txBody>
                    <a:bodyPr/>
                    <a:lstStyle/>
                    <a:p>
                      <a:pPr algn="ctr" fontAlgn="t"/>
                      <a:r>
                        <a:rPr lang="en-GB" sz="1400" b="1" i="0" u="none" strike="noStrike" dirty="0">
                          <a:solidFill>
                            <a:srgbClr val="000000"/>
                          </a:solidFill>
                          <a:effectLst/>
                          <a:latin typeface="Calibri" panose="020F0502020204030204" pitchFamily="34" charset="0"/>
                        </a:rPr>
                        <a:t>75%</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GB" sz="1400" b="0" i="0" u="none" strike="noStrike">
                          <a:solidFill>
                            <a:srgbClr val="000000"/>
                          </a:solidFill>
                          <a:effectLst/>
                          <a:latin typeface="Calibri" panose="020F0502020204030204" pitchFamily="34" charset="0"/>
                        </a:rPr>
                        <a:t>163262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27.00</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16.00</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2.00</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b"/>
                      <a:r>
                        <a:rPr lang="en-GB" sz="1400" b="0" i="0" u="none" strike="noStrike" dirty="0">
                          <a:solidFill>
                            <a:srgbClr val="000000"/>
                          </a:solidFill>
                          <a:effectLst/>
                          <a:latin typeface="Calibri" panose="020F0502020204030204" pitchFamily="34" charset="0"/>
                        </a:rPr>
                        <a:t>73297</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47260560"/>
                  </a:ext>
                </a:extLst>
              </a:tr>
              <a:tr h="246560">
                <a:tc>
                  <a:txBody>
                    <a:bodyPr/>
                    <a:lstStyle/>
                    <a:p>
                      <a:pPr algn="ctr" fontAlgn="t"/>
                      <a:r>
                        <a:rPr lang="en-GB" sz="1400" b="1" i="0" u="none" strike="noStrike" dirty="0">
                          <a:solidFill>
                            <a:srgbClr val="000000"/>
                          </a:solidFill>
                          <a:effectLst/>
                          <a:latin typeface="Calibri" panose="020F0502020204030204" pitchFamily="34" charset="0"/>
                        </a:rPr>
                        <a:t>max</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GB" sz="1400" b="0" i="0" u="none" strike="noStrike">
                          <a:solidFill>
                            <a:srgbClr val="000000"/>
                          </a:solidFill>
                          <a:effectLst/>
                          <a:latin typeface="Calibri" panose="020F0502020204030204" pitchFamily="34" charset="0"/>
                        </a:rPr>
                        <a:t>727281</a:t>
                      </a:r>
                    </a:p>
                  </a:txBody>
                  <a:tcPr marL="9525" marR="9525" marT="9525" marB="0" anchor="ctr">
                    <a:lnL w="635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82.30</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45.10</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4.00</a:t>
                      </a:r>
                    </a:p>
                  </a:txBody>
                  <a:tcPr marL="9525" marR="9525" marT="9525"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376732</a:t>
                      </a: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2477893"/>
                  </a:ext>
                </a:extLst>
              </a:tr>
            </a:tbl>
          </a:graphicData>
        </a:graphic>
      </p:graphicFrame>
      <p:sp>
        <p:nvSpPr>
          <p:cNvPr id="6" name="Content Placeholder 2">
            <a:extLst>
              <a:ext uri="{FF2B5EF4-FFF2-40B4-BE49-F238E27FC236}">
                <a16:creationId xmlns:a16="http://schemas.microsoft.com/office/drawing/2014/main" id="{05E7EE61-6DAB-46FD-9873-3064A8125311}"/>
              </a:ext>
            </a:extLst>
          </p:cNvPr>
          <p:cNvSpPr txBox="1">
            <a:spLocks/>
          </p:cNvSpPr>
          <p:nvPr/>
        </p:nvSpPr>
        <p:spPr>
          <a:xfrm>
            <a:off x="838198" y="5888109"/>
            <a:ext cx="10853691" cy="6014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u="sng" dirty="0"/>
              <a:t>NOTE:</a:t>
            </a:r>
            <a:r>
              <a:rPr lang="en-GB" sz="1600" dirty="0"/>
              <a:t> I expected the number of cows to be an integer number but in this case it is a real number; I did not find any information about this “peculiarity” online. I will use the data as it is, without considering this issue. </a:t>
            </a:r>
            <a:endParaRPr lang="en-GB" sz="1600" b="1" u="sng" dirty="0"/>
          </a:p>
        </p:txBody>
      </p:sp>
      <p:sp>
        <p:nvSpPr>
          <p:cNvPr id="7" name="Right Bracket 6">
            <a:extLst>
              <a:ext uri="{FF2B5EF4-FFF2-40B4-BE49-F238E27FC236}">
                <a16:creationId xmlns:a16="http://schemas.microsoft.com/office/drawing/2014/main" id="{ABAE63BC-C558-404A-9019-165640C61B7A}"/>
              </a:ext>
            </a:extLst>
          </p:cNvPr>
          <p:cNvSpPr/>
          <p:nvPr/>
        </p:nvSpPr>
        <p:spPr>
          <a:xfrm rot="16200000">
            <a:off x="6819445" y="152313"/>
            <a:ext cx="124287" cy="5856475"/>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Content Placeholder 2">
            <a:extLst>
              <a:ext uri="{FF2B5EF4-FFF2-40B4-BE49-F238E27FC236}">
                <a16:creationId xmlns:a16="http://schemas.microsoft.com/office/drawing/2014/main" id="{0049C06A-9F5C-426A-95BD-6D1B28829DBF}"/>
              </a:ext>
            </a:extLst>
          </p:cNvPr>
          <p:cNvSpPr txBox="1">
            <a:spLocks/>
          </p:cNvSpPr>
          <p:nvPr/>
        </p:nvSpPr>
        <p:spPr>
          <a:xfrm>
            <a:off x="3953350" y="2744556"/>
            <a:ext cx="5856475" cy="3494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400" b="1" i="1" dirty="0"/>
              <a:t>Independent Variables</a:t>
            </a:r>
          </a:p>
        </p:txBody>
      </p:sp>
      <p:sp>
        <p:nvSpPr>
          <p:cNvPr id="9" name="Content Placeholder 2">
            <a:extLst>
              <a:ext uri="{FF2B5EF4-FFF2-40B4-BE49-F238E27FC236}">
                <a16:creationId xmlns:a16="http://schemas.microsoft.com/office/drawing/2014/main" id="{E422D1F3-EDCE-4C3A-B9A5-6891247925CA}"/>
              </a:ext>
            </a:extLst>
          </p:cNvPr>
          <p:cNvSpPr txBox="1">
            <a:spLocks/>
          </p:cNvSpPr>
          <p:nvPr/>
        </p:nvSpPr>
        <p:spPr>
          <a:xfrm>
            <a:off x="960963" y="2744555"/>
            <a:ext cx="2487312" cy="3494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400" b="1" i="1" dirty="0"/>
              <a:t>Dependent Variables</a:t>
            </a:r>
          </a:p>
        </p:txBody>
      </p:sp>
      <p:cxnSp>
        <p:nvCxnSpPr>
          <p:cNvPr id="12" name="Straight Arrow Connector 11">
            <a:extLst>
              <a:ext uri="{FF2B5EF4-FFF2-40B4-BE49-F238E27FC236}">
                <a16:creationId xmlns:a16="http://schemas.microsoft.com/office/drawing/2014/main" id="{305F9D47-F4EB-45B2-9D3E-51652D937F0F}"/>
              </a:ext>
            </a:extLst>
          </p:cNvPr>
          <p:cNvCxnSpPr>
            <a:cxnSpLocks/>
          </p:cNvCxnSpPr>
          <p:nvPr/>
        </p:nvCxnSpPr>
        <p:spPr>
          <a:xfrm>
            <a:off x="2225335" y="2974016"/>
            <a:ext cx="0" cy="1944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83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825624"/>
            <a:ext cx="10853691" cy="766656"/>
          </a:xfrm>
        </p:spPr>
        <p:txBody>
          <a:bodyPr>
            <a:noAutofit/>
          </a:bodyPr>
          <a:lstStyle/>
          <a:p>
            <a:pPr marL="0" indent="0">
              <a:buNone/>
            </a:pPr>
            <a:r>
              <a:rPr lang="en-GB" sz="1600" dirty="0"/>
              <a:t>As the intuition suggests, all the regressors are positively correlated with the dependent variable.</a:t>
            </a:r>
          </a:p>
          <a:p>
            <a:pPr marL="0" indent="0">
              <a:buNone/>
            </a:pPr>
            <a:r>
              <a:rPr lang="en-GB" sz="1600" b="1" u="sng" dirty="0"/>
              <a:t>NOTE:</a:t>
            </a:r>
            <a:r>
              <a:rPr lang="en-GB" sz="1600" b="1" dirty="0"/>
              <a:t> </a:t>
            </a:r>
            <a:r>
              <a:rPr lang="en-GB" sz="1600" dirty="0"/>
              <a:t>there is a strong multicollinearity between FEED and COWS so FEED won’t be used in this presentation.</a:t>
            </a:r>
            <a:endParaRPr lang="en-GB" sz="1600" b="1" u="sng" dirty="0"/>
          </a:p>
        </p:txBody>
      </p:sp>
      <p:pic>
        <p:nvPicPr>
          <p:cNvPr id="7" name="Picture 6">
            <a:extLst>
              <a:ext uri="{FF2B5EF4-FFF2-40B4-BE49-F238E27FC236}">
                <a16:creationId xmlns:a16="http://schemas.microsoft.com/office/drawing/2014/main" id="{EF9ABCD6-1A6A-4788-85D9-AB48D445E64F}"/>
              </a:ext>
            </a:extLst>
          </p:cNvPr>
          <p:cNvPicPr>
            <a:picLocks noChangeAspect="1"/>
          </p:cNvPicPr>
          <p:nvPr/>
        </p:nvPicPr>
        <p:blipFill>
          <a:blip r:embed="rId3"/>
          <a:stretch>
            <a:fillRect/>
          </a:stretch>
        </p:blipFill>
        <p:spPr>
          <a:xfrm>
            <a:off x="838199" y="2434257"/>
            <a:ext cx="5257801" cy="4288716"/>
          </a:xfrm>
          <a:prstGeom prst="rect">
            <a:avLst/>
          </a:prstGeom>
        </p:spPr>
      </p:pic>
      <p:pic>
        <p:nvPicPr>
          <p:cNvPr id="9" name="Picture 8">
            <a:extLst>
              <a:ext uri="{FF2B5EF4-FFF2-40B4-BE49-F238E27FC236}">
                <a16:creationId xmlns:a16="http://schemas.microsoft.com/office/drawing/2014/main" id="{0777FCDA-BE04-4C9B-97A9-7504E4ABB6F7}"/>
              </a:ext>
            </a:extLst>
          </p:cNvPr>
          <p:cNvPicPr>
            <a:picLocks noChangeAspect="1"/>
          </p:cNvPicPr>
          <p:nvPr/>
        </p:nvPicPr>
        <p:blipFill>
          <a:blip r:embed="rId4"/>
          <a:stretch>
            <a:fillRect/>
          </a:stretch>
        </p:blipFill>
        <p:spPr>
          <a:xfrm>
            <a:off x="6431714" y="2434257"/>
            <a:ext cx="5468113" cy="4067743"/>
          </a:xfrm>
          <a:prstGeom prst="rect">
            <a:avLst/>
          </a:prstGeom>
        </p:spPr>
      </p:pic>
    </p:spTree>
    <p:extLst>
      <p:ext uri="{BB962C8B-B14F-4D97-AF65-F5344CB8AC3E}">
        <p14:creationId xmlns:p14="http://schemas.microsoft.com/office/powerpoint/2010/main" val="415578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8C04C5-3746-4C7D-A446-C78F20C34DF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Research Question and Assumptions</a:t>
            </a:r>
          </a:p>
        </p:txBody>
      </p:sp>
      <p:sp>
        <p:nvSpPr>
          <p:cNvPr id="10" name="Content Placeholder 2">
            <a:extLst>
              <a:ext uri="{FF2B5EF4-FFF2-40B4-BE49-F238E27FC236}">
                <a16:creationId xmlns:a16="http://schemas.microsoft.com/office/drawing/2014/main" id="{A56363BB-CE72-4248-8E2E-85AE518FDBA4}"/>
              </a:ext>
            </a:extLst>
          </p:cNvPr>
          <p:cNvSpPr txBox="1">
            <a:spLocks/>
          </p:cNvSpPr>
          <p:nvPr/>
        </p:nvSpPr>
        <p:spPr>
          <a:xfrm>
            <a:off x="990599" y="1686757"/>
            <a:ext cx="10853691" cy="4962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The goal of this project is to determine the effect of </a:t>
            </a:r>
            <a:r>
              <a:rPr lang="en-GB" sz="1600" b="1" dirty="0"/>
              <a:t>COWS</a:t>
            </a:r>
            <a:r>
              <a:rPr lang="en-GB" sz="1600" dirty="0"/>
              <a:t>, </a:t>
            </a:r>
            <a:r>
              <a:rPr lang="en-GB" sz="1600" b="1" dirty="0"/>
              <a:t>LAND</a:t>
            </a:r>
            <a:r>
              <a:rPr lang="en-GB" sz="1600" dirty="0"/>
              <a:t> and </a:t>
            </a:r>
            <a:r>
              <a:rPr lang="en-GB" sz="1600" b="1" dirty="0"/>
              <a:t>LABOUR</a:t>
            </a:r>
            <a:r>
              <a:rPr lang="en-GB" sz="1600" dirty="0"/>
              <a:t> on the amount of MILK produced by the farms.  The model that will be selected should be able to estimate how an increase of one of the independent variable will be reflected on the dependent variable.</a:t>
            </a:r>
          </a:p>
          <a:p>
            <a:pPr marL="0" indent="0">
              <a:buFont typeface="Arial" panose="020B0604020202020204" pitchFamily="34" charset="0"/>
              <a:buNone/>
            </a:pPr>
            <a:endParaRPr lang="en-GB" sz="1600" dirty="0"/>
          </a:p>
          <a:p>
            <a:pPr marL="0" indent="0">
              <a:buFont typeface="Arial" panose="020B0604020202020204" pitchFamily="34" charset="0"/>
              <a:buNone/>
            </a:pPr>
            <a:r>
              <a:rPr lang="en-GB" sz="1600" dirty="0"/>
              <a:t>Assumptions:</a:t>
            </a:r>
          </a:p>
          <a:p>
            <a:pPr marL="0" indent="0">
              <a:buFont typeface="Arial" panose="020B0604020202020204" pitchFamily="34" charset="0"/>
              <a:buNone/>
            </a:pPr>
            <a:endParaRPr lang="en-GB" sz="1600" dirty="0"/>
          </a:p>
          <a:p>
            <a:r>
              <a:rPr lang="en-GB" sz="1600" dirty="0"/>
              <a:t> Linearity in the parameters; the effect of independent variables is linear (additive) on the dependent variable</a:t>
            </a:r>
          </a:p>
          <a:p>
            <a:r>
              <a:rPr lang="en-GB" sz="1600" dirty="0"/>
              <a:t>Conditional homoskedasticity; variance of error term is not correlated with the regressors</a:t>
            </a:r>
          </a:p>
          <a:p>
            <a:pPr marL="0" indent="0">
              <a:buNone/>
            </a:pPr>
            <a:endParaRPr lang="en-GB" sz="1600" dirty="0"/>
          </a:p>
          <a:p>
            <a:pPr marL="0" indent="0">
              <a:buNone/>
            </a:pPr>
            <a:r>
              <a:rPr lang="en-GB" sz="1600" dirty="0"/>
              <a:t>Assumptions for Fixed Effect (FE) and Random Effects (RE) models:</a:t>
            </a:r>
          </a:p>
          <a:p>
            <a:r>
              <a:rPr lang="en-GB" sz="1600" dirty="0"/>
              <a:t>FE and RE models are used to control for unobserved time-invariant heterogeneity (something within the FARMS may impact or bias the regressors or outcome variable).</a:t>
            </a:r>
            <a:br>
              <a:rPr lang="en-GB" sz="1600" dirty="0"/>
            </a:br>
            <a:r>
              <a:rPr lang="en-GB" sz="1600" dirty="0"/>
              <a:t>There is no evidence to assume that there is </a:t>
            </a:r>
            <a:r>
              <a:rPr lang="en-GB" sz="1600" b="1" dirty="0"/>
              <a:t>no correlation between the unobserved variable and the dependent and independent variables</a:t>
            </a:r>
            <a:r>
              <a:rPr lang="en-GB" sz="1600" dirty="0"/>
              <a:t>. For this reason Fixed Effect seems to be a more correct model to use.</a:t>
            </a:r>
          </a:p>
          <a:p>
            <a:pPr marL="0" indent="0">
              <a:buNone/>
            </a:pPr>
            <a:endParaRPr lang="en-GB" sz="1600" dirty="0"/>
          </a:p>
          <a:p>
            <a:pPr marL="0" indent="0">
              <a:buNone/>
            </a:pPr>
            <a:r>
              <a:rPr lang="en-GB" sz="1600" dirty="0"/>
              <a:t>Possible unobserved time-invariant variables: </a:t>
            </a:r>
            <a:r>
              <a:rPr lang="en-GB" sz="1600" b="1" dirty="0"/>
              <a:t>farmer age</a:t>
            </a:r>
            <a:r>
              <a:rPr lang="en-GB" sz="1600" dirty="0"/>
              <a:t>, </a:t>
            </a:r>
            <a:r>
              <a:rPr lang="en-GB" sz="1600" b="1" dirty="0"/>
              <a:t>cows age</a:t>
            </a:r>
            <a:r>
              <a:rPr lang="en-GB" sz="1600" dirty="0"/>
              <a:t>, </a:t>
            </a:r>
            <a:r>
              <a:rPr lang="en-GB" sz="1600" b="1" dirty="0"/>
              <a:t>cows race</a:t>
            </a:r>
            <a:r>
              <a:rPr lang="en-GB" sz="1600" dirty="0"/>
              <a:t>, </a:t>
            </a:r>
            <a:r>
              <a:rPr lang="en-GB" sz="1600" b="1" dirty="0"/>
              <a:t>land topography </a:t>
            </a:r>
            <a:r>
              <a:rPr lang="en-GB" sz="1600" dirty="0"/>
              <a:t>etc.</a:t>
            </a:r>
          </a:p>
        </p:txBody>
      </p:sp>
    </p:spTree>
    <p:extLst>
      <p:ext uri="{BB962C8B-B14F-4D97-AF65-F5344CB8AC3E}">
        <p14:creationId xmlns:p14="http://schemas.microsoft.com/office/powerpoint/2010/main" val="182954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998429A-72B9-4484-AF28-C6264B113D59}"/>
              </a:ext>
            </a:extLst>
          </p:cNvPr>
          <p:cNvPicPr>
            <a:picLocks noChangeAspect="1"/>
          </p:cNvPicPr>
          <p:nvPr/>
        </p:nvPicPr>
        <p:blipFill>
          <a:blip r:embed="rId3"/>
          <a:stretch>
            <a:fillRect/>
          </a:stretch>
        </p:blipFill>
        <p:spPr>
          <a:xfrm>
            <a:off x="822153" y="3633745"/>
            <a:ext cx="5191850" cy="2591162"/>
          </a:xfrm>
          <a:prstGeom prst="rect">
            <a:avLst/>
          </a:prstGeom>
        </p:spPr>
      </p:pic>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Analysis - 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476219"/>
                <a:ext cx="10853691" cy="1249226"/>
              </a:xfrm>
            </p:spPr>
            <p:txBody>
              <a:bodyPr>
                <a:noAutofit/>
              </a:bodyPr>
              <a:lstStyle/>
              <a:p>
                <a:pPr marL="0" indent="0">
                  <a:buNone/>
                </a:pPr>
                <a:r>
                  <a:rPr lang="en-GB" sz="1600" dirty="0"/>
                  <a:t>The first methodology tested is the standard OLS model where the intercept is fixed and equal to zero; this decision comes from the idea that if all the independent variables are zero, the production of milk will be zero (note: without cows also all the other variables should be zero).</a:t>
                </a:r>
              </a:p>
              <a:p>
                <a:pPr marL="0" indent="0">
                  <a:buNone/>
                </a:pPr>
                <a:r>
                  <a:rPr lang="en-GB" sz="1600" dirty="0"/>
                  <a:t>In this model no time information is used and basically each record is considered independent from the others.</a:t>
                </a:r>
              </a:p>
              <a:p>
                <a:pPr marL="0" indent="0">
                  <a:buNone/>
                </a:pPr>
                <a:endParaRPr lang="en-GB" sz="1600" dirty="0"/>
              </a:p>
              <a:p>
                <a:pPr marL="0" indent="0">
                  <a:buNone/>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rPr>
                        <m:t>𝑚𝑖𝑙𝑘</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𝐶𝑂𝑊𝑆</m:t>
                          </m:r>
                        </m:sub>
                      </m:sSub>
                      <m:r>
                        <a:rPr lang="en-GB" sz="1600" b="0" i="1" smtClean="0">
                          <a:latin typeface="Cambria Math" panose="02040503050406030204" pitchFamily="18" charset="0"/>
                        </a:rPr>
                        <m:t>⋅</m:t>
                      </m:r>
                      <m:r>
                        <a:rPr lang="en-GB" sz="1600" b="0" i="1" smtClean="0">
                          <a:latin typeface="Cambria Math" panose="02040503050406030204" pitchFamily="18" charset="0"/>
                        </a:rPr>
                        <m:t>𝐶𝑂𝑊𝑆</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𝐿𝐴𝑁𝐷</m:t>
                          </m:r>
                        </m:sub>
                      </m:sSub>
                      <m:r>
                        <a:rPr lang="en-GB" sz="1600" i="1">
                          <a:latin typeface="Cambria Math" panose="02040503050406030204" pitchFamily="18" charset="0"/>
                        </a:rPr>
                        <m:t>⋅</m:t>
                      </m:r>
                      <m:r>
                        <a:rPr lang="en-GB" sz="1600" b="0" i="1" smtClean="0">
                          <a:latin typeface="Cambria Math" panose="02040503050406030204" pitchFamily="18" charset="0"/>
                        </a:rPr>
                        <m:t>𝐿𝐴𝑁𝐷</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𝐿𝐴𝐵𝑂𝑈𝑅</m:t>
                          </m:r>
                        </m:sub>
                      </m:sSub>
                      <m:r>
                        <a:rPr lang="en-GB" sz="1600" i="1">
                          <a:latin typeface="Cambria Math" panose="02040503050406030204" pitchFamily="18" charset="0"/>
                        </a:rPr>
                        <m:t>⋅</m:t>
                      </m:r>
                      <m:r>
                        <a:rPr lang="en-GB" sz="1600" b="0" i="1" smtClean="0">
                          <a:latin typeface="Cambria Math" panose="02040503050406030204" pitchFamily="18" charset="0"/>
                        </a:rPr>
                        <m:t>𝐿𝐴𝐵𝑂𝑈𝑅</m:t>
                      </m:r>
                    </m:oMath>
                  </m:oMathPara>
                </a14:m>
                <a:endParaRPr lang="en-GB" sz="1600" b="1" u="sng" dirty="0"/>
              </a:p>
            </p:txBody>
          </p:sp>
        </mc:Choice>
        <mc:Fallback xmlns="">
          <p:sp>
            <p:nvSpPr>
              <p:cNvPr id="3" name="Content Placeholder 2">
                <a:extLst>
                  <a:ext uri="{FF2B5EF4-FFF2-40B4-BE49-F238E27FC236}">
                    <a16:creationId xmlns:a16="http://schemas.microsoft.com/office/drawing/2014/main" id="{06DFED4D-96F1-41C7-BB6A-724DB72156A7}"/>
                  </a:ext>
                </a:extLst>
              </p:cNvPr>
              <p:cNvSpPr>
                <a:spLocks noGrp="1" noRot="1" noChangeAspect="1" noMove="1" noResize="1" noEditPoints="1" noAdjustHandles="1" noChangeArrowheads="1" noChangeShapeType="1" noTextEdit="1"/>
              </p:cNvSpPr>
              <p:nvPr>
                <p:ph idx="1"/>
              </p:nvPr>
            </p:nvSpPr>
            <p:spPr>
              <a:xfrm>
                <a:off x="838199" y="1476219"/>
                <a:ext cx="10853691" cy="1249226"/>
              </a:xfrm>
              <a:blipFill>
                <a:blip r:embed="rId4"/>
                <a:stretch>
                  <a:fillRect l="-281" t="-3415" b="-36098"/>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72C90F7E-9446-4602-8FA5-A58D73F9FC6E}"/>
              </a:ext>
            </a:extLst>
          </p:cNvPr>
          <p:cNvSpPr/>
          <p:nvPr/>
        </p:nvSpPr>
        <p:spPr>
          <a:xfrm>
            <a:off x="1167684" y="5788241"/>
            <a:ext cx="4901682" cy="3139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2">
            <a:extLst>
              <a:ext uri="{FF2B5EF4-FFF2-40B4-BE49-F238E27FC236}">
                <a16:creationId xmlns:a16="http://schemas.microsoft.com/office/drawing/2014/main" id="{1B2879F2-0CD9-4920-92AE-FD99BE369654}"/>
              </a:ext>
            </a:extLst>
          </p:cNvPr>
          <p:cNvSpPr txBox="1">
            <a:spLocks/>
          </p:cNvSpPr>
          <p:nvPr/>
        </p:nvSpPr>
        <p:spPr>
          <a:xfrm>
            <a:off x="6897949" y="4031942"/>
            <a:ext cx="4879643" cy="23599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These two coefficients are negative, meaning that an increase in labour or in land will decrease the milk production, and this is very counter intuitive.</a:t>
            </a:r>
          </a:p>
          <a:p>
            <a:pPr marL="0" indent="0">
              <a:buFont typeface="Arial" panose="020B0604020202020204" pitchFamily="34" charset="0"/>
              <a:buNone/>
            </a:pPr>
            <a:endParaRPr lang="en-GB" sz="1600" dirty="0"/>
          </a:p>
          <a:p>
            <a:pPr marL="0" indent="0">
              <a:buFont typeface="Arial" panose="020B0604020202020204" pitchFamily="34" charset="0"/>
              <a:buNone/>
            </a:pPr>
            <a:r>
              <a:rPr lang="en-GB" sz="1600" dirty="0"/>
              <a:t>What if we account for differences in years between farms? Let’s see next methodology.</a:t>
            </a:r>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b="1" u="sng" dirty="0"/>
          </a:p>
        </p:txBody>
      </p:sp>
      <p:grpSp>
        <p:nvGrpSpPr>
          <p:cNvPr id="11" name="Group 10">
            <a:extLst>
              <a:ext uri="{FF2B5EF4-FFF2-40B4-BE49-F238E27FC236}">
                <a16:creationId xmlns:a16="http://schemas.microsoft.com/office/drawing/2014/main" id="{36F31E3A-102A-4A94-94AE-DB1A8FC772C3}"/>
              </a:ext>
            </a:extLst>
          </p:cNvPr>
          <p:cNvGrpSpPr/>
          <p:nvPr/>
        </p:nvGrpSpPr>
        <p:grpSpPr>
          <a:xfrm>
            <a:off x="6163418" y="4447713"/>
            <a:ext cx="734531" cy="1497517"/>
            <a:chOff x="4021585" y="1790192"/>
            <a:chExt cx="5120812" cy="4441933"/>
          </a:xfrm>
        </p:grpSpPr>
        <p:cxnSp>
          <p:nvCxnSpPr>
            <p:cNvPr id="12" name="Straight Arrow Connector 11">
              <a:extLst>
                <a:ext uri="{FF2B5EF4-FFF2-40B4-BE49-F238E27FC236}">
                  <a16:creationId xmlns:a16="http://schemas.microsoft.com/office/drawing/2014/main" id="{7CBF92EC-D910-41D5-8551-9052A2909E44}"/>
                </a:ext>
              </a:extLst>
            </p:cNvPr>
            <p:cNvCxnSpPr>
              <a:cxnSpLocks/>
            </p:cNvCxnSpPr>
            <p:nvPr/>
          </p:nvCxnSpPr>
          <p:spPr>
            <a:xfrm>
              <a:off x="6095999" y="1790192"/>
              <a:ext cx="30463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E52E653-529B-4EB2-A7D9-C9B1DE7A17D8}"/>
                </a:ext>
              </a:extLst>
            </p:cNvPr>
            <p:cNvCxnSpPr>
              <a:cxnSpLocks/>
            </p:cNvCxnSpPr>
            <p:nvPr/>
          </p:nvCxnSpPr>
          <p:spPr>
            <a:xfrm>
              <a:off x="4021585" y="6232125"/>
              <a:ext cx="2083293" cy="0"/>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F2BACE6-69AC-41EB-8C98-0A0C665A76E5}"/>
                </a:ext>
              </a:extLst>
            </p:cNvPr>
            <p:cNvCxnSpPr>
              <a:cxnSpLocks/>
            </p:cNvCxnSpPr>
            <p:nvPr/>
          </p:nvCxnSpPr>
          <p:spPr>
            <a:xfrm flipV="1">
              <a:off x="6104878" y="1790192"/>
              <a:ext cx="0" cy="4441933"/>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495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DA709A-ABD9-4EB2-B21D-E68ED654E7D8}"/>
              </a:ext>
            </a:extLst>
          </p:cNvPr>
          <p:cNvPicPr>
            <a:picLocks noChangeAspect="1"/>
          </p:cNvPicPr>
          <p:nvPr/>
        </p:nvPicPr>
        <p:blipFill>
          <a:blip r:embed="rId3"/>
          <a:stretch>
            <a:fillRect/>
          </a:stretch>
        </p:blipFill>
        <p:spPr>
          <a:xfrm>
            <a:off x="794024" y="3229099"/>
            <a:ext cx="5163271" cy="3524742"/>
          </a:xfrm>
          <a:prstGeom prst="rect">
            <a:avLst/>
          </a:prstGeom>
        </p:spPr>
      </p:pic>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Analysis – OLS + time fixed effect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476218"/>
                <a:ext cx="10853691" cy="1009529"/>
              </a:xfrm>
            </p:spPr>
            <p:txBody>
              <a:bodyPr>
                <a:noAutofit/>
              </a:bodyPr>
              <a:lstStyle/>
              <a:p>
                <a:pPr marL="0" indent="0">
                  <a:buNone/>
                </a:pPr>
                <a:r>
                  <a:rPr lang="en-GB" sz="1600" dirty="0"/>
                  <a:t>The second methodology tested is the standard OLS model where the intercept is fixed and equal to zero but the year of production is added as a categorical variable.</a:t>
                </a:r>
              </a:p>
              <a:p>
                <a:pPr marL="0" indent="0">
                  <a:buNone/>
                </a:pPr>
                <a:r>
                  <a:rPr lang="en-GB" sz="1600" dirty="0"/>
                  <a:t>In this model the time information is used as a “fixed effect”</a:t>
                </a:r>
              </a:p>
              <a:p>
                <a:pPr marL="0" indent="0">
                  <a:buNone/>
                </a:pPr>
                <a:endParaRPr lang="en-GB" sz="1600" dirty="0"/>
              </a:p>
              <a:p>
                <a:pPr marL="0" indent="0">
                  <a:buNone/>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rPr>
                        <m:t>𝑚𝑖𝑙𝑘</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𝐶𝑂𝑊𝑆</m:t>
                          </m:r>
                        </m:sub>
                      </m:sSub>
                      <m:r>
                        <a:rPr lang="en-GB" sz="1600" b="0" i="1" smtClean="0">
                          <a:latin typeface="Cambria Math" panose="02040503050406030204" pitchFamily="18" charset="0"/>
                        </a:rPr>
                        <m:t>⋅</m:t>
                      </m:r>
                      <m:r>
                        <a:rPr lang="en-GB" sz="1600" b="0" i="1" smtClean="0">
                          <a:latin typeface="Cambria Math" panose="02040503050406030204" pitchFamily="18" charset="0"/>
                        </a:rPr>
                        <m:t>𝐶𝑂𝑊𝑆</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𝐿𝐴𝑁𝐷</m:t>
                          </m:r>
                        </m:sub>
                      </m:sSub>
                      <m:r>
                        <a:rPr lang="en-GB" sz="1600" i="1">
                          <a:latin typeface="Cambria Math" panose="02040503050406030204" pitchFamily="18" charset="0"/>
                        </a:rPr>
                        <m:t>⋅</m:t>
                      </m:r>
                      <m:r>
                        <a:rPr lang="en-GB" sz="1600" b="0" i="1" smtClean="0">
                          <a:latin typeface="Cambria Math" panose="02040503050406030204" pitchFamily="18" charset="0"/>
                        </a:rPr>
                        <m:t>𝐿𝐴𝑁𝐷</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𝐿𝐴𝐵𝑂𝑈𝑅</m:t>
                          </m:r>
                        </m:sub>
                      </m:sSub>
                      <m:r>
                        <a:rPr lang="en-GB" sz="1600" i="1">
                          <a:latin typeface="Cambria Math" panose="02040503050406030204" pitchFamily="18" charset="0"/>
                        </a:rPr>
                        <m:t>⋅</m:t>
                      </m:r>
                      <m:r>
                        <a:rPr lang="en-GB" sz="1600" b="0" i="1" smtClean="0">
                          <a:latin typeface="Cambria Math" panose="02040503050406030204" pitchFamily="18" charset="0"/>
                        </a:rPr>
                        <m:t>𝐿𝐴𝐵𝑂𝑈𝑅</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94</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𝑌</m:t>
                          </m:r>
                        </m:e>
                        <m:sub>
                          <m:r>
                            <a:rPr lang="en-GB" sz="1600" b="0" i="1" smtClean="0">
                              <a:latin typeface="Cambria Math" panose="02040503050406030204" pitchFamily="18" charset="0"/>
                            </a:rPr>
                            <m:t>94</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95</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𝑌</m:t>
                          </m:r>
                        </m:e>
                        <m:sub>
                          <m:r>
                            <a:rPr lang="en-GB" sz="1600" b="0" i="1" smtClean="0">
                              <a:latin typeface="Cambria Math" panose="02040503050406030204" pitchFamily="18" charset="0"/>
                            </a:rPr>
                            <m:t>95</m:t>
                          </m:r>
                        </m:sub>
                      </m:sSub>
                      <m:r>
                        <a:rPr lang="en-GB" sz="1600" b="0" i="1" smtClean="0">
                          <a:latin typeface="Cambria Math" panose="02040503050406030204" pitchFamily="18" charset="0"/>
                        </a:rPr>
                        <m:t>…</m:t>
                      </m:r>
                    </m:oMath>
                  </m:oMathPara>
                </a14:m>
                <a:endParaRPr lang="en-GB" sz="1600" dirty="0"/>
              </a:p>
              <a:p>
                <a:pPr marL="0" indent="0">
                  <a:buNone/>
                </a:pPr>
                <a:endParaRPr lang="en-GB" sz="1600" b="1" u="sng" dirty="0"/>
              </a:p>
            </p:txBody>
          </p:sp>
        </mc:Choice>
        <mc:Fallback xmlns="">
          <p:sp>
            <p:nvSpPr>
              <p:cNvPr id="3" name="Content Placeholder 2">
                <a:extLst>
                  <a:ext uri="{FF2B5EF4-FFF2-40B4-BE49-F238E27FC236}">
                    <a16:creationId xmlns:a16="http://schemas.microsoft.com/office/drawing/2014/main" id="{06DFED4D-96F1-41C7-BB6A-724DB72156A7}"/>
                  </a:ext>
                </a:extLst>
              </p:cNvPr>
              <p:cNvSpPr>
                <a:spLocks noGrp="1" noRot="1" noChangeAspect="1" noMove="1" noResize="1" noEditPoints="1" noAdjustHandles="1" noChangeArrowheads="1" noChangeShapeType="1" noTextEdit="1"/>
              </p:cNvSpPr>
              <p:nvPr>
                <p:ph idx="1"/>
              </p:nvPr>
            </p:nvSpPr>
            <p:spPr>
              <a:xfrm>
                <a:off x="838199" y="1476218"/>
                <a:ext cx="10853691" cy="1009529"/>
              </a:xfrm>
              <a:blipFill>
                <a:blip r:embed="rId4"/>
                <a:stretch>
                  <a:fillRect l="-281" t="-4217" b="-46386"/>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72C90F7E-9446-4602-8FA5-A58D73F9FC6E}"/>
              </a:ext>
            </a:extLst>
          </p:cNvPr>
          <p:cNvSpPr/>
          <p:nvPr/>
        </p:nvSpPr>
        <p:spPr>
          <a:xfrm>
            <a:off x="1065320" y="5504155"/>
            <a:ext cx="4891975" cy="3373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ontent Placeholder 2">
            <a:extLst>
              <a:ext uri="{FF2B5EF4-FFF2-40B4-BE49-F238E27FC236}">
                <a16:creationId xmlns:a16="http://schemas.microsoft.com/office/drawing/2014/main" id="{A0C85165-E061-47B4-A87A-BA1F5118993E}"/>
              </a:ext>
            </a:extLst>
          </p:cNvPr>
          <p:cNvSpPr txBox="1">
            <a:spLocks/>
          </p:cNvSpPr>
          <p:nvPr/>
        </p:nvSpPr>
        <p:spPr>
          <a:xfrm>
            <a:off x="6603041" y="4031942"/>
            <a:ext cx="5174551" cy="23599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The coefficient on the land is still negative and it is still counter intuitive.</a:t>
            </a:r>
          </a:p>
          <a:p>
            <a:pPr marL="0" indent="0">
              <a:buFont typeface="Arial" panose="020B0604020202020204" pitchFamily="34" charset="0"/>
              <a:buNone/>
            </a:pPr>
            <a:r>
              <a:rPr lang="en-GB" sz="1600" dirty="0"/>
              <a:t>Is there any unobserved time-invariant variable that is biasing this model? Let’s see next methodology.</a:t>
            </a:r>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b="1" u="sng" dirty="0"/>
          </a:p>
        </p:txBody>
      </p:sp>
      <p:grpSp>
        <p:nvGrpSpPr>
          <p:cNvPr id="16" name="Group 15">
            <a:extLst>
              <a:ext uri="{FF2B5EF4-FFF2-40B4-BE49-F238E27FC236}">
                <a16:creationId xmlns:a16="http://schemas.microsoft.com/office/drawing/2014/main" id="{C81F5E6E-6C2F-4509-BB0C-9BE2688B7BBB}"/>
              </a:ext>
            </a:extLst>
          </p:cNvPr>
          <p:cNvGrpSpPr/>
          <p:nvPr/>
        </p:nvGrpSpPr>
        <p:grpSpPr>
          <a:xfrm>
            <a:off x="6027938" y="4284891"/>
            <a:ext cx="575104" cy="1396818"/>
            <a:chOff x="4021585" y="1790192"/>
            <a:chExt cx="5120812" cy="4441933"/>
          </a:xfrm>
        </p:grpSpPr>
        <p:cxnSp>
          <p:nvCxnSpPr>
            <p:cNvPr id="17" name="Straight Arrow Connector 16">
              <a:extLst>
                <a:ext uri="{FF2B5EF4-FFF2-40B4-BE49-F238E27FC236}">
                  <a16:creationId xmlns:a16="http://schemas.microsoft.com/office/drawing/2014/main" id="{4F8A214A-6766-4334-854F-26DFA14DA380}"/>
                </a:ext>
              </a:extLst>
            </p:cNvPr>
            <p:cNvCxnSpPr>
              <a:cxnSpLocks/>
            </p:cNvCxnSpPr>
            <p:nvPr/>
          </p:nvCxnSpPr>
          <p:spPr>
            <a:xfrm>
              <a:off x="6095999" y="1790192"/>
              <a:ext cx="30463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EFDFD3-B7F6-4850-88C6-57F51B4ABCEC}"/>
                </a:ext>
              </a:extLst>
            </p:cNvPr>
            <p:cNvCxnSpPr>
              <a:cxnSpLocks/>
            </p:cNvCxnSpPr>
            <p:nvPr/>
          </p:nvCxnSpPr>
          <p:spPr>
            <a:xfrm>
              <a:off x="4021585" y="6232125"/>
              <a:ext cx="2083293" cy="0"/>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7B1294C-3A16-4F68-9988-B124D999B10E}"/>
                </a:ext>
              </a:extLst>
            </p:cNvPr>
            <p:cNvCxnSpPr>
              <a:cxnSpLocks/>
            </p:cNvCxnSpPr>
            <p:nvPr/>
          </p:nvCxnSpPr>
          <p:spPr>
            <a:xfrm flipV="1">
              <a:off x="6104878" y="1790192"/>
              <a:ext cx="0" cy="4441933"/>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3623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Analysis – Fixed Effects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476218"/>
                <a:ext cx="10853691" cy="1325563"/>
              </a:xfrm>
            </p:spPr>
            <p:txBody>
              <a:bodyPr>
                <a:noAutofit/>
              </a:bodyPr>
              <a:lstStyle/>
              <a:p>
                <a:pPr marL="0" indent="0">
                  <a:buNone/>
                </a:pPr>
                <a:r>
                  <a:rPr lang="en-GB" sz="1600" dirty="0"/>
                  <a:t>The third methodology tested is the fixed effect applied to panel data. This methodology uses the </a:t>
                </a:r>
                <a:r>
                  <a:rPr lang="en-GB" sz="1600" i="1" dirty="0"/>
                  <a:t>demeaning </a:t>
                </a:r>
                <a:r>
                  <a:rPr lang="en-GB" sz="1600" dirty="0"/>
                  <a:t>procedure to suppress the effect of the term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𝛼</m:t>
                        </m:r>
                      </m:e>
                      <m:sub>
                        <m:r>
                          <a:rPr lang="en-GB" sz="1600" b="0" i="1" smtClean="0">
                            <a:latin typeface="Cambria Math" panose="02040503050406030204" pitchFamily="18" charset="0"/>
                          </a:rPr>
                          <m:t>𝑖</m:t>
                        </m:r>
                      </m:sub>
                    </m:sSub>
                  </m:oMath>
                </a14:m>
                <a:r>
                  <a:rPr lang="en-GB" sz="1600" dirty="0"/>
                  <a:t> in the equation below.</a:t>
                </a:r>
              </a:p>
              <a:p>
                <a:pPr marL="0" indent="0">
                  <a:buNone/>
                </a:pPr>
                <a:endParaRPr lang="en-GB" sz="1600" dirty="0"/>
              </a:p>
              <a:p>
                <a:pPr marL="0" indent="0">
                  <a:buNone/>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rPr>
                        <m:t>𝑚𝑖𝑙</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𝑘</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𝐶𝑂𝑊𝑆</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r>
                        <a:rPr lang="en-GB" sz="1600" b="0" i="1" smtClean="0">
                          <a:latin typeface="Cambria Math" panose="02040503050406030204" pitchFamily="18" charset="0"/>
                        </a:rPr>
                        <m:t>𝐶𝑂𝑊</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𝑆</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𝐿𝐴𝑁𝐷</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r>
                        <a:rPr lang="en-GB" sz="1600" i="1">
                          <a:latin typeface="Cambria Math" panose="02040503050406030204" pitchFamily="18" charset="0"/>
                        </a:rPr>
                        <m:t>⋅</m:t>
                      </m:r>
                      <m:r>
                        <a:rPr lang="en-GB" sz="1600" b="0" i="1" smtClean="0">
                          <a:latin typeface="Cambria Math" panose="02040503050406030204" pitchFamily="18" charset="0"/>
                        </a:rPr>
                        <m:t>𝐿𝐴𝑁</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𝐷</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𝐿𝐴𝐵𝑂𝑈𝑅</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r>
                        <a:rPr lang="en-GB" sz="1600" i="1">
                          <a:latin typeface="Cambria Math" panose="02040503050406030204" pitchFamily="18" charset="0"/>
                        </a:rPr>
                        <m:t>⋅</m:t>
                      </m:r>
                      <m:r>
                        <a:rPr lang="en-GB" sz="1600" b="0" i="1" smtClean="0">
                          <a:latin typeface="Cambria Math" panose="02040503050406030204" pitchFamily="18" charset="0"/>
                        </a:rPr>
                        <m:t>𝐿𝐴𝐵𝑂𝑈</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𝑅</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94</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𝑌</m:t>
                          </m:r>
                        </m:e>
                        <m:sub>
                          <m:r>
                            <a:rPr lang="en-GB" sz="1600" b="0" i="1" smtClean="0">
                              <a:latin typeface="Cambria Math" panose="02040503050406030204" pitchFamily="18" charset="0"/>
                            </a:rPr>
                            <m:t>94</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95</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𝑌</m:t>
                          </m:r>
                        </m:e>
                        <m:sub>
                          <m:r>
                            <a:rPr lang="en-GB" sz="1600" b="0" i="1" smtClean="0">
                              <a:latin typeface="Cambria Math" panose="02040503050406030204" pitchFamily="18" charset="0"/>
                            </a:rPr>
                            <m:t>95</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𝛼</m:t>
                          </m:r>
                        </m:e>
                        <m:sub>
                          <m:r>
                            <a:rPr lang="en-GB" sz="1600" b="0" i="1" smtClean="0">
                              <a:latin typeface="Cambria Math" panose="02040503050406030204" pitchFamily="18" charset="0"/>
                            </a:rPr>
                            <m:t>𝑖</m:t>
                          </m:r>
                        </m:sub>
                      </m:sSub>
                    </m:oMath>
                  </m:oMathPara>
                </a14:m>
                <a:endParaRPr lang="en-GB" sz="1600" dirty="0"/>
              </a:p>
              <a:p>
                <a:pPr marL="0" indent="0">
                  <a:buNone/>
                </a:pPr>
                <a:endParaRPr lang="en-GB" sz="1600" b="1" u="sng" dirty="0"/>
              </a:p>
            </p:txBody>
          </p:sp>
        </mc:Choice>
        <mc:Fallback xmlns="">
          <p:sp>
            <p:nvSpPr>
              <p:cNvPr id="3" name="Content Placeholder 2">
                <a:extLst>
                  <a:ext uri="{FF2B5EF4-FFF2-40B4-BE49-F238E27FC236}">
                    <a16:creationId xmlns:a16="http://schemas.microsoft.com/office/drawing/2014/main" id="{06DFED4D-96F1-41C7-BB6A-724DB72156A7}"/>
                  </a:ext>
                </a:extLst>
              </p:cNvPr>
              <p:cNvSpPr>
                <a:spLocks noGrp="1" noRot="1" noChangeAspect="1" noMove="1" noResize="1" noEditPoints="1" noAdjustHandles="1" noChangeArrowheads="1" noChangeShapeType="1" noTextEdit="1"/>
              </p:cNvSpPr>
              <p:nvPr>
                <p:ph idx="1"/>
              </p:nvPr>
            </p:nvSpPr>
            <p:spPr>
              <a:xfrm>
                <a:off x="838199" y="1476218"/>
                <a:ext cx="10853691" cy="1325563"/>
              </a:xfrm>
              <a:blipFill>
                <a:blip r:embed="rId3"/>
                <a:stretch>
                  <a:fillRect l="-281" t="-3211"/>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EA36632B-821D-42FF-8C62-90A3EE71862F}"/>
              </a:ext>
            </a:extLst>
          </p:cNvPr>
          <p:cNvPicPr>
            <a:picLocks noChangeAspect="1"/>
          </p:cNvPicPr>
          <p:nvPr/>
        </p:nvPicPr>
        <p:blipFill>
          <a:blip r:embed="rId4"/>
          <a:stretch>
            <a:fillRect/>
          </a:stretch>
        </p:blipFill>
        <p:spPr>
          <a:xfrm>
            <a:off x="911248" y="2918685"/>
            <a:ext cx="4472515" cy="3939315"/>
          </a:xfrm>
          <a:prstGeom prst="rect">
            <a:avLst/>
          </a:prstGeom>
        </p:spPr>
      </p:pic>
      <p:sp>
        <p:nvSpPr>
          <p:cNvPr id="13" name="Rectangle 12">
            <a:extLst>
              <a:ext uri="{FF2B5EF4-FFF2-40B4-BE49-F238E27FC236}">
                <a16:creationId xmlns:a16="http://schemas.microsoft.com/office/drawing/2014/main" id="{C57A7D7E-B2AB-4D1C-BD40-91950CB9F274}"/>
              </a:ext>
            </a:extLst>
          </p:cNvPr>
          <p:cNvSpPr/>
          <p:nvPr/>
        </p:nvSpPr>
        <p:spPr>
          <a:xfrm>
            <a:off x="1278296" y="5104145"/>
            <a:ext cx="4105468" cy="428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B0CA2916-5F14-4D4D-9A40-FF50759577DF}"/>
              </a:ext>
            </a:extLst>
          </p:cNvPr>
          <p:cNvGrpSpPr/>
          <p:nvPr/>
        </p:nvGrpSpPr>
        <p:grpSpPr>
          <a:xfrm>
            <a:off x="5410570" y="3922205"/>
            <a:ext cx="575104" cy="1396818"/>
            <a:chOff x="4021585" y="1790192"/>
            <a:chExt cx="5120812" cy="4441933"/>
          </a:xfrm>
        </p:grpSpPr>
        <p:cxnSp>
          <p:nvCxnSpPr>
            <p:cNvPr id="20" name="Straight Arrow Connector 19">
              <a:extLst>
                <a:ext uri="{FF2B5EF4-FFF2-40B4-BE49-F238E27FC236}">
                  <a16:creationId xmlns:a16="http://schemas.microsoft.com/office/drawing/2014/main" id="{B29AD1BA-7103-4575-9250-FE0EB202EAE7}"/>
                </a:ext>
              </a:extLst>
            </p:cNvPr>
            <p:cNvCxnSpPr>
              <a:cxnSpLocks/>
            </p:cNvCxnSpPr>
            <p:nvPr/>
          </p:nvCxnSpPr>
          <p:spPr>
            <a:xfrm>
              <a:off x="6095999" y="1790192"/>
              <a:ext cx="30463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53EE2A4-3017-4D03-A445-C29F6711B2F3}"/>
                </a:ext>
              </a:extLst>
            </p:cNvPr>
            <p:cNvCxnSpPr>
              <a:cxnSpLocks/>
            </p:cNvCxnSpPr>
            <p:nvPr/>
          </p:nvCxnSpPr>
          <p:spPr>
            <a:xfrm>
              <a:off x="4021585" y="6232125"/>
              <a:ext cx="2083293" cy="0"/>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C0BE67-AB23-486C-ADC8-9F585C3C999B}"/>
                </a:ext>
              </a:extLst>
            </p:cNvPr>
            <p:cNvCxnSpPr>
              <a:cxnSpLocks/>
            </p:cNvCxnSpPr>
            <p:nvPr/>
          </p:nvCxnSpPr>
          <p:spPr>
            <a:xfrm flipV="1">
              <a:off x="6104878" y="1790192"/>
              <a:ext cx="0" cy="4441933"/>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
        <p:nvSpPr>
          <p:cNvPr id="23" name="Content Placeholder 2">
            <a:extLst>
              <a:ext uri="{FF2B5EF4-FFF2-40B4-BE49-F238E27FC236}">
                <a16:creationId xmlns:a16="http://schemas.microsoft.com/office/drawing/2014/main" id="{F9F0B7CF-112F-4B21-879B-32AD2FCDF151}"/>
              </a:ext>
            </a:extLst>
          </p:cNvPr>
          <p:cNvSpPr txBox="1">
            <a:spLocks/>
          </p:cNvSpPr>
          <p:nvPr/>
        </p:nvSpPr>
        <p:spPr>
          <a:xfrm>
            <a:off x="5985674" y="2871583"/>
            <a:ext cx="5706211" cy="38530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The coefficients now are all positives </a:t>
            </a:r>
            <a:r>
              <a:rPr lang="en-GB" sz="1600" b="1" dirty="0"/>
              <a:t>BUT</a:t>
            </a:r>
            <a:r>
              <a:rPr lang="en-GB" sz="1600" dirty="0"/>
              <a:t> both coefficients for LAND and LABOR become statistically not-significant anymore, meaning that there is not sufficient evidence to demonstrate that are different from zero.</a:t>
            </a:r>
          </a:p>
          <a:p>
            <a:pPr marL="0" indent="0">
              <a:buFont typeface="Arial" panose="020B0604020202020204" pitchFamily="34" charset="0"/>
              <a:buNone/>
            </a:pPr>
            <a:r>
              <a:rPr lang="en-GB" sz="1600" dirty="0"/>
              <a:t>What can be the problem? Hypothesis:</a:t>
            </a:r>
          </a:p>
          <a:p>
            <a:r>
              <a:rPr lang="en-GB" sz="1600" dirty="0"/>
              <a:t>The model is too simple? Try specifying a different model for the data (next analysis).</a:t>
            </a:r>
          </a:p>
          <a:p>
            <a:r>
              <a:rPr lang="en-GB" sz="1600" dirty="0"/>
              <a:t>LABOR and LAND are time invariant?</a:t>
            </a:r>
            <a:br>
              <a:rPr lang="en-GB" sz="1600" dirty="0"/>
            </a:br>
            <a:r>
              <a:rPr lang="en-GB" sz="1600" dirty="0"/>
              <a:t>Both LABOR and LAND variable do not change a lot in the dataset; maybe the </a:t>
            </a:r>
            <a:r>
              <a:rPr lang="en-GB" sz="1600" i="1" dirty="0"/>
              <a:t>demeaning</a:t>
            </a:r>
            <a:r>
              <a:rPr lang="en-GB" sz="1600" dirty="0"/>
              <a:t> procedure can reduce the variables “close-to-zero” and this causes the issue.</a:t>
            </a:r>
            <a:br>
              <a:rPr lang="en-GB" sz="1600" dirty="0"/>
            </a:br>
            <a:r>
              <a:rPr lang="en-GB" sz="1600" dirty="0"/>
              <a:t>See next slide.</a:t>
            </a:r>
            <a:endParaRPr lang="en-GB" sz="1600" i="1" dirty="0"/>
          </a:p>
          <a:p>
            <a:r>
              <a:rPr lang="en-GB" sz="1600" dirty="0"/>
              <a:t>The data is not reflecting the reality and maybe there is some issue in data acquisition.</a:t>
            </a:r>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b="1" u="sng" dirty="0"/>
          </a:p>
        </p:txBody>
      </p:sp>
    </p:spTree>
    <p:extLst>
      <p:ext uri="{BB962C8B-B14F-4D97-AF65-F5344CB8AC3E}">
        <p14:creationId xmlns:p14="http://schemas.microsoft.com/office/powerpoint/2010/main" val="292167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Analysis – Fixed Effects</a:t>
            </a:r>
          </a:p>
        </p:txBody>
      </p:sp>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476218"/>
            <a:ext cx="10853691" cy="494625"/>
          </a:xfrm>
        </p:spPr>
        <p:txBody>
          <a:bodyPr>
            <a:noAutofit/>
          </a:bodyPr>
          <a:lstStyle/>
          <a:p>
            <a:pPr marL="0" indent="0">
              <a:buNone/>
            </a:pPr>
            <a:r>
              <a:rPr lang="en-GB" sz="1600" dirty="0"/>
              <a:t>Here below there are two figures showing the demeaned LABOR and LAND demeaned variables.</a:t>
            </a:r>
          </a:p>
          <a:p>
            <a:pPr marL="0" indent="0">
              <a:buNone/>
            </a:pPr>
            <a:endParaRPr lang="en-GB" sz="1600" b="1" u="sng" dirty="0"/>
          </a:p>
        </p:txBody>
      </p:sp>
      <p:pic>
        <p:nvPicPr>
          <p:cNvPr id="6" name="Picture 5">
            <a:extLst>
              <a:ext uri="{FF2B5EF4-FFF2-40B4-BE49-F238E27FC236}">
                <a16:creationId xmlns:a16="http://schemas.microsoft.com/office/drawing/2014/main" id="{2742DCFD-DC95-4CBC-B2FC-3A527BF09D8F}"/>
              </a:ext>
            </a:extLst>
          </p:cNvPr>
          <p:cNvPicPr>
            <a:picLocks noChangeAspect="1"/>
          </p:cNvPicPr>
          <p:nvPr/>
        </p:nvPicPr>
        <p:blipFill>
          <a:blip r:embed="rId3"/>
          <a:stretch>
            <a:fillRect/>
          </a:stretch>
        </p:blipFill>
        <p:spPr>
          <a:xfrm>
            <a:off x="749419" y="2193897"/>
            <a:ext cx="5334744" cy="3943900"/>
          </a:xfrm>
          <a:prstGeom prst="rect">
            <a:avLst/>
          </a:prstGeom>
        </p:spPr>
      </p:pic>
      <p:sp>
        <p:nvSpPr>
          <p:cNvPr id="24" name="Content Placeholder 2">
            <a:extLst>
              <a:ext uri="{FF2B5EF4-FFF2-40B4-BE49-F238E27FC236}">
                <a16:creationId xmlns:a16="http://schemas.microsoft.com/office/drawing/2014/main" id="{399DE044-2CAD-4725-9E93-7E0AFBCCE4AD}"/>
              </a:ext>
            </a:extLst>
          </p:cNvPr>
          <p:cNvSpPr txBox="1">
            <a:spLocks/>
          </p:cNvSpPr>
          <p:nvPr/>
        </p:nvSpPr>
        <p:spPr>
          <a:xfrm>
            <a:off x="6265044" y="2239310"/>
            <a:ext cx="5706211" cy="38530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t>The variation of LABOR variable from the mean (grouped by FARM) is very close to zero in the entire dataset</a:t>
            </a:r>
          </a:p>
          <a:p>
            <a:pPr marL="0" indent="0">
              <a:buNone/>
            </a:pPr>
            <a:r>
              <a:rPr lang="en-GB" sz="1600" dirty="0"/>
              <a:t>This can be the cause for the coefficient of LABOR in the Fixed Effect model to be not statistically significant.</a:t>
            </a:r>
          </a:p>
          <a:p>
            <a:endParaRPr lang="en-GB" sz="1600" dirty="0"/>
          </a:p>
          <a:p>
            <a:pPr marL="0" indent="0">
              <a:buNone/>
            </a:pPr>
            <a:endParaRPr lang="en-GB" sz="1600" dirty="0"/>
          </a:p>
          <a:p>
            <a:pPr marL="0" indent="0">
              <a:buNone/>
            </a:pPr>
            <a:endParaRPr lang="en-GB" sz="1600" dirty="0"/>
          </a:p>
          <a:p>
            <a:pPr marL="0" indent="0">
              <a:buNone/>
            </a:pPr>
            <a:r>
              <a:rPr lang="en-GB" sz="1600" dirty="0"/>
              <a:t>LAND is less affected by this issue but still there are some farms (55 out of 247) with time-invariant LAND.</a:t>
            </a:r>
          </a:p>
          <a:p>
            <a:endParaRPr lang="en-GB" sz="1600" dirty="0"/>
          </a:p>
          <a:p>
            <a:pPr marL="0" indent="0">
              <a:buNone/>
            </a:pPr>
            <a:endParaRPr lang="en-GB" sz="1600" dirty="0"/>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b="1" u="sng" dirty="0"/>
          </a:p>
        </p:txBody>
      </p:sp>
    </p:spTree>
    <p:extLst>
      <p:ext uri="{BB962C8B-B14F-4D97-AF65-F5344CB8AC3E}">
        <p14:creationId xmlns:p14="http://schemas.microsoft.com/office/powerpoint/2010/main" val="1468106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1300</Words>
  <Application>Microsoft Office PowerPoint</Application>
  <PresentationFormat>Widescreen</PresentationFormat>
  <Paragraphs>147</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Northern Spain Dairy Farms Analysis </vt:lpstr>
      <vt:lpstr>Agenda</vt:lpstr>
      <vt:lpstr>Introduction</vt:lpstr>
      <vt:lpstr>Introduction</vt:lpstr>
      <vt:lpstr>PowerPoint Presentation</vt:lpstr>
      <vt:lpstr>Analysis - OLS</vt:lpstr>
      <vt:lpstr>Analysis – OLS + time fixed effect</vt:lpstr>
      <vt:lpstr>Analysis – Fixed Effects</vt:lpstr>
      <vt:lpstr>Analysis – Fixed Effects</vt:lpstr>
      <vt:lpstr>Analysis – Random Effects</vt:lpstr>
      <vt:lpstr>Analysis – Different model specification</vt:lpstr>
      <vt:lpstr>Conclusions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People Pay Taxes?</dc:title>
  <dc:creator>Giuseppe Salerno</dc:creator>
  <cp:lastModifiedBy>Giuseppe Salerno</cp:lastModifiedBy>
  <cp:revision>89</cp:revision>
  <dcterms:created xsi:type="dcterms:W3CDTF">2021-09-18T04:58:28Z</dcterms:created>
  <dcterms:modified xsi:type="dcterms:W3CDTF">2021-10-05T18:56:32Z</dcterms:modified>
</cp:coreProperties>
</file>