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5" r:id="rId24"/>
    <p:sldId id="280" r:id="rId25"/>
    <p:sldId id="281" r:id="rId26"/>
    <p:sldId id="282" r:id="rId27"/>
    <p:sldId id="283" r:id="rId28"/>
    <p:sldId id="284" r:id="rId2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762000"/>
            <a:ext cx="599440" cy="47218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3386" y="1274063"/>
            <a:ext cx="7180326" cy="343433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399" y="484631"/>
            <a:ext cx="7817358" cy="42016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21127" y="1292097"/>
            <a:ext cx="229742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71F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454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3189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71F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D454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3189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71F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54353" y="1269949"/>
            <a:ext cx="3310254" cy="3538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71F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04485" y="1261423"/>
            <a:ext cx="3703954" cy="2926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67757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3189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71F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3189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9143365" cy="5143500"/>
          </a:xfrm>
          <a:custGeom>
            <a:avLst/>
            <a:gdLst/>
            <a:ahLst/>
            <a:cxnLst/>
            <a:rect l="l" t="t" r="r" b="b"/>
            <a:pathLst>
              <a:path w="9143365" h="5143500">
                <a:moveTo>
                  <a:pt x="3882390" y="0"/>
                </a:moveTo>
                <a:lnTo>
                  <a:pt x="0" y="0"/>
                </a:lnTo>
                <a:lnTo>
                  <a:pt x="0" y="2241042"/>
                </a:lnTo>
                <a:lnTo>
                  <a:pt x="3882390" y="0"/>
                </a:lnTo>
                <a:close/>
              </a:path>
              <a:path w="9143365" h="5143500">
                <a:moveTo>
                  <a:pt x="9143238" y="3891534"/>
                </a:moveTo>
                <a:lnTo>
                  <a:pt x="6975348" y="5143500"/>
                </a:lnTo>
                <a:lnTo>
                  <a:pt x="9143238" y="5143500"/>
                </a:lnTo>
                <a:lnTo>
                  <a:pt x="9143238" y="3891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697"/>
            <a:ext cx="9144000" cy="51308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5904" y="1731264"/>
            <a:ext cx="7179564" cy="341223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50807" y="4799072"/>
            <a:ext cx="381761" cy="34442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5676" y="163068"/>
            <a:ext cx="798576" cy="123596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0" y="2238755"/>
            <a:ext cx="9144000" cy="1625600"/>
          </a:xfrm>
          <a:custGeom>
            <a:avLst/>
            <a:gdLst/>
            <a:ahLst/>
            <a:cxnLst/>
            <a:rect l="l" t="t" r="r" b="b"/>
            <a:pathLst>
              <a:path w="9144000" h="1625600">
                <a:moveTo>
                  <a:pt x="9144000" y="0"/>
                </a:moveTo>
                <a:lnTo>
                  <a:pt x="0" y="0"/>
                </a:lnTo>
                <a:lnTo>
                  <a:pt x="0" y="1625346"/>
                </a:lnTo>
                <a:lnTo>
                  <a:pt x="9144000" y="1625346"/>
                </a:lnTo>
                <a:lnTo>
                  <a:pt x="9144000" y="0"/>
                </a:lnTo>
                <a:close/>
              </a:path>
            </a:pathLst>
          </a:custGeom>
          <a:solidFill>
            <a:srgbClr val="BEBEBE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3189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3882390" cy="224104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3767328" cy="220522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75347" y="3891534"/>
            <a:ext cx="2167890" cy="125196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66787" y="3933444"/>
            <a:ext cx="2076450" cy="12100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8189" y="542797"/>
            <a:ext cx="6366890" cy="10215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71F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8519" y="1780032"/>
            <a:ext cx="6833870" cy="1896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454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20404" y="4802428"/>
            <a:ext cx="259968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3189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4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jp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21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2.png"/><Relationship Id="rId7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4.png"/><Relationship Id="rId10" Type="http://schemas.openxmlformats.org/officeDocument/2006/relationships/image" Target="../media/image80.png"/><Relationship Id="rId4" Type="http://schemas.openxmlformats.org/officeDocument/2006/relationships/image" Target="../media/image3.png"/><Relationship Id="rId9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jpg"/><Relationship Id="rId4" Type="http://schemas.openxmlformats.org/officeDocument/2006/relationships/image" Target="../media/image8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9.jpg"/><Relationship Id="rId4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2.png"/><Relationship Id="rId7" Type="http://schemas.openxmlformats.org/officeDocument/2006/relationships/image" Target="../media/image10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2.jp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jpg"/><Relationship Id="rId4" Type="http://schemas.openxmlformats.org/officeDocument/2006/relationships/image" Target="../media/image10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jpg"/><Relationship Id="rId4" Type="http://schemas.openxmlformats.org/officeDocument/2006/relationships/image" Target="../media/image1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jp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4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27040" y="0"/>
              <a:ext cx="4117340" cy="5143500"/>
            </a:xfrm>
            <a:custGeom>
              <a:avLst/>
              <a:gdLst/>
              <a:ahLst/>
              <a:cxnLst/>
              <a:rect l="l" t="t" r="r" b="b"/>
              <a:pathLst>
                <a:path w="4117339" h="5143500">
                  <a:moveTo>
                    <a:pt x="0" y="5143500"/>
                  </a:moveTo>
                  <a:lnTo>
                    <a:pt x="4116959" y="5143500"/>
                  </a:lnTo>
                  <a:lnTo>
                    <a:pt x="4116959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solidFill>
              <a:srgbClr val="2B373C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596" y="1953767"/>
              <a:ext cx="3573779" cy="13205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43230" y="2026158"/>
            <a:ext cx="3082925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b="1" spc="-100" dirty="0">
                <a:solidFill>
                  <a:srgbClr val="FFFFFF"/>
                </a:solidFill>
                <a:latin typeface="Trebuchet MS"/>
                <a:cs typeface="Trebuchet MS"/>
              </a:rPr>
              <a:t>Domain</a:t>
            </a:r>
            <a:r>
              <a:rPr sz="320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Trebuchet MS"/>
                <a:cs typeface="Trebuchet MS"/>
              </a:rPr>
              <a:t>4 </a:t>
            </a:r>
            <a:r>
              <a:rPr sz="3200" b="1" spc="-114" dirty="0">
                <a:solidFill>
                  <a:srgbClr val="FFFFFF"/>
                </a:solidFill>
                <a:latin typeface="Trebuchet MS"/>
                <a:cs typeface="Trebuchet MS"/>
              </a:rPr>
              <a:t>Network</a:t>
            </a:r>
            <a:r>
              <a:rPr sz="32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120" dirty="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099811" y="1399032"/>
            <a:ext cx="31089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0" dirty="0">
                <a:solidFill>
                  <a:srgbClr val="FFFFFF"/>
                </a:solidFill>
              </a:rPr>
              <a:t>Domain</a:t>
            </a:r>
            <a:r>
              <a:rPr sz="3200" spc="-240" dirty="0">
                <a:solidFill>
                  <a:srgbClr val="FFFFFF"/>
                </a:solidFill>
              </a:rPr>
              <a:t> </a:t>
            </a:r>
            <a:r>
              <a:rPr sz="3200" spc="-100" dirty="0">
                <a:solidFill>
                  <a:srgbClr val="FFFFFF"/>
                </a:solidFill>
              </a:rPr>
              <a:t>4</a:t>
            </a:r>
            <a:r>
              <a:rPr sz="3200" spc="-250" dirty="0">
                <a:solidFill>
                  <a:srgbClr val="FFFFFF"/>
                </a:solidFill>
              </a:rPr>
              <a:t> </a:t>
            </a:r>
            <a:r>
              <a:rPr sz="3200" spc="-70" dirty="0">
                <a:solidFill>
                  <a:srgbClr val="FFFFFF"/>
                </a:solidFill>
              </a:rPr>
              <a:t>Agenda</a:t>
            </a:r>
            <a:endParaRPr sz="3200"/>
          </a:p>
        </p:txBody>
      </p:sp>
      <p:sp>
        <p:nvSpPr>
          <p:cNvPr id="11" name="object 11"/>
          <p:cNvSpPr/>
          <p:nvPr/>
        </p:nvSpPr>
        <p:spPr>
          <a:xfrm>
            <a:off x="4995290" y="38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99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74741" y="2042922"/>
            <a:ext cx="3658870" cy="215011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927100" marR="677545" indent="-914400">
              <a:lnSpc>
                <a:spcPts val="1630"/>
              </a:lnSpc>
              <a:spcBef>
                <a:spcPts val="490"/>
              </a:spcBef>
            </a:pPr>
            <a:r>
              <a:rPr sz="17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Module</a:t>
            </a:r>
            <a:r>
              <a:rPr sz="17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1:</a:t>
            </a:r>
            <a:r>
              <a:rPr sz="17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</a:t>
            </a:r>
            <a:r>
              <a:rPr sz="17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Computer </a:t>
            </a:r>
            <a:r>
              <a:rPr sz="17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Networking</a:t>
            </a:r>
            <a:endParaRPr sz="1700">
              <a:latin typeface="Lucida Sans Unicode"/>
              <a:cs typeface="Lucida Sans Unicode"/>
            </a:endParaRPr>
          </a:p>
          <a:p>
            <a:pPr marL="927100" marR="107314" indent="-914400">
              <a:lnSpc>
                <a:spcPct val="80000"/>
              </a:lnSpc>
              <a:spcBef>
                <a:spcPts val="1650"/>
              </a:spcBef>
            </a:pPr>
            <a:r>
              <a:rPr sz="17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Module</a:t>
            </a:r>
            <a:r>
              <a:rPr sz="17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2:</a:t>
            </a:r>
            <a:r>
              <a:rPr sz="17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</a:t>
            </a:r>
            <a:r>
              <a:rPr sz="17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Network</a:t>
            </a:r>
            <a:r>
              <a:rPr sz="1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(Cyber) </a:t>
            </a:r>
            <a:r>
              <a:rPr sz="17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Threats </a:t>
            </a:r>
            <a:r>
              <a:rPr sz="17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7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Attacks</a:t>
            </a:r>
            <a:endParaRPr sz="1700">
              <a:latin typeface="Lucida Sans Unicode"/>
              <a:cs typeface="Lucida Sans Unicode"/>
            </a:endParaRPr>
          </a:p>
          <a:p>
            <a:pPr marL="927100" marR="5080" indent="-914400">
              <a:lnSpc>
                <a:spcPct val="80000"/>
              </a:lnSpc>
              <a:spcBef>
                <a:spcPts val="1635"/>
              </a:spcBef>
            </a:pPr>
            <a:r>
              <a:rPr sz="17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Module</a:t>
            </a:r>
            <a:r>
              <a:rPr sz="17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3:</a:t>
            </a:r>
            <a:r>
              <a:rPr sz="17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</a:t>
            </a:r>
            <a:r>
              <a:rPr sz="17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Network</a:t>
            </a:r>
            <a:r>
              <a:rPr sz="1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Security </a:t>
            </a:r>
            <a:r>
              <a:rPr sz="17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Infrastructure</a:t>
            </a:r>
            <a:endParaRPr sz="1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7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Module</a:t>
            </a:r>
            <a:r>
              <a:rPr sz="17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4:</a:t>
            </a:r>
            <a:r>
              <a:rPr sz="17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Summary</a:t>
            </a:r>
            <a:r>
              <a:rPr sz="17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7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Review</a:t>
            </a:r>
            <a:endParaRPr sz="1700">
              <a:latin typeface="Lucida Sans Unicode"/>
              <a:cs typeface="Lucida Sans Unicod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5477" y="2054986"/>
            <a:ext cx="8253095" cy="1886585"/>
            <a:chOff x="395477" y="2054986"/>
            <a:chExt cx="8253095" cy="1886585"/>
          </a:xfrm>
        </p:grpSpPr>
        <p:sp>
          <p:nvSpPr>
            <p:cNvPr id="14" name="object 14"/>
            <p:cNvSpPr/>
            <p:nvPr/>
          </p:nvSpPr>
          <p:spPr>
            <a:xfrm>
              <a:off x="5095874" y="2067686"/>
              <a:ext cx="3539490" cy="501015"/>
            </a:xfrm>
            <a:custGeom>
              <a:avLst/>
              <a:gdLst/>
              <a:ahLst/>
              <a:cxnLst/>
              <a:rect l="l" t="t" r="r" b="b"/>
              <a:pathLst>
                <a:path w="3539490" h="501014">
                  <a:moveTo>
                    <a:pt x="0" y="500633"/>
                  </a:moveTo>
                  <a:lnTo>
                    <a:pt x="3539490" y="500633"/>
                  </a:lnTo>
                  <a:lnTo>
                    <a:pt x="3539490" y="0"/>
                  </a:lnTo>
                  <a:lnTo>
                    <a:pt x="0" y="0"/>
                  </a:lnTo>
                  <a:lnTo>
                    <a:pt x="0" y="500633"/>
                  </a:lnTo>
                  <a:close/>
                </a:path>
              </a:pathLst>
            </a:custGeom>
            <a:ln w="25399">
              <a:solidFill>
                <a:srgbClr val="3DF3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477" y="3482339"/>
              <a:ext cx="1280160" cy="4153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019" y="3492245"/>
              <a:ext cx="989863" cy="44876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55675" y="3522725"/>
              <a:ext cx="1167130" cy="302260"/>
            </a:xfrm>
            <a:custGeom>
              <a:avLst/>
              <a:gdLst/>
              <a:ahLst/>
              <a:cxnLst/>
              <a:rect l="l" t="t" r="r" b="b"/>
              <a:pathLst>
                <a:path w="1167130" h="302260">
                  <a:moveTo>
                    <a:pt x="1166622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1166622" y="301752"/>
                  </a:lnTo>
                  <a:lnTo>
                    <a:pt x="1166622" y="0"/>
                  </a:lnTo>
                  <a:close/>
                </a:path>
              </a:pathLst>
            </a:custGeom>
            <a:solidFill>
              <a:srgbClr val="00CC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5675" y="3522725"/>
              <a:ext cx="1167130" cy="302260"/>
            </a:xfrm>
            <a:custGeom>
              <a:avLst/>
              <a:gdLst/>
              <a:ahLst/>
              <a:cxnLst/>
              <a:rect l="l" t="t" r="r" b="b"/>
              <a:pathLst>
                <a:path w="1167130" h="302260">
                  <a:moveTo>
                    <a:pt x="0" y="301752"/>
                  </a:moveTo>
                  <a:lnTo>
                    <a:pt x="1166622" y="301752"/>
                  </a:lnTo>
                  <a:lnTo>
                    <a:pt x="1166622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74726" y="3536441"/>
            <a:ext cx="11290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95"/>
              </a:spcBef>
            </a:pPr>
            <a:r>
              <a:rPr sz="1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Module</a:t>
            </a:r>
            <a:r>
              <a:rPr sz="1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5477" y="3787140"/>
            <a:ext cx="1033780" cy="459105"/>
            <a:chOff x="395477" y="3787140"/>
            <a:chExt cx="1033780" cy="459105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5477" y="3787140"/>
              <a:ext cx="1033284" cy="41534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9495" y="3797046"/>
              <a:ext cx="745261" cy="44876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55675" y="3827526"/>
              <a:ext cx="920115" cy="302260"/>
            </a:xfrm>
            <a:custGeom>
              <a:avLst/>
              <a:gdLst/>
              <a:ahLst/>
              <a:cxnLst/>
              <a:rect l="l" t="t" r="r" b="b"/>
              <a:pathLst>
                <a:path w="920115" h="302260">
                  <a:moveTo>
                    <a:pt x="0" y="301752"/>
                  </a:moveTo>
                  <a:lnTo>
                    <a:pt x="919734" y="301752"/>
                  </a:lnTo>
                  <a:lnTo>
                    <a:pt x="919734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55676" y="3827526"/>
            <a:ext cx="920115" cy="302260"/>
          </a:xfrm>
          <a:prstGeom prst="rect">
            <a:avLst/>
          </a:prstGeom>
          <a:solidFill>
            <a:srgbClr val="E1DF2C"/>
          </a:solidFill>
        </p:spPr>
        <p:txBody>
          <a:bodyPr vert="horz" wrap="square" lIns="0" tIns="26034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204"/>
              </a:spcBef>
            </a:pPr>
            <a:r>
              <a:rPr sz="1400" spc="-45" dirty="0">
                <a:solidFill>
                  <a:srgbClr val="171F21"/>
                </a:solidFill>
                <a:latin typeface="Lucida Sans Unicode"/>
                <a:cs typeface="Lucida Sans Unicode"/>
              </a:rPr>
              <a:t>Part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1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6787" y="3933444"/>
            <a:ext cx="2076450" cy="12100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835" y="374141"/>
            <a:ext cx="7001256" cy="7459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7766" y="440436"/>
            <a:ext cx="66008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Open</a:t>
            </a:r>
            <a:r>
              <a:rPr spc="-240" dirty="0"/>
              <a:t> </a:t>
            </a:r>
            <a:r>
              <a:rPr spc="-15" dirty="0"/>
              <a:t>Systems</a:t>
            </a:r>
            <a:r>
              <a:rPr spc="-229" dirty="0"/>
              <a:t> </a:t>
            </a:r>
            <a:r>
              <a:rPr spc="-120" dirty="0"/>
              <a:t>Interconnection</a:t>
            </a:r>
            <a:r>
              <a:rPr spc="-235" dirty="0"/>
              <a:t> </a:t>
            </a:r>
            <a:r>
              <a:rPr spc="-75" dirty="0"/>
              <a:t>(OSI)</a:t>
            </a:r>
            <a:r>
              <a:rPr spc="-229" dirty="0"/>
              <a:t> </a:t>
            </a:r>
            <a:r>
              <a:rPr spc="-30" dirty="0"/>
              <a:t>Model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36152" y="4799072"/>
            <a:ext cx="296405" cy="3444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60520" y="1261872"/>
            <a:ext cx="3497579" cy="348767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090927" y="1303832"/>
            <a:ext cx="807720" cy="448945"/>
            <a:chOff x="2090927" y="1303832"/>
            <a:chExt cx="807720" cy="44894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90927" y="1319784"/>
              <a:ext cx="807669" cy="3634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62555" y="1303832"/>
              <a:ext cx="664476" cy="44876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132076" y="1341119"/>
            <a:ext cx="732790" cy="288290"/>
          </a:xfrm>
          <a:prstGeom prst="rect">
            <a:avLst/>
          </a:prstGeom>
          <a:solidFill>
            <a:srgbClr val="0192C9"/>
          </a:solidFill>
        </p:spPr>
        <p:txBody>
          <a:bodyPr vert="horz" wrap="square" lIns="0" tIns="32384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254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90927" y="1789988"/>
            <a:ext cx="807720" cy="448945"/>
            <a:chOff x="2090927" y="1789988"/>
            <a:chExt cx="807720" cy="44894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90927" y="1805927"/>
              <a:ext cx="807669" cy="3627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62555" y="1789988"/>
              <a:ext cx="664476" cy="44876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132075" y="1827276"/>
              <a:ext cx="732790" cy="287655"/>
            </a:xfrm>
            <a:custGeom>
              <a:avLst/>
              <a:gdLst/>
              <a:ahLst/>
              <a:cxnLst/>
              <a:rect l="l" t="t" r="r" b="b"/>
              <a:pathLst>
                <a:path w="732789" h="287655">
                  <a:moveTo>
                    <a:pt x="732282" y="0"/>
                  </a:moveTo>
                  <a:lnTo>
                    <a:pt x="0" y="0"/>
                  </a:lnTo>
                  <a:lnTo>
                    <a:pt x="0" y="287274"/>
                  </a:lnTo>
                  <a:lnTo>
                    <a:pt x="732282" y="287274"/>
                  </a:lnTo>
                  <a:lnTo>
                    <a:pt x="732282" y="0"/>
                  </a:lnTo>
                  <a:close/>
                </a:path>
              </a:pathLst>
            </a:custGeom>
            <a:solidFill>
              <a:srgbClr val="0192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28444" y="1827276"/>
            <a:ext cx="836294" cy="2876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25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87295" y="1805927"/>
            <a:ext cx="179705" cy="363220"/>
            <a:chOff x="1987295" y="1805927"/>
            <a:chExt cx="179705" cy="36322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7295" y="1805927"/>
              <a:ext cx="179285" cy="3627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028443" y="1827276"/>
              <a:ext cx="104139" cy="287655"/>
            </a:xfrm>
            <a:custGeom>
              <a:avLst/>
              <a:gdLst/>
              <a:ahLst/>
              <a:cxnLst/>
              <a:rect l="l" t="t" r="r" b="b"/>
              <a:pathLst>
                <a:path w="104139" h="287655">
                  <a:moveTo>
                    <a:pt x="103631" y="0"/>
                  </a:moveTo>
                  <a:lnTo>
                    <a:pt x="0" y="0"/>
                  </a:lnTo>
                  <a:lnTo>
                    <a:pt x="0" y="287274"/>
                  </a:lnTo>
                  <a:lnTo>
                    <a:pt x="103631" y="287274"/>
                  </a:lnTo>
                  <a:lnTo>
                    <a:pt x="103631" y="0"/>
                  </a:lnTo>
                  <a:close/>
                </a:path>
              </a:pathLst>
            </a:custGeom>
            <a:solidFill>
              <a:srgbClr val="1FC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104617" y="2307386"/>
            <a:ext cx="794385" cy="448945"/>
            <a:chOff x="2104617" y="2307386"/>
            <a:chExt cx="794385" cy="448945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04617" y="2336759"/>
              <a:ext cx="793979" cy="3492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62555" y="2307386"/>
              <a:ext cx="664476" cy="44876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132075" y="2344674"/>
              <a:ext cx="732790" cy="287655"/>
            </a:xfrm>
            <a:custGeom>
              <a:avLst/>
              <a:gdLst/>
              <a:ahLst/>
              <a:cxnLst/>
              <a:rect l="l" t="t" r="r" b="b"/>
              <a:pathLst>
                <a:path w="732789" h="287655">
                  <a:moveTo>
                    <a:pt x="732282" y="0"/>
                  </a:moveTo>
                  <a:lnTo>
                    <a:pt x="0" y="0"/>
                  </a:lnTo>
                  <a:lnTo>
                    <a:pt x="0" y="287274"/>
                  </a:lnTo>
                  <a:lnTo>
                    <a:pt x="732282" y="287274"/>
                  </a:lnTo>
                  <a:lnTo>
                    <a:pt x="732282" y="0"/>
                  </a:lnTo>
                  <a:close/>
                </a:path>
              </a:pathLst>
            </a:custGeom>
            <a:solidFill>
              <a:srgbClr val="0192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28444" y="2344673"/>
            <a:ext cx="836294" cy="28765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254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84426" y="2323325"/>
            <a:ext cx="1014730" cy="919480"/>
            <a:chOff x="1884426" y="2323325"/>
            <a:chExt cx="1014730" cy="919480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7296" y="2323325"/>
              <a:ext cx="179285" cy="3627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028444" y="2344673"/>
              <a:ext cx="104139" cy="287655"/>
            </a:xfrm>
            <a:custGeom>
              <a:avLst/>
              <a:gdLst/>
              <a:ahLst/>
              <a:cxnLst/>
              <a:rect l="l" t="t" r="r" b="b"/>
              <a:pathLst>
                <a:path w="104139" h="287655">
                  <a:moveTo>
                    <a:pt x="103631" y="0"/>
                  </a:moveTo>
                  <a:lnTo>
                    <a:pt x="0" y="0"/>
                  </a:lnTo>
                  <a:lnTo>
                    <a:pt x="0" y="287274"/>
                  </a:lnTo>
                  <a:lnTo>
                    <a:pt x="103631" y="287274"/>
                  </a:lnTo>
                  <a:lnTo>
                    <a:pt x="103631" y="0"/>
                  </a:lnTo>
                  <a:close/>
                </a:path>
              </a:pathLst>
            </a:custGeom>
            <a:solidFill>
              <a:srgbClr val="1FC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4426" y="2323325"/>
              <a:ext cx="178549" cy="36272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925574" y="2344673"/>
              <a:ext cx="102870" cy="287655"/>
            </a:xfrm>
            <a:custGeom>
              <a:avLst/>
              <a:gdLst/>
              <a:ahLst/>
              <a:cxnLst/>
              <a:rect l="l" t="t" r="r" b="b"/>
              <a:pathLst>
                <a:path w="102869" h="287655">
                  <a:moveTo>
                    <a:pt x="102869" y="0"/>
                  </a:moveTo>
                  <a:lnTo>
                    <a:pt x="0" y="0"/>
                  </a:lnTo>
                  <a:lnTo>
                    <a:pt x="0" y="287274"/>
                  </a:lnTo>
                  <a:lnTo>
                    <a:pt x="102869" y="287274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3BC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04617" y="2822915"/>
              <a:ext cx="793979" cy="34929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62556" y="2793542"/>
              <a:ext cx="664476" cy="44876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132076" y="2830829"/>
              <a:ext cx="732790" cy="287655"/>
            </a:xfrm>
            <a:custGeom>
              <a:avLst/>
              <a:gdLst/>
              <a:ahLst/>
              <a:cxnLst/>
              <a:rect l="l" t="t" r="r" b="b"/>
              <a:pathLst>
                <a:path w="732789" h="287655">
                  <a:moveTo>
                    <a:pt x="732282" y="0"/>
                  </a:moveTo>
                  <a:lnTo>
                    <a:pt x="0" y="0"/>
                  </a:lnTo>
                  <a:lnTo>
                    <a:pt x="0" y="287274"/>
                  </a:lnTo>
                  <a:lnTo>
                    <a:pt x="732282" y="287274"/>
                  </a:lnTo>
                  <a:lnTo>
                    <a:pt x="732282" y="0"/>
                  </a:lnTo>
                  <a:close/>
                </a:path>
              </a:pathLst>
            </a:custGeom>
            <a:solidFill>
              <a:srgbClr val="0192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028444" y="2830829"/>
            <a:ext cx="836294" cy="28765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254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781555" y="2809481"/>
            <a:ext cx="385445" cy="363220"/>
            <a:chOff x="1781555" y="2809481"/>
            <a:chExt cx="385445" cy="363220"/>
          </a:xfrm>
        </p:grpSpPr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7295" y="2809481"/>
              <a:ext cx="179285" cy="36272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028443" y="2830829"/>
              <a:ext cx="104139" cy="287655"/>
            </a:xfrm>
            <a:custGeom>
              <a:avLst/>
              <a:gdLst/>
              <a:ahLst/>
              <a:cxnLst/>
              <a:rect l="l" t="t" r="r" b="b"/>
              <a:pathLst>
                <a:path w="104139" h="287655">
                  <a:moveTo>
                    <a:pt x="103631" y="0"/>
                  </a:moveTo>
                  <a:lnTo>
                    <a:pt x="0" y="0"/>
                  </a:lnTo>
                  <a:lnTo>
                    <a:pt x="0" y="287274"/>
                  </a:lnTo>
                  <a:lnTo>
                    <a:pt x="103631" y="287274"/>
                  </a:lnTo>
                  <a:lnTo>
                    <a:pt x="103631" y="0"/>
                  </a:lnTo>
                  <a:close/>
                </a:path>
              </a:pathLst>
            </a:custGeom>
            <a:solidFill>
              <a:srgbClr val="1FC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4425" y="2809481"/>
              <a:ext cx="178549" cy="36272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925573" y="2830829"/>
              <a:ext cx="102870" cy="287655"/>
            </a:xfrm>
            <a:custGeom>
              <a:avLst/>
              <a:gdLst/>
              <a:ahLst/>
              <a:cxnLst/>
              <a:rect l="l" t="t" r="r" b="b"/>
              <a:pathLst>
                <a:path w="102869" h="287655">
                  <a:moveTo>
                    <a:pt x="102869" y="0"/>
                  </a:moveTo>
                  <a:lnTo>
                    <a:pt x="0" y="0"/>
                  </a:lnTo>
                  <a:lnTo>
                    <a:pt x="0" y="287274"/>
                  </a:lnTo>
                  <a:lnTo>
                    <a:pt x="102869" y="287274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3BC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1555" y="2809481"/>
              <a:ext cx="178549" cy="36272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822703" y="2830829"/>
              <a:ext cx="102870" cy="287655"/>
            </a:xfrm>
            <a:custGeom>
              <a:avLst/>
              <a:gdLst/>
              <a:ahLst/>
              <a:cxnLst/>
              <a:rect l="l" t="t" r="r" b="b"/>
              <a:pathLst>
                <a:path w="102869" h="287655">
                  <a:moveTo>
                    <a:pt x="102869" y="0"/>
                  </a:moveTo>
                  <a:lnTo>
                    <a:pt x="0" y="0"/>
                  </a:lnTo>
                  <a:lnTo>
                    <a:pt x="0" y="287274"/>
                  </a:lnTo>
                  <a:lnTo>
                    <a:pt x="102869" y="287274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7D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2104617" y="3310940"/>
            <a:ext cx="794385" cy="448945"/>
            <a:chOff x="2104617" y="3310940"/>
            <a:chExt cx="794385" cy="448945"/>
          </a:xfrm>
        </p:grpSpPr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04617" y="3340313"/>
              <a:ext cx="793979" cy="34929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62555" y="3310940"/>
              <a:ext cx="664476" cy="44876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132075" y="3348228"/>
              <a:ext cx="732790" cy="287655"/>
            </a:xfrm>
            <a:custGeom>
              <a:avLst/>
              <a:gdLst/>
              <a:ahLst/>
              <a:cxnLst/>
              <a:rect l="l" t="t" r="r" b="b"/>
              <a:pathLst>
                <a:path w="732789" h="287654">
                  <a:moveTo>
                    <a:pt x="732282" y="0"/>
                  </a:moveTo>
                  <a:lnTo>
                    <a:pt x="0" y="0"/>
                  </a:lnTo>
                  <a:lnTo>
                    <a:pt x="0" y="287274"/>
                  </a:lnTo>
                  <a:lnTo>
                    <a:pt x="732282" y="287274"/>
                  </a:lnTo>
                  <a:lnTo>
                    <a:pt x="732282" y="0"/>
                  </a:lnTo>
                  <a:close/>
                </a:path>
              </a:pathLst>
            </a:custGeom>
            <a:solidFill>
              <a:srgbClr val="0192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028444" y="3348228"/>
            <a:ext cx="836294" cy="28765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254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254556" y="3326879"/>
            <a:ext cx="912494" cy="432434"/>
            <a:chOff x="1254556" y="3326879"/>
            <a:chExt cx="912494" cy="432434"/>
          </a:xfrm>
        </p:grpSpPr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7295" y="3326879"/>
              <a:ext cx="179285" cy="36272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028443" y="3348228"/>
              <a:ext cx="104139" cy="287655"/>
            </a:xfrm>
            <a:custGeom>
              <a:avLst/>
              <a:gdLst/>
              <a:ahLst/>
              <a:cxnLst/>
              <a:rect l="l" t="t" r="r" b="b"/>
              <a:pathLst>
                <a:path w="104139" h="287654">
                  <a:moveTo>
                    <a:pt x="103631" y="0"/>
                  </a:moveTo>
                  <a:lnTo>
                    <a:pt x="0" y="0"/>
                  </a:lnTo>
                  <a:lnTo>
                    <a:pt x="0" y="287274"/>
                  </a:lnTo>
                  <a:lnTo>
                    <a:pt x="103631" y="287274"/>
                  </a:lnTo>
                  <a:lnTo>
                    <a:pt x="103631" y="0"/>
                  </a:lnTo>
                  <a:close/>
                </a:path>
              </a:pathLst>
            </a:custGeom>
            <a:solidFill>
              <a:srgbClr val="1FC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4425" y="3326879"/>
              <a:ext cx="178549" cy="36272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925573" y="3348228"/>
              <a:ext cx="102870" cy="287655"/>
            </a:xfrm>
            <a:custGeom>
              <a:avLst/>
              <a:gdLst/>
              <a:ahLst/>
              <a:cxnLst/>
              <a:rect l="l" t="t" r="r" b="b"/>
              <a:pathLst>
                <a:path w="102869" h="287654">
                  <a:moveTo>
                    <a:pt x="102869" y="0"/>
                  </a:moveTo>
                  <a:lnTo>
                    <a:pt x="0" y="0"/>
                  </a:lnTo>
                  <a:lnTo>
                    <a:pt x="0" y="287274"/>
                  </a:lnTo>
                  <a:lnTo>
                    <a:pt x="102869" y="287274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3BC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1555" y="3326879"/>
              <a:ext cx="178549" cy="36272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822703" y="3348228"/>
              <a:ext cx="102870" cy="287655"/>
            </a:xfrm>
            <a:custGeom>
              <a:avLst/>
              <a:gdLst/>
              <a:ahLst/>
              <a:cxnLst/>
              <a:rect l="l" t="t" r="r" b="b"/>
              <a:pathLst>
                <a:path w="102869" h="287654">
                  <a:moveTo>
                    <a:pt x="102869" y="0"/>
                  </a:moveTo>
                  <a:lnTo>
                    <a:pt x="0" y="0"/>
                  </a:lnTo>
                  <a:lnTo>
                    <a:pt x="0" y="287274"/>
                  </a:lnTo>
                  <a:lnTo>
                    <a:pt x="102869" y="287274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7D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8685" y="3326879"/>
              <a:ext cx="178549" cy="36272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719833" y="3348228"/>
              <a:ext cx="102870" cy="287655"/>
            </a:xfrm>
            <a:custGeom>
              <a:avLst/>
              <a:gdLst/>
              <a:ahLst/>
              <a:cxnLst/>
              <a:rect l="l" t="t" r="r" b="b"/>
              <a:pathLst>
                <a:path w="102869" h="287654">
                  <a:moveTo>
                    <a:pt x="102869" y="0"/>
                  </a:moveTo>
                  <a:lnTo>
                    <a:pt x="0" y="0"/>
                  </a:lnTo>
                  <a:lnTo>
                    <a:pt x="0" y="287274"/>
                  </a:lnTo>
                  <a:lnTo>
                    <a:pt x="102869" y="287274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AACD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54556" y="3492627"/>
              <a:ext cx="466090" cy="266700"/>
            </a:xfrm>
            <a:custGeom>
              <a:avLst/>
              <a:gdLst/>
              <a:ahLst/>
              <a:cxnLst/>
              <a:rect l="l" t="t" r="r" b="b"/>
              <a:pathLst>
                <a:path w="466089" h="266700">
                  <a:moveTo>
                    <a:pt x="393041" y="25881"/>
                  </a:moveTo>
                  <a:lnTo>
                    <a:pt x="0" y="244348"/>
                  </a:lnTo>
                  <a:lnTo>
                    <a:pt x="12344" y="266573"/>
                  </a:lnTo>
                  <a:lnTo>
                    <a:pt x="405393" y="48088"/>
                  </a:lnTo>
                  <a:lnTo>
                    <a:pt x="393041" y="25881"/>
                  </a:lnTo>
                  <a:close/>
                </a:path>
                <a:path w="466089" h="266700">
                  <a:moveTo>
                    <a:pt x="452445" y="19685"/>
                  </a:moveTo>
                  <a:lnTo>
                    <a:pt x="404190" y="19685"/>
                  </a:lnTo>
                  <a:lnTo>
                    <a:pt x="416509" y="41910"/>
                  </a:lnTo>
                  <a:lnTo>
                    <a:pt x="405393" y="48088"/>
                  </a:lnTo>
                  <a:lnTo>
                    <a:pt x="417779" y="70358"/>
                  </a:lnTo>
                  <a:lnTo>
                    <a:pt x="452445" y="19685"/>
                  </a:lnTo>
                  <a:close/>
                </a:path>
                <a:path w="466089" h="266700">
                  <a:moveTo>
                    <a:pt x="404190" y="19685"/>
                  </a:moveTo>
                  <a:lnTo>
                    <a:pt x="393041" y="25881"/>
                  </a:lnTo>
                  <a:lnTo>
                    <a:pt x="405393" y="48088"/>
                  </a:lnTo>
                  <a:lnTo>
                    <a:pt x="416509" y="41910"/>
                  </a:lnTo>
                  <a:lnTo>
                    <a:pt x="404190" y="19685"/>
                  </a:lnTo>
                  <a:close/>
                </a:path>
                <a:path w="466089" h="266700">
                  <a:moveTo>
                    <a:pt x="465912" y="0"/>
                  </a:moveTo>
                  <a:lnTo>
                    <a:pt x="380695" y="3683"/>
                  </a:lnTo>
                  <a:lnTo>
                    <a:pt x="393041" y="25881"/>
                  </a:lnTo>
                  <a:lnTo>
                    <a:pt x="404190" y="19685"/>
                  </a:lnTo>
                  <a:lnTo>
                    <a:pt x="452445" y="19685"/>
                  </a:lnTo>
                  <a:lnTo>
                    <a:pt x="465912" y="0"/>
                  </a:lnTo>
                  <a:close/>
                </a:path>
              </a:pathLst>
            </a:custGeom>
            <a:solidFill>
              <a:srgbClr val="006C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2104617" y="3828288"/>
            <a:ext cx="794385" cy="448945"/>
            <a:chOff x="2104617" y="3828288"/>
            <a:chExt cx="794385" cy="448945"/>
          </a:xfrm>
        </p:grpSpPr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04617" y="3858486"/>
              <a:ext cx="793979" cy="34929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62555" y="3828288"/>
              <a:ext cx="664476" cy="448767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132075" y="3866388"/>
              <a:ext cx="732790" cy="287655"/>
            </a:xfrm>
            <a:custGeom>
              <a:avLst/>
              <a:gdLst/>
              <a:ahLst/>
              <a:cxnLst/>
              <a:rect l="l" t="t" r="r" b="b"/>
              <a:pathLst>
                <a:path w="732789" h="287654">
                  <a:moveTo>
                    <a:pt x="732282" y="0"/>
                  </a:moveTo>
                  <a:lnTo>
                    <a:pt x="0" y="0"/>
                  </a:lnTo>
                  <a:lnTo>
                    <a:pt x="0" y="287274"/>
                  </a:lnTo>
                  <a:lnTo>
                    <a:pt x="732282" y="287274"/>
                  </a:lnTo>
                  <a:lnTo>
                    <a:pt x="732282" y="0"/>
                  </a:lnTo>
                  <a:close/>
                </a:path>
              </a:pathLst>
            </a:custGeom>
            <a:solidFill>
              <a:srgbClr val="0192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297683" y="3886453"/>
            <a:ext cx="4006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678685" y="3845052"/>
            <a:ext cx="1220470" cy="950594"/>
            <a:chOff x="1678685" y="3845052"/>
            <a:chExt cx="1220470" cy="950594"/>
          </a:xfrm>
        </p:grpSpPr>
        <p:pic>
          <p:nvPicPr>
            <p:cNvPr id="62" name="object 6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7295" y="3845052"/>
              <a:ext cx="179285" cy="36272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2028443" y="3866388"/>
              <a:ext cx="104139" cy="287655"/>
            </a:xfrm>
            <a:custGeom>
              <a:avLst/>
              <a:gdLst/>
              <a:ahLst/>
              <a:cxnLst/>
              <a:rect l="l" t="t" r="r" b="b"/>
              <a:pathLst>
                <a:path w="104139" h="287654">
                  <a:moveTo>
                    <a:pt x="103631" y="0"/>
                  </a:moveTo>
                  <a:lnTo>
                    <a:pt x="0" y="0"/>
                  </a:lnTo>
                  <a:lnTo>
                    <a:pt x="0" y="287274"/>
                  </a:lnTo>
                  <a:lnTo>
                    <a:pt x="103631" y="287274"/>
                  </a:lnTo>
                  <a:lnTo>
                    <a:pt x="103631" y="0"/>
                  </a:lnTo>
                  <a:close/>
                </a:path>
              </a:pathLst>
            </a:custGeom>
            <a:solidFill>
              <a:srgbClr val="1FC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4425" y="3845052"/>
              <a:ext cx="178549" cy="36272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925573" y="3866388"/>
              <a:ext cx="102870" cy="287655"/>
            </a:xfrm>
            <a:custGeom>
              <a:avLst/>
              <a:gdLst/>
              <a:ahLst/>
              <a:cxnLst/>
              <a:rect l="l" t="t" r="r" b="b"/>
              <a:pathLst>
                <a:path w="102869" h="287654">
                  <a:moveTo>
                    <a:pt x="102869" y="0"/>
                  </a:moveTo>
                  <a:lnTo>
                    <a:pt x="0" y="0"/>
                  </a:lnTo>
                  <a:lnTo>
                    <a:pt x="0" y="287274"/>
                  </a:lnTo>
                  <a:lnTo>
                    <a:pt x="102869" y="287274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3BC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1555" y="3845052"/>
              <a:ext cx="178549" cy="362724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822703" y="3866388"/>
              <a:ext cx="102870" cy="287655"/>
            </a:xfrm>
            <a:custGeom>
              <a:avLst/>
              <a:gdLst/>
              <a:ahLst/>
              <a:cxnLst/>
              <a:rect l="l" t="t" r="r" b="b"/>
              <a:pathLst>
                <a:path w="102869" h="287654">
                  <a:moveTo>
                    <a:pt x="102869" y="0"/>
                  </a:moveTo>
                  <a:lnTo>
                    <a:pt x="0" y="0"/>
                  </a:lnTo>
                  <a:lnTo>
                    <a:pt x="0" y="287274"/>
                  </a:lnTo>
                  <a:lnTo>
                    <a:pt x="102869" y="287274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7D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8685" y="3845052"/>
              <a:ext cx="178549" cy="362724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719833" y="3866388"/>
              <a:ext cx="102870" cy="287655"/>
            </a:xfrm>
            <a:custGeom>
              <a:avLst/>
              <a:gdLst/>
              <a:ahLst/>
              <a:cxnLst/>
              <a:rect l="l" t="t" r="r" b="b"/>
              <a:pathLst>
                <a:path w="102869" h="287654">
                  <a:moveTo>
                    <a:pt x="102869" y="0"/>
                  </a:moveTo>
                  <a:lnTo>
                    <a:pt x="0" y="0"/>
                  </a:lnTo>
                  <a:lnTo>
                    <a:pt x="0" y="287274"/>
                  </a:lnTo>
                  <a:lnTo>
                    <a:pt x="102869" y="287274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AACD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04617" y="4375884"/>
              <a:ext cx="793979" cy="34929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62555" y="4346448"/>
              <a:ext cx="664476" cy="448767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2132075" y="4383786"/>
              <a:ext cx="732790" cy="287655"/>
            </a:xfrm>
            <a:custGeom>
              <a:avLst/>
              <a:gdLst/>
              <a:ahLst/>
              <a:cxnLst/>
              <a:rect l="l" t="t" r="r" b="b"/>
              <a:pathLst>
                <a:path w="732789" h="287654">
                  <a:moveTo>
                    <a:pt x="732282" y="0"/>
                  </a:moveTo>
                  <a:lnTo>
                    <a:pt x="0" y="0"/>
                  </a:lnTo>
                  <a:lnTo>
                    <a:pt x="0" y="287273"/>
                  </a:lnTo>
                  <a:lnTo>
                    <a:pt x="732282" y="287273"/>
                  </a:lnTo>
                  <a:lnTo>
                    <a:pt x="732282" y="0"/>
                  </a:lnTo>
                  <a:close/>
                </a:path>
              </a:pathLst>
            </a:custGeom>
            <a:solidFill>
              <a:srgbClr val="0192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2297683" y="4404105"/>
            <a:ext cx="4006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136891" y="3845052"/>
            <a:ext cx="1955164" cy="880744"/>
            <a:chOff x="1136891" y="3845052"/>
            <a:chExt cx="1955164" cy="880744"/>
          </a:xfrm>
        </p:grpSpPr>
        <p:pic>
          <p:nvPicPr>
            <p:cNvPr id="75" name="object 7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75815" y="3845052"/>
              <a:ext cx="178549" cy="362724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616963" y="3866388"/>
              <a:ext cx="102870" cy="287655"/>
            </a:xfrm>
            <a:custGeom>
              <a:avLst/>
              <a:gdLst/>
              <a:ahLst/>
              <a:cxnLst/>
              <a:rect l="l" t="t" r="r" b="b"/>
              <a:pathLst>
                <a:path w="102869" h="287654">
                  <a:moveTo>
                    <a:pt x="102869" y="0"/>
                  </a:moveTo>
                  <a:lnTo>
                    <a:pt x="0" y="0"/>
                  </a:lnTo>
                  <a:lnTo>
                    <a:pt x="0" y="287274"/>
                  </a:lnTo>
                  <a:lnTo>
                    <a:pt x="102869" y="287274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F887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7295" y="4362450"/>
              <a:ext cx="179285" cy="362724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2028443" y="4383786"/>
              <a:ext cx="104139" cy="287655"/>
            </a:xfrm>
            <a:custGeom>
              <a:avLst/>
              <a:gdLst/>
              <a:ahLst/>
              <a:cxnLst/>
              <a:rect l="l" t="t" r="r" b="b"/>
              <a:pathLst>
                <a:path w="104139" h="287654">
                  <a:moveTo>
                    <a:pt x="103631" y="0"/>
                  </a:moveTo>
                  <a:lnTo>
                    <a:pt x="0" y="0"/>
                  </a:lnTo>
                  <a:lnTo>
                    <a:pt x="0" y="287273"/>
                  </a:lnTo>
                  <a:lnTo>
                    <a:pt x="103631" y="287273"/>
                  </a:lnTo>
                  <a:lnTo>
                    <a:pt x="103631" y="0"/>
                  </a:lnTo>
                  <a:close/>
                </a:path>
              </a:pathLst>
            </a:custGeom>
            <a:solidFill>
              <a:srgbClr val="1FC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4425" y="4362450"/>
              <a:ext cx="178549" cy="362724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1925573" y="4383786"/>
              <a:ext cx="102870" cy="287655"/>
            </a:xfrm>
            <a:custGeom>
              <a:avLst/>
              <a:gdLst/>
              <a:ahLst/>
              <a:cxnLst/>
              <a:rect l="l" t="t" r="r" b="b"/>
              <a:pathLst>
                <a:path w="102869" h="287654">
                  <a:moveTo>
                    <a:pt x="102869" y="0"/>
                  </a:moveTo>
                  <a:lnTo>
                    <a:pt x="0" y="0"/>
                  </a:lnTo>
                  <a:lnTo>
                    <a:pt x="0" y="287273"/>
                  </a:lnTo>
                  <a:lnTo>
                    <a:pt x="102869" y="287273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3BC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1555" y="4362450"/>
              <a:ext cx="178549" cy="362724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1822703" y="4383786"/>
              <a:ext cx="102870" cy="287655"/>
            </a:xfrm>
            <a:custGeom>
              <a:avLst/>
              <a:gdLst/>
              <a:ahLst/>
              <a:cxnLst/>
              <a:rect l="l" t="t" r="r" b="b"/>
              <a:pathLst>
                <a:path w="102869" h="287654">
                  <a:moveTo>
                    <a:pt x="102869" y="0"/>
                  </a:moveTo>
                  <a:lnTo>
                    <a:pt x="0" y="0"/>
                  </a:lnTo>
                  <a:lnTo>
                    <a:pt x="0" y="287273"/>
                  </a:lnTo>
                  <a:lnTo>
                    <a:pt x="102869" y="287273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7D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8685" y="4362450"/>
              <a:ext cx="178549" cy="362724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1719833" y="4383786"/>
              <a:ext cx="102870" cy="287655"/>
            </a:xfrm>
            <a:custGeom>
              <a:avLst/>
              <a:gdLst/>
              <a:ahLst/>
              <a:cxnLst/>
              <a:rect l="l" t="t" r="r" b="b"/>
              <a:pathLst>
                <a:path w="102869" h="287654">
                  <a:moveTo>
                    <a:pt x="102869" y="0"/>
                  </a:moveTo>
                  <a:lnTo>
                    <a:pt x="0" y="0"/>
                  </a:lnTo>
                  <a:lnTo>
                    <a:pt x="0" y="287273"/>
                  </a:lnTo>
                  <a:lnTo>
                    <a:pt x="102869" y="287273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AACD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75815" y="4362450"/>
              <a:ext cx="178549" cy="362724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1616963" y="4383786"/>
              <a:ext cx="102870" cy="287655"/>
            </a:xfrm>
            <a:custGeom>
              <a:avLst/>
              <a:gdLst/>
              <a:ahLst/>
              <a:cxnLst/>
              <a:rect l="l" t="t" r="r" b="b"/>
              <a:pathLst>
                <a:path w="102869" h="287654">
                  <a:moveTo>
                    <a:pt x="102869" y="0"/>
                  </a:moveTo>
                  <a:lnTo>
                    <a:pt x="0" y="0"/>
                  </a:lnTo>
                  <a:lnTo>
                    <a:pt x="0" y="287273"/>
                  </a:lnTo>
                  <a:lnTo>
                    <a:pt x="102869" y="287273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F887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2945" y="4362450"/>
              <a:ext cx="178549" cy="362724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1514093" y="4383786"/>
              <a:ext cx="102870" cy="287655"/>
            </a:xfrm>
            <a:custGeom>
              <a:avLst/>
              <a:gdLst/>
              <a:ahLst/>
              <a:cxnLst/>
              <a:rect l="l" t="t" r="r" b="b"/>
              <a:pathLst>
                <a:path w="102869" h="287654">
                  <a:moveTo>
                    <a:pt x="102869" y="0"/>
                  </a:moveTo>
                  <a:lnTo>
                    <a:pt x="0" y="0"/>
                  </a:lnTo>
                  <a:lnTo>
                    <a:pt x="0" y="287273"/>
                  </a:lnTo>
                  <a:lnTo>
                    <a:pt x="102869" y="287273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FD56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38833" y="4375884"/>
              <a:ext cx="153042" cy="349290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2967227" y="4383786"/>
              <a:ext cx="102870" cy="287655"/>
            </a:xfrm>
            <a:custGeom>
              <a:avLst/>
              <a:gdLst/>
              <a:ahLst/>
              <a:cxnLst/>
              <a:rect l="l" t="t" r="r" b="b"/>
              <a:pathLst>
                <a:path w="102869" h="287654">
                  <a:moveTo>
                    <a:pt x="102869" y="0"/>
                  </a:moveTo>
                  <a:lnTo>
                    <a:pt x="0" y="0"/>
                  </a:lnTo>
                  <a:lnTo>
                    <a:pt x="0" y="287273"/>
                  </a:lnTo>
                  <a:lnTo>
                    <a:pt x="102869" y="287273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FD56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3210" y="4362450"/>
              <a:ext cx="178549" cy="362724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2864357" y="4383786"/>
              <a:ext cx="102870" cy="287655"/>
            </a:xfrm>
            <a:custGeom>
              <a:avLst/>
              <a:gdLst/>
              <a:ahLst/>
              <a:cxnLst/>
              <a:rect l="l" t="t" r="r" b="b"/>
              <a:pathLst>
                <a:path w="102869" h="287654">
                  <a:moveTo>
                    <a:pt x="102869" y="0"/>
                  </a:moveTo>
                  <a:lnTo>
                    <a:pt x="0" y="0"/>
                  </a:lnTo>
                  <a:lnTo>
                    <a:pt x="0" y="287273"/>
                  </a:lnTo>
                  <a:lnTo>
                    <a:pt x="102869" y="287273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7D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136891" y="4001630"/>
              <a:ext cx="331470" cy="374650"/>
            </a:xfrm>
            <a:custGeom>
              <a:avLst/>
              <a:gdLst/>
              <a:ahLst/>
              <a:cxnLst/>
              <a:rect l="l" t="t" r="r" b="b"/>
              <a:pathLst>
                <a:path w="331469" h="374650">
                  <a:moveTo>
                    <a:pt x="271407" y="325326"/>
                  </a:moveTo>
                  <a:lnTo>
                    <a:pt x="252361" y="342099"/>
                  </a:lnTo>
                  <a:lnTo>
                    <a:pt x="331228" y="374154"/>
                  </a:lnTo>
                  <a:lnTo>
                    <a:pt x="320870" y="334860"/>
                  </a:lnTo>
                  <a:lnTo>
                    <a:pt x="279793" y="334860"/>
                  </a:lnTo>
                  <a:lnTo>
                    <a:pt x="271407" y="325326"/>
                  </a:lnTo>
                  <a:close/>
                </a:path>
                <a:path w="331469" h="374650">
                  <a:moveTo>
                    <a:pt x="290457" y="308549"/>
                  </a:moveTo>
                  <a:lnTo>
                    <a:pt x="271407" y="325326"/>
                  </a:lnTo>
                  <a:lnTo>
                    <a:pt x="279793" y="334860"/>
                  </a:lnTo>
                  <a:lnTo>
                    <a:pt x="298843" y="318084"/>
                  </a:lnTo>
                  <a:lnTo>
                    <a:pt x="290457" y="308549"/>
                  </a:lnTo>
                  <a:close/>
                </a:path>
                <a:path w="331469" h="374650">
                  <a:moveTo>
                    <a:pt x="309511" y="291769"/>
                  </a:moveTo>
                  <a:lnTo>
                    <a:pt x="290457" y="308549"/>
                  </a:lnTo>
                  <a:lnTo>
                    <a:pt x="298843" y="318084"/>
                  </a:lnTo>
                  <a:lnTo>
                    <a:pt x="279793" y="334860"/>
                  </a:lnTo>
                  <a:lnTo>
                    <a:pt x="320870" y="334860"/>
                  </a:lnTo>
                  <a:lnTo>
                    <a:pt x="309511" y="291769"/>
                  </a:lnTo>
                  <a:close/>
                </a:path>
                <a:path w="331469" h="374650">
                  <a:moveTo>
                    <a:pt x="19075" y="0"/>
                  </a:moveTo>
                  <a:lnTo>
                    <a:pt x="0" y="16776"/>
                  </a:lnTo>
                  <a:lnTo>
                    <a:pt x="271407" y="325326"/>
                  </a:lnTo>
                  <a:lnTo>
                    <a:pt x="290457" y="308549"/>
                  </a:lnTo>
                  <a:lnTo>
                    <a:pt x="19075" y="0"/>
                  </a:lnTo>
                  <a:close/>
                </a:path>
              </a:pathLst>
            </a:custGeom>
            <a:solidFill>
              <a:srgbClr val="006C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464058" y="3723640"/>
            <a:ext cx="7429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Headers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406140" y="3826509"/>
            <a:ext cx="686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Footers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1260728" y="3845052"/>
            <a:ext cx="2219960" cy="559435"/>
            <a:chOff x="1260728" y="3845052"/>
            <a:chExt cx="2219960" cy="559435"/>
          </a:xfrm>
        </p:grpSpPr>
        <p:sp>
          <p:nvSpPr>
            <p:cNvPr id="97" name="object 97"/>
            <p:cNvSpPr/>
            <p:nvPr/>
          </p:nvSpPr>
          <p:spPr>
            <a:xfrm>
              <a:off x="1260729" y="3884295"/>
              <a:ext cx="2219960" cy="520065"/>
            </a:xfrm>
            <a:custGeom>
              <a:avLst/>
              <a:gdLst/>
              <a:ahLst/>
              <a:cxnLst/>
              <a:rect l="l" t="t" r="r" b="b"/>
              <a:pathLst>
                <a:path w="2219960" h="520064">
                  <a:moveTo>
                    <a:pt x="305181" y="38100"/>
                  </a:moveTo>
                  <a:lnTo>
                    <a:pt x="279781" y="25400"/>
                  </a:lnTo>
                  <a:lnTo>
                    <a:pt x="228981" y="0"/>
                  </a:lnTo>
                  <a:lnTo>
                    <a:pt x="228981" y="254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228981" y="50800"/>
                  </a:lnTo>
                  <a:lnTo>
                    <a:pt x="228981" y="76200"/>
                  </a:lnTo>
                  <a:lnTo>
                    <a:pt x="279781" y="50800"/>
                  </a:lnTo>
                  <a:lnTo>
                    <a:pt x="305181" y="38100"/>
                  </a:lnTo>
                  <a:close/>
                </a:path>
                <a:path w="2219960" h="520064">
                  <a:moveTo>
                    <a:pt x="2219452" y="280289"/>
                  </a:moveTo>
                  <a:lnTo>
                    <a:pt x="2205228" y="259207"/>
                  </a:lnTo>
                  <a:lnTo>
                    <a:pt x="1896325" y="466966"/>
                  </a:lnTo>
                  <a:lnTo>
                    <a:pt x="1882140" y="445871"/>
                  </a:lnTo>
                  <a:lnTo>
                    <a:pt x="1840230" y="520001"/>
                  </a:lnTo>
                  <a:lnTo>
                    <a:pt x="1924685" y="509092"/>
                  </a:lnTo>
                  <a:lnTo>
                    <a:pt x="1915274" y="495109"/>
                  </a:lnTo>
                  <a:lnTo>
                    <a:pt x="1910524" y="488061"/>
                  </a:lnTo>
                  <a:lnTo>
                    <a:pt x="2219452" y="280289"/>
                  </a:lnTo>
                  <a:close/>
                </a:path>
              </a:pathLst>
            </a:custGeom>
            <a:solidFill>
              <a:srgbClr val="006C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3209" y="3845052"/>
              <a:ext cx="178549" cy="362724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2864357" y="3866388"/>
              <a:ext cx="102870" cy="287655"/>
            </a:xfrm>
            <a:custGeom>
              <a:avLst/>
              <a:gdLst/>
              <a:ahLst/>
              <a:cxnLst/>
              <a:rect l="l" t="t" r="r" b="b"/>
              <a:pathLst>
                <a:path w="102869" h="287654">
                  <a:moveTo>
                    <a:pt x="102869" y="0"/>
                  </a:moveTo>
                  <a:lnTo>
                    <a:pt x="0" y="0"/>
                  </a:lnTo>
                  <a:lnTo>
                    <a:pt x="0" y="287274"/>
                  </a:lnTo>
                  <a:lnTo>
                    <a:pt x="102869" y="287274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7D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003422" y="3946779"/>
              <a:ext cx="323850" cy="76200"/>
            </a:xfrm>
            <a:custGeom>
              <a:avLst/>
              <a:gdLst/>
              <a:ahLst/>
              <a:cxnLst/>
              <a:rect l="l" t="t" r="r" b="b"/>
              <a:pathLst>
                <a:path w="3238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500" y="50800"/>
                  </a:lnTo>
                  <a:lnTo>
                    <a:pt x="63500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323850" h="76200">
                  <a:moveTo>
                    <a:pt x="76200" y="25400"/>
                  </a:moveTo>
                  <a:lnTo>
                    <a:pt x="63500" y="25400"/>
                  </a:lnTo>
                  <a:lnTo>
                    <a:pt x="63500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  <a:path w="323850" h="76200">
                  <a:moveTo>
                    <a:pt x="323850" y="25400"/>
                  </a:moveTo>
                  <a:lnTo>
                    <a:pt x="76200" y="25400"/>
                  </a:lnTo>
                  <a:lnTo>
                    <a:pt x="76200" y="50800"/>
                  </a:lnTo>
                  <a:lnTo>
                    <a:pt x="323850" y="50800"/>
                  </a:lnTo>
                  <a:lnTo>
                    <a:pt x="323850" y="25400"/>
                  </a:lnTo>
                  <a:close/>
                </a:path>
              </a:pathLst>
            </a:custGeom>
            <a:solidFill>
              <a:srgbClr val="006C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7858252" y="2848101"/>
            <a:ext cx="817244" cy="1791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171F21"/>
                </a:solidFill>
                <a:latin typeface="Trebuchet MS"/>
                <a:cs typeface="Trebuchet MS"/>
              </a:rPr>
              <a:t>Segment</a:t>
            </a:r>
            <a:endParaRPr sz="1600">
              <a:latin typeface="Trebuchet MS"/>
              <a:cs typeface="Trebuchet MS"/>
            </a:endParaRPr>
          </a:p>
          <a:p>
            <a:pPr marL="12700" marR="191770" indent="7620" algn="just">
              <a:lnSpc>
                <a:spcPts val="4079"/>
              </a:lnSpc>
              <a:spcBef>
                <a:spcPts val="45"/>
              </a:spcBef>
            </a:pPr>
            <a:r>
              <a:rPr sz="1600" b="1" spc="-55" dirty="0">
                <a:solidFill>
                  <a:srgbClr val="171F21"/>
                </a:solidFill>
                <a:latin typeface="Trebuchet MS"/>
                <a:cs typeface="Trebuchet MS"/>
              </a:rPr>
              <a:t>Packet  </a:t>
            </a:r>
            <a:r>
              <a:rPr sz="1600" b="1" spc="-70" dirty="0">
                <a:solidFill>
                  <a:srgbClr val="171F21"/>
                </a:solidFill>
                <a:latin typeface="Trebuchet MS"/>
                <a:cs typeface="Trebuchet MS"/>
              </a:rPr>
              <a:t>Frame </a:t>
            </a:r>
            <a:r>
              <a:rPr sz="1600" b="1" spc="-47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171F21"/>
                </a:solidFill>
                <a:latin typeface="Trebuchet MS"/>
                <a:cs typeface="Trebuchet MS"/>
              </a:rPr>
              <a:t>Bits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fld id="{81D60167-4931-47E6-BA6A-407CBD079E47}" type="slidenum">
              <a:rPr spc="-35" dirty="0"/>
              <a:t>10</a:t>
            </a:fld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107169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448" y="434085"/>
            <a:ext cx="6240145" cy="9525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indent="1236345">
              <a:lnSpc>
                <a:spcPts val="3460"/>
              </a:lnSpc>
              <a:spcBef>
                <a:spcPts val="530"/>
              </a:spcBef>
            </a:pPr>
            <a:r>
              <a:rPr sz="3200" spc="-90" dirty="0"/>
              <a:t>Trans</a:t>
            </a:r>
            <a:r>
              <a:rPr sz="3200" spc="-155" dirty="0"/>
              <a:t>m</a:t>
            </a:r>
            <a:r>
              <a:rPr sz="3200" spc="-40" dirty="0"/>
              <a:t>ission</a:t>
            </a:r>
            <a:r>
              <a:rPr sz="3200" spc="-245" dirty="0"/>
              <a:t> </a:t>
            </a:r>
            <a:r>
              <a:rPr sz="3200" spc="-120" dirty="0"/>
              <a:t>Control  </a:t>
            </a:r>
            <a:r>
              <a:rPr sz="3200" spc="-100" dirty="0"/>
              <a:t>Protocol/Internet</a:t>
            </a:r>
            <a:r>
              <a:rPr sz="3200" spc="-265" dirty="0"/>
              <a:t> </a:t>
            </a:r>
            <a:r>
              <a:rPr sz="3200" spc="-100" dirty="0"/>
              <a:t>Prot</a:t>
            </a:r>
            <a:r>
              <a:rPr sz="3200" spc="-110" dirty="0"/>
              <a:t>o</a:t>
            </a:r>
            <a:r>
              <a:rPr sz="3200" spc="-135" dirty="0"/>
              <a:t>col</a:t>
            </a:r>
            <a:r>
              <a:rPr sz="3200" spc="-280" dirty="0"/>
              <a:t> </a:t>
            </a:r>
            <a:r>
              <a:rPr sz="3200" spc="-75" dirty="0"/>
              <a:t>(TCP/</a:t>
            </a:r>
            <a:r>
              <a:rPr sz="3200" spc="-55" dirty="0"/>
              <a:t>I</a:t>
            </a:r>
            <a:r>
              <a:rPr sz="3200" spc="-95" dirty="0"/>
              <a:t>P)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6152" y="4799072"/>
            <a:ext cx="296405" cy="3444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6097" y="1636776"/>
            <a:ext cx="6428994" cy="292836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fld id="{81D60167-4931-47E6-BA6A-407CBD079E47}" type="slidenum">
              <a:rPr spc="-35" dirty="0"/>
              <a:t>11</a:t>
            </a:fld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426562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882390" cy="2241550"/>
            <a:chOff x="0" y="0"/>
            <a:chExt cx="3882390" cy="224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882390" cy="22410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767328" cy="2205228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975347" y="3891534"/>
            <a:ext cx="2167890" cy="1252220"/>
            <a:chOff x="6975347" y="3891534"/>
            <a:chExt cx="2167890" cy="12522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5347" y="3891534"/>
              <a:ext cx="2167890" cy="12519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66787" y="3933444"/>
              <a:ext cx="2076450" cy="12100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36151" y="4799072"/>
              <a:ext cx="296405" cy="344426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9466" y="676655"/>
            <a:ext cx="8529066" cy="40728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fld id="{81D60167-4931-47E6-BA6A-407CBD079E47}" type="slidenum">
              <a:rPr spc="-35" dirty="0"/>
              <a:t>12</a:t>
            </a:fld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284212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75347" y="3891534"/>
            <a:ext cx="2167890" cy="1252220"/>
            <a:chOff x="6975347" y="3891534"/>
            <a:chExt cx="2167890" cy="12522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6787" y="3933444"/>
              <a:ext cx="2076450" cy="12100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6151" y="4799072"/>
              <a:ext cx="296405" cy="34442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77744" y="897636"/>
            <a:ext cx="36315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Internet</a:t>
            </a:r>
            <a:r>
              <a:rPr spc="-229" dirty="0"/>
              <a:t> </a:t>
            </a:r>
            <a:r>
              <a:rPr spc="-85" dirty="0"/>
              <a:t>Prot</a:t>
            </a:r>
            <a:r>
              <a:rPr spc="-105" dirty="0"/>
              <a:t>o</a:t>
            </a:r>
            <a:r>
              <a:rPr spc="-120" dirty="0"/>
              <a:t>col</a:t>
            </a:r>
            <a:r>
              <a:rPr spc="-245" dirty="0"/>
              <a:t> </a:t>
            </a:r>
            <a:r>
              <a:rPr spc="-55" dirty="0"/>
              <a:t>(IP</a:t>
            </a:r>
            <a:r>
              <a:rPr spc="-65" dirty="0"/>
              <a:t>v</a:t>
            </a:r>
            <a:r>
              <a:rPr spc="-75" dirty="0"/>
              <a:t>4</a:t>
            </a:r>
            <a:r>
              <a:rPr spc="-170" dirty="0"/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2241" y="1809750"/>
            <a:ext cx="4164965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20" dirty="0">
                <a:solidFill>
                  <a:srgbClr val="3D454B"/>
                </a:solidFill>
                <a:latin typeface="Microsoft Sans Serif"/>
                <a:cs typeface="Microsoft Sans Serif"/>
              </a:rPr>
              <a:t>IPv4</a:t>
            </a:r>
            <a:r>
              <a:rPr sz="1600" spc="-3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3D454B"/>
                </a:solidFill>
                <a:latin typeface="Microsoft Sans Serif"/>
                <a:cs typeface="Microsoft Sans Serif"/>
              </a:rPr>
              <a:t>provides</a:t>
            </a:r>
            <a:r>
              <a:rPr sz="1600" spc="-4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3D454B"/>
                </a:solidFill>
                <a:latin typeface="Microsoft Sans Serif"/>
                <a:cs typeface="Microsoft Sans Serif"/>
              </a:rPr>
              <a:t>a</a:t>
            </a:r>
            <a:r>
              <a:rPr sz="1600" spc="-2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3D454B"/>
                </a:solidFill>
                <a:latin typeface="Microsoft Sans Serif"/>
                <a:cs typeface="Microsoft Sans Serif"/>
              </a:rPr>
              <a:t>32-bit</a:t>
            </a:r>
            <a:r>
              <a:rPr sz="1600" spc="-5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3D454B"/>
                </a:solidFill>
                <a:latin typeface="Microsoft Sans Serif"/>
                <a:cs typeface="Microsoft Sans Serif"/>
              </a:rPr>
              <a:t>address</a:t>
            </a:r>
            <a:r>
              <a:rPr sz="1600" spc="-4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3D454B"/>
                </a:solidFill>
                <a:latin typeface="Microsoft Sans Serif"/>
                <a:cs typeface="Microsoft Sans Serif"/>
              </a:rPr>
              <a:t>space</a:t>
            </a:r>
            <a:endParaRPr sz="1600">
              <a:latin typeface="Microsoft Sans Serif"/>
              <a:cs typeface="Microsoft Sans Serif"/>
            </a:endParaRPr>
          </a:p>
          <a:p>
            <a:pPr marL="298450" marR="525780" indent="-28575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25" dirty="0">
                <a:solidFill>
                  <a:srgbClr val="3D454B"/>
                </a:solidFill>
                <a:latin typeface="Microsoft Sans Serif"/>
                <a:cs typeface="Microsoft Sans Serif"/>
              </a:rPr>
              <a:t>Address</a:t>
            </a:r>
            <a:r>
              <a:rPr sz="1600" spc="-4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3D454B"/>
                </a:solidFill>
                <a:latin typeface="Microsoft Sans Serif"/>
                <a:cs typeface="Microsoft Sans Serif"/>
              </a:rPr>
              <a:t>is</a:t>
            </a:r>
            <a:r>
              <a:rPr sz="1600" spc="-2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3D454B"/>
                </a:solidFill>
                <a:latin typeface="Microsoft Sans Serif"/>
                <a:cs typeface="Microsoft Sans Serif"/>
              </a:rPr>
              <a:t>expressed</a:t>
            </a:r>
            <a:r>
              <a:rPr sz="1600" spc="-5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3D454B"/>
                </a:solidFill>
                <a:latin typeface="Microsoft Sans Serif"/>
                <a:cs typeface="Microsoft Sans Serif"/>
              </a:rPr>
              <a:t>as </a:t>
            </a:r>
            <a:r>
              <a:rPr sz="1600" spc="95" dirty="0">
                <a:solidFill>
                  <a:srgbClr val="3D454B"/>
                </a:solidFill>
                <a:latin typeface="Microsoft Sans Serif"/>
                <a:cs typeface="Microsoft Sans Serif"/>
              </a:rPr>
              <a:t>four</a:t>
            </a:r>
            <a:r>
              <a:rPr sz="1600" spc="-2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3D454B"/>
                </a:solidFill>
                <a:latin typeface="Microsoft Sans Serif"/>
                <a:cs typeface="Microsoft Sans Serif"/>
              </a:rPr>
              <a:t>octets </a:t>
            </a:r>
            <a:r>
              <a:rPr sz="1600" spc="-409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3D454B"/>
                </a:solidFill>
                <a:latin typeface="Microsoft Sans Serif"/>
                <a:cs typeface="Microsoft Sans Serif"/>
              </a:rPr>
              <a:t>separated</a:t>
            </a:r>
            <a:r>
              <a:rPr sz="1600" spc="-4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3D454B"/>
                </a:solidFill>
                <a:latin typeface="Microsoft Sans Serif"/>
                <a:cs typeface="Microsoft Sans Serif"/>
              </a:rPr>
              <a:t>by</a:t>
            </a:r>
            <a:r>
              <a:rPr sz="1600" spc="-2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3D454B"/>
                </a:solidFill>
                <a:latin typeface="Microsoft Sans Serif"/>
                <a:cs typeface="Microsoft Sans Serif"/>
              </a:rPr>
              <a:t>a</a:t>
            </a:r>
            <a:r>
              <a:rPr sz="1600" spc="-2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3D454B"/>
                </a:solidFill>
                <a:latin typeface="Microsoft Sans Serif"/>
                <a:cs typeface="Microsoft Sans Serif"/>
              </a:rPr>
              <a:t>dot</a:t>
            </a:r>
            <a:r>
              <a:rPr sz="1600" spc="-2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3D454B"/>
                </a:solidFill>
                <a:latin typeface="Microsoft Sans Serif"/>
                <a:cs typeface="Microsoft Sans Serif"/>
              </a:rPr>
              <a:t>(.)</a:t>
            </a:r>
            <a:endParaRPr sz="1600">
              <a:latin typeface="Microsoft Sans Serif"/>
              <a:cs typeface="Microsoft Sans Serif"/>
            </a:endParaRPr>
          </a:p>
          <a:p>
            <a:pPr marL="298450" marR="153035" indent="-28575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35" dirty="0">
                <a:solidFill>
                  <a:srgbClr val="3D454B"/>
                </a:solidFill>
                <a:latin typeface="Microsoft Sans Serif"/>
                <a:cs typeface="Microsoft Sans Serif"/>
              </a:rPr>
              <a:t>Each</a:t>
            </a:r>
            <a:r>
              <a:rPr sz="1600" spc="-2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3D454B"/>
                </a:solidFill>
                <a:latin typeface="Microsoft Sans Serif"/>
                <a:cs typeface="Microsoft Sans Serif"/>
              </a:rPr>
              <a:t>octet</a:t>
            </a:r>
            <a:r>
              <a:rPr sz="1600" spc="-2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3D454B"/>
                </a:solidFill>
                <a:latin typeface="Microsoft Sans Serif"/>
                <a:cs typeface="Microsoft Sans Serif"/>
              </a:rPr>
              <a:t>may</a:t>
            </a:r>
            <a:r>
              <a:rPr sz="1600" spc="-1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3D454B"/>
                </a:solidFill>
                <a:latin typeface="Microsoft Sans Serif"/>
                <a:cs typeface="Microsoft Sans Serif"/>
              </a:rPr>
              <a:t>have</a:t>
            </a:r>
            <a:r>
              <a:rPr sz="1600" spc="-1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3D454B"/>
                </a:solidFill>
                <a:latin typeface="Microsoft Sans Serif"/>
                <a:cs typeface="Microsoft Sans Serif"/>
              </a:rPr>
              <a:t>a</a:t>
            </a:r>
            <a:r>
              <a:rPr sz="1600" spc="-3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3D454B"/>
                </a:solidFill>
                <a:latin typeface="Microsoft Sans Serif"/>
                <a:cs typeface="Microsoft Sans Serif"/>
              </a:rPr>
              <a:t>value</a:t>
            </a:r>
            <a:r>
              <a:rPr sz="1600" spc="-2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60" dirty="0">
                <a:solidFill>
                  <a:srgbClr val="3D454B"/>
                </a:solidFill>
                <a:latin typeface="Microsoft Sans Serif"/>
                <a:cs typeface="Microsoft Sans Serif"/>
              </a:rPr>
              <a:t>between</a:t>
            </a:r>
            <a:r>
              <a:rPr sz="1600" spc="-3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3D454B"/>
                </a:solidFill>
                <a:latin typeface="Microsoft Sans Serif"/>
                <a:cs typeface="Microsoft Sans Serif"/>
              </a:rPr>
              <a:t>0 </a:t>
            </a:r>
            <a:r>
              <a:rPr sz="1600" spc="-409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3D454B"/>
                </a:solidFill>
                <a:latin typeface="Microsoft Sans Serif"/>
                <a:cs typeface="Microsoft Sans Serif"/>
              </a:rPr>
              <a:t>and</a:t>
            </a:r>
            <a:r>
              <a:rPr sz="1600" spc="-2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3D454B"/>
                </a:solidFill>
                <a:latin typeface="Microsoft Sans Serif"/>
                <a:cs typeface="Microsoft Sans Serif"/>
              </a:rPr>
              <a:t>255</a:t>
            </a:r>
            <a:endParaRPr sz="1600">
              <a:latin typeface="Microsoft Sans Serif"/>
              <a:cs typeface="Microsoft Sans Serif"/>
            </a:endParaRPr>
          </a:p>
          <a:p>
            <a:pPr marL="298450" marR="62230" indent="-28575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20" dirty="0">
                <a:solidFill>
                  <a:srgbClr val="3D454B"/>
                </a:solidFill>
                <a:latin typeface="Microsoft Sans Serif"/>
                <a:cs typeface="Microsoft Sans Serif"/>
              </a:rPr>
              <a:t>An </a:t>
            </a:r>
            <a:r>
              <a:rPr sz="1600" spc="-55" dirty="0">
                <a:solidFill>
                  <a:srgbClr val="3D454B"/>
                </a:solidFill>
                <a:latin typeface="Microsoft Sans Serif"/>
                <a:cs typeface="Microsoft Sans Serif"/>
              </a:rPr>
              <a:t>IP </a:t>
            </a:r>
            <a:r>
              <a:rPr sz="1600" spc="80" dirty="0">
                <a:solidFill>
                  <a:srgbClr val="3D454B"/>
                </a:solidFill>
                <a:latin typeface="Microsoft Sans Serif"/>
                <a:cs typeface="Microsoft Sans Serif"/>
              </a:rPr>
              <a:t>that </a:t>
            </a:r>
            <a:r>
              <a:rPr sz="1600" spc="35" dirty="0">
                <a:solidFill>
                  <a:srgbClr val="3D454B"/>
                </a:solidFill>
                <a:latin typeface="Microsoft Sans Serif"/>
                <a:cs typeface="Microsoft Sans Serif"/>
              </a:rPr>
              <a:t>ends </a:t>
            </a:r>
            <a:r>
              <a:rPr sz="1600" spc="85" dirty="0">
                <a:solidFill>
                  <a:srgbClr val="3D454B"/>
                </a:solidFill>
                <a:latin typeface="Microsoft Sans Serif"/>
                <a:cs typeface="Microsoft Sans Serif"/>
              </a:rPr>
              <a:t>with </a:t>
            </a:r>
            <a:r>
              <a:rPr sz="1600" spc="25" dirty="0">
                <a:solidFill>
                  <a:srgbClr val="3D454B"/>
                </a:solidFill>
                <a:latin typeface="Microsoft Sans Serif"/>
                <a:cs typeface="Microsoft Sans Serif"/>
              </a:rPr>
              <a:t>0 </a:t>
            </a:r>
            <a:r>
              <a:rPr sz="1600" dirty="0">
                <a:solidFill>
                  <a:srgbClr val="3D454B"/>
                </a:solidFill>
                <a:latin typeface="Microsoft Sans Serif"/>
                <a:cs typeface="Microsoft Sans Serif"/>
              </a:rPr>
              <a:t>is </a:t>
            </a:r>
            <a:r>
              <a:rPr sz="1600" spc="70" dirty="0">
                <a:solidFill>
                  <a:srgbClr val="3D454B"/>
                </a:solidFill>
                <a:latin typeface="Microsoft Sans Serif"/>
                <a:cs typeface="Microsoft Sans Serif"/>
              </a:rPr>
              <a:t>the </a:t>
            </a:r>
            <a:r>
              <a:rPr sz="1600" spc="75" dirty="0">
                <a:solidFill>
                  <a:srgbClr val="3D454B"/>
                </a:solidFill>
                <a:latin typeface="Microsoft Sans Serif"/>
                <a:cs typeface="Microsoft Sans Serif"/>
              </a:rPr>
              <a:t>network </a:t>
            </a:r>
            <a:r>
              <a:rPr sz="1600" spc="8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3D454B"/>
                </a:solidFill>
                <a:latin typeface="Microsoft Sans Serif"/>
                <a:cs typeface="Microsoft Sans Serif"/>
              </a:rPr>
              <a:t>itself</a:t>
            </a:r>
            <a:r>
              <a:rPr sz="1600" spc="-3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3D454B"/>
                </a:solidFill>
                <a:latin typeface="Microsoft Sans Serif"/>
                <a:cs typeface="Microsoft Sans Serif"/>
              </a:rPr>
              <a:t>(not</a:t>
            </a:r>
            <a:r>
              <a:rPr sz="1600" spc="-2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3D454B"/>
                </a:solidFill>
                <a:latin typeface="Microsoft Sans Serif"/>
                <a:cs typeface="Microsoft Sans Serif"/>
              </a:rPr>
              <a:t>a</a:t>
            </a:r>
            <a:r>
              <a:rPr sz="1600" spc="-1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3D454B"/>
                </a:solidFill>
                <a:latin typeface="Microsoft Sans Serif"/>
                <a:cs typeface="Microsoft Sans Serif"/>
              </a:rPr>
              <a:t>device</a:t>
            </a:r>
            <a:r>
              <a:rPr sz="1600" spc="-3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85" dirty="0">
                <a:solidFill>
                  <a:srgbClr val="3D454B"/>
                </a:solidFill>
                <a:latin typeface="Microsoft Sans Serif"/>
                <a:cs typeface="Microsoft Sans Serif"/>
              </a:rPr>
              <a:t>on</a:t>
            </a:r>
            <a:r>
              <a:rPr sz="1600" spc="-1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80" dirty="0">
                <a:solidFill>
                  <a:srgbClr val="3D454B"/>
                </a:solidFill>
                <a:latin typeface="Microsoft Sans Serif"/>
                <a:cs typeface="Microsoft Sans Serif"/>
              </a:rPr>
              <a:t>that</a:t>
            </a:r>
            <a:r>
              <a:rPr sz="1600" spc="-1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3D454B"/>
                </a:solidFill>
                <a:latin typeface="Microsoft Sans Serif"/>
                <a:cs typeface="Microsoft Sans Serif"/>
              </a:rPr>
              <a:t>network),</a:t>
            </a:r>
            <a:r>
              <a:rPr sz="1600" spc="-3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3D454B"/>
                </a:solidFill>
                <a:latin typeface="Microsoft Sans Serif"/>
                <a:cs typeface="Microsoft Sans Serif"/>
              </a:rPr>
              <a:t>and </a:t>
            </a:r>
            <a:r>
              <a:rPr sz="1600" spc="-409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3D454B"/>
                </a:solidFill>
                <a:latin typeface="Microsoft Sans Serif"/>
                <a:cs typeface="Microsoft Sans Serif"/>
              </a:rPr>
              <a:t>if </a:t>
            </a:r>
            <a:r>
              <a:rPr sz="1600" spc="35" dirty="0">
                <a:solidFill>
                  <a:srgbClr val="3D454B"/>
                </a:solidFill>
                <a:latin typeface="Microsoft Sans Serif"/>
                <a:cs typeface="Microsoft Sans Serif"/>
              </a:rPr>
              <a:t>ends </a:t>
            </a:r>
            <a:r>
              <a:rPr sz="1600" spc="85" dirty="0">
                <a:solidFill>
                  <a:srgbClr val="3D454B"/>
                </a:solidFill>
                <a:latin typeface="Microsoft Sans Serif"/>
                <a:cs typeface="Microsoft Sans Serif"/>
              </a:rPr>
              <a:t>with </a:t>
            </a:r>
            <a:r>
              <a:rPr sz="1600" spc="25" dirty="0">
                <a:solidFill>
                  <a:srgbClr val="3D454B"/>
                </a:solidFill>
                <a:latin typeface="Microsoft Sans Serif"/>
                <a:cs typeface="Microsoft Sans Serif"/>
              </a:rPr>
              <a:t>255 </a:t>
            </a:r>
            <a:r>
              <a:rPr sz="1600" spc="75" dirty="0">
                <a:solidFill>
                  <a:srgbClr val="3D454B"/>
                </a:solidFill>
                <a:latin typeface="Microsoft Sans Serif"/>
                <a:cs typeface="Microsoft Sans Serif"/>
              </a:rPr>
              <a:t>then </a:t>
            </a:r>
            <a:r>
              <a:rPr sz="1600" spc="80" dirty="0">
                <a:solidFill>
                  <a:srgbClr val="3D454B"/>
                </a:solidFill>
                <a:latin typeface="Microsoft Sans Serif"/>
                <a:cs typeface="Microsoft Sans Serif"/>
              </a:rPr>
              <a:t>it </a:t>
            </a:r>
            <a:r>
              <a:rPr sz="1600" dirty="0">
                <a:solidFill>
                  <a:srgbClr val="3D454B"/>
                </a:solidFill>
                <a:latin typeface="Microsoft Sans Serif"/>
                <a:cs typeface="Microsoft Sans Serif"/>
              </a:rPr>
              <a:t>is </a:t>
            </a:r>
            <a:r>
              <a:rPr sz="1600" spc="30" dirty="0">
                <a:solidFill>
                  <a:srgbClr val="3D454B"/>
                </a:solidFill>
                <a:latin typeface="Microsoft Sans Serif"/>
                <a:cs typeface="Microsoft Sans Serif"/>
              </a:rPr>
              <a:t>generally </a:t>
            </a:r>
            <a:r>
              <a:rPr sz="1600" spc="35" dirty="0">
                <a:solidFill>
                  <a:srgbClr val="3D454B"/>
                </a:solidFill>
                <a:latin typeface="Microsoft Sans Serif"/>
                <a:cs typeface="Microsoft Sans Serif"/>
              </a:rPr>
              <a:t> reserved</a:t>
            </a:r>
            <a:r>
              <a:rPr sz="1600" spc="-4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3D454B"/>
                </a:solidFill>
                <a:latin typeface="Microsoft Sans Serif"/>
                <a:cs typeface="Microsoft Sans Serif"/>
              </a:rPr>
              <a:t>for</a:t>
            </a:r>
            <a:r>
              <a:rPr sz="1600" spc="-3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3D454B"/>
                </a:solidFill>
                <a:latin typeface="Microsoft Sans Serif"/>
                <a:cs typeface="Microsoft Sans Serif"/>
              </a:rPr>
              <a:t>broadcast</a:t>
            </a:r>
            <a:r>
              <a:rPr sz="1600" spc="-4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3D454B"/>
                </a:solidFill>
                <a:latin typeface="Microsoft Sans Serif"/>
                <a:cs typeface="Microsoft Sans Serif"/>
              </a:rPr>
              <a:t>purposes</a:t>
            </a:r>
            <a:endParaRPr sz="1600">
              <a:latin typeface="Microsoft Sans Serif"/>
              <a:cs typeface="Microsoft Sans Serif"/>
            </a:endParaRPr>
          </a:p>
          <a:p>
            <a:pPr marL="298450" marR="5080" indent="-28575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35" dirty="0">
                <a:solidFill>
                  <a:srgbClr val="3D454B"/>
                </a:solidFill>
                <a:latin typeface="Microsoft Sans Serif"/>
                <a:cs typeface="Microsoft Sans Serif"/>
              </a:rPr>
              <a:t>Each </a:t>
            </a:r>
            <a:r>
              <a:rPr sz="1600" spc="30" dirty="0">
                <a:solidFill>
                  <a:srgbClr val="3D454B"/>
                </a:solidFill>
                <a:latin typeface="Microsoft Sans Serif"/>
                <a:cs typeface="Microsoft Sans Serif"/>
              </a:rPr>
              <a:t>address </a:t>
            </a:r>
            <a:r>
              <a:rPr sz="1600" dirty="0">
                <a:solidFill>
                  <a:srgbClr val="3D454B"/>
                </a:solidFill>
                <a:latin typeface="Microsoft Sans Serif"/>
                <a:cs typeface="Microsoft Sans Serif"/>
              </a:rPr>
              <a:t>is </a:t>
            </a:r>
            <a:r>
              <a:rPr sz="1600" spc="45" dirty="0">
                <a:solidFill>
                  <a:srgbClr val="3D454B"/>
                </a:solidFill>
                <a:latin typeface="Microsoft Sans Serif"/>
                <a:cs typeface="Microsoft Sans Serif"/>
              </a:rPr>
              <a:t>subdivided </a:t>
            </a:r>
            <a:r>
              <a:rPr sz="1600" spc="80" dirty="0">
                <a:solidFill>
                  <a:srgbClr val="3D454B"/>
                </a:solidFill>
                <a:latin typeface="Microsoft Sans Serif"/>
                <a:cs typeface="Microsoft Sans Serif"/>
              </a:rPr>
              <a:t>into </a:t>
            </a:r>
            <a:r>
              <a:rPr sz="1600" spc="90" dirty="0">
                <a:solidFill>
                  <a:srgbClr val="3D454B"/>
                </a:solidFill>
                <a:latin typeface="Microsoft Sans Serif"/>
                <a:cs typeface="Microsoft Sans Serif"/>
              </a:rPr>
              <a:t>two </a:t>
            </a:r>
            <a:r>
              <a:rPr sz="1600" spc="9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3D454B"/>
                </a:solidFill>
                <a:latin typeface="Microsoft Sans Serif"/>
                <a:cs typeface="Microsoft Sans Serif"/>
              </a:rPr>
              <a:t>parts:</a:t>
            </a:r>
            <a:r>
              <a:rPr sz="1600" spc="-4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3D454B"/>
                </a:solidFill>
                <a:latin typeface="Microsoft Sans Serif"/>
                <a:cs typeface="Microsoft Sans Serif"/>
              </a:rPr>
              <a:t>the</a:t>
            </a:r>
            <a:r>
              <a:rPr sz="1600" spc="-1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75" dirty="0">
                <a:solidFill>
                  <a:srgbClr val="3D454B"/>
                </a:solidFill>
                <a:latin typeface="Microsoft Sans Serif"/>
                <a:cs typeface="Microsoft Sans Serif"/>
              </a:rPr>
              <a:t>network</a:t>
            </a:r>
            <a:r>
              <a:rPr sz="1600" spc="-2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3D454B"/>
                </a:solidFill>
                <a:latin typeface="Microsoft Sans Serif"/>
                <a:cs typeface="Microsoft Sans Serif"/>
              </a:rPr>
              <a:t>number</a:t>
            </a:r>
            <a:r>
              <a:rPr sz="1600" spc="-1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3D454B"/>
                </a:solidFill>
                <a:latin typeface="Microsoft Sans Serif"/>
                <a:cs typeface="Microsoft Sans Serif"/>
              </a:rPr>
              <a:t>and</a:t>
            </a:r>
            <a:r>
              <a:rPr sz="1600" spc="-2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3D454B"/>
                </a:solidFill>
                <a:latin typeface="Microsoft Sans Serif"/>
                <a:cs typeface="Microsoft Sans Serif"/>
              </a:rPr>
              <a:t>the</a:t>
            </a:r>
            <a:r>
              <a:rPr sz="1600" spc="-1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3D454B"/>
                </a:solidFill>
                <a:latin typeface="Microsoft Sans Serif"/>
                <a:cs typeface="Microsoft Sans Serif"/>
              </a:rPr>
              <a:t>host.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4305" y="1943861"/>
            <a:ext cx="4112513" cy="205663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fld id="{81D60167-4931-47E6-BA6A-407CBD079E47}" type="slidenum">
              <a:rPr spc="-35" dirty="0"/>
              <a:t>13</a:t>
            </a:fld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285179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882390" cy="2241550"/>
            <a:chOff x="0" y="0"/>
            <a:chExt cx="3882390" cy="224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882390" cy="22410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767328" cy="2205228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975347" y="3891534"/>
            <a:ext cx="2167890" cy="1252220"/>
            <a:chOff x="6975347" y="3891534"/>
            <a:chExt cx="2167890" cy="12522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5347" y="3891534"/>
              <a:ext cx="2167890" cy="12519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66787" y="3933444"/>
              <a:ext cx="2076450" cy="12100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9001" y="4744208"/>
              <a:ext cx="296405" cy="34824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736598" y="1618488"/>
            <a:ext cx="5391150" cy="2616835"/>
            <a:chOff x="1736598" y="1618488"/>
            <a:chExt cx="5391150" cy="261683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6598" y="1655826"/>
              <a:ext cx="5391150" cy="25793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43675" y="1618488"/>
              <a:ext cx="95250" cy="20891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39028" y="589026"/>
            <a:ext cx="1304544" cy="39395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055614" y="1044702"/>
            <a:ext cx="1073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5255">
              <a:lnSpc>
                <a:spcPct val="100000"/>
              </a:lnSpc>
              <a:spcBef>
                <a:spcPts val="100"/>
              </a:spcBef>
            </a:pP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Public</a:t>
            </a:r>
            <a:r>
              <a:rPr sz="16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IP: 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20.20.20.20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40732" y="4256083"/>
            <a:ext cx="459105" cy="323215"/>
          </a:xfrm>
          <a:custGeom>
            <a:avLst/>
            <a:gdLst/>
            <a:ahLst/>
            <a:cxnLst/>
            <a:rect l="l" t="t" r="r" b="b"/>
            <a:pathLst>
              <a:path w="459105" h="323214">
                <a:moveTo>
                  <a:pt x="459087" y="0"/>
                </a:moveTo>
                <a:lnTo>
                  <a:pt x="0" y="0"/>
                </a:lnTo>
                <a:lnTo>
                  <a:pt x="0" y="322767"/>
                </a:lnTo>
                <a:lnTo>
                  <a:pt x="459088" y="322767"/>
                </a:lnTo>
                <a:lnTo>
                  <a:pt x="459088" y="288185"/>
                </a:lnTo>
                <a:lnTo>
                  <a:pt x="51076" y="288185"/>
                </a:lnTo>
                <a:lnTo>
                  <a:pt x="66570" y="272623"/>
                </a:lnTo>
                <a:lnTo>
                  <a:pt x="34431" y="272623"/>
                </a:lnTo>
                <a:lnTo>
                  <a:pt x="34431" y="49567"/>
                </a:lnTo>
                <a:lnTo>
                  <a:pt x="66931" y="49567"/>
                </a:lnTo>
                <a:lnTo>
                  <a:pt x="51649" y="34582"/>
                </a:lnTo>
                <a:lnTo>
                  <a:pt x="459087" y="34582"/>
                </a:lnTo>
                <a:lnTo>
                  <a:pt x="459087" y="0"/>
                </a:lnTo>
                <a:close/>
              </a:path>
              <a:path w="459105" h="323214">
                <a:moveTo>
                  <a:pt x="328822" y="175792"/>
                </a:moveTo>
                <a:lnTo>
                  <a:pt x="297260" y="175792"/>
                </a:lnTo>
                <a:lnTo>
                  <a:pt x="408588" y="288185"/>
                </a:lnTo>
                <a:lnTo>
                  <a:pt x="459088" y="288185"/>
                </a:lnTo>
                <a:lnTo>
                  <a:pt x="459088" y="272046"/>
                </a:lnTo>
                <a:lnTo>
                  <a:pt x="424656" y="272046"/>
                </a:lnTo>
                <a:lnTo>
                  <a:pt x="328822" y="175792"/>
                </a:lnTo>
                <a:close/>
              </a:path>
              <a:path w="459105" h="323214">
                <a:moveTo>
                  <a:pt x="66931" y="49567"/>
                </a:moveTo>
                <a:lnTo>
                  <a:pt x="34431" y="49567"/>
                </a:lnTo>
                <a:lnTo>
                  <a:pt x="146336" y="159654"/>
                </a:lnTo>
                <a:lnTo>
                  <a:pt x="34431" y="272623"/>
                </a:lnTo>
                <a:lnTo>
                  <a:pt x="66570" y="272623"/>
                </a:lnTo>
                <a:lnTo>
                  <a:pt x="162978" y="175792"/>
                </a:lnTo>
                <a:lnTo>
                  <a:pt x="195650" y="175792"/>
                </a:lnTo>
                <a:lnTo>
                  <a:pt x="66931" y="49567"/>
                </a:lnTo>
                <a:close/>
              </a:path>
              <a:path w="459105" h="323214">
                <a:moveTo>
                  <a:pt x="459087" y="50144"/>
                </a:moveTo>
                <a:lnTo>
                  <a:pt x="424656" y="50144"/>
                </a:lnTo>
                <a:lnTo>
                  <a:pt x="424656" y="272046"/>
                </a:lnTo>
                <a:lnTo>
                  <a:pt x="459088" y="272046"/>
                </a:lnTo>
                <a:lnTo>
                  <a:pt x="459087" y="50144"/>
                </a:lnTo>
                <a:close/>
              </a:path>
              <a:path w="459105" h="323214">
                <a:moveTo>
                  <a:pt x="195650" y="175792"/>
                </a:moveTo>
                <a:lnTo>
                  <a:pt x="162978" y="175792"/>
                </a:lnTo>
                <a:lnTo>
                  <a:pt x="206017" y="217867"/>
                </a:lnTo>
                <a:lnTo>
                  <a:pt x="211477" y="222073"/>
                </a:lnTo>
                <a:lnTo>
                  <a:pt x="217422" y="225144"/>
                </a:lnTo>
                <a:lnTo>
                  <a:pt x="223690" y="227026"/>
                </a:lnTo>
                <a:lnTo>
                  <a:pt x="230119" y="227666"/>
                </a:lnTo>
                <a:lnTo>
                  <a:pt x="236548" y="227026"/>
                </a:lnTo>
                <a:lnTo>
                  <a:pt x="242815" y="225144"/>
                </a:lnTo>
                <a:lnTo>
                  <a:pt x="248760" y="222073"/>
                </a:lnTo>
                <a:lnTo>
                  <a:pt x="254221" y="217867"/>
                </a:lnTo>
                <a:lnTo>
                  <a:pt x="266602" y="205764"/>
                </a:lnTo>
                <a:lnTo>
                  <a:pt x="226102" y="205764"/>
                </a:lnTo>
                <a:lnTo>
                  <a:pt x="221511" y="201153"/>
                </a:lnTo>
                <a:lnTo>
                  <a:pt x="195650" y="175792"/>
                </a:lnTo>
                <a:close/>
              </a:path>
              <a:path w="459105" h="323214">
                <a:moveTo>
                  <a:pt x="459087" y="34582"/>
                </a:moveTo>
                <a:lnTo>
                  <a:pt x="408014" y="34582"/>
                </a:lnTo>
                <a:lnTo>
                  <a:pt x="237579" y="201153"/>
                </a:lnTo>
                <a:lnTo>
                  <a:pt x="232988" y="205764"/>
                </a:lnTo>
                <a:lnTo>
                  <a:pt x="266602" y="205764"/>
                </a:lnTo>
                <a:lnTo>
                  <a:pt x="297260" y="175792"/>
                </a:lnTo>
                <a:lnTo>
                  <a:pt x="328822" y="175792"/>
                </a:lnTo>
                <a:lnTo>
                  <a:pt x="312754" y="159654"/>
                </a:lnTo>
                <a:lnTo>
                  <a:pt x="424656" y="50144"/>
                </a:lnTo>
                <a:lnTo>
                  <a:pt x="459087" y="50144"/>
                </a:lnTo>
                <a:lnTo>
                  <a:pt x="459087" y="345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81495" y="3430677"/>
            <a:ext cx="459740" cy="322580"/>
          </a:xfrm>
          <a:custGeom>
            <a:avLst/>
            <a:gdLst/>
            <a:ahLst/>
            <a:cxnLst/>
            <a:rect l="l" t="t" r="r" b="b"/>
            <a:pathLst>
              <a:path w="459739" h="322579">
                <a:moveTo>
                  <a:pt x="459719" y="0"/>
                </a:moveTo>
                <a:lnTo>
                  <a:pt x="0" y="0"/>
                </a:lnTo>
                <a:lnTo>
                  <a:pt x="0" y="322323"/>
                </a:lnTo>
                <a:lnTo>
                  <a:pt x="459719" y="322323"/>
                </a:lnTo>
                <a:lnTo>
                  <a:pt x="459719" y="287789"/>
                </a:lnTo>
                <a:lnTo>
                  <a:pt x="51146" y="287789"/>
                </a:lnTo>
                <a:lnTo>
                  <a:pt x="66661" y="272248"/>
                </a:lnTo>
                <a:lnTo>
                  <a:pt x="34478" y="272248"/>
                </a:lnTo>
                <a:lnTo>
                  <a:pt x="34478" y="49499"/>
                </a:lnTo>
                <a:lnTo>
                  <a:pt x="67023" y="49499"/>
                </a:lnTo>
                <a:lnTo>
                  <a:pt x="51720" y="34534"/>
                </a:lnTo>
                <a:lnTo>
                  <a:pt x="459719" y="34534"/>
                </a:lnTo>
                <a:lnTo>
                  <a:pt x="459719" y="0"/>
                </a:lnTo>
                <a:close/>
              </a:path>
              <a:path w="459739" h="322579">
                <a:moveTo>
                  <a:pt x="329274" y="175551"/>
                </a:moveTo>
                <a:lnTo>
                  <a:pt x="297669" y="175551"/>
                </a:lnTo>
                <a:lnTo>
                  <a:pt x="409150" y="287789"/>
                </a:lnTo>
                <a:lnTo>
                  <a:pt x="459719" y="287789"/>
                </a:lnTo>
                <a:lnTo>
                  <a:pt x="459719" y="271673"/>
                </a:lnTo>
                <a:lnTo>
                  <a:pt x="425240" y="271673"/>
                </a:lnTo>
                <a:lnTo>
                  <a:pt x="329274" y="175551"/>
                </a:lnTo>
                <a:close/>
              </a:path>
              <a:path w="459739" h="322579">
                <a:moveTo>
                  <a:pt x="67023" y="49499"/>
                </a:moveTo>
                <a:lnTo>
                  <a:pt x="34478" y="49499"/>
                </a:lnTo>
                <a:lnTo>
                  <a:pt x="146537" y="159435"/>
                </a:lnTo>
                <a:lnTo>
                  <a:pt x="34478" y="272248"/>
                </a:lnTo>
                <a:lnTo>
                  <a:pt x="66661" y="272248"/>
                </a:lnTo>
                <a:lnTo>
                  <a:pt x="163202" y="175551"/>
                </a:lnTo>
                <a:lnTo>
                  <a:pt x="195919" y="175551"/>
                </a:lnTo>
                <a:lnTo>
                  <a:pt x="67023" y="49499"/>
                </a:lnTo>
                <a:close/>
              </a:path>
              <a:path w="459739" h="322579">
                <a:moveTo>
                  <a:pt x="459719" y="50075"/>
                </a:moveTo>
                <a:lnTo>
                  <a:pt x="425240" y="50075"/>
                </a:lnTo>
                <a:lnTo>
                  <a:pt x="425240" y="271673"/>
                </a:lnTo>
                <a:lnTo>
                  <a:pt x="459719" y="271673"/>
                </a:lnTo>
                <a:lnTo>
                  <a:pt x="459719" y="50075"/>
                </a:lnTo>
                <a:close/>
              </a:path>
              <a:path w="459739" h="322579">
                <a:moveTo>
                  <a:pt x="195919" y="175551"/>
                </a:moveTo>
                <a:lnTo>
                  <a:pt x="163202" y="175551"/>
                </a:lnTo>
                <a:lnTo>
                  <a:pt x="206300" y="217568"/>
                </a:lnTo>
                <a:lnTo>
                  <a:pt x="211768" y="221768"/>
                </a:lnTo>
                <a:lnTo>
                  <a:pt x="217721" y="224835"/>
                </a:lnTo>
                <a:lnTo>
                  <a:pt x="223997" y="226714"/>
                </a:lnTo>
                <a:lnTo>
                  <a:pt x="230435" y="227353"/>
                </a:lnTo>
                <a:lnTo>
                  <a:pt x="236873" y="226714"/>
                </a:lnTo>
                <a:lnTo>
                  <a:pt x="243149" y="224835"/>
                </a:lnTo>
                <a:lnTo>
                  <a:pt x="249102" y="221768"/>
                </a:lnTo>
                <a:lnTo>
                  <a:pt x="254570" y="217568"/>
                </a:lnTo>
                <a:lnTo>
                  <a:pt x="266969" y="205481"/>
                </a:lnTo>
                <a:lnTo>
                  <a:pt x="226413" y="205481"/>
                </a:lnTo>
                <a:lnTo>
                  <a:pt x="221816" y="200876"/>
                </a:lnTo>
                <a:lnTo>
                  <a:pt x="195919" y="175551"/>
                </a:lnTo>
                <a:close/>
              </a:path>
              <a:path w="459739" h="322579">
                <a:moveTo>
                  <a:pt x="459719" y="34534"/>
                </a:moveTo>
                <a:lnTo>
                  <a:pt x="408575" y="34534"/>
                </a:lnTo>
                <a:lnTo>
                  <a:pt x="237906" y="200876"/>
                </a:lnTo>
                <a:lnTo>
                  <a:pt x="233309" y="205481"/>
                </a:lnTo>
                <a:lnTo>
                  <a:pt x="266969" y="205481"/>
                </a:lnTo>
                <a:lnTo>
                  <a:pt x="297669" y="175551"/>
                </a:lnTo>
                <a:lnTo>
                  <a:pt x="329274" y="175551"/>
                </a:lnTo>
                <a:lnTo>
                  <a:pt x="313184" y="159435"/>
                </a:lnTo>
                <a:lnTo>
                  <a:pt x="425240" y="50075"/>
                </a:lnTo>
                <a:lnTo>
                  <a:pt x="459719" y="50075"/>
                </a:lnTo>
                <a:lnTo>
                  <a:pt x="459719" y="3453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98844" y="3969511"/>
            <a:ext cx="6737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85" dirty="0">
                <a:solidFill>
                  <a:srgbClr val="FF0000"/>
                </a:solidFill>
                <a:latin typeface="Trebuchet MS"/>
                <a:cs typeface="Trebuchet MS"/>
              </a:rPr>
              <a:t>NAT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43293" y="3457194"/>
            <a:ext cx="584453" cy="585216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fld id="{81D60167-4931-47E6-BA6A-407CBD079E47}" type="slidenum">
              <a:rPr spc="-35" dirty="0"/>
              <a:t>14</a:t>
            </a:fld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2062235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75347" y="3891534"/>
            <a:ext cx="2167890" cy="1252220"/>
            <a:chOff x="6975347" y="3891534"/>
            <a:chExt cx="2167890" cy="12522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6787" y="3933444"/>
              <a:ext cx="2076450" cy="12100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6151" y="4799072"/>
              <a:ext cx="296405" cy="34442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00045" y="770890"/>
            <a:ext cx="47396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IPv</a:t>
            </a:r>
            <a:r>
              <a:rPr spc="-75" dirty="0"/>
              <a:t>4</a:t>
            </a:r>
            <a:r>
              <a:rPr spc="-245" dirty="0"/>
              <a:t> </a:t>
            </a:r>
            <a:r>
              <a:rPr spc="690" dirty="0"/>
              <a:t>–</a:t>
            </a:r>
            <a:r>
              <a:rPr spc="-225" dirty="0"/>
              <a:t> </a:t>
            </a:r>
            <a:r>
              <a:rPr spc="-100" dirty="0"/>
              <a:t>Private</a:t>
            </a:r>
            <a:r>
              <a:rPr spc="-229" dirty="0"/>
              <a:t> </a:t>
            </a:r>
            <a:r>
              <a:rPr spc="-100" dirty="0"/>
              <a:t>A</a:t>
            </a:r>
            <a:r>
              <a:rPr spc="-50" dirty="0"/>
              <a:t>ddress</a:t>
            </a:r>
            <a:r>
              <a:rPr spc="-240" dirty="0"/>
              <a:t> </a:t>
            </a:r>
            <a:r>
              <a:rPr spc="-20" dirty="0"/>
              <a:t>Ranges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0768" y="2240026"/>
            <a:ext cx="317563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6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loopba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c</a:t>
            </a:r>
            <a:r>
              <a:rPr sz="16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k</a:t>
            </a:r>
            <a:r>
              <a:rPr sz="16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add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r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ess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b="1" spc="-100" dirty="0">
                <a:solidFill>
                  <a:srgbClr val="171F21"/>
                </a:solidFill>
                <a:latin typeface="Trebuchet MS"/>
                <a:cs typeface="Trebuchet MS"/>
              </a:rPr>
              <a:t>(</a:t>
            </a:r>
            <a:r>
              <a:rPr sz="1600" b="1" spc="-40" dirty="0">
                <a:solidFill>
                  <a:srgbClr val="171F21"/>
                </a:solidFill>
                <a:latin typeface="Trebuchet MS"/>
                <a:cs typeface="Trebuchet MS"/>
              </a:rPr>
              <a:t>127</a:t>
            </a:r>
            <a:r>
              <a:rPr sz="1600" b="1" spc="-105" dirty="0">
                <a:solidFill>
                  <a:srgbClr val="171F21"/>
                </a:solidFill>
                <a:latin typeface="Trebuchet MS"/>
                <a:cs typeface="Trebuchet MS"/>
              </a:rPr>
              <a:t>.0.0.</a:t>
            </a:r>
            <a:r>
              <a:rPr sz="1600" b="1" spc="-140" dirty="0">
                <a:solidFill>
                  <a:srgbClr val="171F21"/>
                </a:solidFill>
                <a:latin typeface="Trebuchet MS"/>
                <a:cs typeface="Trebuchet MS"/>
              </a:rPr>
              <a:t>1</a:t>
            </a:r>
            <a:r>
              <a:rPr sz="1600" b="1" spc="-85" dirty="0">
                <a:solidFill>
                  <a:srgbClr val="171F21"/>
                </a:solidFill>
                <a:latin typeface="Trebuchet MS"/>
                <a:cs typeface="Trebuchet MS"/>
              </a:rPr>
              <a:t>) 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u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sed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p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rov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de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mec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anism  for</a:t>
            </a:r>
            <a:r>
              <a:rPr sz="16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b="1" spc="-30" dirty="0">
                <a:solidFill>
                  <a:srgbClr val="171F21"/>
                </a:solidFill>
                <a:latin typeface="Trebuchet MS"/>
                <a:cs typeface="Trebuchet MS"/>
              </a:rPr>
              <a:t>self</a:t>
            </a:r>
            <a:r>
              <a:rPr sz="1600" b="1" spc="65" dirty="0">
                <a:solidFill>
                  <a:srgbClr val="171F21"/>
                </a:solidFill>
                <a:latin typeface="Trebuchet MS"/>
                <a:cs typeface="Trebuchet MS"/>
              </a:rPr>
              <a:t>-</a:t>
            </a:r>
            <a:r>
              <a:rPr sz="1600" b="1" spc="-25" dirty="0">
                <a:solidFill>
                  <a:srgbClr val="171F21"/>
                </a:solidFill>
                <a:latin typeface="Trebuchet MS"/>
                <a:cs typeface="Trebuchet MS"/>
              </a:rPr>
              <a:t>diagno</a:t>
            </a:r>
            <a:r>
              <a:rPr sz="1600" b="1" spc="-30" dirty="0">
                <a:solidFill>
                  <a:srgbClr val="171F21"/>
                </a:solidFill>
                <a:latin typeface="Trebuchet MS"/>
                <a:cs typeface="Trebuchet MS"/>
              </a:rPr>
              <a:t>s</a:t>
            </a:r>
            <a:r>
              <a:rPr sz="1600" b="1" dirty="0">
                <a:solidFill>
                  <a:srgbClr val="171F21"/>
                </a:solidFill>
                <a:latin typeface="Trebuchet MS"/>
                <a:cs typeface="Trebuchet MS"/>
              </a:rPr>
              <a:t>is</a:t>
            </a:r>
            <a:r>
              <a:rPr sz="1600" b="1" spc="-15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and  </a:t>
            </a:r>
            <a:r>
              <a:rPr sz="1600" b="1" spc="-45" dirty="0">
                <a:solidFill>
                  <a:srgbClr val="171F21"/>
                </a:solidFill>
                <a:latin typeface="Trebuchet MS"/>
                <a:cs typeface="Trebuchet MS"/>
              </a:rPr>
              <a:t>troubleshooting</a:t>
            </a:r>
            <a:r>
              <a:rPr sz="1600" b="1" spc="-13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at</a:t>
            </a:r>
            <a:r>
              <a:rPr sz="16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machi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6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e 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level</a:t>
            </a:r>
            <a:endParaRPr sz="16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3597" y="2228850"/>
            <a:ext cx="4177283" cy="128625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fld id="{81D60167-4931-47E6-BA6A-407CBD079E47}" type="slidenum">
              <a:rPr spc="-35" dirty="0"/>
              <a:t>15</a:t>
            </a:fld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363488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50408" y="3159251"/>
            <a:ext cx="3592829" cy="1984375"/>
            <a:chOff x="5550408" y="3159251"/>
            <a:chExt cx="3592829" cy="19843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6788" y="3933443"/>
              <a:ext cx="2076450" cy="12100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6152" y="4799072"/>
              <a:ext cx="296405" cy="3444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0408" y="3159251"/>
              <a:ext cx="3197351" cy="179832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90194" y="1699005"/>
            <a:ext cx="4555490" cy="297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690880">
              <a:lnSpc>
                <a:spcPct val="114999"/>
              </a:lnSpc>
              <a:spcBef>
                <a:spcPts val="100"/>
              </a:spcBef>
            </a:pPr>
            <a:r>
              <a:rPr sz="1200" b="1" spc="5" dirty="0">
                <a:solidFill>
                  <a:srgbClr val="3D454B"/>
                </a:solidFill>
                <a:latin typeface="Arial"/>
                <a:cs typeface="Arial"/>
              </a:rPr>
              <a:t>IP</a:t>
            </a:r>
            <a:r>
              <a:rPr sz="1200" b="1" spc="10" dirty="0">
                <a:solidFill>
                  <a:srgbClr val="3D454B"/>
                </a:solidFill>
                <a:latin typeface="Arial"/>
                <a:cs typeface="Arial"/>
              </a:rPr>
              <a:t>v</a:t>
            </a:r>
            <a:r>
              <a:rPr sz="1200" b="1" spc="15" dirty="0">
                <a:solidFill>
                  <a:srgbClr val="3D454B"/>
                </a:solidFill>
                <a:latin typeface="Arial"/>
                <a:cs typeface="Arial"/>
              </a:rPr>
              <a:t>6</a:t>
            </a:r>
            <a:r>
              <a:rPr sz="1200" b="1" spc="-95" dirty="0">
                <a:solidFill>
                  <a:srgbClr val="3D454B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3D454B"/>
                </a:solidFill>
                <a:latin typeface="Arial"/>
                <a:cs typeface="Arial"/>
              </a:rPr>
              <a:t>i</a:t>
            </a:r>
            <a:r>
              <a:rPr sz="1200" b="1" spc="-30" dirty="0">
                <a:solidFill>
                  <a:srgbClr val="3D454B"/>
                </a:solidFill>
                <a:latin typeface="Arial"/>
                <a:cs typeface="Arial"/>
              </a:rPr>
              <a:t>s</a:t>
            </a:r>
            <a:r>
              <a:rPr sz="1200" b="1" spc="-20" dirty="0">
                <a:solidFill>
                  <a:srgbClr val="3D454B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3D454B"/>
                </a:solidFill>
                <a:latin typeface="Arial"/>
                <a:cs typeface="Arial"/>
              </a:rPr>
              <a:t>a</a:t>
            </a:r>
            <a:r>
              <a:rPr sz="1200" b="1" spc="-25" dirty="0">
                <a:solidFill>
                  <a:srgbClr val="3D454B"/>
                </a:solidFill>
                <a:latin typeface="Arial"/>
                <a:cs typeface="Arial"/>
              </a:rPr>
              <a:t> </a:t>
            </a:r>
            <a:r>
              <a:rPr sz="1200" b="1" spc="50" dirty="0">
                <a:solidFill>
                  <a:srgbClr val="3D454B"/>
                </a:solidFill>
                <a:latin typeface="Arial"/>
                <a:cs typeface="Arial"/>
              </a:rPr>
              <a:t>modernizat</a:t>
            </a:r>
            <a:r>
              <a:rPr sz="1200" b="1" spc="20" dirty="0">
                <a:solidFill>
                  <a:srgbClr val="3D454B"/>
                </a:solidFill>
                <a:latin typeface="Arial"/>
                <a:cs typeface="Arial"/>
              </a:rPr>
              <a:t>io</a:t>
            </a:r>
            <a:r>
              <a:rPr sz="1200" b="1" spc="40" dirty="0">
                <a:solidFill>
                  <a:srgbClr val="3D454B"/>
                </a:solidFill>
                <a:latin typeface="Arial"/>
                <a:cs typeface="Arial"/>
              </a:rPr>
              <a:t>n</a:t>
            </a:r>
            <a:r>
              <a:rPr sz="1200" b="1" spc="-30" dirty="0">
                <a:solidFill>
                  <a:srgbClr val="3D454B"/>
                </a:solidFill>
                <a:latin typeface="Arial"/>
                <a:cs typeface="Arial"/>
              </a:rPr>
              <a:t> </a:t>
            </a:r>
            <a:r>
              <a:rPr sz="1200" b="1" spc="40" dirty="0">
                <a:solidFill>
                  <a:srgbClr val="3D454B"/>
                </a:solidFill>
                <a:latin typeface="Arial"/>
                <a:cs typeface="Arial"/>
              </a:rPr>
              <a:t>o</a:t>
            </a:r>
            <a:r>
              <a:rPr sz="1200" b="1" spc="25" dirty="0">
                <a:solidFill>
                  <a:srgbClr val="3D454B"/>
                </a:solidFill>
                <a:latin typeface="Arial"/>
                <a:cs typeface="Arial"/>
              </a:rPr>
              <a:t>f</a:t>
            </a:r>
            <a:r>
              <a:rPr sz="1200" b="1" spc="-95" dirty="0">
                <a:solidFill>
                  <a:srgbClr val="3D454B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3D454B"/>
                </a:solidFill>
                <a:latin typeface="Arial"/>
                <a:cs typeface="Arial"/>
              </a:rPr>
              <a:t>IP</a:t>
            </a:r>
            <a:r>
              <a:rPr sz="1200" b="1" spc="10" dirty="0">
                <a:solidFill>
                  <a:srgbClr val="3D454B"/>
                </a:solidFill>
                <a:latin typeface="Arial"/>
                <a:cs typeface="Arial"/>
              </a:rPr>
              <a:t>v4,</a:t>
            </a:r>
            <a:r>
              <a:rPr sz="1200" b="1" spc="-95" dirty="0">
                <a:solidFill>
                  <a:srgbClr val="3D454B"/>
                </a:solidFill>
                <a:latin typeface="Arial"/>
                <a:cs typeface="Arial"/>
              </a:rPr>
              <a:t> </a:t>
            </a:r>
            <a:r>
              <a:rPr sz="1200" b="1" spc="80" dirty="0">
                <a:solidFill>
                  <a:srgbClr val="3D454B"/>
                </a:solidFill>
                <a:latin typeface="Arial"/>
                <a:cs typeface="Arial"/>
              </a:rPr>
              <a:t>w</a:t>
            </a:r>
            <a:r>
              <a:rPr sz="1200" b="1" spc="60" dirty="0">
                <a:solidFill>
                  <a:srgbClr val="3D454B"/>
                </a:solidFill>
                <a:latin typeface="Arial"/>
                <a:cs typeface="Arial"/>
              </a:rPr>
              <a:t>h</a:t>
            </a:r>
            <a:r>
              <a:rPr sz="1200" b="1" spc="5" dirty="0">
                <a:solidFill>
                  <a:srgbClr val="3D454B"/>
                </a:solidFill>
                <a:latin typeface="Arial"/>
                <a:cs typeface="Arial"/>
              </a:rPr>
              <a:t>ic</a:t>
            </a:r>
            <a:r>
              <a:rPr sz="1200" b="1" spc="15" dirty="0">
                <a:solidFill>
                  <a:srgbClr val="3D454B"/>
                </a:solidFill>
                <a:latin typeface="Arial"/>
                <a:cs typeface="Arial"/>
              </a:rPr>
              <a:t>h</a:t>
            </a:r>
            <a:r>
              <a:rPr sz="1200" b="1" spc="-35" dirty="0">
                <a:solidFill>
                  <a:srgbClr val="3D454B"/>
                </a:solidFill>
                <a:latin typeface="Arial"/>
                <a:cs typeface="Arial"/>
              </a:rPr>
              <a:t> </a:t>
            </a:r>
            <a:r>
              <a:rPr sz="1200" b="1" spc="40" dirty="0">
                <a:solidFill>
                  <a:srgbClr val="3D454B"/>
                </a:solidFill>
                <a:latin typeface="Arial"/>
                <a:cs typeface="Arial"/>
              </a:rPr>
              <a:t>ad</a:t>
            </a:r>
            <a:r>
              <a:rPr sz="1200" b="1" spc="50" dirty="0">
                <a:solidFill>
                  <a:srgbClr val="3D454B"/>
                </a:solidFill>
                <a:latin typeface="Arial"/>
                <a:cs typeface="Arial"/>
              </a:rPr>
              <a:t>dr</a:t>
            </a:r>
            <a:r>
              <a:rPr sz="1200" b="1" spc="-15" dirty="0">
                <a:solidFill>
                  <a:srgbClr val="3D454B"/>
                </a:solidFill>
                <a:latin typeface="Arial"/>
                <a:cs typeface="Arial"/>
              </a:rPr>
              <a:t>e</a:t>
            </a:r>
            <a:r>
              <a:rPr sz="1200" b="1" spc="-20" dirty="0">
                <a:solidFill>
                  <a:srgbClr val="3D454B"/>
                </a:solidFill>
                <a:latin typeface="Arial"/>
                <a:cs typeface="Arial"/>
              </a:rPr>
              <a:t>sse</a:t>
            </a:r>
            <a:r>
              <a:rPr sz="1200" b="1" spc="25" dirty="0">
                <a:solidFill>
                  <a:srgbClr val="3D454B"/>
                </a:solidFill>
                <a:latin typeface="Arial"/>
                <a:cs typeface="Arial"/>
              </a:rPr>
              <a:t>d</a:t>
            </a:r>
            <a:r>
              <a:rPr sz="1200" b="1" spc="-90" dirty="0">
                <a:solidFill>
                  <a:srgbClr val="3D454B"/>
                </a:solidFill>
                <a:latin typeface="Arial"/>
                <a:cs typeface="Arial"/>
              </a:rPr>
              <a:t> </a:t>
            </a:r>
            <a:r>
              <a:rPr sz="1200" b="1" spc="35" dirty="0">
                <a:solidFill>
                  <a:srgbClr val="3D454B"/>
                </a:solidFill>
                <a:latin typeface="Arial"/>
                <a:cs typeface="Arial"/>
              </a:rPr>
              <a:t>a  </a:t>
            </a:r>
            <a:r>
              <a:rPr sz="1200" b="1" spc="50" dirty="0">
                <a:solidFill>
                  <a:srgbClr val="3D454B"/>
                </a:solidFill>
                <a:latin typeface="Arial"/>
                <a:cs typeface="Arial"/>
              </a:rPr>
              <a:t>n</a:t>
            </a:r>
            <a:r>
              <a:rPr sz="1200" b="1" spc="45" dirty="0">
                <a:solidFill>
                  <a:srgbClr val="3D454B"/>
                </a:solidFill>
                <a:latin typeface="Arial"/>
                <a:cs typeface="Arial"/>
              </a:rPr>
              <a:t>u</a:t>
            </a:r>
            <a:r>
              <a:rPr sz="1200" b="1" spc="60" dirty="0">
                <a:solidFill>
                  <a:srgbClr val="3D454B"/>
                </a:solidFill>
                <a:latin typeface="Arial"/>
                <a:cs typeface="Arial"/>
              </a:rPr>
              <a:t>mber</a:t>
            </a:r>
            <a:r>
              <a:rPr sz="1200" b="1" spc="-15" dirty="0">
                <a:solidFill>
                  <a:srgbClr val="3D454B"/>
                </a:solidFill>
                <a:latin typeface="Arial"/>
                <a:cs typeface="Arial"/>
              </a:rPr>
              <a:t> </a:t>
            </a:r>
            <a:r>
              <a:rPr sz="1200" b="1" spc="40" dirty="0">
                <a:solidFill>
                  <a:srgbClr val="3D454B"/>
                </a:solidFill>
                <a:latin typeface="Arial"/>
                <a:cs typeface="Arial"/>
              </a:rPr>
              <a:t>o</a:t>
            </a:r>
            <a:r>
              <a:rPr sz="1200" b="1" spc="25" dirty="0">
                <a:solidFill>
                  <a:srgbClr val="3D454B"/>
                </a:solidFill>
                <a:latin typeface="Arial"/>
                <a:cs typeface="Arial"/>
              </a:rPr>
              <a:t>f</a:t>
            </a:r>
            <a:r>
              <a:rPr sz="1200" b="1" spc="-95" dirty="0">
                <a:solidFill>
                  <a:srgbClr val="3D454B"/>
                </a:solidFill>
                <a:latin typeface="Arial"/>
                <a:cs typeface="Arial"/>
              </a:rPr>
              <a:t> </a:t>
            </a:r>
            <a:r>
              <a:rPr sz="1200" b="1" spc="65" dirty="0">
                <a:solidFill>
                  <a:srgbClr val="3D454B"/>
                </a:solidFill>
                <a:latin typeface="Arial"/>
                <a:cs typeface="Arial"/>
              </a:rPr>
              <a:t>weak</a:t>
            </a:r>
            <a:r>
              <a:rPr sz="1200" b="1" spc="60" dirty="0">
                <a:solidFill>
                  <a:srgbClr val="3D454B"/>
                </a:solidFill>
                <a:latin typeface="Arial"/>
                <a:cs typeface="Arial"/>
              </a:rPr>
              <a:t>n</a:t>
            </a:r>
            <a:r>
              <a:rPr sz="1200" b="1" spc="-15" dirty="0">
                <a:solidFill>
                  <a:srgbClr val="3D454B"/>
                </a:solidFill>
                <a:latin typeface="Arial"/>
                <a:cs typeface="Arial"/>
              </a:rPr>
              <a:t>e</a:t>
            </a:r>
            <a:r>
              <a:rPr sz="1200" b="1" spc="-20" dirty="0">
                <a:solidFill>
                  <a:srgbClr val="3D454B"/>
                </a:solidFill>
                <a:latin typeface="Arial"/>
                <a:cs typeface="Arial"/>
              </a:rPr>
              <a:t>sse</a:t>
            </a:r>
            <a:r>
              <a:rPr sz="1200" b="1" spc="-75" dirty="0">
                <a:solidFill>
                  <a:srgbClr val="3D454B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3D454B"/>
                </a:solidFill>
                <a:latin typeface="Arial"/>
                <a:cs typeface="Arial"/>
              </a:rPr>
              <a:t> </a:t>
            </a:r>
            <a:r>
              <a:rPr sz="1200" b="1" spc="20" dirty="0">
                <a:solidFill>
                  <a:srgbClr val="3D454B"/>
                </a:solidFill>
                <a:latin typeface="Arial"/>
                <a:cs typeface="Arial"/>
              </a:rPr>
              <a:t>i</a:t>
            </a:r>
            <a:r>
              <a:rPr sz="1200" b="1" spc="60" dirty="0">
                <a:solidFill>
                  <a:srgbClr val="3D454B"/>
                </a:solidFill>
                <a:latin typeface="Arial"/>
                <a:cs typeface="Arial"/>
              </a:rPr>
              <a:t>n</a:t>
            </a:r>
            <a:r>
              <a:rPr sz="1200" b="1" spc="-25" dirty="0">
                <a:solidFill>
                  <a:srgbClr val="3D454B"/>
                </a:solidFill>
                <a:latin typeface="Arial"/>
                <a:cs typeface="Arial"/>
              </a:rPr>
              <a:t> </a:t>
            </a:r>
            <a:r>
              <a:rPr sz="1200" b="1" spc="80" dirty="0">
                <a:solidFill>
                  <a:srgbClr val="3D454B"/>
                </a:solidFill>
                <a:latin typeface="Arial"/>
                <a:cs typeface="Arial"/>
              </a:rPr>
              <a:t>th</a:t>
            </a:r>
            <a:r>
              <a:rPr sz="1200" b="1" spc="40" dirty="0">
                <a:solidFill>
                  <a:srgbClr val="3D454B"/>
                </a:solidFill>
                <a:latin typeface="Arial"/>
                <a:cs typeface="Arial"/>
              </a:rPr>
              <a:t>e</a:t>
            </a:r>
            <a:r>
              <a:rPr sz="1200" b="1" spc="-95" dirty="0">
                <a:solidFill>
                  <a:srgbClr val="3D454B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3D454B"/>
                </a:solidFill>
                <a:latin typeface="Arial"/>
                <a:cs typeface="Arial"/>
              </a:rPr>
              <a:t>IP</a:t>
            </a:r>
            <a:r>
              <a:rPr sz="1200" b="1" spc="10" dirty="0">
                <a:solidFill>
                  <a:srgbClr val="3D454B"/>
                </a:solidFill>
                <a:latin typeface="Arial"/>
                <a:cs typeface="Arial"/>
              </a:rPr>
              <a:t>v</a:t>
            </a:r>
            <a:r>
              <a:rPr sz="1200" b="1" spc="15" dirty="0">
                <a:solidFill>
                  <a:srgbClr val="3D454B"/>
                </a:solidFill>
                <a:latin typeface="Arial"/>
                <a:cs typeface="Arial"/>
              </a:rPr>
              <a:t>4</a:t>
            </a:r>
            <a:r>
              <a:rPr sz="1200" b="1" spc="-95" dirty="0">
                <a:solidFill>
                  <a:srgbClr val="3D454B"/>
                </a:solidFill>
                <a:latin typeface="Arial"/>
                <a:cs typeface="Arial"/>
              </a:rPr>
              <a:t> </a:t>
            </a:r>
            <a:r>
              <a:rPr sz="1200" b="1" spc="45" dirty="0">
                <a:solidFill>
                  <a:srgbClr val="3D454B"/>
                </a:solidFill>
                <a:latin typeface="Arial"/>
                <a:cs typeface="Arial"/>
              </a:rPr>
              <a:t>environ</a:t>
            </a:r>
            <a:r>
              <a:rPr sz="1200" b="1" spc="70" dirty="0">
                <a:solidFill>
                  <a:srgbClr val="3D454B"/>
                </a:solidFill>
                <a:latin typeface="Arial"/>
                <a:cs typeface="Arial"/>
              </a:rPr>
              <a:t>m</a:t>
            </a:r>
            <a:r>
              <a:rPr sz="1200" b="1" spc="40" dirty="0">
                <a:solidFill>
                  <a:srgbClr val="3D454B"/>
                </a:solidFill>
                <a:latin typeface="Arial"/>
                <a:cs typeface="Arial"/>
              </a:rPr>
              <a:t>ent:</a:t>
            </a:r>
            <a:endParaRPr sz="1200">
              <a:latin typeface="Arial"/>
              <a:cs typeface="Arial"/>
            </a:endParaRPr>
          </a:p>
          <a:p>
            <a:pPr marL="431800" indent="-356235">
              <a:lnSpc>
                <a:spcPct val="100000"/>
              </a:lnSpc>
              <a:spcBef>
                <a:spcPts val="215"/>
              </a:spcBef>
              <a:buClr>
                <a:srgbClr val="00CC9F"/>
              </a:buClr>
              <a:buSzPct val="166666"/>
              <a:buFont typeface="Arial MT"/>
              <a:buChar char="•"/>
              <a:tabLst>
                <a:tab pos="431800" algn="l"/>
                <a:tab pos="432434" algn="l"/>
              </a:tabLst>
            </a:pPr>
            <a:r>
              <a:rPr sz="1200" spc="-45" dirty="0">
                <a:solidFill>
                  <a:srgbClr val="3D454B"/>
                </a:solidFill>
                <a:latin typeface="Microsoft Sans Serif"/>
                <a:cs typeface="Microsoft Sans Serif"/>
              </a:rPr>
              <a:t>A</a:t>
            </a:r>
            <a:r>
              <a:rPr sz="1200" spc="-1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50" dirty="0">
                <a:solidFill>
                  <a:srgbClr val="3D454B"/>
                </a:solidFill>
                <a:latin typeface="Microsoft Sans Serif"/>
                <a:cs typeface="Microsoft Sans Serif"/>
              </a:rPr>
              <a:t>much</a:t>
            </a:r>
            <a:r>
              <a:rPr sz="1200" spc="-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3D454B"/>
                </a:solidFill>
                <a:latin typeface="Microsoft Sans Serif"/>
                <a:cs typeface="Microsoft Sans Serif"/>
              </a:rPr>
              <a:t>larger</a:t>
            </a:r>
            <a:r>
              <a:rPr sz="1200" spc="-1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D454B"/>
                </a:solidFill>
                <a:latin typeface="Microsoft Sans Serif"/>
                <a:cs typeface="Microsoft Sans Serif"/>
              </a:rPr>
              <a:t>address</a:t>
            </a:r>
            <a:r>
              <a:rPr sz="1200" spc="-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3D454B"/>
                </a:solidFill>
                <a:latin typeface="Microsoft Sans Serif"/>
                <a:cs typeface="Microsoft Sans Serif"/>
              </a:rPr>
              <a:t>field:</a:t>
            </a:r>
            <a:r>
              <a:rPr sz="1200" spc="-6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-20" dirty="0">
                <a:solidFill>
                  <a:srgbClr val="3D454B"/>
                </a:solidFill>
                <a:latin typeface="Microsoft Sans Serif"/>
                <a:cs typeface="Microsoft Sans Serif"/>
              </a:rPr>
              <a:t>IPv6</a:t>
            </a:r>
            <a:r>
              <a:rPr sz="120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3D454B"/>
                </a:solidFill>
                <a:latin typeface="Microsoft Sans Serif"/>
                <a:cs typeface="Microsoft Sans Serif"/>
              </a:rPr>
              <a:t>addresses</a:t>
            </a:r>
            <a:r>
              <a:rPr sz="1200" spc="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3D454B"/>
                </a:solidFill>
                <a:latin typeface="Microsoft Sans Serif"/>
                <a:cs typeface="Microsoft Sans Serif"/>
              </a:rPr>
              <a:t>are</a:t>
            </a:r>
            <a:r>
              <a:rPr sz="1200" spc="-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3D454B"/>
                </a:solidFill>
                <a:latin typeface="Microsoft Sans Serif"/>
                <a:cs typeface="Microsoft Sans Serif"/>
              </a:rPr>
              <a:t>128</a:t>
            </a:r>
            <a:r>
              <a:rPr sz="1200" spc="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D454B"/>
                </a:solidFill>
                <a:latin typeface="Microsoft Sans Serif"/>
                <a:cs typeface="Microsoft Sans Serif"/>
              </a:rPr>
              <a:t>bits,</a:t>
            </a:r>
            <a:endParaRPr sz="1200">
              <a:latin typeface="Microsoft Sans Serif"/>
              <a:cs typeface="Microsoft Sans Serif"/>
            </a:endParaRPr>
          </a:p>
          <a:p>
            <a:pPr marL="431800">
              <a:lnSpc>
                <a:spcPct val="100000"/>
              </a:lnSpc>
              <a:spcBef>
                <a:spcPts val="215"/>
              </a:spcBef>
            </a:pPr>
            <a:r>
              <a:rPr sz="1200" spc="40" dirty="0">
                <a:solidFill>
                  <a:srgbClr val="3D454B"/>
                </a:solidFill>
                <a:latin typeface="Microsoft Sans Serif"/>
                <a:cs typeface="Microsoft Sans Serif"/>
              </a:rPr>
              <a:t>which</a:t>
            </a:r>
            <a:r>
              <a:rPr sz="1200" spc="-3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3D454B"/>
                </a:solidFill>
                <a:latin typeface="Microsoft Sans Serif"/>
                <a:cs typeface="Microsoft Sans Serif"/>
              </a:rPr>
              <a:t>supports</a:t>
            </a:r>
            <a:endParaRPr sz="1200">
              <a:latin typeface="Microsoft Sans Serif"/>
              <a:cs typeface="Microsoft Sans Serif"/>
            </a:endParaRPr>
          </a:p>
          <a:p>
            <a:pPr marL="431800">
              <a:lnSpc>
                <a:spcPct val="100000"/>
              </a:lnSpc>
              <a:spcBef>
                <a:spcPts val="219"/>
              </a:spcBef>
            </a:pPr>
            <a:r>
              <a:rPr sz="1200" spc="10" dirty="0">
                <a:solidFill>
                  <a:srgbClr val="3D454B"/>
                </a:solidFill>
                <a:latin typeface="Microsoft Sans Serif"/>
                <a:cs typeface="Microsoft Sans Serif"/>
              </a:rPr>
              <a:t>2</a:t>
            </a:r>
            <a:r>
              <a:rPr sz="1200" spc="7" baseline="24305" dirty="0">
                <a:solidFill>
                  <a:srgbClr val="3D454B"/>
                </a:solidFill>
                <a:latin typeface="Microsoft Sans Serif"/>
                <a:cs typeface="Microsoft Sans Serif"/>
              </a:rPr>
              <a:t>12</a:t>
            </a:r>
            <a:r>
              <a:rPr sz="1200" spc="15" baseline="24305" dirty="0">
                <a:solidFill>
                  <a:srgbClr val="3D454B"/>
                </a:solidFill>
                <a:latin typeface="Microsoft Sans Serif"/>
                <a:cs typeface="Microsoft Sans Serif"/>
              </a:rPr>
              <a:t>8</a:t>
            </a:r>
            <a:r>
              <a:rPr sz="1200" spc="37" baseline="2430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70" dirty="0">
                <a:solidFill>
                  <a:srgbClr val="3D454B"/>
                </a:solidFill>
                <a:latin typeface="Microsoft Sans Serif"/>
                <a:cs typeface="Microsoft Sans Serif"/>
              </a:rPr>
              <a:t>or</a:t>
            </a:r>
            <a:r>
              <a:rPr sz="1200" spc="-8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3D454B"/>
                </a:solidFill>
                <a:latin typeface="Microsoft Sans Serif"/>
                <a:cs typeface="Microsoft Sans Serif"/>
              </a:rPr>
              <a:t>3</a:t>
            </a:r>
            <a:r>
              <a:rPr sz="1200" spc="10" dirty="0">
                <a:solidFill>
                  <a:srgbClr val="3D454B"/>
                </a:solidFill>
                <a:latin typeface="Microsoft Sans Serif"/>
                <a:cs typeface="Microsoft Sans Serif"/>
              </a:rPr>
              <a:t>4</a:t>
            </a:r>
            <a:r>
              <a:rPr sz="1200" dirty="0">
                <a:solidFill>
                  <a:srgbClr val="3D454B"/>
                </a:solidFill>
                <a:latin typeface="Microsoft Sans Serif"/>
                <a:cs typeface="Microsoft Sans Serif"/>
              </a:rPr>
              <a:t>0,28</a:t>
            </a:r>
            <a:r>
              <a:rPr sz="1200" spc="-5" dirty="0">
                <a:solidFill>
                  <a:srgbClr val="3D454B"/>
                </a:solidFill>
                <a:latin typeface="Microsoft Sans Serif"/>
                <a:cs typeface="Microsoft Sans Serif"/>
              </a:rPr>
              <a:t>2,</a:t>
            </a:r>
            <a:r>
              <a:rPr sz="1200" dirty="0">
                <a:solidFill>
                  <a:srgbClr val="3D454B"/>
                </a:solidFill>
                <a:latin typeface="Microsoft Sans Serif"/>
                <a:cs typeface="Microsoft Sans Serif"/>
              </a:rPr>
              <a:t>3</a:t>
            </a:r>
            <a:r>
              <a:rPr sz="1200" spc="-5" dirty="0">
                <a:solidFill>
                  <a:srgbClr val="3D454B"/>
                </a:solidFill>
                <a:latin typeface="Microsoft Sans Serif"/>
                <a:cs typeface="Microsoft Sans Serif"/>
              </a:rPr>
              <a:t>66</a:t>
            </a:r>
            <a:r>
              <a:rPr sz="1200" dirty="0">
                <a:solidFill>
                  <a:srgbClr val="3D454B"/>
                </a:solidFill>
                <a:latin typeface="Microsoft Sans Serif"/>
                <a:cs typeface="Microsoft Sans Serif"/>
              </a:rPr>
              <a:t>,</a:t>
            </a:r>
            <a:r>
              <a:rPr sz="1200" spc="15" dirty="0">
                <a:solidFill>
                  <a:srgbClr val="3D454B"/>
                </a:solidFill>
                <a:latin typeface="Microsoft Sans Serif"/>
                <a:cs typeface="Microsoft Sans Serif"/>
              </a:rPr>
              <a:t>920</a:t>
            </a:r>
            <a:r>
              <a:rPr sz="1200" spc="-40" dirty="0">
                <a:solidFill>
                  <a:srgbClr val="3D454B"/>
                </a:solidFill>
                <a:latin typeface="Microsoft Sans Serif"/>
                <a:cs typeface="Microsoft Sans Serif"/>
              </a:rPr>
              <a:t>,</a:t>
            </a:r>
            <a:r>
              <a:rPr sz="1200" spc="15" dirty="0">
                <a:solidFill>
                  <a:srgbClr val="3D454B"/>
                </a:solidFill>
                <a:latin typeface="Microsoft Sans Serif"/>
                <a:cs typeface="Microsoft Sans Serif"/>
              </a:rPr>
              <a:t>938</a:t>
            </a:r>
            <a:r>
              <a:rPr sz="1200" spc="-10" dirty="0">
                <a:solidFill>
                  <a:srgbClr val="3D454B"/>
                </a:solidFill>
                <a:latin typeface="Microsoft Sans Serif"/>
                <a:cs typeface="Microsoft Sans Serif"/>
              </a:rPr>
              <a:t>,4</a:t>
            </a:r>
            <a:r>
              <a:rPr sz="1200" dirty="0">
                <a:solidFill>
                  <a:srgbClr val="3D454B"/>
                </a:solidFill>
                <a:latin typeface="Microsoft Sans Serif"/>
                <a:cs typeface="Microsoft Sans Serif"/>
              </a:rPr>
              <a:t>6</a:t>
            </a:r>
            <a:r>
              <a:rPr sz="1200" spc="-5" dirty="0">
                <a:solidFill>
                  <a:srgbClr val="3D454B"/>
                </a:solidFill>
                <a:latin typeface="Microsoft Sans Serif"/>
                <a:cs typeface="Microsoft Sans Serif"/>
              </a:rPr>
              <a:t>3,</a:t>
            </a:r>
            <a:r>
              <a:rPr sz="1200" dirty="0">
                <a:solidFill>
                  <a:srgbClr val="3D454B"/>
                </a:solidFill>
                <a:latin typeface="Microsoft Sans Serif"/>
                <a:cs typeface="Microsoft Sans Serif"/>
              </a:rPr>
              <a:t>4</a:t>
            </a:r>
            <a:r>
              <a:rPr sz="1200" spc="-5" dirty="0">
                <a:solidFill>
                  <a:srgbClr val="3D454B"/>
                </a:solidFill>
                <a:latin typeface="Microsoft Sans Serif"/>
                <a:cs typeface="Microsoft Sans Serif"/>
              </a:rPr>
              <a:t>63</a:t>
            </a:r>
            <a:r>
              <a:rPr sz="1200" dirty="0">
                <a:solidFill>
                  <a:srgbClr val="3D454B"/>
                </a:solidFill>
                <a:latin typeface="Microsoft Sans Serif"/>
                <a:cs typeface="Microsoft Sans Serif"/>
              </a:rPr>
              <a:t>,</a:t>
            </a:r>
            <a:r>
              <a:rPr sz="1200" spc="15" dirty="0">
                <a:solidFill>
                  <a:srgbClr val="3D454B"/>
                </a:solidFill>
                <a:latin typeface="Microsoft Sans Serif"/>
                <a:cs typeface="Microsoft Sans Serif"/>
              </a:rPr>
              <a:t>374</a:t>
            </a:r>
            <a:r>
              <a:rPr sz="1200" spc="-40" dirty="0">
                <a:solidFill>
                  <a:srgbClr val="3D454B"/>
                </a:solidFill>
                <a:latin typeface="Microsoft Sans Serif"/>
                <a:cs typeface="Microsoft Sans Serif"/>
              </a:rPr>
              <a:t>,</a:t>
            </a:r>
            <a:r>
              <a:rPr sz="1200" spc="15" dirty="0">
                <a:solidFill>
                  <a:srgbClr val="3D454B"/>
                </a:solidFill>
                <a:latin typeface="Microsoft Sans Serif"/>
                <a:cs typeface="Microsoft Sans Serif"/>
              </a:rPr>
              <a:t>607</a:t>
            </a:r>
            <a:r>
              <a:rPr sz="1200" spc="-10" dirty="0">
                <a:solidFill>
                  <a:srgbClr val="3D454B"/>
                </a:solidFill>
                <a:latin typeface="Microsoft Sans Serif"/>
                <a:cs typeface="Microsoft Sans Serif"/>
              </a:rPr>
              <a:t>,4</a:t>
            </a:r>
            <a:r>
              <a:rPr sz="1200" dirty="0">
                <a:solidFill>
                  <a:srgbClr val="3D454B"/>
                </a:solidFill>
                <a:latin typeface="Microsoft Sans Serif"/>
                <a:cs typeface="Microsoft Sans Serif"/>
              </a:rPr>
              <a:t>3</a:t>
            </a:r>
            <a:r>
              <a:rPr sz="1200" spc="-5" dirty="0">
                <a:solidFill>
                  <a:srgbClr val="3D454B"/>
                </a:solidFill>
                <a:latin typeface="Microsoft Sans Serif"/>
                <a:cs typeface="Microsoft Sans Serif"/>
              </a:rPr>
              <a:t>1,</a:t>
            </a:r>
            <a:r>
              <a:rPr sz="1200" dirty="0">
                <a:solidFill>
                  <a:srgbClr val="3D454B"/>
                </a:solidFill>
                <a:latin typeface="Microsoft Sans Serif"/>
                <a:cs typeface="Microsoft Sans Serif"/>
              </a:rPr>
              <a:t>7</a:t>
            </a:r>
            <a:r>
              <a:rPr sz="1200" spc="-5" dirty="0">
                <a:solidFill>
                  <a:srgbClr val="3D454B"/>
                </a:solidFill>
                <a:latin typeface="Microsoft Sans Serif"/>
                <a:cs typeface="Microsoft Sans Serif"/>
              </a:rPr>
              <a:t>68</a:t>
            </a:r>
            <a:r>
              <a:rPr sz="1200" dirty="0">
                <a:solidFill>
                  <a:srgbClr val="3D454B"/>
                </a:solidFill>
                <a:latin typeface="Microsoft Sans Serif"/>
                <a:cs typeface="Microsoft Sans Serif"/>
              </a:rPr>
              <a:t>,</a:t>
            </a:r>
            <a:r>
              <a:rPr sz="1200" spc="15" dirty="0">
                <a:solidFill>
                  <a:srgbClr val="3D454B"/>
                </a:solidFill>
                <a:latin typeface="Microsoft Sans Serif"/>
                <a:cs typeface="Microsoft Sans Serif"/>
              </a:rPr>
              <a:t>211</a:t>
            </a:r>
            <a:endParaRPr sz="1200">
              <a:latin typeface="Microsoft Sans Serif"/>
              <a:cs typeface="Microsoft Sans Serif"/>
            </a:endParaRPr>
          </a:p>
          <a:p>
            <a:pPr marL="431800" marR="549910">
              <a:lnSpc>
                <a:spcPct val="114999"/>
              </a:lnSpc>
            </a:pPr>
            <a:r>
              <a:rPr sz="1200" dirty="0">
                <a:solidFill>
                  <a:srgbClr val="3D454B"/>
                </a:solidFill>
                <a:latin typeface="Microsoft Sans Serif"/>
                <a:cs typeface="Microsoft Sans Serif"/>
              </a:rPr>
              <a:t>,456</a:t>
            </a:r>
            <a:r>
              <a:rPr sz="1200" spc="-8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D454B"/>
                </a:solidFill>
                <a:latin typeface="Microsoft Sans Serif"/>
                <a:cs typeface="Microsoft Sans Serif"/>
              </a:rPr>
              <a:t>hosts. </a:t>
            </a:r>
            <a:r>
              <a:rPr sz="1200" spc="-5" dirty="0">
                <a:solidFill>
                  <a:srgbClr val="3D454B"/>
                </a:solidFill>
                <a:latin typeface="Microsoft Sans Serif"/>
                <a:cs typeface="Microsoft Sans Serif"/>
              </a:rPr>
              <a:t>This</a:t>
            </a:r>
            <a:r>
              <a:rPr sz="1200" spc="-1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D454B"/>
                </a:solidFill>
                <a:latin typeface="Microsoft Sans Serif"/>
                <a:cs typeface="Microsoft Sans Serif"/>
              </a:rPr>
              <a:t>ensures</a:t>
            </a:r>
            <a:r>
              <a:rPr sz="120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60" dirty="0">
                <a:solidFill>
                  <a:srgbClr val="3D454B"/>
                </a:solidFill>
                <a:latin typeface="Microsoft Sans Serif"/>
                <a:cs typeface="Microsoft Sans Serif"/>
              </a:rPr>
              <a:t>that</a:t>
            </a:r>
            <a:r>
              <a:rPr sz="1200" spc="-1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3D454B"/>
                </a:solidFill>
                <a:latin typeface="Microsoft Sans Serif"/>
                <a:cs typeface="Microsoft Sans Serif"/>
              </a:rPr>
              <a:t>we</a:t>
            </a:r>
            <a:r>
              <a:rPr sz="1200" spc="-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3D454B"/>
                </a:solidFill>
                <a:latin typeface="Microsoft Sans Serif"/>
                <a:cs typeface="Microsoft Sans Serif"/>
              </a:rPr>
              <a:t>will</a:t>
            </a:r>
            <a:r>
              <a:rPr sz="1200" spc="-2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70" dirty="0">
                <a:solidFill>
                  <a:srgbClr val="3D454B"/>
                </a:solidFill>
                <a:latin typeface="Microsoft Sans Serif"/>
                <a:cs typeface="Microsoft Sans Serif"/>
              </a:rPr>
              <a:t>not</a:t>
            </a:r>
            <a:r>
              <a:rPr sz="1200" spc="-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70" dirty="0">
                <a:solidFill>
                  <a:srgbClr val="3D454B"/>
                </a:solidFill>
                <a:latin typeface="Microsoft Sans Serif"/>
                <a:cs typeface="Microsoft Sans Serif"/>
              </a:rPr>
              <a:t>run</a:t>
            </a:r>
            <a:r>
              <a:rPr sz="1200" spc="-1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70" dirty="0">
                <a:solidFill>
                  <a:srgbClr val="3D454B"/>
                </a:solidFill>
                <a:latin typeface="Microsoft Sans Serif"/>
                <a:cs typeface="Microsoft Sans Serif"/>
              </a:rPr>
              <a:t>out</a:t>
            </a:r>
            <a:r>
              <a:rPr sz="1200" spc="-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65" dirty="0">
                <a:solidFill>
                  <a:srgbClr val="3D454B"/>
                </a:solidFill>
                <a:latin typeface="Microsoft Sans Serif"/>
                <a:cs typeface="Microsoft Sans Serif"/>
              </a:rPr>
              <a:t>of </a:t>
            </a:r>
            <a:r>
              <a:rPr sz="1200" spc="-30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3D454B"/>
                </a:solidFill>
                <a:latin typeface="Microsoft Sans Serif"/>
                <a:cs typeface="Microsoft Sans Serif"/>
              </a:rPr>
              <a:t>addresses.</a:t>
            </a:r>
            <a:endParaRPr sz="1200">
              <a:latin typeface="Microsoft Sans Serif"/>
              <a:cs typeface="Microsoft Sans Serif"/>
            </a:endParaRPr>
          </a:p>
          <a:p>
            <a:pPr marL="431800" indent="-356235">
              <a:lnSpc>
                <a:spcPct val="100000"/>
              </a:lnSpc>
              <a:spcBef>
                <a:spcPts val="215"/>
              </a:spcBef>
              <a:buClr>
                <a:srgbClr val="00CC9F"/>
              </a:buClr>
              <a:buSzPct val="166666"/>
              <a:buFont typeface="Arial MT"/>
              <a:buChar char="•"/>
              <a:tabLst>
                <a:tab pos="431800" algn="l"/>
                <a:tab pos="432434" algn="l"/>
              </a:tabLst>
            </a:pPr>
            <a:r>
              <a:rPr sz="1200" spc="60" dirty="0">
                <a:solidFill>
                  <a:srgbClr val="3D454B"/>
                </a:solidFill>
                <a:latin typeface="Microsoft Sans Serif"/>
                <a:cs typeface="Microsoft Sans Serif"/>
              </a:rPr>
              <a:t>Imp</a:t>
            </a:r>
            <a:r>
              <a:rPr sz="1200" spc="50" dirty="0">
                <a:solidFill>
                  <a:srgbClr val="3D454B"/>
                </a:solidFill>
                <a:latin typeface="Microsoft Sans Serif"/>
                <a:cs typeface="Microsoft Sans Serif"/>
              </a:rPr>
              <a:t>r</a:t>
            </a:r>
            <a:r>
              <a:rPr sz="1200" spc="90" dirty="0">
                <a:solidFill>
                  <a:srgbClr val="3D454B"/>
                </a:solidFill>
                <a:latin typeface="Microsoft Sans Serif"/>
                <a:cs typeface="Microsoft Sans Serif"/>
              </a:rPr>
              <a:t>o</a:t>
            </a:r>
            <a:r>
              <a:rPr sz="1200" spc="25" dirty="0">
                <a:solidFill>
                  <a:srgbClr val="3D454B"/>
                </a:solidFill>
                <a:latin typeface="Microsoft Sans Serif"/>
                <a:cs typeface="Microsoft Sans Serif"/>
              </a:rPr>
              <a:t>ved</a:t>
            </a:r>
            <a:r>
              <a:rPr sz="1200" spc="-1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-20" dirty="0">
                <a:solidFill>
                  <a:srgbClr val="3D454B"/>
                </a:solidFill>
                <a:latin typeface="Microsoft Sans Serif"/>
                <a:cs typeface="Microsoft Sans Serif"/>
              </a:rPr>
              <a:t>se</a:t>
            </a:r>
            <a:r>
              <a:rPr sz="1200" spc="40" dirty="0">
                <a:solidFill>
                  <a:srgbClr val="3D454B"/>
                </a:solidFill>
                <a:latin typeface="Microsoft Sans Serif"/>
                <a:cs typeface="Microsoft Sans Serif"/>
              </a:rPr>
              <a:t>cur</a:t>
            </a:r>
            <a:r>
              <a:rPr sz="1200" spc="20" dirty="0">
                <a:solidFill>
                  <a:srgbClr val="3D454B"/>
                </a:solidFill>
                <a:latin typeface="Microsoft Sans Serif"/>
                <a:cs typeface="Microsoft Sans Serif"/>
              </a:rPr>
              <a:t>i</a:t>
            </a:r>
            <a:r>
              <a:rPr sz="1200" spc="45" dirty="0">
                <a:solidFill>
                  <a:srgbClr val="3D454B"/>
                </a:solidFill>
                <a:latin typeface="Microsoft Sans Serif"/>
                <a:cs typeface="Microsoft Sans Serif"/>
              </a:rPr>
              <a:t>ty</a:t>
            </a:r>
            <a:r>
              <a:rPr sz="1200" spc="-15" dirty="0">
                <a:solidFill>
                  <a:srgbClr val="3D454B"/>
                </a:solidFill>
                <a:latin typeface="Microsoft Sans Serif"/>
                <a:cs typeface="Microsoft Sans Serif"/>
              </a:rPr>
              <a:t>:</a:t>
            </a:r>
            <a:r>
              <a:rPr sz="1200" spc="-7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-35" dirty="0">
                <a:solidFill>
                  <a:srgbClr val="3D454B"/>
                </a:solidFill>
                <a:latin typeface="Microsoft Sans Serif"/>
                <a:cs typeface="Microsoft Sans Serif"/>
              </a:rPr>
              <a:t>IP</a:t>
            </a:r>
            <a:r>
              <a:rPr sz="1200" spc="-45" dirty="0">
                <a:solidFill>
                  <a:srgbClr val="3D454B"/>
                </a:solidFill>
                <a:latin typeface="Microsoft Sans Serif"/>
                <a:cs typeface="Microsoft Sans Serif"/>
              </a:rPr>
              <a:t>s</a:t>
            </a:r>
            <a:r>
              <a:rPr sz="1200" spc="-15" dirty="0">
                <a:solidFill>
                  <a:srgbClr val="3D454B"/>
                </a:solidFill>
                <a:latin typeface="Microsoft Sans Serif"/>
                <a:cs typeface="Microsoft Sans Serif"/>
              </a:rPr>
              <a:t>ec</a:t>
            </a:r>
            <a:r>
              <a:rPr sz="1200" spc="-8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D454B"/>
                </a:solidFill>
                <a:latin typeface="Microsoft Sans Serif"/>
                <a:cs typeface="Microsoft Sans Serif"/>
              </a:rPr>
              <a:t>is</a:t>
            </a:r>
            <a:r>
              <a:rPr sz="1200" spc="1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3D454B"/>
                </a:solidFill>
                <a:latin typeface="Microsoft Sans Serif"/>
                <a:cs typeface="Microsoft Sans Serif"/>
              </a:rPr>
              <a:t>a</a:t>
            </a:r>
            <a:r>
              <a:rPr sz="1200" spc="30" dirty="0">
                <a:solidFill>
                  <a:srgbClr val="3D454B"/>
                </a:solidFill>
                <a:latin typeface="Microsoft Sans Serif"/>
                <a:cs typeface="Microsoft Sans Serif"/>
              </a:rPr>
              <a:t>n</a:t>
            </a:r>
            <a:r>
              <a:rPr sz="1200" spc="-1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60" dirty="0">
                <a:solidFill>
                  <a:srgbClr val="3D454B"/>
                </a:solidFill>
                <a:latin typeface="Microsoft Sans Serif"/>
                <a:cs typeface="Microsoft Sans Serif"/>
              </a:rPr>
              <a:t>opti</a:t>
            </a:r>
            <a:r>
              <a:rPr sz="1200" spc="35" dirty="0">
                <a:solidFill>
                  <a:srgbClr val="3D454B"/>
                </a:solidFill>
                <a:latin typeface="Microsoft Sans Serif"/>
                <a:cs typeface="Microsoft Sans Serif"/>
              </a:rPr>
              <a:t>onal</a:t>
            </a:r>
            <a:r>
              <a:rPr sz="1200" spc="-2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50" dirty="0">
                <a:solidFill>
                  <a:srgbClr val="3D454B"/>
                </a:solidFill>
                <a:latin typeface="Microsoft Sans Serif"/>
                <a:cs typeface="Microsoft Sans Serif"/>
              </a:rPr>
              <a:t>par</a:t>
            </a:r>
            <a:r>
              <a:rPr sz="1200" spc="90" dirty="0">
                <a:solidFill>
                  <a:srgbClr val="3D454B"/>
                </a:solidFill>
                <a:latin typeface="Microsoft Sans Serif"/>
                <a:cs typeface="Microsoft Sans Serif"/>
              </a:rPr>
              <a:t>t</a:t>
            </a:r>
            <a:endParaRPr sz="1200">
              <a:latin typeface="Microsoft Sans Serif"/>
              <a:cs typeface="Microsoft Sans Serif"/>
            </a:endParaRPr>
          </a:p>
          <a:p>
            <a:pPr marL="431800">
              <a:lnSpc>
                <a:spcPct val="100000"/>
              </a:lnSpc>
              <a:spcBef>
                <a:spcPts val="215"/>
              </a:spcBef>
            </a:pPr>
            <a:r>
              <a:rPr sz="1200" spc="65" dirty="0">
                <a:solidFill>
                  <a:srgbClr val="3D454B"/>
                </a:solidFill>
                <a:latin typeface="Microsoft Sans Serif"/>
                <a:cs typeface="Microsoft Sans Serif"/>
              </a:rPr>
              <a:t>of</a:t>
            </a:r>
            <a:r>
              <a:rPr sz="1200" spc="-8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-20" dirty="0">
                <a:solidFill>
                  <a:srgbClr val="3D454B"/>
                </a:solidFill>
                <a:latin typeface="Microsoft Sans Serif"/>
                <a:cs typeface="Microsoft Sans Serif"/>
              </a:rPr>
              <a:t>IPv4</a:t>
            </a:r>
            <a:r>
              <a:rPr sz="1200" spc="-8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3D454B"/>
                </a:solidFill>
                <a:latin typeface="Microsoft Sans Serif"/>
                <a:cs typeface="Microsoft Sans Serif"/>
              </a:rPr>
              <a:t>networks,</a:t>
            </a:r>
            <a:r>
              <a:rPr sz="120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75" dirty="0">
                <a:solidFill>
                  <a:srgbClr val="3D454B"/>
                </a:solidFill>
                <a:latin typeface="Microsoft Sans Serif"/>
                <a:cs typeface="Microsoft Sans Serif"/>
              </a:rPr>
              <a:t>but</a:t>
            </a:r>
            <a:r>
              <a:rPr sz="1200" spc="-1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D454B"/>
                </a:solidFill>
                <a:latin typeface="Microsoft Sans Serif"/>
                <a:cs typeface="Microsoft Sans Serif"/>
              </a:rPr>
              <a:t>a</a:t>
            </a:r>
            <a:r>
              <a:rPr sz="1200" spc="-1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50" dirty="0">
                <a:solidFill>
                  <a:srgbClr val="3D454B"/>
                </a:solidFill>
                <a:latin typeface="Microsoft Sans Serif"/>
                <a:cs typeface="Microsoft Sans Serif"/>
              </a:rPr>
              <a:t>mandatory</a:t>
            </a:r>
            <a:r>
              <a:rPr sz="1200" spc="-3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50" dirty="0">
                <a:solidFill>
                  <a:srgbClr val="3D454B"/>
                </a:solidFill>
                <a:latin typeface="Microsoft Sans Serif"/>
                <a:cs typeface="Microsoft Sans Serif"/>
              </a:rPr>
              <a:t>component</a:t>
            </a:r>
            <a:endParaRPr sz="1200">
              <a:latin typeface="Microsoft Sans Serif"/>
              <a:cs typeface="Microsoft Sans Serif"/>
            </a:endParaRPr>
          </a:p>
          <a:p>
            <a:pPr marL="431800" marR="227329">
              <a:lnSpc>
                <a:spcPct val="114999"/>
              </a:lnSpc>
            </a:pPr>
            <a:r>
              <a:rPr sz="1200" spc="65" dirty="0">
                <a:solidFill>
                  <a:srgbClr val="3D454B"/>
                </a:solidFill>
                <a:latin typeface="Microsoft Sans Serif"/>
                <a:cs typeface="Microsoft Sans Serif"/>
              </a:rPr>
              <a:t>of</a:t>
            </a:r>
            <a:r>
              <a:rPr sz="1200" spc="-8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-20" dirty="0">
                <a:solidFill>
                  <a:srgbClr val="3D454B"/>
                </a:solidFill>
                <a:latin typeface="Microsoft Sans Serif"/>
                <a:cs typeface="Microsoft Sans Serif"/>
              </a:rPr>
              <a:t>IPv6</a:t>
            </a:r>
            <a:r>
              <a:rPr sz="1200" spc="-8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3D454B"/>
                </a:solidFill>
                <a:latin typeface="Microsoft Sans Serif"/>
                <a:cs typeface="Microsoft Sans Serif"/>
              </a:rPr>
              <a:t>networks.</a:t>
            </a:r>
            <a:r>
              <a:rPr sz="1200" spc="-8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3D454B"/>
                </a:solidFill>
                <a:latin typeface="Microsoft Sans Serif"/>
                <a:cs typeface="Microsoft Sans Serif"/>
              </a:rPr>
              <a:t>This </a:t>
            </a:r>
            <a:r>
              <a:rPr sz="1200" spc="35" dirty="0">
                <a:solidFill>
                  <a:srgbClr val="3D454B"/>
                </a:solidFill>
                <a:latin typeface="Microsoft Sans Serif"/>
                <a:cs typeface="Microsoft Sans Serif"/>
              </a:rPr>
              <a:t>will</a:t>
            </a:r>
            <a:r>
              <a:rPr sz="1200" spc="-2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3D454B"/>
                </a:solidFill>
                <a:latin typeface="Microsoft Sans Serif"/>
                <a:cs typeface="Microsoft Sans Serif"/>
              </a:rPr>
              <a:t>help</a:t>
            </a:r>
            <a:r>
              <a:rPr sz="1200" spc="-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3D454B"/>
                </a:solidFill>
                <a:latin typeface="Microsoft Sans Serif"/>
                <a:cs typeface="Microsoft Sans Serif"/>
              </a:rPr>
              <a:t>ensure</a:t>
            </a:r>
            <a:r>
              <a:rPr sz="120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55" dirty="0">
                <a:solidFill>
                  <a:srgbClr val="3D454B"/>
                </a:solidFill>
                <a:latin typeface="Microsoft Sans Serif"/>
                <a:cs typeface="Microsoft Sans Serif"/>
              </a:rPr>
              <a:t>the</a:t>
            </a:r>
            <a:r>
              <a:rPr sz="1200" spc="-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3D454B"/>
                </a:solidFill>
                <a:latin typeface="Microsoft Sans Serif"/>
                <a:cs typeface="Microsoft Sans Serif"/>
              </a:rPr>
              <a:t>integrity</a:t>
            </a:r>
            <a:r>
              <a:rPr sz="1200" spc="-2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3D454B"/>
                </a:solidFill>
                <a:latin typeface="Microsoft Sans Serif"/>
                <a:cs typeface="Microsoft Sans Serif"/>
              </a:rPr>
              <a:t>and </a:t>
            </a:r>
            <a:r>
              <a:rPr sz="1200" spc="-30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3D454B"/>
                </a:solidFill>
                <a:latin typeface="Microsoft Sans Serif"/>
                <a:cs typeface="Microsoft Sans Serif"/>
              </a:rPr>
              <a:t>confidentiality </a:t>
            </a:r>
            <a:r>
              <a:rPr sz="1200" spc="65" dirty="0">
                <a:solidFill>
                  <a:srgbClr val="3D454B"/>
                </a:solidFill>
                <a:latin typeface="Microsoft Sans Serif"/>
                <a:cs typeface="Microsoft Sans Serif"/>
              </a:rPr>
              <a:t>of </a:t>
            </a:r>
            <a:r>
              <a:rPr sz="1200" spc="-40" dirty="0">
                <a:solidFill>
                  <a:srgbClr val="3D454B"/>
                </a:solidFill>
                <a:latin typeface="Microsoft Sans Serif"/>
                <a:cs typeface="Microsoft Sans Serif"/>
              </a:rPr>
              <a:t>IP </a:t>
            </a:r>
            <a:r>
              <a:rPr sz="1200" spc="15" dirty="0">
                <a:solidFill>
                  <a:srgbClr val="3D454B"/>
                </a:solidFill>
                <a:latin typeface="Microsoft Sans Serif"/>
                <a:cs typeface="Microsoft Sans Serif"/>
              </a:rPr>
              <a:t>packets </a:t>
            </a:r>
            <a:r>
              <a:rPr sz="1200" spc="40" dirty="0">
                <a:solidFill>
                  <a:srgbClr val="3D454B"/>
                </a:solidFill>
                <a:latin typeface="Microsoft Sans Serif"/>
                <a:cs typeface="Microsoft Sans Serif"/>
              </a:rPr>
              <a:t>and </a:t>
            </a:r>
            <a:r>
              <a:rPr sz="1200" spc="30" dirty="0">
                <a:solidFill>
                  <a:srgbClr val="3D454B"/>
                </a:solidFill>
                <a:latin typeface="Microsoft Sans Serif"/>
                <a:cs typeface="Microsoft Sans Serif"/>
              </a:rPr>
              <a:t>allow </a:t>
            </a:r>
            <a:r>
              <a:rPr sz="1200" spc="40" dirty="0">
                <a:solidFill>
                  <a:srgbClr val="3D454B"/>
                </a:solidFill>
                <a:latin typeface="Microsoft Sans Serif"/>
                <a:cs typeface="Microsoft Sans Serif"/>
              </a:rPr>
              <a:t>communicating </a:t>
            </a:r>
            <a:r>
              <a:rPr sz="1200" spc="45" dirty="0">
                <a:solidFill>
                  <a:srgbClr val="3D454B"/>
                </a:solidFill>
                <a:latin typeface="Microsoft Sans Serif"/>
                <a:cs typeface="Microsoft Sans Serif"/>
              </a:rPr>
              <a:t> partners</a:t>
            </a:r>
            <a:r>
              <a:rPr sz="1200" spc="-1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70" dirty="0">
                <a:solidFill>
                  <a:srgbClr val="3D454B"/>
                </a:solidFill>
                <a:latin typeface="Microsoft Sans Serif"/>
                <a:cs typeface="Microsoft Sans Serif"/>
              </a:rPr>
              <a:t>to</a:t>
            </a:r>
            <a:r>
              <a:rPr sz="1200" spc="-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3D454B"/>
                </a:solidFill>
                <a:latin typeface="Microsoft Sans Serif"/>
                <a:cs typeface="Microsoft Sans Serif"/>
              </a:rPr>
              <a:t>authenticate</a:t>
            </a:r>
            <a:r>
              <a:rPr sz="1200" spc="-1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60" dirty="0">
                <a:solidFill>
                  <a:srgbClr val="3D454B"/>
                </a:solidFill>
                <a:latin typeface="Microsoft Sans Serif"/>
                <a:cs typeface="Microsoft Sans Serif"/>
              </a:rPr>
              <a:t>with</a:t>
            </a:r>
            <a:r>
              <a:rPr sz="1200" spc="-1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3D454B"/>
                </a:solidFill>
                <a:latin typeface="Microsoft Sans Serif"/>
                <a:cs typeface="Microsoft Sans Serif"/>
              </a:rPr>
              <a:t>each</a:t>
            </a:r>
            <a:r>
              <a:rPr sz="1200" spc="-1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45" dirty="0">
                <a:solidFill>
                  <a:srgbClr val="3D454B"/>
                </a:solidFill>
                <a:latin typeface="Microsoft Sans Serif"/>
                <a:cs typeface="Microsoft Sans Serif"/>
              </a:rPr>
              <a:t>other.</a:t>
            </a:r>
            <a:endParaRPr sz="1200">
              <a:latin typeface="Microsoft Sans Serif"/>
              <a:cs typeface="Microsoft Sans Serif"/>
            </a:endParaRPr>
          </a:p>
          <a:p>
            <a:pPr marL="431800" marR="217804" indent="-356235">
              <a:lnSpc>
                <a:spcPct val="114999"/>
              </a:lnSpc>
              <a:buClr>
                <a:srgbClr val="00CC9F"/>
              </a:buClr>
              <a:buSzPct val="166666"/>
              <a:buFont typeface="Arial MT"/>
              <a:buChar char="•"/>
              <a:tabLst>
                <a:tab pos="431800" algn="l"/>
                <a:tab pos="432434" algn="l"/>
              </a:tabLst>
            </a:pPr>
            <a:r>
              <a:rPr sz="1200" spc="50" dirty="0">
                <a:solidFill>
                  <a:srgbClr val="3D454B"/>
                </a:solidFill>
                <a:latin typeface="Microsoft Sans Serif"/>
                <a:cs typeface="Microsoft Sans Serif"/>
              </a:rPr>
              <a:t>Improved</a:t>
            </a:r>
            <a:r>
              <a:rPr sz="1200" spc="-8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3D454B"/>
                </a:solidFill>
                <a:latin typeface="Microsoft Sans Serif"/>
                <a:cs typeface="Microsoft Sans Serif"/>
              </a:rPr>
              <a:t>quality</a:t>
            </a:r>
            <a:r>
              <a:rPr sz="1200" spc="-8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65" dirty="0">
                <a:solidFill>
                  <a:srgbClr val="3D454B"/>
                </a:solidFill>
                <a:latin typeface="Microsoft Sans Serif"/>
                <a:cs typeface="Microsoft Sans Serif"/>
              </a:rPr>
              <a:t>of</a:t>
            </a:r>
            <a:r>
              <a:rPr sz="1200" spc="-7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3D454B"/>
                </a:solidFill>
                <a:latin typeface="Microsoft Sans Serif"/>
                <a:cs typeface="Microsoft Sans Serif"/>
              </a:rPr>
              <a:t>service</a:t>
            </a:r>
            <a:r>
              <a:rPr sz="1200" spc="-8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-35" dirty="0">
                <a:solidFill>
                  <a:srgbClr val="3D454B"/>
                </a:solidFill>
                <a:latin typeface="Microsoft Sans Serif"/>
                <a:cs typeface="Microsoft Sans Serif"/>
              </a:rPr>
              <a:t>(QoS):</a:t>
            </a:r>
            <a:r>
              <a:rPr sz="1200" spc="-7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3D454B"/>
                </a:solidFill>
                <a:latin typeface="Microsoft Sans Serif"/>
                <a:cs typeface="Microsoft Sans Serif"/>
              </a:rPr>
              <a:t>This</a:t>
            </a:r>
            <a:r>
              <a:rPr sz="1200" spc="-2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3D454B"/>
                </a:solidFill>
                <a:latin typeface="Microsoft Sans Serif"/>
                <a:cs typeface="Microsoft Sans Serif"/>
              </a:rPr>
              <a:t>will</a:t>
            </a:r>
            <a:r>
              <a:rPr sz="1200" spc="-1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3D454B"/>
                </a:solidFill>
                <a:latin typeface="Microsoft Sans Serif"/>
                <a:cs typeface="Microsoft Sans Serif"/>
              </a:rPr>
              <a:t>help</a:t>
            </a:r>
            <a:r>
              <a:rPr sz="1200" spc="-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D454B"/>
                </a:solidFill>
                <a:latin typeface="Microsoft Sans Serif"/>
                <a:cs typeface="Microsoft Sans Serif"/>
              </a:rPr>
              <a:t>services </a:t>
            </a:r>
            <a:r>
              <a:rPr sz="1200" spc="-30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50" dirty="0">
                <a:solidFill>
                  <a:srgbClr val="3D454B"/>
                </a:solidFill>
                <a:latin typeface="Microsoft Sans Serif"/>
                <a:cs typeface="Microsoft Sans Serif"/>
              </a:rPr>
              <a:t>obtain</a:t>
            </a:r>
            <a:r>
              <a:rPr sz="1200" spc="-2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3D454B"/>
                </a:solidFill>
                <a:latin typeface="Microsoft Sans Serif"/>
                <a:cs typeface="Microsoft Sans Serif"/>
              </a:rPr>
              <a:t>an</a:t>
            </a:r>
            <a:r>
              <a:rPr sz="1200" spc="-15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45" dirty="0">
                <a:solidFill>
                  <a:srgbClr val="3D454B"/>
                </a:solidFill>
                <a:latin typeface="Microsoft Sans Serif"/>
                <a:cs typeface="Microsoft Sans Serif"/>
              </a:rPr>
              <a:t>appropriate</a:t>
            </a:r>
            <a:r>
              <a:rPr sz="1200" spc="-2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D454B"/>
                </a:solidFill>
                <a:latin typeface="Microsoft Sans Serif"/>
                <a:cs typeface="Microsoft Sans Serif"/>
              </a:rPr>
              <a:t>share</a:t>
            </a:r>
            <a:r>
              <a:rPr sz="1200" spc="-1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65" dirty="0">
                <a:solidFill>
                  <a:srgbClr val="3D454B"/>
                </a:solidFill>
                <a:latin typeface="Microsoft Sans Serif"/>
                <a:cs typeface="Microsoft Sans Serif"/>
              </a:rPr>
              <a:t>of</a:t>
            </a:r>
            <a:r>
              <a:rPr sz="1200" spc="-1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D454B"/>
                </a:solidFill>
                <a:latin typeface="Microsoft Sans Serif"/>
                <a:cs typeface="Microsoft Sans Serif"/>
              </a:rPr>
              <a:t>a</a:t>
            </a:r>
            <a:r>
              <a:rPr sz="1200" spc="-1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3D454B"/>
                </a:solidFill>
                <a:latin typeface="Microsoft Sans Serif"/>
                <a:cs typeface="Microsoft Sans Serif"/>
              </a:rPr>
              <a:t>network’s</a:t>
            </a:r>
            <a:r>
              <a:rPr sz="1200" spc="-20" dirty="0">
                <a:solidFill>
                  <a:srgbClr val="3D454B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3D454B"/>
                </a:solidFill>
                <a:latin typeface="Microsoft Sans Serif"/>
                <a:cs typeface="Microsoft Sans Serif"/>
              </a:rPr>
              <a:t>bandwidth</a:t>
            </a:r>
            <a:r>
              <a:rPr sz="1200" spc="40" dirty="0">
                <a:solidFill>
                  <a:srgbClr val="3D454B"/>
                </a:solidFill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1601" y="388619"/>
            <a:ext cx="36315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Internet</a:t>
            </a:r>
            <a:r>
              <a:rPr spc="-229" dirty="0"/>
              <a:t> </a:t>
            </a:r>
            <a:r>
              <a:rPr spc="-85" dirty="0"/>
              <a:t>Prot</a:t>
            </a:r>
            <a:r>
              <a:rPr spc="-105" dirty="0"/>
              <a:t>o</a:t>
            </a:r>
            <a:r>
              <a:rPr spc="-120" dirty="0"/>
              <a:t>col</a:t>
            </a:r>
            <a:r>
              <a:rPr spc="-245" dirty="0"/>
              <a:t> </a:t>
            </a:r>
            <a:r>
              <a:rPr spc="-55" dirty="0"/>
              <a:t>(IP</a:t>
            </a:r>
            <a:r>
              <a:rPr spc="-65" dirty="0"/>
              <a:t>v</a:t>
            </a:r>
            <a:r>
              <a:rPr spc="-75" dirty="0"/>
              <a:t>6</a:t>
            </a:r>
            <a:r>
              <a:rPr spc="-170" dirty="0"/>
              <a:t>)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12485" y="829055"/>
            <a:ext cx="3335273" cy="219989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fld id="{81D60167-4931-47E6-BA6A-407CBD079E47}" type="slidenum">
              <a:rPr spc="-35" dirty="0"/>
              <a:t>16</a:t>
            </a:fld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295778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6787" y="3933444"/>
            <a:ext cx="2076450" cy="1210310"/>
          </a:xfrm>
          <a:custGeom>
            <a:avLst/>
            <a:gdLst/>
            <a:ahLst/>
            <a:cxnLst/>
            <a:rect l="l" t="t" r="r" b="b"/>
            <a:pathLst>
              <a:path w="2076450" h="1210310">
                <a:moveTo>
                  <a:pt x="1244218" y="438759"/>
                </a:moveTo>
                <a:lnTo>
                  <a:pt x="1231518" y="446379"/>
                </a:lnTo>
                <a:lnTo>
                  <a:pt x="1310004" y="525119"/>
                </a:lnTo>
                <a:lnTo>
                  <a:pt x="1310004" y="928979"/>
                </a:lnTo>
                <a:lnTo>
                  <a:pt x="2076450" y="928979"/>
                </a:lnTo>
                <a:lnTo>
                  <a:pt x="2076450" y="915009"/>
                </a:lnTo>
                <a:lnTo>
                  <a:pt x="1324355" y="915009"/>
                </a:lnTo>
                <a:lnTo>
                  <a:pt x="1324355" y="520039"/>
                </a:lnTo>
                <a:lnTo>
                  <a:pt x="1244218" y="438759"/>
                </a:lnTo>
                <a:close/>
              </a:path>
              <a:path w="2076450" h="1210310">
                <a:moveTo>
                  <a:pt x="1438465" y="772769"/>
                </a:moveTo>
                <a:lnTo>
                  <a:pt x="1424304" y="772769"/>
                </a:lnTo>
                <a:lnTo>
                  <a:pt x="1411243" y="779119"/>
                </a:lnTo>
                <a:lnTo>
                  <a:pt x="1401635" y="788009"/>
                </a:lnTo>
                <a:lnTo>
                  <a:pt x="1396408" y="800709"/>
                </a:lnTo>
                <a:lnTo>
                  <a:pt x="1396491" y="814679"/>
                </a:lnTo>
                <a:lnTo>
                  <a:pt x="1402006" y="828649"/>
                </a:lnTo>
                <a:lnTo>
                  <a:pt x="1411747" y="837539"/>
                </a:lnTo>
                <a:lnTo>
                  <a:pt x="1424370" y="842619"/>
                </a:lnTo>
                <a:lnTo>
                  <a:pt x="1438528" y="842619"/>
                </a:lnTo>
                <a:lnTo>
                  <a:pt x="1448431" y="840079"/>
                </a:lnTo>
                <a:lnTo>
                  <a:pt x="1456689" y="833729"/>
                </a:lnTo>
                <a:lnTo>
                  <a:pt x="1459331" y="829919"/>
                </a:lnTo>
                <a:lnTo>
                  <a:pt x="1431416" y="829919"/>
                </a:lnTo>
                <a:lnTo>
                  <a:pt x="1423080" y="827379"/>
                </a:lnTo>
                <a:lnTo>
                  <a:pt x="1416256" y="823569"/>
                </a:lnTo>
                <a:lnTo>
                  <a:pt x="1411646" y="815949"/>
                </a:lnTo>
                <a:lnTo>
                  <a:pt x="1409953" y="808329"/>
                </a:lnTo>
                <a:lnTo>
                  <a:pt x="1411646" y="799439"/>
                </a:lnTo>
                <a:lnTo>
                  <a:pt x="1416256" y="793089"/>
                </a:lnTo>
                <a:lnTo>
                  <a:pt x="1423080" y="788009"/>
                </a:lnTo>
                <a:lnTo>
                  <a:pt x="1431416" y="786739"/>
                </a:lnTo>
                <a:lnTo>
                  <a:pt x="1459658" y="786739"/>
                </a:lnTo>
                <a:lnTo>
                  <a:pt x="1451102" y="777849"/>
                </a:lnTo>
                <a:lnTo>
                  <a:pt x="1438465" y="772769"/>
                </a:lnTo>
                <a:close/>
              </a:path>
              <a:path w="2076450" h="1210310">
                <a:moveTo>
                  <a:pt x="2009775" y="772769"/>
                </a:moveTo>
                <a:lnTo>
                  <a:pt x="1995616" y="772769"/>
                </a:lnTo>
                <a:lnTo>
                  <a:pt x="1982993" y="777849"/>
                </a:lnTo>
                <a:lnTo>
                  <a:pt x="1973252" y="788009"/>
                </a:lnTo>
                <a:lnTo>
                  <a:pt x="1967737" y="800709"/>
                </a:lnTo>
                <a:lnTo>
                  <a:pt x="1967708" y="814679"/>
                </a:lnTo>
                <a:lnTo>
                  <a:pt x="1972929" y="827379"/>
                </a:lnTo>
                <a:lnTo>
                  <a:pt x="1982507" y="837539"/>
                </a:lnTo>
                <a:lnTo>
                  <a:pt x="1995551" y="842619"/>
                </a:lnTo>
                <a:lnTo>
                  <a:pt x="2009711" y="842619"/>
                </a:lnTo>
                <a:lnTo>
                  <a:pt x="2022348" y="837539"/>
                </a:lnTo>
                <a:lnTo>
                  <a:pt x="2030729" y="829919"/>
                </a:lnTo>
                <a:lnTo>
                  <a:pt x="2002662" y="829919"/>
                </a:lnTo>
                <a:lnTo>
                  <a:pt x="1994326" y="827379"/>
                </a:lnTo>
                <a:lnTo>
                  <a:pt x="1987502" y="823569"/>
                </a:lnTo>
                <a:lnTo>
                  <a:pt x="1982892" y="815949"/>
                </a:lnTo>
                <a:lnTo>
                  <a:pt x="1981200" y="808329"/>
                </a:lnTo>
                <a:lnTo>
                  <a:pt x="1982892" y="799439"/>
                </a:lnTo>
                <a:lnTo>
                  <a:pt x="1987502" y="793089"/>
                </a:lnTo>
                <a:lnTo>
                  <a:pt x="1994326" y="788009"/>
                </a:lnTo>
                <a:lnTo>
                  <a:pt x="2002662" y="786739"/>
                </a:lnTo>
                <a:lnTo>
                  <a:pt x="2031017" y="786739"/>
                </a:lnTo>
                <a:lnTo>
                  <a:pt x="2027935" y="782929"/>
                </a:lnTo>
                <a:lnTo>
                  <a:pt x="2019677" y="776579"/>
                </a:lnTo>
                <a:lnTo>
                  <a:pt x="2009775" y="772769"/>
                </a:lnTo>
                <a:close/>
              </a:path>
              <a:path w="2076450" h="1210310">
                <a:moveTo>
                  <a:pt x="1459658" y="786739"/>
                </a:moveTo>
                <a:lnTo>
                  <a:pt x="1431416" y="786739"/>
                </a:lnTo>
                <a:lnTo>
                  <a:pt x="1439753" y="788009"/>
                </a:lnTo>
                <a:lnTo>
                  <a:pt x="1446577" y="793089"/>
                </a:lnTo>
                <a:lnTo>
                  <a:pt x="1451187" y="799439"/>
                </a:lnTo>
                <a:lnTo>
                  <a:pt x="1452879" y="808329"/>
                </a:lnTo>
                <a:lnTo>
                  <a:pt x="1451207" y="815949"/>
                </a:lnTo>
                <a:lnTo>
                  <a:pt x="1446641" y="823569"/>
                </a:lnTo>
                <a:lnTo>
                  <a:pt x="1439860" y="827379"/>
                </a:lnTo>
                <a:lnTo>
                  <a:pt x="1431543" y="829919"/>
                </a:lnTo>
                <a:lnTo>
                  <a:pt x="1459331" y="829919"/>
                </a:lnTo>
                <a:lnTo>
                  <a:pt x="1462853" y="824839"/>
                </a:lnTo>
                <a:lnTo>
                  <a:pt x="1466468" y="814679"/>
                </a:lnTo>
                <a:lnTo>
                  <a:pt x="1895602" y="814679"/>
                </a:lnTo>
                <a:lnTo>
                  <a:pt x="1895602" y="800709"/>
                </a:lnTo>
                <a:lnTo>
                  <a:pt x="1466468" y="800709"/>
                </a:lnTo>
                <a:lnTo>
                  <a:pt x="1460880" y="788009"/>
                </a:lnTo>
                <a:lnTo>
                  <a:pt x="1459658" y="786739"/>
                </a:lnTo>
                <a:close/>
              </a:path>
              <a:path w="2076450" h="1210310">
                <a:moveTo>
                  <a:pt x="2031017" y="786739"/>
                </a:moveTo>
                <a:lnTo>
                  <a:pt x="2002662" y="786739"/>
                </a:lnTo>
                <a:lnTo>
                  <a:pt x="2010999" y="788009"/>
                </a:lnTo>
                <a:lnTo>
                  <a:pt x="2017823" y="793089"/>
                </a:lnTo>
                <a:lnTo>
                  <a:pt x="2022433" y="799439"/>
                </a:lnTo>
                <a:lnTo>
                  <a:pt x="2024126" y="808329"/>
                </a:lnTo>
                <a:lnTo>
                  <a:pt x="2022453" y="815949"/>
                </a:lnTo>
                <a:lnTo>
                  <a:pt x="2017887" y="823569"/>
                </a:lnTo>
                <a:lnTo>
                  <a:pt x="2011106" y="827379"/>
                </a:lnTo>
                <a:lnTo>
                  <a:pt x="2002789" y="829919"/>
                </a:lnTo>
                <a:lnTo>
                  <a:pt x="2030729" y="829919"/>
                </a:lnTo>
                <a:lnTo>
                  <a:pt x="2032127" y="828649"/>
                </a:lnTo>
                <a:lnTo>
                  <a:pt x="2037714" y="814679"/>
                </a:lnTo>
                <a:lnTo>
                  <a:pt x="2076450" y="814679"/>
                </a:lnTo>
                <a:lnTo>
                  <a:pt x="2076450" y="800709"/>
                </a:lnTo>
                <a:lnTo>
                  <a:pt x="2037714" y="800709"/>
                </a:lnTo>
                <a:lnTo>
                  <a:pt x="2034099" y="790549"/>
                </a:lnTo>
                <a:lnTo>
                  <a:pt x="2031017" y="786739"/>
                </a:lnTo>
                <a:close/>
              </a:path>
              <a:path w="2076450" h="1210310">
                <a:moveTo>
                  <a:pt x="1895429" y="201269"/>
                </a:moveTo>
                <a:lnTo>
                  <a:pt x="1881251" y="201269"/>
                </a:lnTo>
                <a:lnTo>
                  <a:pt x="1868207" y="206349"/>
                </a:lnTo>
                <a:lnTo>
                  <a:pt x="1858629" y="216509"/>
                </a:lnTo>
                <a:lnTo>
                  <a:pt x="1853408" y="229209"/>
                </a:lnTo>
                <a:lnTo>
                  <a:pt x="1853437" y="243179"/>
                </a:lnTo>
                <a:lnTo>
                  <a:pt x="1856997" y="253339"/>
                </a:lnTo>
                <a:lnTo>
                  <a:pt x="1863153" y="262229"/>
                </a:lnTo>
                <a:lnTo>
                  <a:pt x="1871404" y="267309"/>
                </a:lnTo>
                <a:lnTo>
                  <a:pt x="1881251" y="271119"/>
                </a:lnTo>
                <a:lnTo>
                  <a:pt x="1881251" y="800709"/>
                </a:lnTo>
                <a:lnTo>
                  <a:pt x="1895602" y="800709"/>
                </a:lnTo>
                <a:lnTo>
                  <a:pt x="1895602" y="271119"/>
                </a:lnTo>
                <a:lnTo>
                  <a:pt x="1908645" y="266039"/>
                </a:lnTo>
                <a:lnTo>
                  <a:pt x="1915829" y="258419"/>
                </a:lnTo>
                <a:lnTo>
                  <a:pt x="1888362" y="258419"/>
                </a:lnTo>
                <a:lnTo>
                  <a:pt x="1880046" y="255879"/>
                </a:lnTo>
                <a:lnTo>
                  <a:pt x="1873265" y="252069"/>
                </a:lnTo>
                <a:lnTo>
                  <a:pt x="1868699" y="244449"/>
                </a:lnTo>
                <a:lnTo>
                  <a:pt x="1867027" y="236829"/>
                </a:lnTo>
                <a:lnTo>
                  <a:pt x="1868699" y="227939"/>
                </a:lnTo>
                <a:lnTo>
                  <a:pt x="1873265" y="221589"/>
                </a:lnTo>
                <a:lnTo>
                  <a:pt x="1880046" y="216509"/>
                </a:lnTo>
                <a:lnTo>
                  <a:pt x="1888362" y="215239"/>
                </a:lnTo>
                <a:lnTo>
                  <a:pt x="1916657" y="215239"/>
                </a:lnTo>
                <a:lnTo>
                  <a:pt x="1908095" y="206349"/>
                </a:lnTo>
                <a:lnTo>
                  <a:pt x="1895429" y="201269"/>
                </a:lnTo>
                <a:close/>
              </a:path>
              <a:path w="2076450" h="1210310">
                <a:moveTo>
                  <a:pt x="1438528" y="343509"/>
                </a:moveTo>
                <a:lnTo>
                  <a:pt x="1409953" y="343509"/>
                </a:lnTo>
                <a:lnTo>
                  <a:pt x="1385188" y="357479"/>
                </a:lnTo>
                <a:lnTo>
                  <a:pt x="1424304" y="357479"/>
                </a:lnTo>
                <a:lnTo>
                  <a:pt x="1424304" y="700379"/>
                </a:lnTo>
                <a:lnTo>
                  <a:pt x="1510664" y="700379"/>
                </a:lnTo>
                <a:lnTo>
                  <a:pt x="1516199" y="714349"/>
                </a:lnTo>
                <a:lnTo>
                  <a:pt x="1525984" y="723239"/>
                </a:lnTo>
                <a:lnTo>
                  <a:pt x="1538650" y="728319"/>
                </a:lnTo>
                <a:lnTo>
                  <a:pt x="1552828" y="728319"/>
                </a:lnTo>
                <a:lnTo>
                  <a:pt x="1565872" y="723239"/>
                </a:lnTo>
                <a:lnTo>
                  <a:pt x="1573056" y="715619"/>
                </a:lnTo>
                <a:lnTo>
                  <a:pt x="1545716" y="715619"/>
                </a:lnTo>
                <a:lnTo>
                  <a:pt x="1537327" y="713079"/>
                </a:lnTo>
                <a:lnTo>
                  <a:pt x="1530508" y="709269"/>
                </a:lnTo>
                <a:lnTo>
                  <a:pt x="1525928" y="701649"/>
                </a:lnTo>
                <a:lnTo>
                  <a:pt x="1524253" y="694029"/>
                </a:lnTo>
                <a:lnTo>
                  <a:pt x="1525687" y="686409"/>
                </a:lnTo>
                <a:lnTo>
                  <a:pt x="1438528" y="686409"/>
                </a:lnTo>
                <a:lnTo>
                  <a:pt x="1438528" y="343509"/>
                </a:lnTo>
                <a:close/>
              </a:path>
              <a:path w="2076450" h="1210310">
                <a:moveTo>
                  <a:pt x="1552828" y="260959"/>
                </a:moveTo>
                <a:lnTo>
                  <a:pt x="1538477" y="269849"/>
                </a:lnTo>
                <a:lnTo>
                  <a:pt x="1538477" y="586079"/>
                </a:lnTo>
                <a:lnTo>
                  <a:pt x="1652777" y="586079"/>
                </a:lnTo>
                <a:lnTo>
                  <a:pt x="1652777" y="658469"/>
                </a:lnTo>
                <a:lnTo>
                  <a:pt x="1639734" y="664819"/>
                </a:lnTo>
                <a:lnTo>
                  <a:pt x="1630156" y="673709"/>
                </a:lnTo>
                <a:lnTo>
                  <a:pt x="1624935" y="686409"/>
                </a:lnTo>
                <a:lnTo>
                  <a:pt x="1624964" y="700379"/>
                </a:lnTo>
                <a:lnTo>
                  <a:pt x="1630479" y="714349"/>
                </a:lnTo>
                <a:lnTo>
                  <a:pt x="1640220" y="723239"/>
                </a:lnTo>
                <a:lnTo>
                  <a:pt x="1652843" y="728319"/>
                </a:lnTo>
                <a:lnTo>
                  <a:pt x="1667002" y="728319"/>
                </a:lnTo>
                <a:lnTo>
                  <a:pt x="1680118" y="723239"/>
                </a:lnTo>
                <a:lnTo>
                  <a:pt x="1687330" y="715619"/>
                </a:lnTo>
                <a:lnTo>
                  <a:pt x="1659889" y="715619"/>
                </a:lnTo>
                <a:lnTo>
                  <a:pt x="1651573" y="713079"/>
                </a:lnTo>
                <a:lnTo>
                  <a:pt x="1644792" y="709269"/>
                </a:lnTo>
                <a:lnTo>
                  <a:pt x="1640226" y="701649"/>
                </a:lnTo>
                <a:lnTo>
                  <a:pt x="1638553" y="694029"/>
                </a:lnTo>
                <a:lnTo>
                  <a:pt x="1640226" y="685139"/>
                </a:lnTo>
                <a:lnTo>
                  <a:pt x="1644792" y="678789"/>
                </a:lnTo>
                <a:lnTo>
                  <a:pt x="1651573" y="673709"/>
                </a:lnTo>
                <a:lnTo>
                  <a:pt x="1659889" y="672439"/>
                </a:lnTo>
                <a:lnTo>
                  <a:pt x="1688244" y="672439"/>
                </a:lnTo>
                <a:lnTo>
                  <a:pt x="1685162" y="668629"/>
                </a:lnTo>
                <a:lnTo>
                  <a:pt x="1676904" y="662279"/>
                </a:lnTo>
                <a:lnTo>
                  <a:pt x="1667002" y="658469"/>
                </a:lnTo>
                <a:lnTo>
                  <a:pt x="1667002" y="572109"/>
                </a:lnTo>
                <a:lnTo>
                  <a:pt x="1552828" y="572109"/>
                </a:lnTo>
                <a:lnTo>
                  <a:pt x="1552828" y="260959"/>
                </a:lnTo>
                <a:close/>
              </a:path>
              <a:path w="2076450" h="1210310">
                <a:moveTo>
                  <a:pt x="1781302" y="128879"/>
                </a:moveTo>
                <a:lnTo>
                  <a:pt x="1767077" y="137769"/>
                </a:lnTo>
                <a:lnTo>
                  <a:pt x="1767077" y="658469"/>
                </a:lnTo>
                <a:lnTo>
                  <a:pt x="1753961" y="664819"/>
                </a:lnTo>
                <a:lnTo>
                  <a:pt x="1744344" y="673709"/>
                </a:lnTo>
                <a:lnTo>
                  <a:pt x="1739110" y="686409"/>
                </a:lnTo>
                <a:lnTo>
                  <a:pt x="1739137" y="700379"/>
                </a:lnTo>
                <a:lnTo>
                  <a:pt x="1742699" y="710539"/>
                </a:lnTo>
                <a:lnTo>
                  <a:pt x="1748869" y="719429"/>
                </a:lnTo>
                <a:lnTo>
                  <a:pt x="1757158" y="725779"/>
                </a:lnTo>
                <a:lnTo>
                  <a:pt x="1767077" y="728319"/>
                </a:lnTo>
                <a:lnTo>
                  <a:pt x="1781236" y="728319"/>
                </a:lnTo>
                <a:lnTo>
                  <a:pt x="1793859" y="723239"/>
                </a:lnTo>
                <a:lnTo>
                  <a:pt x="1802208" y="715619"/>
                </a:lnTo>
                <a:lnTo>
                  <a:pt x="1774189" y="715619"/>
                </a:lnTo>
                <a:lnTo>
                  <a:pt x="1765800" y="713079"/>
                </a:lnTo>
                <a:lnTo>
                  <a:pt x="1758981" y="709269"/>
                </a:lnTo>
                <a:lnTo>
                  <a:pt x="1754401" y="701649"/>
                </a:lnTo>
                <a:lnTo>
                  <a:pt x="1752727" y="694029"/>
                </a:lnTo>
                <a:lnTo>
                  <a:pt x="1754399" y="685139"/>
                </a:lnTo>
                <a:lnTo>
                  <a:pt x="1758965" y="678789"/>
                </a:lnTo>
                <a:lnTo>
                  <a:pt x="1765746" y="673709"/>
                </a:lnTo>
                <a:lnTo>
                  <a:pt x="1774062" y="672439"/>
                </a:lnTo>
                <a:lnTo>
                  <a:pt x="1802555" y="672439"/>
                </a:lnTo>
                <a:lnTo>
                  <a:pt x="1794345" y="664819"/>
                </a:lnTo>
                <a:lnTo>
                  <a:pt x="1781302" y="658469"/>
                </a:lnTo>
                <a:lnTo>
                  <a:pt x="1781302" y="128879"/>
                </a:lnTo>
                <a:close/>
              </a:path>
              <a:path w="2076450" h="1210310">
                <a:moveTo>
                  <a:pt x="2009711" y="201269"/>
                </a:moveTo>
                <a:lnTo>
                  <a:pt x="1995551" y="201269"/>
                </a:lnTo>
                <a:lnTo>
                  <a:pt x="1982489" y="206349"/>
                </a:lnTo>
                <a:lnTo>
                  <a:pt x="1972881" y="216509"/>
                </a:lnTo>
                <a:lnTo>
                  <a:pt x="1967654" y="229209"/>
                </a:lnTo>
                <a:lnTo>
                  <a:pt x="1967737" y="243179"/>
                </a:lnTo>
                <a:lnTo>
                  <a:pt x="1971280" y="253339"/>
                </a:lnTo>
                <a:lnTo>
                  <a:pt x="1977405" y="262229"/>
                </a:lnTo>
                <a:lnTo>
                  <a:pt x="1985650" y="267309"/>
                </a:lnTo>
                <a:lnTo>
                  <a:pt x="1995551" y="271119"/>
                </a:lnTo>
                <a:lnTo>
                  <a:pt x="1995551" y="658469"/>
                </a:lnTo>
                <a:lnTo>
                  <a:pt x="1967737" y="686409"/>
                </a:lnTo>
                <a:lnTo>
                  <a:pt x="1967654" y="700379"/>
                </a:lnTo>
                <a:lnTo>
                  <a:pt x="1972881" y="713079"/>
                </a:lnTo>
                <a:lnTo>
                  <a:pt x="1982489" y="723239"/>
                </a:lnTo>
                <a:lnTo>
                  <a:pt x="1995551" y="728319"/>
                </a:lnTo>
                <a:lnTo>
                  <a:pt x="2009711" y="728319"/>
                </a:lnTo>
                <a:lnTo>
                  <a:pt x="2022348" y="723239"/>
                </a:lnTo>
                <a:lnTo>
                  <a:pt x="2030729" y="715619"/>
                </a:lnTo>
                <a:lnTo>
                  <a:pt x="2002662" y="715619"/>
                </a:lnTo>
                <a:lnTo>
                  <a:pt x="1994326" y="713079"/>
                </a:lnTo>
                <a:lnTo>
                  <a:pt x="1987502" y="709269"/>
                </a:lnTo>
                <a:lnTo>
                  <a:pt x="1982892" y="701649"/>
                </a:lnTo>
                <a:lnTo>
                  <a:pt x="1981200" y="694029"/>
                </a:lnTo>
                <a:lnTo>
                  <a:pt x="1982872" y="685139"/>
                </a:lnTo>
                <a:lnTo>
                  <a:pt x="1987438" y="678789"/>
                </a:lnTo>
                <a:lnTo>
                  <a:pt x="1994219" y="673709"/>
                </a:lnTo>
                <a:lnTo>
                  <a:pt x="2002535" y="672439"/>
                </a:lnTo>
                <a:lnTo>
                  <a:pt x="2031042" y="672439"/>
                </a:lnTo>
                <a:lnTo>
                  <a:pt x="2022820" y="664819"/>
                </a:lnTo>
                <a:lnTo>
                  <a:pt x="2009775" y="658469"/>
                </a:lnTo>
                <a:lnTo>
                  <a:pt x="2009775" y="271119"/>
                </a:lnTo>
                <a:lnTo>
                  <a:pt x="2022838" y="266039"/>
                </a:lnTo>
                <a:lnTo>
                  <a:pt x="2030054" y="258419"/>
                </a:lnTo>
                <a:lnTo>
                  <a:pt x="2002662" y="258419"/>
                </a:lnTo>
                <a:lnTo>
                  <a:pt x="1994344" y="255879"/>
                </a:lnTo>
                <a:lnTo>
                  <a:pt x="1987550" y="252069"/>
                </a:lnTo>
                <a:lnTo>
                  <a:pt x="1982946" y="244449"/>
                </a:lnTo>
                <a:lnTo>
                  <a:pt x="1981200" y="236829"/>
                </a:lnTo>
                <a:lnTo>
                  <a:pt x="1982892" y="227939"/>
                </a:lnTo>
                <a:lnTo>
                  <a:pt x="1987502" y="221589"/>
                </a:lnTo>
                <a:lnTo>
                  <a:pt x="1994326" y="216509"/>
                </a:lnTo>
                <a:lnTo>
                  <a:pt x="2002662" y="215239"/>
                </a:lnTo>
                <a:lnTo>
                  <a:pt x="2030904" y="215239"/>
                </a:lnTo>
                <a:lnTo>
                  <a:pt x="2022348" y="206349"/>
                </a:lnTo>
                <a:lnTo>
                  <a:pt x="2009711" y="201269"/>
                </a:lnTo>
                <a:close/>
              </a:path>
              <a:path w="2076450" h="1210310">
                <a:moveTo>
                  <a:pt x="1573906" y="672439"/>
                </a:moveTo>
                <a:lnTo>
                  <a:pt x="1545716" y="672439"/>
                </a:lnTo>
                <a:lnTo>
                  <a:pt x="1554033" y="673709"/>
                </a:lnTo>
                <a:lnTo>
                  <a:pt x="1560814" y="678789"/>
                </a:lnTo>
                <a:lnTo>
                  <a:pt x="1565380" y="685139"/>
                </a:lnTo>
                <a:lnTo>
                  <a:pt x="1567052" y="694029"/>
                </a:lnTo>
                <a:lnTo>
                  <a:pt x="1565380" y="701649"/>
                </a:lnTo>
                <a:lnTo>
                  <a:pt x="1560814" y="709269"/>
                </a:lnTo>
                <a:lnTo>
                  <a:pt x="1554033" y="713079"/>
                </a:lnTo>
                <a:lnTo>
                  <a:pt x="1545716" y="715619"/>
                </a:lnTo>
                <a:lnTo>
                  <a:pt x="1573056" y="715619"/>
                </a:lnTo>
                <a:lnTo>
                  <a:pt x="1575450" y="713079"/>
                </a:lnTo>
                <a:lnTo>
                  <a:pt x="1580671" y="700379"/>
                </a:lnTo>
                <a:lnTo>
                  <a:pt x="1580641" y="686409"/>
                </a:lnTo>
                <a:lnTo>
                  <a:pt x="1575125" y="673709"/>
                </a:lnTo>
                <a:lnTo>
                  <a:pt x="1573906" y="672439"/>
                </a:lnTo>
                <a:close/>
              </a:path>
              <a:path w="2076450" h="1210310">
                <a:moveTo>
                  <a:pt x="1688244" y="672439"/>
                </a:moveTo>
                <a:lnTo>
                  <a:pt x="1659889" y="672439"/>
                </a:lnTo>
                <a:lnTo>
                  <a:pt x="1668226" y="673709"/>
                </a:lnTo>
                <a:lnTo>
                  <a:pt x="1675050" y="678789"/>
                </a:lnTo>
                <a:lnTo>
                  <a:pt x="1679660" y="685139"/>
                </a:lnTo>
                <a:lnTo>
                  <a:pt x="1681352" y="694029"/>
                </a:lnTo>
                <a:lnTo>
                  <a:pt x="1679678" y="701649"/>
                </a:lnTo>
                <a:lnTo>
                  <a:pt x="1675098" y="709269"/>
                </a:lnTo>
                <a:lnTo>
                  <a:pt x="1668279" y="713079"/>
                </a:lnTo>
                <a:lnTo>
                  <a:pt x="1659889" y="715619"/>
                </a:lnTo>
                <a:lnTo>
                  <a:pt x="1687330" y="715619"/>
                </a:lnTo>
                <a:lnTo>
                  <a:pt x="1689734" y="713079"/>
                </a:lnTo>
                <a:lnTo>
                  <a:pt x="1694969" y="700379"/>
                </a:lnTo>
                <a:lnTo>
                  <a:pt x="1694941" y="686409"/>
                </a:lnTo>
                <a:lnTo>
                  <a:pt x="1691326" y="676249"/>
                </a:lnTo>
                <a:lnTo>
                  <a:pt x="1688244" y="672439"/>
                </a:lnTo>
                <a:close/>
              </a:path>
              <a:path w="2076450" h="1210310">
                <a:moveTo>
                  <a:pt x="1802555" y="672439"/>
                </a:moveTo>
                <a:lnTo>
                  <a:pt x="1774189" y="672439"/>
                </a:lnTo>
                <a:lnTo>
                  <a:pt x="1782526" y="673709"/>
                </a:lnTo>
                <a:lnTo>
                  <a:pt x="1789350" y="678789"/>
                </a:lnTo>
                <a:lnTo>
                  <a:pt x="1793960" y="685139"/>
                </a:lnTo>
                <a:lnTo>
                  <a:pt x="1795652" y="694029"/>
                </a:lnTo>
                <a:lnTo>
                  <a:pt x="1793960" y="701649"/>
                </a:lnTo>
                <a:lnTo>
                  <a:pt x="1789350" y="709269"/>
                </a:lnTo>
                <a:lnTo>
                  <a:pt x="1782526" y="713079"/>
                </a:lnTo>
                <a:lnTo>
                  <a:pt x="1774189" y="715619"/>
                </a:lnTo>
                <a:lnTo>
                  <a:pt x="1802208" y="715619"/>
                </a:lnTo>
                <a:lnTo>
                  <a:pt x="1803600" y="714349"/>
                </a:lnTo>
                <a:lnTo>
                  <a:pt x="1809114" y="700379"/>
                </a:lnTo>
                <a:lnTo>
                  <a:pt x="1809144" y="686409"/>
                </a:lnTo>
                <a:lnTo>
                  <a:pt x="1803923" y="673709"/>
                </a:lnTo>
                <a:lnTo>
                  <a:pt x="1802555" y="672439"/>
                </a:lnTo>
                <a:close/>
              </a:path>
              <a:path w="2076450" h="1210310">
                <a:moveTo>
                  <a:pt x="2031042" y="672439"/>
                </a:moveTo>
                <a:lnTo>
                  <a:pt x="2002662" y="672439"/>
                </a:lnTo>
                <a:lnTo>
                  <a:pt x="2010999" y="673709"/>
                </a:lnTo>
                <a:lnTo>
                  <a:pt x="2017823" y="678789"/>
                </a:lnTo>
                <a:lnTo>
                  <a:pt x="2022433" y="685139"/>
                </a:lnTo>
                <a:lnTo>
                  <a:pt x="2024126" y="694029"/>
                </a:lnTo>
                <a:lnTo>
                  <a:pt x="2022433" y="701649"/>
                </a:lnTo>
                <a:lnTo>
                  <a:pt x="2017823" y="709269"/>
                </a:lnTo>
                <a:lnTo>
                  <a:pt x="2010999" y="713079"/>
                </a:lnTo>
                <a:lnTo>
                  <a:pt x="2002662" y="715619"/>
                </a:lnTo>
                <a:lnTo>
                  <a:pt x="2030729" y="715619"/>
                </a:lnTo>
                <a:lnTo>
                  <a:pt x="2032127" y="714349"/>
                </a:lnTo>
                <a:lnTo>
                  <a:pt x="2037714" y="700379"/>
                </a:lnTo>
                <a:lnTo>
                  <a:pt x="2037671" y="686409"/>
                </a:lnTo>
                <a:lnTo>
                  <a:pt x="2032412" y="673709"/>
                </a:lnTo>
                <a:lnTo>
                  <a:pt x="2031042" y="672439"/>
                </a:lnTo>
                <a:close/>
              </a:path>
              <a:path w="2076450" h="1210310">
                <a:moveTo>
                  <a:pt x="1552709" y="658469"/>
                </a:moveTo>
                <a:lnTo>
                  <a:pt x="1538477" y="658469"/>
                </a:lnTo>
                <a:lnTo>
                  <a:pt x="1528649" y="662279"/>
                </a:lnTo>
                <a:lnTo>
                  <a:pt x="1520428" y="668629"/>
                </a:lnTo>
                <a:lnTo>
                  <a:pt x="1514278" y="676249"/>
                </a:lnTo>
                <a:lnTo>
                  <a:pt x="1510664" y="686409"/>
                </a:lnTo>
                <a:lnTo>
                  <a:pt x="1525687" y="686409"/>
                </a:lnTo>
                <a:lnTo>
                  <a:pt x="1525926" y="685139"/>
                </a:lnTo>
                <a:lnTo>
                  <a:pt x="1530492" y="678789"/>
                </a:lnTo>
                <a:lnTo>
                  <a:pt x="1537273" y="673709"/>
                </a:lnTo>
                <a:lnTo>
                  <a:pt x="1545589" y="672439"/>
                </a:lnTo>
                <a:lnTo>
                  <a:pt x="1573906" y="672439"/>
                </a:lnTo>
                <a:lnTo>
                  <a:pt x="1565370" y="663549"/>
                </a:lnTo>
                <a:lnTo>
                  <a:pt x="1552709" y="658469"/>
                </a:lnTo>
                <a:close/>
              </a:path>
              <a:path w="2076450" h="1210310">
                <a:moveTo>
                  <a:pt x="1667002" y="194919"/>
                </a:moveTo>
                <a:lnTo>
                  <a:pt x="1652777" y="203809"/>
                </a:lnTo>
                <a:lnTo>
                  <a:pt x="1652777" y="429869"/>
                </a:lnTo>
                <a:lnTo>
                  <a:pt x="1639732" y="436219"/>
                </a:lnTo>
                <a:lnTo>
                  <a:pt x="1630140" y="445109"/>
                </a:lnTo>
                <a:lnTo>
                  <a:pt x="1624881" y="457809"/>
                </a:lnTo>
                <a:lnTo>
                  <a:pt x="1624837" y="471779"/>
                </a:lnTo>
                <a:lnTo>
                  <a:pt x="1628453" y="481939"/>
                </a:lnTo>
                <a:lnTo>
                  <a:pt x="1634616" y="490829"/>
                </a:lnTo>
                <a:lnTo>
                  <a:pt x="1642875" y="497179"/>
                </a:lnTo>
                <a:lnTo>
                  <a:pt x="1652777" y="499719"/>
                </a:lnTo>
                <a:lnTo>
                  <a:pt x="1666956" y="499719"/>
                </a:lnTo>
                <a:lnTo>
                  <a:pt x="1679622" y="494639"/>
                </a:lnTo>
                <a:lnTo>
                  <a:pt x="1688009" y="487019"/>
                </a:lnTo>
                <a:lnTo>
                  <a:pt x="1659889" y="487019"/>
                </a:lnTo>
                <a:lnTo>
                  <a:pt x="1651573" y="484479"/>
                </a:lnTo>
                <a:lnTo>
                  <a:pt x="1644792" y="480669"/>
                </a:lnTo>
                <a:lnTo>
                  <a:pt x="1640226" y="473049"/>
                </a:lnTo>
                <a:lnTo>
                  <a:pt x="1638553" y="465429"/>
                </a:lnTo>
                <a:lnTo>
                  <a:pt x="1640173" y="456539"/>
                </a:lnTo>
                <a:lnTo>
                  <a:pt x="1644745" y="450189"/>
                </a:lnTo>
                <a:lnTo>
                  <a:pt x="1651555" y="445109"/>
                </a:lnTo>
                <a:lnTo>
                  <a:pt x="1659889" y="443839"/>
                </a:lnTo>
                <a:lnTo>
                  <a:pt x="1688361" y="443839"/>
                </a:lnTo>
                <a:lnTo>
                  <a:pt x="1680118" y="436219"/>
                </a:lnTo>
                <a:lnTo>
                  <a:pt x="1667002" y="429869"/>
                </a:lnTo>
                <a:lnTo>
                  <a:pt x="1667002" y="194919"/>
                </a:lnTo>
                <a:close/>
              </a:path>
              <a:path w="2076450" h="1210310">
                <a:moveTo>
                  <a:pt x="1688361" y="443839"/>
                </a:moveTo>
                <a:lnTo>
                  <a:pt x="1659889" y="443839"/>
                </a:lnTo>
                <a:lnTo>
                  <a:pt x="1668279" y="445109"/>
                </a:lnTo>
                <a:lnTo>
                  <a:pt x="1675098" y="450189"/>
                </a:lnTo>
                <a:lnTo>
                  <a:pt x="1679678" y="456539"/>
                </a:lnTo>
                <a:lnTo>
                  <a:pt x="1681352" y="465429"/>
                </a:lnTo>
                <a:lnTo>
                  <a:pt x="1679678" y="473049"/>
                </a:lnTo>
                <a:lnTo>
                  <a:pt x="1675098" y="480669"/>
                </a:lnTo>
                <a:lnTo>
                  <a:pt x="1668279" y="484479"/>
                </a:lnTo>
                <a:lnTo>
                  <a:pt x="1659889" y="487019"/>
                </a:lnTo>
                <a:lnTo>
                  <a:pt x="1688009" y="487019"/>
                </a:lnTo>
                <a:lnTo>
                  <a:pt x="1689407" y="485749"/>
                </a:lnTo>
                <a:lnTo>
                  <a:pt x="1694941" y="471779"/>
                </a:lnTo>
                <a:lnTo>
                  <a:pt x="1694969" y="457809"/>
                </a:lnTo>
                <a:lnTo>
                  <a:pt x="1689734" y="445109"/>
                </a:lnTo>
                <a:lnTo>
                  <a:pt x="1688361" y="443839"/>
                </a:lnTo>
                <a:close/>
              </a:path>
              <a:path w="2076450" h="1210310">
                <a:moveTo>
                  <a:pt x="1916657" y="215239"/>
                </a:moveTo>
                <a:lnTo>
                  <a:pt x="1888362" y="215239"/>
                </a:lnTo>
                <a:lnTo>
                  <a:pt x="1896752" y="216509"/>
                </a:lnTo>
                <a:lnTo>
                  <a:pt x="1903571" y="221589"/>
                </a:lnTo>
                <a:lnTo>
                  <a:pt x="1908151" y="227939"/>
                </a:lnTo>
                <a:lnTo>
                  <a:pt x="1909826" y="236829"/>
                </a:lnTo>
                <a:lnTo>
                  <a:pt x="1908151" y="244449"/>
                </a:lnTo>
                <a:lnTo>
                  <a:pt x="1903571" y="252069"/>
                </a:lnTo>
                <a:lnTo>
                  <a:pt x="1896752" y="255879"/>
                </a:lnTo>
                <a:lnTo>
                  <a:pt x="1888362" y="258419"/>
                </a:lnTo>
                <a:lnTo>
                  <a:pt x="1915829" y="258419"/>
                </a:lnTo>
                <a:lnTo>
                  <a:pt x="1918223" y="255879"/>
                </a:lnTo>
                <a:lnTo>
                  <a:pt x="1923444" y="243179"/>
                </a:lnTo>
                <a:lnTo>
                  <a:pt x="1923414" y="229209"/>
                </a:lnTo>
                <a:lnTo>
                  <a:pt x="1917880" y="216509"/>
                </a:lnTo>
                <a:lnTo>
                  <a:pt x="1916657" y="215239"/>
                </a:lnTo>
                <a:close/>
              </a:path>
              <a:path w="2076450" h="1210310">
                <a:moveTo>
                  <a:pt x="2030904" y="215239"/>
                </a:moveTo>
                <a:lnTo>
                  <a:pt x="2002662" y="215239"/>
                </a:lnTo>
                <a:lnTo>
                  <a:pt x="2010999" y="216509"/>
                </a:lnTo>
                <a:lnTo>
                  <a:pt x="2017823" y="221589"/>
                </a:lnTo>
                <a:lnTo>
                  <a:pt x="2022433" y="227939"/>
                </a:lnTo>
                <a:lnTo>
                  <a:pt x="2024126" y="236829"/>
                </a:lnTo>
                <a:lnTo>
                  <a:pt x="2022433" y="244449"/>
                </a:lnTo>
                <a:lnTo>
                  <a:pt x="2017823" y="252069"/>
                </a:lnTo>
                <a:lnTo>
                  <a:pt x="2010999" y="255879"/>
                </a:lnTo>
                <a:lnTo>
                  <a:pt x="2002662" y="258419"/>
                </a:lnTo>
                <a:lnTo>
                  <a:pt x="2030054" y="258419"/>
                </a:lnTo>
                <a:lnTo>
                  <a:pt x="2032460" y="255879"/>
                </a:lnTo>
                <a:lnTo>
                  <a:pt x="2037724" y="243179"/>
                </a:lnTo>
                <a:lnTo>
                  <a:pt x="2037714" y="229209"/>
                </a:lnTo>
                <a:lnTo>
                  <a:pt x="2032127" y="216509"/>
                </a:lnTo>
                <a:lnTo>
                  <a:pt x="2030904" y="215239"/>
                </a:lnTo>
                <a:close/>
              </a:path>
              <a:path w="2076450" h="1210310">
                <a:moveTo>
                  <a:pt x="1895602" y="86969"/>
                </a:moveTo>
                <a:lnTo>
                  <a:pt x="1881370" y="86969"/>
                </a:lnTo>
                <a:lnTo>
                  <a:pt x="1868709" y="92049"/>
                </a:lnTo>
                <a:lnTo>
                  <a:pt x="1858954" y="102209"/>
                </a:lnTo>
                <a:lnTo>
                  <a:pt x="1853437" y="114909"/>
                </a:lnTo>
                <a:lnTo>
                  <a:pt x="1853408" y="128879"/>
                </a:lnTo>
                <a:lnTo>
                  <a:pt x="1858629" y="141579"/>
                </a:lnTo>
                <a:lnTo>
                  <a:pt x="1868207" y="151739"/>
                </a:lnTo>
                <a:lnTo>
                  <a:pt x="1881251" y="156819"/>
                </a:lnTo>
                <a:lnTo>
                  <a:pt x="1895429" y="156819"/>
                </a:lnTo>
                <a:lnTo>
                  <a:pt x="1908095" y="151739"/>
                </a:lnTo>
                <a:lnTo>
                  <a:pt x="1916482" y="144119"/>
                </a:lnTo>
                <a:lnTo>
                  <a:pt x="1888362" y="144119"/>
                </a:lnTo>
                <a:lnTo>
                  <a:pt x="1880046" y="141579"/>
                </a:lnTo>
                <a:lnTo>
                  <a:pt x="1873265" y="137769"/>
                </a:lnTo>
                <a:lnTo>
                  <a:pt x="1868699" y="130149"/>
                </a:lnTo>
                <a:lnTo>
                  <a:pt x="1867027" y="122529"/>
                </a:lnTo>
                <a:lnTo>
                  <a:pt x="1868699" y="113639"/>
                </a:lnTo>
                <a:lnTo>
                  <a:pt x="1873265" y="107289"/>
                </a:lnTo>
                <a:lnTo>
                  <a:pt x="1880046" y="102209"/>
                </a:lnTo>
                <a:lnTo>
                  <a:pt x="1888362" y="100939"/>
                </a:lnTo>
                <a:lnTo>
                  <a:pt x="1916726" y="100939"/>
                </a:lnTo>
                <a:lnTo>
                  <a:pt x="1913651" y="97129"/>
                </a:lnTo>
                <a:lnTo>
                  <a:pt x="1905430" y="90779"/>
                </a:lnTo>
                <a:lnTo>
                  <a:pt x="1895602" y="86969"/>
                </a:lnTo>
                <a:close/>
              </a:path>
              <a:path w="2076450" h="1210310">
                <a:moveTo>
                  <a:pt x="1916726" y="100939"/>
                </a:moveTo>
                <a:lnTo>
                  <a:pt x="1888362" y="100939"/>
                </a:lnTo>
                <a:lnTo>
                  <a:pt x="1896752" y="102209"/>
                </a:lnTo>
                <a:lnTo>
                  <a:pt x="1903571" y="107289"/>
                </a:lnTo>
                <a:lnTo>
                  <a:pt x="1908151" y="113639"/>
                </a:lnTo>
                <a:lnTo>
                  <a:pt x="1909826" y="122529"/>
                </a:lnTo>
                <a:lnTo>
                  <a:pt x="1908153" y="130149"/>
                </a:lnTo>
                <a:lnTo>
                  <a:pt x="1903587" y="137769"/>
                </a:lnTo>
                <a:lnTo>
                  <a:pt x="1896806" y="141579"/>
                </a:lnTo>
                <a:lnTo>
                  <a:pt x="1888489" y="144119"/>
                </a:lnTo>
                <a:lnTo>
                  <a:pt x="1916482" y="144119"/>
                </a:lnTo>
                <a:lnTo>
                  <a:pt x="1917880" y="142849"/>
                </a:lnTo>
                <a:lnTo>
                  <a:pt x="1923414" y="128879"/>
                </a:lnTo>
                <a:lnTo>
                  <a:pt x="2076450" y="128879"/>
                </a:lnTo>
                <a:lnTo>
                  <a:pt x="2076450" y="114909"/>
                </a:lnTo>
                <a:lnTo>
                  <a:pt x="1923414" y="114909"/>
                </a:lnTo>
                <a:lnTo>
                  <a:pt x="1919801" y="104749"/>
                </a:lnTo>
                <a:lnTo>
                  <a:pt x="1916726" y="100939"/>
                </a:lnTo>
                <a:close/>
              </a:path>
              <a:path w="2076450" h="1210310">
                <a:moveTo>
                  <a:pt x="2076450" y="1029030"/>
                </a:moveTo>
                <a:lnTo>
                  <a:pt x="1195831" y="1029030"/>
                </a:lnTo>
                <a:lnTo>
                  <a:pt x="1195831" y="1210055"/>
                </a:lnTo>
                <a:lnTo>
                  <a:pt x="1210055" y="1210055"/>
                </a:lnTo>
                <a:lnTo>
                  <a:pt x="1210055" y="1043317"/>
                </a:lnTo>
                <a:lnTo>
                  <a:pt x="2076450" y="1043317"/>
                </a:lnTo>
                <a:lnTo>
                  <a:pt x="2076450" y="1029030"/>
                </a:lnTo>
                <a:close/>
              </a:path>
              <a:path w="2076450" h="1210310">
                <a:moveTo>
                  <a:pt x="2076450" y="1143360"/>
                </a:moveTo>
                <a:lnTo>
                  <a:pt x="1310004" y="1143360"/>
                </a:lnTo>
                <a:lnTo>
                  <a:pt x="1310004" y="1210055"/>
                </a:lnTo>
                <a:lnTo>
                  <a:pt x="1324355" y="1210055"/>
                </a:lnTo>
                <a:lnTo>
                  <a:pt x="1324355" y="1157651"/>
                </a:lnTo>
                <a:lnTo>
                  <a:pt x="2076450" y="1157651"/>
                </a:lnTo>
                <a:lnTo>
                  <a:pt x="2076450" y="1143360"/>
                </a:lnTo>
                <a:close/>
              </a:path>
              <a:path w="2076450" h="1210310">
                <a:moveTo>
                  <a:pt x="2076450" y="0"/>
                </a:moveTo>
                <a:lnTo>
                  <a:pt x="2003425" y="0"/>
                </a:lnTo>
                <a:lnTo>
                  <a:pt x="1978659" y="14287"/>
                </a:lnTo>
                <a:lnTo>
                  <a:pt x="2076450" y="14287"/>
                </a:lnTo>
                <a:lnTo>
                  <a:pt x="2076450" y="0"/>
                </a:lnTo>
                <a:close/>
              </a:path>
              <a:path w="2076450" h="1210310">
                <a:moveTo>
                  <a:pt x="753109" y="914692"/>
                </a:moveTo>
                <a:lnTo>
                  <a:pt x="624585" y="914692"/>
                </a:lnTo>
                <a:lnTo>
                  <a:pt x="624585" y="1210055"/>
                </a:lnTo>
                <a:lnTo>
                  <a:pt x="638809" y="1210055"/>
                </a:lnTo>
                <a:lnTo>
                  <a:pt x="638809" y="928979"/>
                </a:lnTo>
                <a:lnTo>
                  <a:pt x="753109" y="928979"/>
                </a:lnTo>
                <a:lnTo>
                  <a:pt x="753109" y="914692"/>
                </a:lnTo>
                <a:close/>
              </a:path>
              <a:path w="2076450" h="1210310">
                <a:moveTo>
                  <a:pt x="753109" y="928979"/>
                </a:moveTo>
                <a:lnTo>
                  <a:pt x="738758" y="928979"/>
                </a:lnTo>
                <a:lnTo>
                  <a:pt x="738758" y="1210055"/>
                </a:lnTo>
                <a:lnTo>
                  <a:pt x="753109" y="1210055"/>
                </a:lnTo>
                <a:lnTo>
                  <a:pt x="753109" y="928979"/>
                </a:lnTo>
                <a:close/>
              </a:path>
              <a:path w="2076450" h="1210310">
                <a:moveTo>
                  <a:pt x="867282" y="800353"/>
                </a:moveTo>
                <a:lnTo>
                  <a:pt x="618235" y="800353"/>
                </a:lnTo>
                <a:lnTo>
                  <a:pt x="593470" y="814641"/>
                </a:lnTo>
                <a:lnTo>
                  <a:pt x="853058" y="814641"/>
                </a:lnTo>
                <a:lnTo>
                  <a:pt x="853058" y="1210055"/>
                </a:lnTo>
                <a:lnTo>
                  <a:pt x="867282" y="1210055"/>
                </a:lnTo>
                <a:lnTo>
                  <a:pt x="867282" y="800353"/>
                </a:lnTo>
                <a:close/>
              </a:path>
              <a:path w="2076450" h="1210310">
                <a:moveTo>
                  <a:pt x="1095882" y="1029030"/>
                </a:moveTo>
                <a:lnTo>
                  <a:pt x="967231" y="1029030"/>
                </a:lnTo>
                <a:lnTo>
                  <a:pt x="967231" y="1210055"/>
                </a:lnTo>
                <a:lnTo>
                  <a:pt x="981582" y="1210055"/>
                </a:lnTo>
                <a:lnTo>
                  <a:pt x="981582" y="1043317"/>
                </a:lnTo>
                <a:lnTo>
                  <a:pt x="1095882" y="1043317"/>
                </a:lnTo>
                <a:lnTo>
                  <a:pt x="1095882" y="1029030"/>
                </a:lnTo>
                <a:close/>
              </a:path>
              <a:path w="2076450" h="1210310">
                <a:moveTo>
                  <a:pt x="1095882" y="1043317"/>
                </a:moveTo>
                <a:lnTo>
                  <a:pt x="1081531" y="1043317"/>
                </a:lnTo>
                <a:lnTo>
                  <a:pt x="1081531" y="1115490"/>
                </a:lnTo>
                <a:lnTo>
                  <a:pt x="1068488" y="1121026"/>
                </a:lnTo>
                <a:lnTo>
                  <a:pt x="1058910" y="1130801"/>
                </a:lnTo>
                <a:lnTo>
                  <a:pt x="1053730" y="1143360"/>
                </a:lnTo>
                <a:lnTo>
                  <a:pt x="1053718" y="1157651"/>
                </a:lnTo>
                <a:lnTo>
                  <a:pt x="1059235" y="1170722"/>
                </a:lnTo>
                <a:lnTo>
                  <a:pt x="1068990" y="1180323"/>
                </a:lnTo>
                <a:lnTo>
                  <a:pt x="1081651" y="1185555"/>
                </a:lnTo>
                <a:lnTo>
                  <a:pt x="1095882" y="1185522"/>
                </a:lnTo>
                <a:lnTo>
                  <a:pt x="1108926" y="1179985"/>
                </a:lnTo>
                <a:lnTo>
                  <a:pt x="1116806" y="1171944"/>
                </a:lnTo>
                <a:lnTo>
                  <a:pt x="1088643" y="1171944"/>
                </a:lnTo>
                <a:lnTo>
                  <a:pt x="1080327" y="1170263"/>
                </a:lnTo>
                <a:lnTo>
                  <a:pt x="1073546" y="1165673"/>
                </a:lnTo>
                <a:lnTo>
                  <a:pt x="1068975" y="1158834"/>
                </a:lnTo>
                <a:lnTo>
                  <a:pt x="1067307" y="1150506"/>
                </a:lnTo>
                <a:lnTo>
                  <a:pt x="1068980" y="1142152"/>
                </a:lnTo>
                <a:lnTo>
                  <a:pt x="1073546" y="1135338"/>
                </a:lnTo>
                <a:lnTo>
                  <a:pt x="1080327" y="1130749"/>
                </a:lnTo>
                <a:lnTo>
                  <a:pt x="1088643" y="1129068"/>
                </a:lnTo>
                <a:lnTo>
                  <a:pt x="1116795" y="1129068"/>
                </a:lnTo>
                <a:lnTo>
                  <a:pt x="1113932" y="1125226"/>
                </a:lnTo>
                <a:lnTo>
                  <a:pt x="1105711" y="1119074"/>
                </a:lnTo>
                <a:lnTo>
                  <a:pt x="1095882" y="1115490"/>
                </a:lnTo>
                <a:lnTo>
                  <a:pt x="1095882" y="1043317"/>
                </a:lnTo>
                <a:close/>
              </a:path>
              <a:path w="2076450" h="1210310">
                <a:moveTo>
                  <a:pt x="1116795" y="1129068"/>
                </a:moveTo>
                <a:lnTo>
                  <a:pt x="1088643" y="1129068"/>
                </a:lnTo>
                <a:lnTo>
                  <a:pt x="1097033" y="1130749"/>
                </a:lnTo>
                <a:lnTo>
                  <a:pt x="1103852" y="1135338"/>
                </a:lnTo>
                <a:lnTo>
                  <a:pt x="1108432" y="1142152"/>
                </a:lnTo>
                <a:lnTo>
                  <a:pt x="1110106" y="1150506"/>
                </a:lnTo>
                <a:lnTo>
                  <a:pt x="1108416" y="1158860"/>
                </a:lnTo>
                <a:lnTo>
                  <a:pt x="1103868" y="1165638"/>
                </a:lnTo>
                <a:lnTo>
                  <a:pt x="1097087" y="1170236"/>
                </a:lnTo>
                <a:lnTo>
                  <a:pt x="1088770" y="1171944"/>
                </a:lnTo>
                <a:lnTo>
                  <a:pt x="1116806" y="1171944"/>
                </a:lnTo>
                <a:lnTo>
                  <a:pt x="1118504" y="1170211"/>
                </a:lnTo>
                <a:lnTo>
                  <a:pt x="1123684" y="1157651"/>
                </a:lnTo>
                <a:lnTo>
                  <a:pt x="1123695" y="1143360"/>
                </a:lnTo>
                <a:lnTo>
                  <a:pt x="1120082" y="1133478"/>
                </a:lnTo>
                <a:lnTo>
                  <a:pt x="1116795" y="1129068"/>
                </a:lnTo>
                <a:close/>
              </a:path>
              <a:path w="2076450" h="1210310">
                <a:moveTo>
                  <a:pt x="981463" y="886785"/>
                </a:moveTo>
                <a:lnTo>
                  <a:pt x="944610" y="902130"/>
                </a:lnTo>
                <a:lnTo>
                  <a:pt x="939418" y="928979"/>
                </a:lnTo>
                <a:lnTo>
                  <a:pt x="944953" y="942050"/>
                </a:lnTo>
                <a:lnTo>
                  <a:pt x="954738" y="951652"/>
                </a:lnTo>
                <a:lnTo>
                  <a:pt x="967404" y="956886"/>
                </a:lnTo>
                <a:lnTo>
                  <a:pt x="981582" y="956856"/>
                </a:lnTo>
                <a:lnTo>
                  <a:pt x="991483" y="953266"/>
                </a:lnTo>
                <a:lnTo>
                  <a:pt x="999728" y="947113"/>
                </a:lnTo>
                <a:lnTo>
                  <a:pt x="1002583" y="943267"/>
                </a:lnTo>
                <a:lnTo>
                  <a:pt x="974470" y="943267"/>
                </a:lnTo>
                <a:lnTo>
                  <a:pt x="966134" y="941615"/>
                </a:lnTo>
                <a:lnTo>
                  <a:pt x="959310" y="937047"/>
                </a:lnTo>
                <a:lnTo>
                  <a:pt x="954700" y="930254"/>
                </a:lnTo>
                <a:lnTo>
                  <a:pt x="953007" y="921931"/>
                </a:lnTo>
                <a:lnTo>
                  <a:pt x="954682" y="913475"/>
                </a:lnTo>
                <a:lnTo>
                  <a:pt x="959262" y="906662"/>
                </a:lnTo>
                <a:lnTo>
                  <a:pt x="966081" y="902073"/>
                </a:lnTo>
                <a:lnTo>
                  <a:pt x="974470" y="900391"/>
                </a:lnTo>
                <a:lnTo>
                  <a:pt x="1002630" y="900391"/>
                </a:lnTo>
                <a:lnTo>
                  <a:pt x="994124" y="892019"/>
                </a:lnTo>
                <a:lnTo>
                  <a:pt x="981463" y="886785"/>
                </a:lnTo>
                <a:close/>
              </a:path>
              <a:path w="2076450" h="1210310">
                <a:moveTo>
                  <a:pt x="1002630" y="900391"/>
                </a:moveTo>
                <a:lnTo>
                  <a:pt x="974470" y="900391"/>
                </a:lnTo>
                <a:lnTo>
                  <a:pt x="982787" y="902073"/>
                </a:lnTo>
                <a:lnTo>
                  <a:pt x="989568" y="906662"/>
                </a:lnTo>
                <a:lnTo>
                  <a:pt x="994134" y="913475"/>
                </a:lnTo>
                <a:lnTo>
                  <a:pt x="995806" y="921829"/>
                </a:lnTo>
                <a:lnTo>
                  <a:pt x="994134" y="930183"/>
                </a:lnTo>
                <a:lnTo>
                  <a:pt x="989568" y="936996"/>
                </a:lnTo>
                <a:lnTo>
                  <a:pt x="982787" y="941585"/>
                </a:lnTo>
                <a:lnTo>
                  <a:pt x="974470" y="943267"/>
                </a:lnTo>
                <a:lnTo>
                  <a:pt x="1002583" y="943267"/>
                </a:lnTo>
                <a:lnTo>
                  <a:pt x="1005853" y="938862"/>
                </a:lnTo>
                <a:lnTo>
                  <a:pt x="1009395" y="928979"/>
                </a:lnTo>
                <a:lnTo>
                  <a:pt x="1210055" y="928979"/>
                </a:lnTo>
                <a:lnTo>
                  <a:pt x="1210055" y="914692"/>
                </a:lnTo>
                <a:lnTo>
                  <a:pt x="1009395" y="914692"/>
                </a:lnTo>
                <a:lnTo>
                  <a:pt x="1003879" y="901621"/>
                </a:lnTo>
                <a:lnTo>
                  <a:pt x="1002630" y="900391"/>
                </a:lnTo>
                <a:close/>
              </a:path>
              <a:path w="2076450" h="1210310">
                <a:moveTo>
                  <a:pt x="1135633" y="501408"/>
                </a:moveTo>
                <a:lnTo>
                  <a:pt x="1122806" y="508800"/>
                </a:lnTo>
                <a:lnTo>
                  <a:pt x="1195831" y="581736"/>
                </a:lnTo>
                <a:lnTo>
                  <a:pt x="1195831" y="914692"/>
                </a:lnTo>
                <a:lnTo>
                  <a:pt x="1210055" y="914692"/>
                </a:lnTo>
                <a:lnTo>
                  <a:pt x="1210055" y="575919"/>
                </a:lnTo>
                <a:lnTo>
                  <a:pt x="1135633" y="501408"/>
                </a:lnTo>
                <a:close/>
              </a:path>
              <a:path w="2076450" h="1210310">
                <a:moveTo>
                  <a:pt x="981463" y="772459"/>
                </a:moveTo>
                <a:lnTo>
                  <a:pt x="944610" y="787798"/>
                </a:lnTo>
                <a:lnTo>
                  <a:pt x="939418" y="814641"/>
                </a:lnTo>
                <a:lnTo>
                  <a:pt x="944953" y="827712"/>
                </a:lnTo>
                <a:lnTo>
                  <a:pt x="954738" y="837314"/>
                </a:lnTo>
                <a:lnTo>
                  <a:pt x="967404" y="842548"/>
                </a:lnTo>
                <a:lnTo>
                  <a:pt x="981582" y="842517"/>
                </a:lnTo>
                <a:lnTo>
                  <a:pt x="991483" y="838930"/>
                </a:lnTo>
                <a:lnTo>
                  <a:pt x="999728" y="832770"/>
                </a:lnTo>
                <a:lnTo>
                  <a:pt x="1002569" y="828941"/>
                </a:lnTo>
                <a:lnTo>
                  <a:pt x="974470" y="828941"/>
                </a:lnTo>
                <a:lnTo>
                  <a:pt x="966081" y="827256"/>
                </a:lnTo>
                <a:lnTo>
                  <a:pt x="959246" y="822637"/>
                </a:lnTo>
                <a:lnTo>
                  <a:pt x="954679" y="815831"/>
                </a:lnTo>
                <a:lnTo>
                  <a:pt x="953007" y="807504"/>
                </a:lnTo>
                <a:lnTo>
                  <a:pt x="954682" y="799155"/>
                </a:lnTo>
                <a:lnTo>
                  <a:pt x="959262" y="792341"/>
                </a:lnTo>
                <a:lnTo>
                  <a:pt x="966081" y="787749"/>
                </a:lnTo>
                <a:lnTo>
                  <a:pt x="974470" y="786066"/>
                </a:lnTo>
                <a:lnTo>
                  <a:pt x="1002635" y="786066"/>
                </a:lnTo>
                <a:lnTo>
                  <a:pt x="994124" y="777692"/>
                </a:lnTo>
                <a:lnTo>
                  <a:pt x="981463" y="772459"/>
                </a:lnTo>
                <a:close/>
              </a:path>
              <a:path w="2076450" h="1210310">
                <a:moveTo>
                  <a:pt x="1002635" y="786066"/>
                </a:moveTo>
                <a:lnTo>
                  <a:pt x="974470" y="786066"/>
                </a:lnTo>
                <a:lnTo>
                  <a:pt x="982787" y="787749"/>
                </a:lnTo>
                <a:lnTo>
                  <a:pt x="989568" y="792341"/>
                </a:lnTo>
                <a:lnTo>
                  <a:pt x="994134" y="799155"/>
                </a:lnTo>
                <a:lnTo>
                  <a:pt x="995806" y="807504"/>
                </a:lnTo>
                <a:lnTo>
                  <a:pt x="994176" y="815847"/>
                </a:lnTo>
                <a:lnTo>
                  <a:pt x="989615" y="822637"/>
                </a:lnTo>
                <a:lnTo>
                  <a:pt x="982805" y="827236"/>
                </a:lnTo>
                <a:lnTo>
                  <a:pt x="974470" y="828941"/>
                </a:lnTo>
                <a:lnTo>
                  <a:pt x="1002569" y="828941"/>
                </a:lnTo>
                <a:lnTo>
                  <a:pt x="1005853" y="824515"/>
                </a:lnTo>
                <a:lnTo>
                  <a:pt x="1009395" y="814641"/>
                </a:lnTo>
                <a:lnTo>
                  <a:pt x="1095882" y="814641"/>
                </a:lnTo>
                <a:lnTo>
                  <a:pt x="1095882" y="800353"/>
                </a:lnTo>
                <a:lnTo>
                  <a:pt x="1009395" y="800353"/>
                </a:lnTo>
                <a:lnTo>
                  <a:pt x="1003879" y="787290"/>
                </a:lnTo>
                <a:lnTo>
                  <a:pt x="1002635" y="786066"/>
                </a:lnTo>
                <a:close/>
              </a:path>
              <a:path w="2076450" h="1210310">
                <a:moveTo>
                  <a:pt x="1027048" y="564197"/>
                </a:moveTo>
                <a:lnTo>
                  <a:pt x="1014221" y="571538"/>
                </a:lnTo>
                <a:lnTo>
                  <a:pt x="1081531" y="638898"/>
                </a:lnTo>
                <a:lnTo>
                  <a:pt x="1081531" y="800353"/>
                </a:lnTo>
                <a:lnTo>
                  <a:pt x="1095882" y="800353"/>
                </a:lnTo>
                <a:lnTo>
                  <a:pt x="1095882" y="633082"/>
                </a:lnTo>
                <a:lnTo>
                  <a:pt x="1027048" y="564197"/>
                </a:lnTo>
                <a:close/>
              </a:path>
              <a:path w="2076450" h="1210310">
                <a:moveTo>
                  <a:pt x="967404" y="658126"/>
                </a:moveTo>
                <a:lnTo>
                  <a:pt x="954738" y="663359"/>
                </a:lnTo>
                <a:lnTo>
                  <a:pt x="944953" y="672953"/>
                </a:lnTo>
                <a:lnTo>
                  <a:pt x="939418" y="686015"/>
                </a:lnTo>
                <a:lnTo>
                  <a:pt x="816101" y="686015"/>
                </a:lnTo>
                <a:lnTo>
                  <a:pt x="791463" y="700303"/>
                </a:lnTo>
                <a:lnTo>
                  <a:pt x="939418" y="700303"/>
                </a:lnTo>
                <a:lnTo>
                  <a:pt x="943032" y="710183"/>
                </a:lnTo>
                <a:lnTo>
                  <a:pt x="949182" y="718437"/>
                </a:lnTo>
                <a:lnTo>
                  <a:pt x="957403" y="724593"/>
                </a:lnTo>
                <a:lnTo>
                  <a:pt x="967231" y="728179"/>
                </a:lnTo>
                <a:lnTo>
                  <a:pt x="981463" y="728205"/>
                </a:lnTo>
                <a:lnTo>
                  <a:pt x="994124" y="722971"/>
                </a:lnTo>
                <a:lnTo>
                  <a:pt x="1002628" y="714603"/>
                </a:lnTo>
                <a:lnTo>
                  <a:pt x="974470" y="714603"/>
                </a:lnTo>
                <a:lnTo>
                  <a:pt x="966081" y="712918"/>
                </a:lnTo>
                <a:lnTo>
                  <a:pt x="959262" y="708323"/>
                </a:lnTo>
                <a:lnTo>
                  <a:pt x="954682" y="701509"/>
                </a:lnTo>
                <a:lnTo>
                  <a:pt x="953007" y="693165"/>
                </a:lnTo>
                <a:lnTo>
                  <a:pt x="954686" y="684822"/>
                </a:lnTo>
                <a:lnTo>
                  <a:pt x="959267" y="678008"/>
                </a:lnTo>
                <a:lnTo>
                  <a:pt x="965976" y="673460"/>
                </a:lnTo>
                <a:lnTo>
                  <a:pt x="974343" y="671728"/>
                </a:lnTo>
                <a:lnTo>
                  <a:pt x="1002507" y="671728"/>
                </a:lnTo>
                <a:lnTo>
                  <a:pt x="994626" y="663686"/>
                </a:lnTo>
                <a:lnTo>
                  <a:pt x="981582" y="658152"/>
                </a:lnTo>
                <a:lnTo>
                  <a:pt x="967404" y="658126"/>
                </a:lnTo>
                <a:close/>
              </a:path>
              <a:path w="2076450" h="1210310">
                <a:moveTo>
                  <a:pt x="1002507" y="671728"/>
                </a:moveTo>
                <a:lnTo>
                  <a:pt x="974470" y="671728"/>
                </a:lnTo>
                <a:lnTo>
                  <a:pt x="982787" y="673413"/>
                </a:lnTo>
                <a:lnTo>
                  <a:pt x="989577" y="678022"/>
                </a:lnTo>
                <a:lnTo>
                  <a:pt x="994135" y="684831"/>
                </a:lnTo>
                <a:lnTo>
                  <a:pt x="995806" y="693165"/>
                </a:lnTo>
                <a:lnTo>
                  <a:pt x="994134" y="701509"/>
                </a:lnTo>
                <a:lnTo>
                  <a:pt x="989568" y="708323"/>
                </a:lnTo>
                <a:lnTo>
                  <a:pt x="982787" y="712918"/>
                </a:lnTo>
                <a:lnTo>
                  <a:pt x="974470" y="714603"/>
                </a:lnTo>
                <a:lnTo>
                  <a:pt x="1002628" y="714603"/>
                </a:lnTo>
                <a:lnTo>
                  <a:pt x="1003879" y="713372"/>
                </a:lnTo>
                <a:lnTo>
                  <a:pt x="1009395" y="700303"/>
                </a:lnTo>
                <a:lnTo>
                  <a:pt x="1009383" y="686015"/>
                </a:lnTo>
                <a:lnTo>
                  <a:pt x="1004204" y="673460"/>
                </a:lnTo>
                <a:lnTo>
                  <a:pt x="1002507" y="671728"/>
                </a:lnTo>
                <a:close/>
              </a:path>
              <a:path w="2076450" h="1210310">
                <a:moveTo>
                  <a:pt x="71373" y="1116444"/>
                </a:moveTo>
                <a:lnTo>
                  <a:pt x="25653" y="1142789"/>
                </a:lnTo>
                <a:lnTo>
                  <a:pt x="25653" y="1143360"/>
                </a:lnTo>
                <a:lnTo>
                  <a:pt x="24764" y="1143360"/>
                </a:lnTo>
                <a:lnTo>
                  <a:pt x="0" y="1157651"/>
                </a:lnTo>
                <a:lnTo>
                  <a:pt x="25653" y="1157651"/>
                </a:lnTo>
                <a:lnTo>
                  <a:pt x="31168" y="1170722"/>
                </a:lnTo>
                <a:lnTo>
                  <a:pt x="40909" y="1180323"/>
                </a:lnTo>
                <a:lnTo>
                  <a:pt x="53532" y="1185555"/>
                </a:lnTo>
                <a:lnTo>
                  <a:pt x="67690" y="1185522"/>
                </a:lnTo>
                <a:lnTo>
                  <a:pt x="80807" y="1179985"/>
                </a:lnTo>
                <a:lnTo>
                  <a:pt x="88719" y="1171944"/>
                </a:lnTo>
                <a:lnTo>
                  <a:pt x="60451" y="1171944"/>
                </a:lnTo>
                <a:lnTo>
                  <a:pt x="52115" y="1170263"/>
                </a:lnTo>
                <a:lnTo>
                  <a:pt x="45291" y="1165673"/>
                </a:lnTo>
                <a:lnTo>
                  <a:pt x="40676" y="1158834"/>
                </a:lnTo>
                <a:lnTo>
                  <a:pt x="38988" y="1150506"/>
                </a:lnTo>
                <a:lnTo>
                  <a:pt x="40681" y="1142152"/>
                </a:lnTo>
                <a:lnTo>
                  <a:pt x="45291" y="1135338"/>
                </a:lnTo>
                <a:lnTo>
                  <a:pt x="52115" y="1130749"/>
                </a:lnTo>
                <a:lnTo>
                  <a:pt x="60451" y="1129068"/>
                </a:lnTo>
                <a:lnTo>
                  <a:pt x="88822" y="1129068"/>
                </a:lnTo>
                <a:lnTo>
                  <a:pt x="87121" y="1126596"/>
                </a:lnTo>
                <a:lnTo>
                  <a:pt x="79986" y="1120508"/>
                </a:lnTo>
                <a:lnTo>
                  <a:pt x="71373" y="1116444"/>
                </a:lnTo>
                <a:close/>
              </a:path>
              <a:path w="2076450" h="1210310">
                <a:moveTo>
                  <a:pt x="88822" y="1129068"/>
                </a:moveTo>
                <a:lnTo>
                  <a:pt x="60451" y="1129068"/>
                </a:lnTo>
                <a:lnTo>
                  <a:pt x="68788" y="1130749"/>
                </a:lnTo>
                <a:lnTo>
                  <a:pt x="75612" y="1135338"/>
                </a:lnTo>
                <a:lnTo>
                  <a:pt x="80222" y="1142152"/>
                </a:lnTo>
                <a:lnTo>
                  <a:pt x="81914" y="1150506"/>
                </a:lnTo>
                <a:lnTo>
                  <a:pt x="80224" y="1158860"/>
                </a:lnTo>
                <a:lnTo>
                  <a:pt x="75676" y="1165638"/>
                </a:lnTo>
                <a:lnTo>
                  <a:pt x="68895" y="1170236"/>
                </a:lnTo>
                <a:lnTo>
                  <a:pt x="60578" y="1171944"/>
                </a:lnTo>
                <a:lnTo>
                  <a:pt x="88719" y="1171944"/>
                </a:lnTo>
                <a:lnTo>
                  <a:pt x="90423" y="1170211"/>
                </a:lnTo>
                <a:lnTo>
                  <a:pt x="95617" y="1157651"/>
                </a:lnTo>
                <a:lnTo>
                  <a:pt x="95630" y="1143360"/>
                </a:lnTo>
                <a:lnTo>
                  <a:pt x="92448" y="1134337"/>
                </a:lnTo>
                <a:lnTo>
                  <a:pt x="88822" y="1129068"/>
                </a:lnTo>
                <a:close/>
              </a:path>
              <a:path w="2076450" h="1210310">
                <a:moveTo>
                  <a:pt x="296036" y="1143360"/>
                </a:moveTo>
                <a:lnTo>
                  <a:pt x="167512" y="1143360"/>
                </a:lnTo>
                <a:lnTo>
                  <a:pt x="167512" y="1210055"/>
                </a:lnTo>
                <a:lnTo>
                  <a:pt x="181863" y="1210055"/>
                </a:lnTo>
                <a:lnTo>
                  <a:pt x="181863" y="1157651"/>
                </a:lnTo>
                <a:lnTo>
                  <a:pt x="296036" y="1157651"/>
                </a:lnTo>
                <a:lnTo>
                  <a:pt x="296036" y="1143360"/>
                </a:lnTo>
                <a:close/>
              </a:path>
              <a:path w="2076450" h="1210310">
                <a:moveTo>
                  <a:pt x="296036" y="1157651"/>
                </a:moveTo>
                <a:lnTo>
                  <a:pt x="281812" y="1157651"/>
                </a:lnTo>
                <a:lnTo>
                  <a:pt x="281812" y="1210055"/>
                </a:lnTo>
                <a:lnTo>
                  <a:pt x="296036" y="1210055"/>
                </a:lnTo>
                <a:lnTo>
                  <a:pt x="296036" y="1157651"/>
                </a:lnTo>
                <a:close/>
              </a:path>
              <a:path w="2076450" h="1210310">
                <a:moveTo>
                  <a:pt x="410336" y="1029030"/>
                </a:moveTo>
                <a:lnTo>
                  <a:pt x="222503" y="1029030"/>
                </a:lnTo>
                <a:lnTo>
                  <a:pt x="197738" y="1043317"/>
                </a:lnTo>
                <a:lnTo>
                  <a:pt x="396112" y="1043317"/>
                </a:lnTo>
                <a:lnTo>
                  <a:pt x="396112" y="1210055"/>
                </a:lnTo>
                <a:lnTo>
                  <a:pt x="410336" y="1210055"/>
                </a:lnTo>
                <a:lnTo>
                  <a:pt x="410336" y="1029030"/>
                </a:lnTo>
                <a:close/>
              </a:path>
              <a:path w="2076450" h="1210310">
                <a:moveTo>
                  <a:pt x="524636" y="914692"/>
                </a:moveTo>
                <a:lnTo>
                  <a:pt x="420369" y="914692"/>
                </a:lnTo>
                <a:lnTo>
                  <a:pt x="395604" y="928979"/>
                </a:lnTo>
                <a:lnTo>
                  <a:pt x="510285" y="928979"/>
                </a:lnTo>
                <a:lnTo>
                  <a:pt x="510285" y="1210055"/>
                </a:lnTo>
                <a:lnTo>
                  <a:pt x="524636" y="1210055"/>
                </a:lnTo>
                <a:lnTo>
                  <a:pt x="524636" y="914692"/>
                </a:lnTo>
                <a:close/>
              </a:path>
            </a:pathLst>
          </a:custGeom>
          <a:solidFill>
            <a:srgbClr val="00216C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58519" y="1123950"/>
            <a:ext cx="6833870" cy="18961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910"/>
              </a:spcBef>
              <a:tabLst>
                <a:tab pos="630555" algn="l"/>
              </a:tabLst>
            </a:pPr>
            <a:r>
              <a:rPr sz="2000" b="0" i="0" spc="-5" dirty="0">
                <a:solidFill>
                  <a:srgbClr val="00CC9F"/>
                </a:solidFill>
                <a:latin typeface="Cambria Math"/>
                <a:cs typeface="Cambria Math"/>
              </a:rPr>
              <a:t>⦿	</a:t>
            </a:r>
            <a:r>
              <a:rPr b="0" i="0" spc="20" dirty="0">
                <a:latin typeface="Microsoft Sans Serif"/>
                <a:cs typeface="Microsoft Sans Serif"/>
              </a:rPr>
              <a:t>An</a:t>
            </a:r>
            <a:r>
              <a:rPr b="0" i="0" spc="10" dirty="0">
                <a:latin typeface="Microsoft Sans Serif"/>
                <a:cs typeface="Microsoft Sans Serif"/>
              </a:rPr>
              <a:t> </a:t>
            </a:r>
            <a:r>
              <a:rPr b="0" i="0" spc="45" dirty="0">
                <a:latin typeface="Microsoft Sans Serif"/>
                <a:cs typeface="Microsoft Sans Serif"/>
              </a:rPr>
              <a:t>example</a:t>
            </a:r>
            <a:r>
              <a:rPr b="0" i="0" spc="-15" dirty="0">
                <a:latin typeface="Microsoft Sans Serif"/>
                <a:cs typeface="Microsoft Sans Serif"/>
              </a:rPr>
              <a:t> </a:t>
            </a:r>
            <a:r>
              <a:rPr b="0" i="0" spc="-20" dirty="0">
                <a:latin typeface="Microsoft Sans Serif"/>
                <a:cs typeface="Microsoft Sans Serif"/>
              </a:rPr>
              <a:t>IPv6</a:t>
            </a:r>
            <a:r>
              <a:rPr b="0" i="0" spc="5" dirty="0">
                <a:latin typeface="Microsoft Sans Serif"/>
                <a:cs typeface="Microsoft Sans Serif"/>
              </a:rPr>
              <a:t> </a:t>
            </a:r>
            <a:r>
              <a:rPr b="0" i="0" spc="25" dirty="0">
                <a:latin typeface="Microsoft Sans Serif"/>
                <a:cs typeface="Microsoft Sans Serif"/>
              </a:rPr>
              <a:t>address</a:t>
            </a:r>
            <a:r>
              <a:rPr b="0" i="0" spc="-15" dirty="0">
                <a:latin typeface="Microsoft Sans Serif"/>
                <a:cs typeface="Microsoft Sans Serif"/>
              </a:rPr>
              <a:t> </a:t>
            </a:r>
            <a:r>
              <a:rPr b="0" i="0" dirty="0">
                <a:latin typeface="Microsoft Sans Serif"/>
                <a:cs typeface="Microsoft Sans Serif"/>
              </a:rPr>
              <a:t>is </a:t>
            </a:r>
            <a:r>
              <a:rPr spc="-15" dirty="0"/>
              <a:t>2001:0db8:0000:0000:0000:ffff:0000:0001</a:t>
            </a:r>
            <a:endParaRPr sz="2000" dirty="0">
              <a:latin typeface="Microsoft Sans Serif"/>
              <a:cs typeface="Microsoft Sans Serif"/>
            </a:endParaRPr>
          </a:p>
          <a:p>
            <a:pPr marL="678815">
              <a:lnSpc>
                <a:spcPct val="100000"/>
              </a:lnSpc>
              <a:spcBef>
                <a:spcPts val="810"/>
              </a:spcBef>
            </a:pPr>
            <a:r>
              <a:rPr sz="2000" b="0" i="0" spc="-5" dirty="0">
                <a:solidFill>
                  <a:srgbClr val="3DF385"/>
                </a:solidFill>
                <a:latin typeface="Cambria Math"/>
                <a:cs typeface="Cambria Math"/>
              </a:rPr>
              <a:t>⌾</a:t>
            </a:r>
            <a:r>
              <a:rPr sz="2000" b="0" i="0" spc="370" dirty="0">
                <a:solidFill>
                  <a:srgbClr val="3DF385"/>
                </a:solidFill>
                <a:latin typeface="Cambria Math"/>
                <a:cs typeface="Cambria Math"/>
              </a:rPr>
              <a:t> </a:t>
            </a:r>
            <a:r>
              <a:rPr b="0" i="0" spc="-20" dirty="0">
                <a:latin typeface="Microsoft Sans Serif"/>
                <a:cs typeface="Microsoft Sans Serif"/>
              </a:rPr>
              <a:t>Can</a:t>
            </a:r>
            <a:r>
              <a:rPr b="0" i="0" spc="-10" dirty="0">
                <a:latin typeface="Microsoft Sans Serif"/>
                <a:cs typeface="Microsoft Sans Serif"/>
              </a:rPr>
              <a:t> </a:t>
            </a:r>
            <a:r>
              <a:rPr b="0" i="0" spc="50" dirty="0">
                <a:latin typeface="Microsoft Sans Serif"/>
                <a:cs typeface="Microsoft Sans Serif"/>
              </a:rPr>
              <a:t>be</a:t>
            </a:r>
            <a:r>
              <a:rPr b="0" i="0" spc="-20" dirty="0">
                <a:latin typeface="Microsoft Sans Serif"/>
                <a:cs typeface="Microsoft Sans Serif"/>
              </a:rPr>
              <a:t> </a:t>
            </a:r>
            <a:r>
              <a:rPr b="0" i="0" spc="60" dirty="0">
                <a:latin typeface="Microsoft Sans Serif"/>
                <a:cs typeface="Microsoft Sans Serif"/>
              </a:rPr>
              <a:t>shortened</a:t>
            </a:r>
            <a:r>
              <a:rPr b="0" i="0" spc="-25" dirty="0">
                <a:latin typeface="Microsoft Sans Serif"/>
                <a:cs typeface="Microsoft Sans Serif"/>
              </a:rPr>
              <a:t> </a:t>
            </a:r>
            <a:r>
              <a:rPr b="0" i="0" spc="45" dirty="0">
                <a:latin typeface="Microsoft Sans Serif"/>
                <a:cs typeface="Microsoft Sans Serif"/>
              </a:rPr>
              <a:t>by</a:t>
            </a:r>
            <a:r>
              <a:rPr b="0" i="0" spc="-5" dirty="0">
                <a:latin typeface="Microsoft Sans Serif"/>
                <a:cs typeface="Microsoft Sans Serif"/>
              </a:rPr>
              <a:t> </a:t>
            </a:r>
            <a:r>
              <a:rPr b="0" i="0" spc="55" dirty="0">
                <a:latin typeface="Microsoft Sans Serif"/>
                <a:cs typeface="Microsoft Sans Serif"/>
              </a:rPr>
              <a:t>removing</a:t>
            </a:r>
            <a:r>
              <a:rPr b="0" i="0" spc="-25" dirty="0">
                <a:latin typeface="Microsoft Sans Serif"/>
                <a:cs typeface="Microsoft Sans Serif"/>
              </a:rPr>
              <a:t> </a:t>
            </a:r>
            <a:r>
              <a:rPr b="0" i="0" spc="70" dirty="0">
                <a:latin typeface="Microsoft Sans Serif"/>
                <a:cs typeface="Microsoft Sans Serif"/>
              </a:rPr>
              <a:t>the</a:t>
            </a:r>
            <a:r>
              <a:rPr b="0" i="0" spc="-10" dirty="0">
                <a:latin typeface="Microsoft Sans Serif"/>
                <a:cs typeface="Microsoft Sans Serif"/>
              </a:rPr>
              <a:t> </a:t>
            </a:r>
            <a:r>
              <a:rPr b="0" i="0" spc="35" dirty="0">
                <a:latin typeface="Microsoft Sans Serif"/>
                <a:cs typeface="Microsoft Sans Serif"/>
              </a:rPr>
              <a:t>leading</a:t>
            </a:r>
            <a:r>
              <a:rPr b="0" i="0" spc="-30" dirty="0">
                <a:latin typeface="Microsoft Sans Serif"/>
                <a:cs typeface="Microsoft Sans Serif"/>
              </a:rPr>
              <a:t> </a:t>
            </a:r>
            <a:r>
              <a:rPr b="0" i="0" spc="20" dirty="0">
                <a:latin typeface="Microsoft Sans Serif"/>
                <a:cs typeface="Microsoft Sans Serif"/>
              </a:rPr>
              <a:t>zeros</a:t>
            </a:r>
            <a:r>
              <a:rPr b="0" i="0" spc="-25" dirty="0">
                <a:latin typeface="Microsoft Sans Serif"/>
                <a:cs typeface="Microsoft Sans Serif"/>
              </a:rPr>
              <a:t> </a:t>
            </a:r>
            <a:r>
              <a:rPr b="0" i="0" spc="55" dirty="0">
                <a:latin typeface="Microsoft Sans Serif"/>
                <a:cs typeface="Microsoft Sans Serif"/>
              </a:rPr>
              <a:t>at</a:t>
            </a:r>
            <a:r>
              <a:rPr b="0" i="0" spc="-15" dirty="0">
                <a:latin typeface="Microsoft Sans Serif"/>
                <a:cs typeface="Microsoft Sans Serif"/>
              </a:rPr>
              <a:t> </a:t>
            </a:r>
            <a:r>
              <a:rPr b="0" i="0" spc="70" dirty="0">
                <a:latin typeface="Microsoft Sans Serif"/>
                <a:cs typeface="Microsoft Sans Serif"/>
              </a:rPr>
              <a:t>the</a:t>
            </a:r>
            <a:r>
              <a:rPr b="0" i="0" spc="-5" dirty="0">
                <a:latin typeface="Microsoft Sans Serif"/>
                <a:cs typeface="Microsoft Sans Serif"/>
              </a:rPr>
              <a:t> </a:t>
            </a:r>
            <a:r>
              <a:rPr b="0" i="0" spc="45" dirty="0">
                <a:latin typeface="Microsoft Sans Serif"/>
                <a:cs typeface="Microsoft Sans Serif"/>
              </a:rPr>
              <a:t>beginning</a:t>
            </a:r>
            <a:r>
              <a:rPr b="0" i="0" spc="-35" dirty="0">
                <a:latin typeface="Microsoft Sans Serif"/>
                <a:cs typeface="Microsoft Sans Serif"/>
              </a:rPr>
              <a:t> </a:t>
            </a:r>
            <a:r>
              <a:rPr b="0" i="0" spc="85" dirty="0">
                <a:latin typeface="Microsoft Sans Serif"/>
                <a:cs typeface="Microsoft Sans Serif"/>
              </a:rPr>
              <a:t>of</a:t>
            </a:r>
            <a:endParaRPr sz="2000" dirty="0">
              <a:latin typeface="Microsoft Sans Serif"/>
              <a:cs typeface="Microsoft Sans Serif"/>
            </a:endParaRPr>
          </a:p>
          <a:p>
            <a:pPr marL="221615" algn="ctr">
              <a:lnSpc>
                <a:spcPct val="100000"/>
              </a:lnSpc>
              <a:spcBef>
                <a:spcPts val="204"/>
              </a:spcBef>
            </a:pPr>
            <a:r>
              <a:rPr b="0" i="0" spc="10" dirty="0">
                <a:latin typeface="Microsoft Sans Serif"/>
                <a:cs typeface="Microsoft Sans Serif"/>
              </a:rPr>
              <a:t>each</a:t>
            </a:r>
            <a:r>
              <a:rPr b="0" i="0" spc="-10" dirty="0">
                <a:latin typeface="Microsoft Sans Serif"/>
                <a:cs typeface="Microsoft Sans Serif"/>
              </a:rPr>
              <a:t> </a:t>
            </a:r>
            <a:r>
              <a:rPr b="0" i="0" spc="50" dirty="0">
                <a:latin typeface="Microsoft Sans Serif"/>
                <a:cs typeface="Microsoft Sans Serif"/>
              </a:rPr>
              <a:t>field</a:t>
            </a:r>
            <a:r>
              <a:rPr b="0" i="0" spc="-35" dirty="0">
                <a:latin typeface="Microsoft Sans Serif"/>
                <a:cs typeface="Microsoft Sans Serif"/>
              </a:rPr>
              <a:t> </a:t>
            </a:r>
            <a:r>
              <a:rPr b="0" i="0" spc="25" dirty="0">
                <a:latin typeface="Microsoft Sans Serif"/>
                <a:cs typeface="Microsoft Sans Serif"/>
              </a:rPr>
              <a:t>(octet)</a:t>
            </a:r>
            <a:r>
              <a:rPr b="0" i="0" spc="-25" dirty="0">
                <a:latin typeface="Microsoft Sans Serif"/>
                <a:cs typeface="Microsoft Sans Serif"/>
              </a:rPr>
              <a:t> </a:t>
            </a:r>
            <a:r>
              <a:rPr b="0" i="0" spc="100" dirty="0">
                <a:latin typeface="Microsoft Sans Serif"/>
                <a:cs typeface="Microsoft Sans Serif"/>
              </a:rPr>
              <a:t>to</a:t>
            </a:r>
            <a:r>
              <a:rPr b="0" i="0" spc="-25" dirty="0">
                <a:latin typeface="Microsoft Sans Serif"/>
                <a:cs typeface="Microsoft Sans Serif"/>
              </a:rPr>
              <a:t> </a:t>
            </a:r>
            <a:r>
              <a:rPr b="0" i="0" spc="25" dirty="0">
                <a:latin typeface="Microsoft Sans Serif"/>
                <a:cs typeface="Microsoft Sans Serif"/>
              </a:rPr>
              <a:t>be:</a:t>
            </a:r>
            <a:r>
              <a:rPr b="0" i="0" spc="-25" dirty="0">
                <a:latin typeface="Microsoft Sans Serif"/>
                <a:cs typeface="Microsoft Sans Serif"/>
              </a:rPr>
              <a:t> </a:t>
            </a:r>
            <a:r>
              <a:rPr spc="-15" dirty="0"/>
              <a:t>2001:</a:t>
            </a:r>
            <a:r>
              <a:rPr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db8</a:t>
            </a:r>
            <a:r>
              <a:rPr spc="-15" dirty="0"/>
              <a:t>:0000:0000:0000:ffff:0000:</a:t>
            </a:r>
            <a:r>
              <a:rPr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1</a:t>
            </a:r>
          </a:p>
          <a:p>
            <a:pPr marL="1034415" marR="42545" indent="-356235">
              <a:lnSpc>
                <a:spcPct val="108700"/>
              </a:lnSpc>
              <a:spcBef>
                <a:spcPts val="680"/>
              </a:spcBef>
            </a:pPr>
            <a:r>
              <a:rPr sz="2000" b="0" i="0" spc="-5" dirty="0">
                <a:solidFill>
                  <a:srgbClr val="3DF385"/>
                </a:solidFill>
                <a:latin typeface="Cambria Math"/>
                <a:cs typeface="Cambria Math"/>
              </a:rPr>
              <a:t>⌾ </a:t>
            </a:r>
            <a:r>
              <a:rPr b="0" i="0" spc="-20" dirty="0">
                <a:latin typeface="Microsoft Sans Serif"/>
                <a:cs typeface="Microsoft Sans Serif"/>
              </a:rPr>
              <a:t>Can </a:t>
            </a:r>
            <a:r>
              <a:rPr b="0" i="0" spc="55" dirty="0">
                <a:latin typeface="Microsoft Sans Serif"/>
                <a:cs typeface="Microsoft Sans Serif"/>
              </a:rPr>
              <a:t>substitute </a:t>
            </a:r>
            <a:r>
              <a:rPr b="0" i="0" spc="90" dirty="0">
                <a:latin typeface="Microsoft Sans Serif"/>
                <a:cs typeface="Microsoft Sans Serif"/>
              </a:rPr>
              <a:t>two </a:t>
            </a:r>
            <a:r>
              <a:rPr b="0" i="0" spc="30" dirty="0">
                <a:latin typeface="Microsoft Sans Serif"/>
                <a:cs typeface="Microsoft Sans Serif"/>
              </a:rPr>
              <a:t>colons </a:t>
            </a:r>
            <a:r>
              <a:rPr b="0" i="0" spc="-40" dirty="0">
                <a:latin typeface="Microsoft Sans Serif"/>
                <a:cs typeface="Microsoft Sans Serif"/>
              </a:rPr>
              <a:t>(::) </a:t>
            </a:r>
            <a:r>
              <a:rPr b="0" i="0" spc="95" dirty="0">
                <a:latin typeface="Microsoft Sans Serif"/>
                <a:cs typeface="Microsoft Sans Serif"/>
              </a:rPr>
              <a:t>for </a:t>
            </a:r>
            <a:r>
              <a:rPr b="0" i="0" spc="70" dirty="0">
                <a:latin typeface="Microsoft Sans Serif"/>
                <a:cs typeface="Microsoft Sans Serif"/>
              </a:rPr>
              <a:t>the </a:t>
            </a:r>
            <a:r>
              <a:rPr b="0" i="0" spc="40" dirty="0">
                <a:latin typeface="Microsoft Sans Serif"/>
                <a:cs typeface="Microsoft Sans Serif"/>
              </a:rPr>
              <a:t>longest </a:t>
            </a:r>
            <a:r>
              <a:rPr b="0" i="0" spc="25" dirty="0">
                <a:latin typeface="Microsoft Sans Serif"/>
                <a:cs typeface="Microsoft Sans Serif"/>
              </a:rPr>
              <a:t>consecutive </a:t>
            </a:r>
            <a:r>
              <a:rPr b="0" i="0" spc="35" dirty="0">
                <a:latin typeface="Microsoft Sans Serif"/>
                <a:cs typeface="Microsoft Sans Serif"/>
              </a:rPr>
              <a:t>zero </a:t>
            </a:r>
            <a:r>
              <a:rPr b="0" i="0" spc="20" dirty="0">
                <a:latin typeface="Microsoft Sans Serif"/>
                <a:cs typeface="Microsoft Sans Serif"/>
              </a:rPr>
              <a:t>fields, </a:t>
            </a:r>
            <a:r>
              <a:rPr b="0" i="0" spc="-409" dirty="0">
                <a:latin typeface="Microsoft Sans Serif"/>
                <a:cs typeface="Microsoft Sans Serif"/>
              </a:rPr>
              <a:t> </a:t>
            </a:r>
            <a:r>
              <a:rPr b="0" i="0" spc="15" dirty="0">
                <a:latin typeface="Microsoft Sans Serif"/>
                <a:cs typeface="Microsoft Sans Serif"/>
              </a:rPr>
              <a:t>so</a:t>
            </a:r>
            <a:r>
              <a:rPr b="0" i="0" spc="-30" dirty="0">
                <a:latin typeface="Microsoft Sans Serif"/>
                <a:cs typeface="Microsoft Sans Serif"/>
              </a:rPr>
              <a:t> </a:t>
            </a:r>
            <a:r>
              <a:rPr b="0" i="0" spc="80" dirty="0">
                <a:latin typeface="Microsoft Sans Serif"/>
                <a:cs typeface="Microsoft Sans Serif"/>
              </a:rPr>
              <a:t>it</a:t>
            </a:r>
            <a:r>
              <a:rPr b="0" i="0" spc="-25" dirty="0">
                <a:latin typeface="Microsoft Sans Serif"/>
                <a:cs typeface="Microsoft Sans Serif"/>
              </a:rPr>
              <a:t> </a:t>
            </a:r>
            <a:r>
              <a:rPr b="0" i="0" spc="15" dirty="0">
                <a:latin typeface="Microsoft Sans Serif"/>
                <a:cs typeface="Microsoft Sans Serif"/>
              </a:rPr>
              <a:t>can</a:t>
            </a:r>
            <a:r>
              <a:rPr b="0" i="0" spc="-10" dirty="0">
                <a:latin typeface="Microsoft Sans Serif"/>
                <a:cs typeface="Microsoft Sans Serif"/>
              </a:rPr>
              <a:t> </a:t>
            </a:r>
            <a:r>
              <a:rPr b="0" i="0" spc="25" dirty="0">
                <a:latin typeface="Microsoft Sans Serif"/>
                <a:cs typeface="Microsoft Sans Serif"/>
              </a:rPr>
              <a:t>be:</a:t>
            </a:r>
            <a:r>
              <a:rPr b="0" i="0" spc="-20" dirty="0">
                <a:latin typeface="Microsoft Sans Serif"/>
                <a:cs typeface="Microsoft Sans Serif"/>
              </a:rPr>
              <a:t> </a:t>
            </a:r>
            <a:r>
              <a:rPr spc="-15" dirty="0"/>
              <a:t>2001:db8</a:t>
            </a:r>
            <a:r>
              <a:rPr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::</a:t>
            </a:r>
            <a:r>
              <a:rPr spc="-15" dirty="0"/>
              <a:t>ffff:0000:1</a:t>
            </a:r>
            <a:endParaRPr sz="2000" dirty="0">
              <a:latin typeface="Microsoft Sans Serif"/>
              <a:cs typeface="Microsoft Sans Serif"/>
            </a:endParaRPr>
          </a:p>
          <a:p>
            <a:pPr marL="678815">
              <a:lnSpc>
                <a:spcPct val="100000"/>
              </a:lnSpc>
              <a:spcBef>
                <a:spcPts val="890"/>
              </a:spcBef>
            </a:pPr>
            <a:r>
              <a:rPr sz="2000" b="0" i="0" spc="-5" dirty="0">
                <a:solidFill>
                  <a:srgbClr val="3DF385"/>
                </a:solidFill>
                <a:latin typeface="Cambria Math"/>
                <a:cs typeface="Cambria Math"/>
              </a:rPr>
              <a:t>⌾</a:t>
            </a:r>
            <a:r>
              <a:rPr sz="2000" b="0" i="0" spc="360" dirty="0">
                <a:solidFill>
                  <a:srgbClr val="3DF385"/>
                </a:solidFill>
                <a:latin typeface="Cambria Math"/>
                <a:cs typeface="Cambria Math"/>
              </a:rPr>
              <a:t> </a:t>
            </a:r>
            <a:r>
              <a:rPr spc="-15" dirty="0"/>
              <a:t>0000 </a:t>
            </a:r>
            <a:r>
              <a:rPr b="0" i="0" spc="15" dirty="0">
                <a:latin typeface="Microsoft Sans Serif"/>
                <a:cs typeface="Microsoft Sans Serif"/>
              </a:rPr>
              <a:t>can</a:t>
            </a:r>
            <a:r>
              <a:rPr b="0" i="0" spc="-10" dirty="0">
                <a:latin typeface="Microsoft Sans Serif"/>
                <a:cs typeface="Microsoft Sans Serif"/>
              </a:rPr>
              <a:t> </a:t>
            </a:r>
            <a:r>
              <a:rPr b="0" i="0" spc="50" dirty="0">
                <a:latin typeface="Microsoft Sans Serif"/>
                <a:cs typeface="Microsoft Sans Serif"/>
              </a:rPr>
              <a:t>be</a:t>
            </a:r>
            <a:r>
              <a:rPr b="0" i="0" spc="-25" dirty="0">
                <a:latin typeface="Microsoft Sans Serif"/>
                <a:cs typeface="Microsoft Sans Serif"/>
              </a:rPr>
              <a:t> </a:t>
            </a:r>
            <a:r>
              <a:rPr b="0" i="0" spc="60" dirty="0">
                <a:latin typeface="Microsoft Sans Serif"/>
                <a:cs typeface="Microsoft Sans Serif"/>
              </a:rPr>
              <a:t>substituted</a:t>
            </a:r>
            <a:r>
              <a:rPr b="0" i="0" spc="-40" dirty="0">
                <a:latin typeface="Microsoft Sans Serif"/>
                <a:cs typeface="Microsoft Sans Serif"/>
              </a:rPr>
              <a:t> </a:t>
            </a:r>
            <a:r>
              <a:rPr b="0" i="0" spc="45" dirty="0">
                <a:latin typeface="Microsoft Sans Serif"/>
                <a:cs typeface="Microsoft Sans Serif"/>
              </a:rPr>
              <a:t>by</a:t>
            </a:r>
            <a:r>
              <a:rPr b="0" i="0" spc="-10" dirty="0">
                <a:latin typeface="Microsoft Sans Serif"/>
                <a:cs typeface="Microsoft Sans Serif"/>
              </a:rPr>
              <a:t> </a:t>
            </a:r>
            <a:r>
              <a:rPr spc="-35" dirty="0"/>
              <a:t>0</a:t>
            </a:r>
            <a:r>
              <a:rPr b="0" i="0" spc="-35" dirty="0">
                <a:latin typeface="Microsoft Sans Serif"/>
                <a:cs typeface="Microsoft Sans Serif"/>
              </a:rPr>
              <a:t>,</a:t>
            </a:r>
            <a:r>
              <a:rPr b="0" i="0" spc="-15" dirty="0">
                <a:latin typeface="Microsoft Sans Serif"/>
                <a:cs typeface="Microsoft Sans Serif"/>
              </a:rPr>
              <a:t> </a:t>
            </a:r>
            <a:r>
              <a:rPr b="0" i="0" spc="15" dirty="0">
                <a:latin typeface="Microsoft Sans Serif"/>
                <a:cs typeface="Microsoft Sans Serif"/>
              </a:rPr>
              <a:t>so</a:t>
            </a:r>
            <a:r>
              <a:rPr b="0" i="0" spc="-30" dirty="0">
                <a:latin typeface="Microsoft Sans Serif"/>
                <a:cs typeface="Microsoft Sans Serif"/>
              </a:rPr>
              <a:t> </a:t>
            </a:r>
            <a:r>
              <a:rPr b="0" i="0" spc="80" dirty="0">
                <a:latin typeface="Microsoft Sans Serif"/>
                <a:cs typeface="Microsoft Sans Serif"/>
              </a:rPr>
              <a:t>it</a:t>
            </a:r>
            <a:r>
              <a:rPr b="0" i="0" spc="-25" dirty="0">
                <a:latin typeface="Microsoft Sans Serif"/>
                <a:cs typeface="Microsoft Sans Serif"/>
              </a:rPr>
              <a:t> </a:t>
            </a:r>
            <a:r>
              <a:rPr b="0" i="0" spc="15" dirty="0">
                <a:latin typeface="Microsoft Sans Serif"/>
                <a:cs typeface="Microsoft Sans Serif"/>
              </a:rPr>
              <a:t>can</a:t>
            </a:r>
            <a:r>
              <a:rPr b="0" i="0" spc="-10" dirty="0">
                <a:latin typeface="Microsoft Sans Serif"/>
                <a:cs typeface="Microsoft Sans Serif"/>
              </a:rPr>
              <a:t> </a:t>
            </a:r>
            <a:r>
              <a:rPr b="0" i="0" spc="25" dirty="0">
                <a:latin typeface="Microsoft Sans Serif"/>
                <a:cs typeface="Microsoft Sans Serif"/>
              </a:rPr>
              <a:t>be:</a:t>
            </a:r>
            <a:r>
              <a:rPr b="0" i="0" spc="-20" dirty="0">
                <a:latin typeface="Microsoft Sans Serif"/>
                <a:cs typeface="Microsoft Sans Serif"/>
              </a:rPr>
              <a:t> </a:t>
            </a:r>
            <a:r>
              <a:rPr spc="-15" dirty="0"/>
              <a:t>2001:db8::ffff:</a:t>
            </a:r>
            <a:r>
              <a:rPr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0</a:t>
            </a:r>
            <a:r>
              <a:rPr spc="-15" dirty="0"/>
              <a:t>:1</a:t>
            </a:r>
            <a:endParaRPr sz="2000" dirty="0">
              <a:latin typeface="Microsoft Sans Serif"/>
              <a:cs typeface="Microsoft Sans Serif"/>
            </a:endParaRPr>
          </a:p>
          <a:p>
            <a:pPr marL="208915">
              <a:lnSpc>
                <a:spcPct val="100000"/>
              </a:lnSpc>
              <a:spcBef>
                <a:spcPts val="25"/>
              </a:spcBef>
            </a:pPr>
            <a:endParaRPr sz="2600" dirty="0"/>
          </a:p>
          <a:p>
            <a:pPr marL="208915" algn="ctr">
              <a:lnSpc>
                <a:spcPct val="100000"/>
              </a:lnSpc>
            </a:pPr>
            <a:r>
              <a:rPr sz="2000" b="0" i="0" dirty="0">
                <a:solidFill>
                  <a:srgbClr val="00CC9F"/>
                </a:solidFill>
                <a:latin typeface="Cambria Math"/>
                <a:cs typeface="Cambria Math"/>
              </a:rPr>
              <a:t>⦿</a:t>
            </a:r>
            <a:r>
              <a:rPr sz="2000" b="0" i="0" spc="375" dirty="0">
                <a:solidFill>
                  <a:srgbClr val="00CC9F"/>
                </a:solidFill>
                <a:latin typeface="Cambria Math"/>
                <a:cs typeface="Cambria Math"/>
              </a:rPr>
              <a:t> </a:t>
            </a:r>
            <a:r>
              <a:rPr spc="-60" dirty="0"/>
              <a:t>::1</a:t>
            </a:r>
            <a:r>
              <a:rPr spc="-10" dirty="0"/>
              <a:t> </a:t>
            </a:r>
            <a:r>
              <a:rPr b="0" i="0" dirty="0">
                <a:latin typeface="Microsoft Sans Serif"/>
                <a:cs typeface="Microsoft Sans Serif"/>
              </a:rPr>
              <a:t>is</a:t>
            </a:r>
            <a:r>
              <a:rPr b="0" i="0" spc="-25" dirty="0">
                <a:latin typeface="Microsoft Sans Serif"/>
                <a:cs typeface="Microsoft Sans Serif"/>
              </a:rPr>
              <a:t> </a:t>
            </a:r>
            <a:r>
              <a:rPr b="0" i="0" spc="70" dirty="0">
                <a:latin typeface="Microsoft Sans Serif"/>
                <a:cs typeface="Microsoft Sans Serif"/>
              </a:rPr>
              <a:t>the</a:t>
            </a:r>
            <a:r>
              <a:rPr b="0" i="0" spc="-10" dirty="0">
                <a:latin typeface="Microsoft Sans Serif"/>
                <a:cs typeface="Microsoft Sans Serif"/>
              </a:rPr>
              <a:t> </a:t>
            </a:r>
            <a:r>
              <a:rPr b="0" i="0" spc="-20" dirty="0">
                <a:latin typeface="Microsoft Sans Serif"/>
                <a:cs typeface="Microsoft Sans Serif"/>
              </a:rPr>
              <a:t>IPv6</a:t>
            </a:r>
            <a:r>
              <a:rPr b="0" i="0" spc="-15" dirty="0">
                <a:latin typeface="Microsoft Sans Serif"/>
                <a:cs typeface="Microsoft Sans Serif"/>
              </a:rPr>
              <a:t> </a:t>
            </a:r>
            <a:r>
              <a:rPr b="0" i="0" spc="20" dirty="0">
                <a:latin typeface="Microsoft Sans Serif"/>
                <a:cs typeface="Microsoft Sans Serif"/>
              </a:rPr>
              <a:t>local</a:t>
            </a:r>
            <a:r>
              <a:rPr b="0" i="0" spc="-30" dirty="0">
                <a:latin typeface="Microsoft Sans Serif"/>
                <a:cs typeface="Microsoft Sans Serif"/>
              </a:rPr>
              <a:t> </a:t>
            </a:r>
            <a:r>
              <a:rPr i="0" spc="25" dirty="0">
                <a:latin typeface="Arial"/>
                <a:cs typeface="Arial"/>
              </a:rPr>
              <a:t>loopback</a:t>
            </a:r>
            <a:r>
              <a:rPr i="0" spc="-45" dirty="0">
                <a:latin typeface="Arial"/>
                <a:cs typeface="Arial"/>
              </a:rPr>
              <a:t> </a:t>
            </a:r>
            <a:r>
              <a:rPr i="0" spc="5" dirty="0">
                <a:latin typeface="Arial"/>
                <a:cs typeface="Arial"/>
              </a:rPr>
              <a:t>address</a:t>
            </a:r>
            <a:r>
              <a:rPr b="0" i="0" spc="5" dirty="0">
                <a:latin typeface="Microsoft Sans Serif"/>
                <a:cs typeface="Microsoft Sans Serif"/>
              </a:rPr>
              <a:t>,</a:t>
            </a:r>
            <a:r>
              <a:rPr b="0" i="0" spc="-15" dirty="0">
                <a:latin typeface="Microsoft Sans Serif"/>
                <a:cs typeface="Microsoft Sans Serif"/>
              </a:rPr>
              <a:t> </a:t>
            </a:r>
            <a:r>
              <a:rPr b="0" i="0" spc="40" dirty="0">
                <a:latin typeface="Microsoft Sans Serif"/>
                <a:cs typeface="Microsoft Sans Serif"/>
              </a:rPr>
              <a:t>used</a:t>
            </a:r>
            <a:r>
              <a:rPr b="0" i="0" spc="-25" dirty="0">
                <a:latin typeface="Microsoft Sans Serif"/>
                <a:cs typeface="Microsoft Sans Serif"/>
              </a:rPr>
              <a:t> </a:t>
            </a:r>
            <a:r>
              <a:rPr b="0" i="0" spc="70" dirty="0">
                <a:latin typeface="Microsoft Sans Serif"/>
                <a:cs typeface="Microsoft Sans Serif"/>
              </a:rPr>
              <a:t>the</a:t>
            </a:r>
            <a:r>
              <a:rPr b="0" i="0" spc="-10" dirty="0">
                <a:latin typeface="Microsoft Sans Serif"/>
                <a:cs typeface="Microsoft Sans Serif"/>
              </a:rPr>
              <a:t> </a:t>
            </a:r>
            <a:r>
              <a:rPr b="0" i="0" spc="25" dirty="0">
                <a:latin typeface="Microsoft Sans Serif"/>
                <a:cs typeface="Microsoft Sans Serif"/>
              </a:rPr>
              <a:t>same</a:t>
            </a:r>
            <a:r>
              <a:rPr b="0" i="0" spc="-20" dirty="0">
                <a:latin typeface="Microsoft Sans Serif"/>
                <a:cs typeface="Microsoft Sans Serif"/>
              </a:rPr>
              <a:t> as </a:t>
            </a:r>
            <a:r>
              <a:rPr b="0" i="0" u="sng" spc="10" dirty="0">
                <a:uFill>
                  <a:solidFill>
                    <a:srgbClr val="3D454B"/>
                  </a:solidFill>
                </a:uFill>
                <a:latin typeface="Microsoft Sans Serif"/>
                <a:cs typeface="Microsoft Sans Serif"/>
              </a:rPr>
              <a:t>127.0.0.1</a:t>
            </a:r>
            <a:r>
              <a:rPr b="0" i="0" u="sng" spc="-30" dirty="0">
                <a:uFill>
                  <a:solidFill>
                    <a:srgbClr val="3D454B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b="0" i="0" u="sng" spc="65" dirty="0">
                <a:uFill>
                  <a:solidFill>
                    <a:srgbClr val="3D454B"/>
                  </a:solidFill>
                </a:uFill>
                <a:latin typeface="Microsoft Sans Serif"/>
                <a:cs typeface="Microsoft Sans Serif"/>
              </a:rPr>
              <a:t>in</a:t>
            </a:r>
            <a:r>
              <a:rPr b="0" i="0" u="sng" spc="-15" dirty="0">
                <a:uFill>
                  <a:solidFill>
                    <a:srgbClr val="3D454B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b="0" i="0" u="sng" spc="-20" dirty="0">
                <a:uFill>
                  <a:solidFill>
                    <a:srgbClr val="3D454B"/>
                  </a:solidFill>
                </a:uFill>
                <a:latin typeface="Microsoft Sans Serif"/>
                <a:cs typeface="Microsoft Sans Serif"/>
              </a:rPr>
              <a:t>IPv4</a:t>
            </a:r>
            <a:endParaRPr sz="20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0807" y="4799072"/>
            <a:ext cx="381761" cy="34442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44394" y="597915"/>
            <a:ext cx="500951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Internet</a:t>
            </a:r>
            <a:r>
              <a:rPr spc="-240" dirty="0"/>
              <a:t> </a:t>
            </a:r>
            <a:r>
              <a:rPr spc="-85" dirty="0"/>
              <a:t>Prot</a:t>
            </a:r>
            <a:r>
              <a:rPr spc="-105" dirty="0"/>
              <a:t>o</a:t>
            </a:r>
            <a:r>
              <a:rPr spc="-114" dirty="0"/>
              <a:t>col</a:t>
            </a:r>
            <a:r>
              <a:rPr spc="-250" dirty="0"/>
              <a:t> </a:t>
            </a:r>
            <a:r>
              <a:rPr spc="-75" dirty="0"/>
              <a:t>(IPv6)</a:t>
            </a:r>
            <a:r>
              <a:rPr spc="-250" dirty="0"/>
              <a:t> </a:t>
            </a:r>
            <a:r>
              <a:rPr spc="-125" dirty="0"/>
              <a:t>example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fld id="{81D60167-4931-47E6-BA6A-407CBD079E47}" type="slidenum">
              <a:rPr spc="-35" dirty="0"/>
              <a:t>17</a:t>
            </a:fld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852198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38194" y="1447038"/>
            <a:ext cx="5305425" cy="3696970"/>
            <a:chOff x="3838194" y="1447038"/>
            <a:chExt cx="5305425" cy="3696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6788" y="3933444"/>
              <a:ext cx="2076450" cy="12100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50808" y="4799072"/>
              <a:ext cx="381761" cy="3444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8194" y="1447038"/>
              <a:ext cx="4276344" cy="297256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55395" y="1779700"/>
            <a:ext cx="2872740" cy="25965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68300" marR="5080" indent="-356235">
              <a:lnSpc>
                <a:spcPct val="113399"/>
              </a:lnSpc>
              <a:spcBef>
                <a:spcPts val="30"/>
              </a:spcBef>
            </a:pPr>
            <a:r>
              <a:rPr sz="2000" spc="-5" dirty="0">
                <a:solidFill>
                  <a:srgbClr val="00CC9F"/>
                </a:solidFill>
                <a:latin typeface="Cambria Math"/>
                <a:cs typeface="Cambria Math"/>
              </a:rPr>
              <a:t>⦿ </a:t>
            </a:r>
            <a:r>
              <a:rPr sz="2000" spc="-70" dirty="0">
                <a:solidFill>
                  <a:srgbClr val="00CC9F"/>
                </a:solidFill>
                <a:latin typeface="Cambria Math"/>
                <a:cs typeface="Cambria Math"/>
              </a:rPr>
              <a:t> 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Workstat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io</a:t>
            </a:r>
            <a:r>
              <a:rPr sz="16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portable  </a:t>
            </a:r>
            <a:r>
              <a:rPr sz="16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syste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16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are</a:t>
            </a:r>
            <a:r>
              <a:rPr sz="16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no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longer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tied</a:t>
            </a:r>
            <a:r>
              <a:rPr sz="16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to 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c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able.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Instead,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they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use 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w</a:t>
            </a:r>
            <a:r>
              <a:rPr sz="1600" spc="-4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reless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protocols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such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as  </a:t>
            </a:r>
            <a:r>
              <a:rPr sz="1600" spc="-5" dirty="0">
                <a:solidFill>
                  <a:srgbClr val="171F21"/>
                </a:solidFill>
                <a:latin typeface="Lucida Sans Unicode"/>
                <a:cs typeface="Lucida Sans Unicode"/>
              </a:rPr>
              <a:t>IEEE</a:t>
            </a:r>
            <a:r>
              <a:rPr sz="16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802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.1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1</a:t>
            </a:r>
            <a:endParaRPr sz="1600">
              <a:latin typeface="Lucida Sans Unicode"/>
              <a:cs typeface="Lucida Sans Unicode"/>
            </a:endParaRPr>
          </a:p>
          <a:p>
            <a:pPr marL="368300" marR="22225" indent="-356235">
              <a:lnSpc>
                <a:spcPts val="2210"/>
              </a:lnSpc>
              <a:spcBef>
                <a:spcPts val="120"/>
              </a:spcBef>
            </a:pPr>
            <a:r>
              <a:rPr sz="2000" spc="-5" dirty="0">
                <a:solidFill>
                  <a:srgbClr val="00CC9F"/>
                </a:solidFill>
                <a:latin typeface="Cambria Math"/>
                <a:cs typeface="Cambria Math"/>
              </a:rPr>
              <a:t>⦿ </a:t>
            </a:r>
            <a:r>
              <a:rPr sz="2000" spc="-70" dirty="0">
                <a:solidFill>
                  <a:srgbClr val="00CC9F"/>
                </a:solidFill>
                <a:latin typeface="Cambria Math"/>
                <a:cs typeface="Cambria Math"/>
              </a:rPr>
              <a:t> </a:t>
            </a:r>
            <a:r>
              <a:rPr sz="16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Wireless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media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600" spc="-180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trusio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6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s 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can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happen</a:t>
            </a:r>
            <a:r>
              <a:rPr sz="16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at</a:t>
            </a:r>
            <a:r>
              <a:rPr sz="16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90" dirty="0">
                <a:solidFill>
                  <a:srgbClr val="171F21"/>
                </a:solidFill>
                <a:latin typeface="Lucida Sans Unicode"/>
                <a:cs typeface="Lucida Sans Unicode"/>
              </a:rPr>
              <a:t>d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stance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and  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no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longer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need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physi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c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al</a:t>
            </a:r>
            <a:endParaRPr sz="1600">
              <a:latin typeface="Lucida Sans Unicode"/>
              <a:cs typeface="Lucida Sans Unicode"/>
            </a:endParaRPr>
          </a:p>
          <a:p>
            <a:pPr marL="368300">
              <a:lnSpc>
                <a:spcPct val="100000"/>
              </a:lnSpc>
              <a:spcBef>
                <a:spcPts val="165"/>
              </a:spcBef>
            </a:pP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access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network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resour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c</a:t>
            </a:r>
            <a:r>
              <a:rPr sz="16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es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Wireless</a:t>
            </a:r>
            <a:r>
              <a:rPr spc="-250" dirty="0"/>
              <a:t> </a:t>
            </a:r>
            <a:r>
              <a:rPr spc="-70" dirty="0"/>
              <a:t>Networking</a:t>
            </a:r>
            <a:r>
              <a:rPr spc="-245" dirty="0"/>
              <a:t> </a:t>
            </a:r>
            <a:r>
              <a:rPr spc="114" dirty="0"/>
              <a:t>-</a:t>
            </a:r>
            <a:r>
              <a:rPr spc="-235" dirty="0"/>
              <a:t> </a:t>
            </a:r>
            <a:r>
              <a:rPr spc="-60" dirty="0"/>
              <a:t>WiFi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16855" y="406159"/>
            <a:ext cx="749645" cy="75054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fld id="{81D60167-4931-47E6-BA6A-407CBD079E47}" type="slidenum">
              <a:rPr spc="-35" dirty="0"/>
              <a:t>18</a:t>
            </a:fld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1053927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7998" y="807466"/>
            <a:ext cx="35896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5" dirty="0"/>
              <a:t>Network</a:t>
            </a:r>
            <a:r>
              <a:rPr sz="2800" spc="-195" dirty="0"/>
              <a:t> </a:t>
            </a:r>
            <a:r>
              <a:rPr sz="2800" spc="-90" dirty="0"/>
              <a:t>Attacks</a:t>
            </a:r>
            <a:r>
              <a:rPr sz="2800" spc="-170" dirty="0"/>
              <a:t> </a:t>
            </a:r>
            <a:r>
              <a:rPr sz="2800" spc="-60" dirty="0"/>
              <a:t>Types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31826" y="1284770"/>
            <a:ext cx="9012173" cy="2971431"/>
            <a:chOff x="131826" y="1284770"/>
            <a:chExt cx="9012173" cy="297143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826" y="1857044"/>
              <a:ext cx="4612640" cy="23991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136" y="2051303"/>
              <a:ext cx="4062222" cy="18493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1331" y="1857044"/>
              <a:ext cx="4582668" cy="239915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5641" y="2051303"/>
              <a:ext cx="4171950" cy="18493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4590" y="1284770"/>
              <a:ext cx="2181606" cy="88997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667380" y="1305814"/>
              <a:ext cx="1914525" cy="657225"/>
            </a:xfrm>
            <a:custGeom>
              <a:avLst/>
              <a:gdLst/>
              <a:ahLst/>
              <a:cxnLst/>
              <a:rect l="l" t="t" r="r" b="b"/>
              <a:pathLst>
                <a:path w="1914525" h="657225">
                  <a:moveTo>
                    <a:pt x="153669" y="475234"/>
                  </a:moveTo>
                  <a:lnTo>
                    <a:pt x="0" y="622681"/>
                  </a:lnTo>
                  <a:lnTo>
                    <a:pt x="210185" y="657098"/>
                  </a:lnTo>
                  <a:lnTo>
                    <a:pt x="194280" y="605917"/>
                  </a:lnTo>
                  <a:lnTo>
                    <a:pt x="161036" y="605917"/>
                  </a:lnTo>
                  <a:lnTo>
                    <a:pt x="142112" y="545211"/>
                  </a:lnTo>
                  <a:lnTo>
                    <a:pt x="172481" y="535768"/>
                  </a:lnTo>
                  <a:lnTo>
                    <a:pt x="153669" y="475234"/>
                  </a:lnTo>
                  <a:close/>
                </a:path>
                <a:path w="1914525" h="657225">
                  <a:moveTo>
                    <a:pt x="172481" y="535768"/>
                  </a:moveTo>
                  <a:lnTo>
                    <a:pt x="142112" y="545211"/>
                  </a:lnTo>
                  <a:lnTo>
                    <a:pt x="161036" y="605917"/>
                  </a:lnTo>
                  <a:lnTo>
                    <a:pt x="191350" y="596490"/>
                  </a:lnTo>
                  <a:lnTo>
                    <a:pt x="172481" y="535768"/>
                  </a:lnTo>
                  <a:close/>
                </a:path>
                <a:path w="1914525" h="657225">
                  <a:moveTo>
                    <a:pt x="191350" y="596490"/>
                  </a:moveTo>
                  <a:lnTo>
                    <a:pt x="161036" y="605917"/>
                  </a:lnTo>
                  <a:lnTo>
                    <a:pt x="194280" y="605917"/>
                  </a:lnTo>
                  <a:lnTo>
                    <a:pt x="191350" y="596490"/>
                  </a:lnTo>
                  <a:close/>
                </a:path>
                <a:path w="1914525" h="657225">
                  <a:moveTo>
                    <a:pt x="1895602" y="0"/>
                  </a:moveTo>
                  <a:lnTo>
                    <a:pt x="172481" y="535768"/>
                  </a:lnTo>
                  <a:lnTo>
                    <a:pt x="191350" y="596490"/>
                  </a:lnTo>
                  <a:lnTo>
                    <a:pt x="1914397" y="60706"/>
                  </a:lnTo>
                  <a:lnTo>
                    <a:pt x="1895602" y="0"/>
                  </a:lnTo>
                  <a:close/>
                </a:path>
              </a:pathLst>
            </a:custGeom>
            <a:solidFill>
              <a:srgbClr val="00CC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2470" y="1284770"/>
              <a:ext cx="2307335" cy="88997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63491" y="1305687"/>
              <a:ext cx="2040255" cy="661035"/>
            </a:xfrm>
            <a:custGeom>
              <a:avLst/>
              <a:gdLst/>
              <a:ahLst/>
              <a:cxnLst/>
              <a:rect l="l" t="t" r="r" b="b"/>
              <a:pathLst>
                <a:path w="2040254" h="661035">
                  <a:moveTo>
                    <a:pt x="1848357" y="599949"/>
                  </a:moveTo>
                  <a:lnTo>
                    <a:pt x="1830578" y="660907"/>
                  </a:lnTo>
                  <a:lnTo>
                    <a:pt x="2040128" y="622807"/>
                  </a:lnTo>
                  <a:lnTo>
                    <a:pt x="2025055" y="608838"/>
                  </a:lnTo>
                  <a:lnTo>
                    <a:pt x="1878838" y="608838"/>
                  </a:lnTo>
                  <a:lnTo>
                    <a:pt x="1848357" y="599949"/>
                  </a:lnTo>
                  <a:close/>
                </a:path>
                <a:path w="2040254" h="661035">
                  <a:moveTo>
                    <a:pt x="1866137" y="538989"/>
                  </a:moveTo>
                  <a:lnTo>
                    <a:pt x="1848357" y="599949"/>
                  </a:lnTo>
                  <a:lnTo>
                    <a:pt x="1878838" y="608838"/>
                  </a:lnTo>
                  <a:lnTo>
                    <a:pt x="1896618" y="547877"/>
                  </a:lnTo>
                  <a:lnTo>
                    <a:pt x="1866137" y="538989"/>
                  </a:lnTo>
                  <a:close/>
                </a:path>
                <a:path w="2040254" h="661035">
                  <a:moveTo>
                    <a:pt x="1883918" y="478027"/>
                  </a:moveTo>
                  <a:lnTo>
                    <a:pt x="1866137" y="538989"/>
                  </a:lnTo>
                  <a:lnTo>
                    <a:pt x="1896618" y="547877"/>
                  </a:lnTo>
                  <a:lnTo>
                    <a:pt x="1878838" y="608838"/>
                  </a:lnTo>
                  <a:lnTo>
                    <a:pt x="2025055" y="608838"/>
                  </a:lnTo>
                  <a:lnTo>
                    <a:pt x="1883918" y="478027"/>
                  </a:lnTo>
                  <a:close/>
                </a:path>
                <a:path w="2040254" h="661035">
                  <a:moveTo>
                    <a:pt x="17780" y="0"/>
                  </a:moveTo>
                  <a:lnTo>
                    <a:pt x="0" y="60960"/>
                  </a:lnTo>
                  <a:lnTo>
                    <a:pt x="1848357" y="599949"/>
                  </a:lnTo>
                  <a:lnTo>
                    <a:pt x="1866137" y="538989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CC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50" dirty="0"/>
              <a:t>19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98363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9101" y="865632"/>
            <a:ext cx="6412230" cy="745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2082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Domain</a:t>
            </a:r>
            <a:r>
              <a:rPr spc="-195" dirty="0"/>
              <a:t> </a:t>
            </a:r>
            <a:r>
              <a:rPr spc="-204" dirty="0"/>
              <a:t>4:</a:t>
            </a:r>
            <a:r>
              <a:rPr spc="-200" dirty="0"/>
              <a:t> </a:t>
            </a:r>
            <a:r>
              <a:rPr spc="-105" dirty="0"/>
              <a:t>Network</a:t>
            </a:r>
            <a:r>
              <a:rPr spc="-204" dirty="0"/>
              <a:t> </a:t>
            </a:r>
            <a:r>
              <a:rPr spc="-114" dirty="0"/>
              <a:t>Security</a:t>
            </a:r>
            <a:r>
              <a:rPr spc="-190" dirty="0"/>
              <a:t> </a:t>
            </a:r>
            <a:r>
              <a:rPr spc="-110" dirty="0"/>
              <a:t>Objectives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6152" y="4799072"/>
            <a:ext cx="296405" cy="34442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41374" y="1921001"/>
            <a:ext cx="68129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AutoNum type="arabicPeriod"/>
              <a:tabLst>
                <a:tab pos="354965" algn="l"/>
              </a:tabLst>
            </a:pPr>
            <a:r>
              <a:rPr sz="1600" dirty="0">
                <a:solidFill>
                  <a:srgbClr val="171F21"/>
                </a:solidFill>
                <a:latin typeface="Arial MT"/>
                <a:cs typeface="Arial MT"/>
              </a:rPr>
              <a:t>Explain</a:t>
            </a:r>
            <a:r>
              <a:rPr sz="1600" spc="2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Arial MT"/>
                <a:cs typeface="Arial MT"/>
              </a:rPr>
              <a:t>the</a:t>
            </a:r>
            <a:r>
              <a:rPr sz="1600" spc="4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71F21"/>
                </a:solidFill>
                <a:latin typeface="Arial MT"/>
                <a:cs typeface="Arial MT"/>
              </a:rPr>
              <a:t>concepts</a:t>
            </a:r>
            <a:r>
              <a:rPr sz="1600" spc="2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80" dirty="0">
                <a:solidFill>
                  <a:srgbClr val="171F21"/>
                </a:solidFill>
                <a:latin typeface="Arial MT"/>
                <a:cs typeface="Arial MT"/>
              </a:rPr>
              <a:t>of</a:t>
            </a:r>
            <a:r>
              <a:rPr sz="1600" spc="3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Arial MT"/>
                <a:cs typeface="Arial MT"/>
              </a:rPr>
              <a:t>network</a:t>
            </a:r>
            <a:r>
              <a:rPr sz="1600" spc="2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71F21"/>
                </a:solidFill>
                <a:latin typeface="Arial MT"/>
                <a:cs typeface="Arial MT"/>
              </a:rPr>
              <a:t>security.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</a:tabLst>
            </a:pPr>
            <a:r>
              <a:rPr sz="1600" spc="-10" dirty="0">
                <a:solidFill>
                  <a:srgbClr val="171F21"/>
                </a:solidFill>
                <a:latin typeface="Arial MT"/>
                <a:cs typeface="Arial MT"/>
              </a:rPr>
              <a:t>Recognize</a:t>
            </a:r>
            <a:r>
              <a:rPr sz="1600" spc="-4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Arial MT"/>
                <a:cs typeface="Arial MT"/>
              </a:rPr>
              <a:t>common</a:t>
            </a:r>
            <a:r>
              <a:rPr sz="1600" spc="-3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65" dirty="0">
                <a:solidFill>
                  <a:srgbClr val="171F21"/>
                </a:solidFill>
                <a:latin typeface="Arial MT"/>
                <a:cs typeface="Arial MT"/>
              </a:rPr>
              <a:t>networking</a:t>
            </a:r>
            <a:r>
              <a:rPr sz="1600" spc="-3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60" dirty="0">
                <a:solidFill>
                  <a:srgbClr val="171F21"/>
                </a:solidFill>
                <a:latin typeface="Arial MT"/>
                <a:cs typeface="Arial MT"/>
              </a:rPr>
              <a:t>terms</a:t>
            </a:r>
            <a:r>
              <a:rPr sz="1600" spc="-3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60" dirty="0">
                <a:solidFill>
                  <a:srgbClr val="171F21"/>
                </a:solidFill>
                <a:latin typeface="Arial MT"/>
                <a:cs typeface="Arial MT"/>
              </a:rPr>
              <a:t>and</a:t>
            </a:r>
            <a:r>
              <a:rPr sz="1600" spc="-3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71F21"/>
                </a:solidFill>
                <a:latin typeface="Arial MT"/>
                <a:cs typeface="Arial MT"/>
              </a:rPr>
              <a:t>models.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</a:tabLst>
            </a:pPr>
            <a:r>
              <a:rPr sz="1600" spc="55" dirty="0">
                <a:solidFill>
                  <a:srgbClr val="171F21"/>
                </a:solidFill>
                <a:latin typeface="Arial MT"/>
                <a:cs typeface="Arial MT"/>
              </a:rPr>
              <a:t>Identify</a:t>
            </a:r>
            <a:r>
              <a:rPr sz="1600" spc="-2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Arial MT"/>
                <a:cs typeface="Arial MT"/>
              </a:rPr>
              <a:t>common</a:t>
            </a:r>
            <a:r>
              <a:rPr sz="1600" spc="-1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50" dirty="0">
                <a:solidFill>
                  <a:srgbClr val="171F21"/>
                </a:solidFill>
                <a:latin typeface="Arial MT"/>
                <a:cs typeface="Arial MT"/>
              </a:rPr>
              <a:t>protocols</a:t>
            </a:r>
            <a:r>
              <a:rPr sz="1600" spc="-2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60" dirty="0">
                <a:solidFill>
                  <a:srgbClr val="171F21"/>
                </a:solidFill>
                <a:latin typeface="Arial MT"/>
                <a:cs typeface="Arial MT"/>
              </a:rPr>
              <a:t>and</a:t>
            </a:r>
            <a:r>
              <a:rPr sz="1600" spc="-1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65" dirty="0">
                <a:solidFill>
                  <a:srgbClr val="171F21"/>
                </a:solidFill>
                <a:latin typeface="Arial MT"/>
                <a:cs typeface="Arial MT"/>
              </a:rPr>
              <a:t>ports</a:t>
            </a:r>
            <a:r>
              <a:rPr sz="1600" spc="-3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60" dirty="0">
                <a:solidFill>
                  <a:srgbClr val="171F21"/>
                </a:solidFill>
                <a:latin typeface="Arial MT"/>
                <a:cs typeface="Arial MT"/>
              </a:rPr>
              <a:t>and</a:t>
            </a:r>
            <a:r>
              <a:rPr sz="1600" spc="-1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Arial MT"/>
                <a:cs typeface="Arial MT"/>
              </a:rPr>
              <a:t>their</a:t>
            </a:r>
            <a:r>
              <a:rPr sz="1600" spc="-1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71F21"/>
                </a:solidFill>
                <a:latin typeface="Arial MT"/>
                <a:cs typeface="Arial MT"/>
              </a:rPr>
              <a:t>secure </a:t>
            </a:r>
            <a:r>
              <a:rPr sz="1600" spc="-10" dirty="0">
                <a:solidFill>
                  <a:srgbClr val="171F21"/>
                </a:solidFill>
                <a:latin typeface="Arial MT"/>
                <a:cs typeface="Arial MT"/>
              </a:rPr>
              <a:t>counterparts.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</a:tabLst>
            </a:pPr>
            <a:r>
              <a:rPr sz="1600" spc="55" dirty="0">
                <a:solidFill>
                  <a:srgbClr val="171F21"/>
                </a:solidFill>
                <a:latin typeface="Arial MT"/>
                <a:cs typeface="Arial MT"/>
              </a:rPr>
              <a:t>Identify</a:t>
            </a:r>
            <a:r>
              <a:rPr sz="1600" spc="-1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71F21"/>
                </a:solidFill>
                <a:latin typeface="Arial MT"/>
                <a:cs typeface="Arial MT"/>
              </a:rPr>
              <a:t>types </a:t>
            </a:r>
            <a:r>
              <a:rPr sz="1600" spc="80" dirty="0">
                <a:solidFill>
                  <a:srgbClr val="171F21"/>
                </a:solidFill>
                <a:latin typeface="Arial MT"/>
                <a:cs typeface="Arial MT"/>
              </a:rPr>
              <a:t>of</a:t>
            </a:r>
            <a:r>
              <a:rPr sz="1600" spc="-1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Arial MT"/>
                <a:cs typeface="Arial MT"/>
              </a:rPr>
              <a:t>network</a:t>
            </a:r>
            <a:r>
              <a:rPr sz="1600" spc="-1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71F21"/>
                </a:solidFill>
                <a:latin typeface="Arial MT"/>
                <a:cs typeface="Arial MT"/>
              </a:rPr>
              <a:t>(cyber)</a:t>
            </a:r>
            <a:r>
              <a:rPr sz="1600" spc="-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50" dirty="0">
                <a:solidFill>
                  <a:srgbClr val="171F21"/>
                </a:solidFill>
                <a:latin typeface="Arial MT"/>
                <a:cs typeface="Arial MT"/>
              </a:rPr>
              <a:t>threats</a:t>
            </a:r>
            <a:r>
              <a:rPr sz="1600" spc="-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60" dirty="0">
                <a:solidFill>
                  <a:srgbClr val="171F21"/>
                </a:solidFill>
                <a:latin typeface="Arial MT"/>
                <a:cs typeface="Arial MT"/>
              </a:rPr>
              <a:t>and</a:t>
            </a:r>
            <a:r>
              <a:rPr sz="1600" spc="-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71F21"/>
                </a:solidFill>
                <a:latin typeface="Arial MT"/>
                <a:cs typeface="Arial MT"/>
              </a:rPr>
              <a:t>attacks.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</a:tabLst>
            </a:pPr>
            <a:r>
              <a:rPr sz="1600" dirty="0">
                <a:solidFill>
                  <a:srgbClr val="171F21"/>
                </a:solidFill>
                <a:latin typeface="Arial MT"/>
                <a:cs typeface="Arial MT"/>
              </a:rPr>
              <a:t>Discuss</a:t>
            </a:r>
            <a:r>
              <a:rPr sz="1600" spc="-3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Arial MT"/>
                <a:cs typeface="Arial MT"/>
              </a:rPr>
              <a:t>common</a:t>
            </a:r>
            <a:r>
              <a:rPr sz="1600" spc="-1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50" dirty="0">
                <a:solidFill>
                  <a:srgbClr val="171F21"/>
                </a:solidFill>
                <a:latin typeface="Arial MT"/>
                <a:cs typeface="Arial MT"/>
              </a:rPr>
              <a:t>tools</a:t>
            </a:r>
            <a:r>
              <a:rPr sz="1600" spc="-3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71F21"/>
                </a:solidFill>
                <a:latin typeface="Arial MT"/>
                <a:cs typeface="Arial MT"/>
              </a:rPr>
              <a:t>used</a:t>
            </a:r>
            <a:r>
              <a:rPr sz="1600" spc="-1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90" dirty="0">
                <a:solidFill>
                  <a:srgbClr val="171F21"/>
                </a:solidFill>
                <a:latin typeface="Arial MT"/>
                <a:cs typeface="Arial MT"/>
              </a:rPr>
              <a:t>to</a:t>
            </a:r>
            <a:r>
              <a:rPr sz="1600" spc="-2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55" dirty="0">
                <a:solidFill>
                  <a:srgbClr val="171F21"/>
                </a:solidFill>
                <a:latin typeface="Arial MT"/>
                <a:cs typeface="Arial MT"/>
              </a:rPr>
              <a:t>identify</a:t>
            </a:r>
            <a:r>
              <a:rPr sz="1600" spc="-2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60" dirty="0">
                <a:solidFill>
                  <a:srgbClr val="171F21"/>
                </a:solidFill>
                <a:latin typeface="Arial MT"/>
                <a:cs typeface="Arial MT"/>
              </a:rPr>
              <a:t>and</a:t>
            </a:r>
            <a:r>
              <a:rPr sz="1600" spc="-2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60" dirty="0">
                <a:solidFill>
                  <a:srgbClr val="171F21"/>
                </a:solidFill>
                <a:latin typeface="Arial MT"/>
                <a:cs typeface="Arial MT"/>
              </a:rPr>
              <a:t>prevent</a:t>
            </a:r>
            <a:r>
              <a:rPr sz="1600" spc="-2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71F21"/>
                </a:solidFill>
                <a:latin typeface="Arial MT"/>
                <a:cs typeface="Arial MT"/>
              </a:rPr>
              <a:t>threats.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</a:tabLst>
            </a:pPr>
            <a:r>
              <a:rPr sz="1600" spc="50" dirty="0">
                <a:solidFill>
                  <a:srgbClr val="171F21"/>
                </a:solidFill>
                <a:latin typeface="Arial MT"/>
                <a:cs typeface="Arial MT"/>
              </a:rPr>
              <a:t>Identify</a:t>
            </a:r>
            <a:r>
              <a:rPr sz="1600" spc="8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75" dirty="0">
                <a:solidFill>
                  <a:srgbClr val="171F21"/>
                </a:solidFill>
                <a:latin typeface="Arial MT"/>
                <a:cs typeface="Arial MT"/>
              </a:rPr>
              <a:t>common</a:t>
            </a:r>
            <a:r>
              <a:rPr sz="1600" spc="9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71F21"/>
                </a:solidFill>
                <a:latin typeface="Arial MT"/>
                <a:cs typeface="Arial MT"/>
              </a:rPr>
              <a:t>data</a:t>
            </a:r>
            <a:r>
              <a:rPr sz="1600" spc="7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71F21"/>
                </a:solidFill>
                <a:latin typeface="Arial MT"/>
                <a:cs typeface="Arial MT"/>
              </a:rPr>
              <a:t>center</a:t>
            </a:r>
            <a:r>
              <a:rPr sz="1600" spc="9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40" dirty="0">
                <a:solidFill>
                  <a:srgbClr val="171F21"/>
                </a:solidFill>
                <a:latin typeface="Arial MT"/>
                <a:cs typeface="Arial MT"/>
              </a:rPr>
              <a:t>terminology.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eriod"/>
              <a:tabLst>
                <a:tab pos="354965" algn="l"/>
              </a:tabLst>
            </a:pPr>
            <a:r>
              <a:rPr sz="1600" spc="-10" dirty="0">
                <a:solidFill>
                  <a:srgbClr val="171F21"/>
                </a:solidFill>
                <a:latin typeface="Arial MT"/>
                <a:cs typeface="Arial MT"/>
              </a:rPr>
              <a:t>Recognize</a:t>
            </a:r>
            <a:r>
              <a:rPr sz="1600" spc="-2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Arial MT"/>
                <a:cs typeface="Arial MT"/>
              </a:rPr>
              <a:t>common</a:t>
            </a:r>
            <a:r>
              <a:rPr sz="1600" spc="-2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50" dirty="0">
                <a:solidFill>
                  <a:srgbClr val="171F21"/>
                </a:solidFill>
                <a:latin typeface="Arial MT"/>
                <a:cs typeface="Arial MT"/>
              </a:rPr>
              <a:t>cloud</a:t>
            </a:r>
            <a:r>
              <a:rPr sz="1600" spc="-3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71F21"/>
                </a:solidFill>
                <a:latin typeface="Arial MT"/>
                <a:cs typeface="Arial MT"/>
              </a:rPr>
              <a:t>service</a:t>
            </a:r>
            <a:r>
              <a:rPr sz="1600" spc="-2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45" dirty="0">
                <a:solidFill>
                  <a:srgbClr val="171F21"/>
                </a:solidFill>
                <a:latin typeface="Arial MT"/>
                <a:cs typeface="Arial MT"/>
              </a:rPr>
              <a:t>terminology.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</a:tabLst>
            </a:pPr>
            <a:r>
              <a:rPr sz="1600" spc="55" dirty="0">
                <a:solidFill>
                  <a:srgbClr val="171F21"/>
                </a:solidFill>
                <a:latin typeface="Arial MT"/>
                <a:cs typeface="Arial MT"/>
              </a:rPr>
              <a:t>Identify</a:t>
            </a:r>
            <a:r>
              <a:rPr sz="1600" spc="4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71F21"/>
                </a:solidFill>
                <a:latin typeface="Arial MT"/>
                <a:cs typeface="Arial MT"/>
              </a:rPr>
              <a:t>secure</a:t>
            </a:r>
            <a:r>
              <a:rPr sz="1600" spc="5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Arial MT"/>
                <a:cs typeface="Arial MT"/>
              </a:rPr>
              <a:t>network</a:t>
            </a:r>
            <a:r>
              <a:rPr sz="1600" spc="5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71F21"/>
                </a:solidFill>
                <a:latin typeface="Arial MT"/>
                <a:cs typeface="Arial MT"/>
              </a:rPr>
              <a:t>design</a:t>
            </a:r>
            <a:r>
              <a:rPr sz="1600" spc="3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45" dirty="0">
                <a:solidFill>
                  <a:srgbClr val="171F21"/>
                </a:solidFill>
                <a:latin typeface="Arial MT"/>
                <a:cs typeface="Arial MT"/>
              </a:rPr>
              <a:t>terminology.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</a:tabLst>
            </a:pPr>
            <a:r>
              <a:rPr sz="1600" dirty="0">
                <a:solidFill>
                  <a:srgbClr val="171F21"/>
                </a:solidFill>
                <a:latin typeface="Arial MT"/>
                <a:cs typeface="Arial MT"/>
              </a:rPr>
              <a:t>Practice</a:t>
            </a:r>
            <a:r>
              <a:rPr sz="1600" spc="3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Arial MT"/>
                <a:cs typeface="Arial MT"/>
              </a:rPr>
              <a:t>the</a:t>
            </a:r>
            <a:r>
              <a:rPr sz="1600" spc="5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60" dirty="0">
                <a:solidFill>
                  <a:srgbClr val="171F21"/>
                </a:solidFill>
                <a:latin typeface="Arial MT"/>
                <a:cs typeface="Arial MT"/>
              </a:rPr>
              <a:t>terminology</a:t>
            </a:r>
            <a:r>
              <a:rPr sz="1600" spc="3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80" dirty="0">
                <a:solidFill>
                  <a:srgbClr val="171F21"/>
                </a:solidFill>
                <a:latin typeface="Arial MT"/>
                <a:cs typeface="Arial MT"/>
              </a:rPr>
              <a:t>of</a:t>
            </a:r>
            <a:r>
              <a:rPr sz="1600" spc="4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60" dirty="0">
                <a:solidFill>
                  <a:srgbClr val="171F21"/>
                </a:solidFill>
                <a:latin typeface="Arial MT"/>
                <a:cs typeface="Arial MT"/>
              </a:rPr>
              <a:t>and</a:t>
            </a:r>
            <a:r>
              <a:rPr sz="1600" spc="4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71F21"/>
                </a:solidFill>
                <a:latin typeface="Arial MT"/>
                <a:cs typeface="Arial MT"/>
              </a:rPr>
              <a:t>review</a:t>
            </a:r>
            <a:r>
              <a:rPr sz="1600" spc="4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Arial MT"/>
                <a:cs typeface="Arial MT"/>
              </a:rPr>
              <a:t>network</a:t>
            </a:r>
            <a:r>
              <a:rPr sz="1600" spc="5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71F21"/>
                </a:solidFill>
                <a:latin typeface="Arial MT"/>
                <a:cs typeface="Arial MT"/>
              </a:rPr>
              <a:t>security</a:t>
            </a:r>
            <a:r>
              <a:rPr sz="1600" spc="4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71F21"/>
                </a:solidFill>
                <a:latin typeface="Arial MT"/>
                <a:cs typeface="Arial MT"/>
              </a:rPr>
              <a:t>concepts.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898" y="1659940"/>
            <a:ext cx="5582285" cy="293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395" marR="334010" indent="-354330">
              <a:lnSpc>
                <a:spcPct val="114999"/>
              </a:lnSpc>
              <a:spcBef>
                <a:spcPts val="100"/>
              </a:spcBef>
              <a:buClr>
                <a:srgbClr val="00CC9F"/>
              </a:buClr>
              <a:buSzPct val="125000"/>
              <a:buFont typeface="Cambria Math"/>
              <a:buChar char="⦿"/>
              <a:tabLst>
                <a:tab pos="368300" algn="l"/>
              </a:tabLst>
            </a:pPr>
            <a:r>
              <a:rPr sz="1600" b="1" spc="-45" dirty="0">
                <a:solidFill>
                  <a:srgbClr val="171F21"/>
                </a:solidFill>
                <a:latin typeface="Trebuchet MS"/>
                <a:cs typeface="Trebuchet MS"/>
              </a:rPr>
              <a:t>Denial-</a:t>
            </a:r>
            <a:r>
              <a:rPr sz="1600" b="1" spc="-10" dirty="0">
                <a:solidFill>
                  <a:srgbClr val="171F21"/>
                </a:solidFill>
                <a:latin typeface="Trebuchet MS"/>
                <a:cs typeface="Trebuchet MS"/>
              </a:rPr>
              <a:t>of-</a:t>
            </a:r>
            <a:r>
              <a:rPr sz="1600" b="1" spc="-75" dirty="0">
                <a:solidFill>
                  <a:srgbClr val="171F21"/>
                </a:solidFill>
                <a:latin typeface="Trebuchet MS"/>
                <a:cs typeface="Trebuchet MS"/>
              </a:rPr>
              <a:t>service</a:t>
            </a:r>
            <a:r>
              <a:rPr sz="1600" b="1" spc="-9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-65" dirty="0">
                <a:solidFill>
                  <a:srgbClr val="171F21"/>
                </a:solidFill>
                <a:latin typeface="Trebuchet MS"/>
                <a:cs typeface="Trebuchet MS"/>
              </a:rPr>
              <a:t>attack</a:t>
            </a:r>
            <a:r>
              <a:rPr sz="1600" b="1" spc="-6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114" dirty="0">
                <a:solidFill>
                  <a:srgbClr val="171F21"/>
                </a:solidFill>
                <a:latin typeface="Trebuchet MS"/>
                <a:cs typeface="Trebuchet MS"/>
              </a:rPr>
              <a:t>/</a:t>
            </a:r>
            <a:r>
              <a:rPr sz="1600" b="1" spc="-60" dirty="0">
                <a:solidFill>
                  <a:srgbClr val="171F21"/>
                </a:solidFill>
                <a:latin typeface="Trebuchet MS"/>
                <a:cs typeface="Trebuchet MS"/>
              </a:rPr>
              <a:t> Distributed</a:t>
            </a:r>
            <a:r>
              <a:rPr sz="1600" b="1" spc="-5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-45" dirty="0">
                <a:solidFill>
                  <a:srgbClr val="171F21"/>
                </a:solidFill>
                <a:latin typeface="Trebuchet MS"/>
                <a:cs typeface="Trebuchet MS"/>
              </a:rPr>
              <a:t>Denial-</a:t>
            </a:r>
            <a:r>
              <a:rPr sz="1600" b="1" spc="-10" dirty="0">
                <a:solidFill>
                  <a:srgbClr val="171F21"/>
                </a:solidFill>
                <a:latin typeface="Trebuchet MS"/>
                <a:cs typeface="Trebuchet MS"/>
              </a:rPr>
              <a:t>of-</a:t>
            </a:r>
            <a:r>
              <a:rPr sz="1600" b="1" spc="-55" dirty="0">
                <a:solidFill>
                  <a:srgbClr val="171F21"/>
                </a:solidFill>
                <a:latin typeface="Trebuchet MS"/>
                <a:cs typeface="Trebuchet MS"/>
              </a:rPr>
              <a:t>service 	</a:t>
            </a:r>
            <a:r>
              <a:rPr sz="1600" b="1" spc="-65" dirty="0">
                <a:solidFill>
                  <a:srgbClr val="171F21"/>
                </a:solidFill>
                <a:latin typeface="Trebuchet MS"/>
                <a:cs typeface="Trebuchet MS"/>
              </a:rPr>
              <a:t>attack</a:t>
            </a:r>
            <a:r>
              <a:rPr sz="1600" b="1" spc="-8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171F21"/>
                </a:solidFill>
                <a:latin typeface="Trebuchet MS"/>
                <a:cs typeface="Trebuchet MS"/>
              </a:rPr>
              <a:t>(DoS/DDoS)</a:t>
            </a:r>
            <a:r>
              <a:rPr sz="1600" b="1" spc="-6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171F21"/>
                </a:solidFill>
                <a:latin typeface="Trebuchet MS"/>
                <a:cs typeface="Trebuchet MS"/>
              </a:rPr>
              <a:t>attacks</a:t>
            </a:r>
            <a:endParaRPr sz="1600">
              <a:latin typeface="Trebuchet MS"/>
              <a:cs typeface="Trebuchet MS"/>
            </a:endParaRPr>
          </a:p>
          <a:p>
            <a:pPr marL="825500" marR="5080" indent="-356235">
              <a:lnSpc>
                <a:spcPct val="108700"/>
              </a:lnSpc>
              <a:spcBef>
                <a:spcPts val="680"/>
              </a:spcBef>
            </a:pPr>
            <a:r>
              <a:rPr sz="2000" dirty="0">
                <a:solidFill>
                  <a:srgbClr val="3DF385"/>
                </a:solidFill>
                <a:latin typeface="Cambria Math"/>
                <a:cs typeface="Cambria Math"/>
              </a:rPr>
              <a:t>⌾</a:t>
            </a:r>
            <a:r>
              <a:rPr sz="2000" spc="409" dirty="0">
                <a:solidFill>
                  <a:srgbClr val="3DF385"/>
                </a:solidFill>
                <a:latin typeface="Cambria Math"/>
                <a:cs typeface="Cambria Math"/>
              </a:rPr>
              <a:t> 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prevention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of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authorized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access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resources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or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45" dirty="0">
                <a:solidFill>
                  <a:srgbClr val="171F21"/>
                </a:solidFill>
                <a:latin typeface="Lucida Sans Unicode"/>
                <a:cs typeface="Lucida Sans Unicode"/>
              </a:rPr>
              <a:t>the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delaying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of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time-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critical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171F21"/>
                </a:solidFill>
                <a:latin typeface="Lucida Sans Unicode"/>
                <a:cs typeface="Lucida Sans Unicode"/>
              </a:rPr>
              <a:t>operations.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600">
              <a:latin typeface="Lucida Sans Unicode"/>
              <a:cs typeface="Lucida Sans Unicode"/>
            </a:endParaRPr>
          </a:p>
          <a:p>
            <a:pPr marL="367030" indent="-354330">
              <a:lnSpc>
                <a:spcPct val="100000"/>
              </a:lnSpc>
              <a:buClr>
                <a:srgbClr val="00CC9F"/>
              </a:buClr>
              <a:buSzPct val="125000"/>
              <a:buFont typeface="Cambria Math"/>
              <a:buChar char="⦿"/>
              <a:tabLst>
                <a:tab pos="367030" algn="l"/>
              </a:tabLst>
            </a:pPr>
            <a:r>
              <a:rPr sz="1600" b="1" spc="-60" dirty="0">
                <a:solidFill>
                  <a:srgbClr val="171F21"/>
                </a:solidFill>
                <a:latin typeface="Trebuchet MS"/>
                <a:cs typeface="Trebuchet MS"/>
              </a:rPr>
              <a:t>Fragment</a:t>
            </a:r>
            <a:r>
              <a:rPr sz="1600" b="1" spc="-8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-95" dirty="0">
                <a:solidFill>
                  <a:srgbClr val="171F21"/>
                </a:solidFill>
                <a:latin typeface="Trebuchet MS"/>
                <a:cs typeface="Trebuchet MS"/>
              </a:rPr>
              <a:t>(Teardrop)</a:t>
            </a:r>
            <a:r>
              <a:rPr sz="1600" b="1" spc="-7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171F21"/>
                </a:solidFill>
                <a:latin typeface="Trebuchet MS"/>
                <a:cs typeface="Trebuchet MS"/>
              </a:rPr>
              <a:t>attacks</a:t>
            </a:r>
            <a:endParaRPr sz="1600">
              <a:latin typeface="Trebuchet MS"/>
              <a:cs typeface="Trebuchet MS"/>
            </a:endParaRPr>
          </a:p>
          <a:p>
            <a:pPr marL="825500" marR="82550" indent="-356235">
              <a:lnSpc>
                <a:spcPct val="111900"/>
              </a:lnSpc>
              <a:spcBef>
                <a:spcPts val="600"/>
              </a:spcBef>
            </a:pPr>
            <a:r>
              <a:rPr sz="2000" dirty="0">
                <a:solidFill>
                  <a:srgbClr val="3DF385"/>
                </a:solidFill>
                <a:latin typeface="Cambria Math"/>
                <a:cs typeface="Cambria Math"/>
              </a:rPr>
              <a:t>⌾</a:t>
            </a:r>
            <a:r>
              <a:rPr sz="2000" spc="420" dirty="0">
                <a:solidFill>
                  <a:srgbClr val="3DF385"/>
                </a:solidFill>
                <a:latin typeface="Cambria Math"/>
                <a:cs typeface="Cambria Math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In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fragment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attack,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an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attacker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fragments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traffic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171F21"/>
                </a:solidFill>
                <a:latin typeface="Lucida Sans Unicode"/>
                <a:cs typeface="Lucida Sans Unicode"/>
              </a:rPr>
              <a:t>in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such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way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that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system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unable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put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data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packets 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back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together.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16396" y="1348739"/>
            <a:ext cx="2927985" cy="3794760"/>
            <a:chOff x="6216396" y="1348739"/>
            <a:chExt cx="2927985" cy="3794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6152" y="4799072"/>
              <a:ext cx="296405" cy="3444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6396" y="1348739"/>
              <a:ext cx="2927603" cy="2078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0706" y="1543049"/>
              <a:ext cx="2618231" cy="15278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3210" y="3133344"/>
              <a:ext cx="2324100" cy="18684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5" dirty="0"/>
              <a:t>Network</a:t>
            </a:r>
            <a:r>
              <a:rPr sz="2800" spc="-195" dirty="0"/>
              <a:t> </a:t>
            </a:r>
            <a:r>
              <a:rPr sz="2800" spc="-90" dirty="0"/>
              <a:t>Attacks</a:t>
            </a:r>
            <a:r>
              <a:rPr sz="2800" spc="-180" dirty="0"/>
              <a:t> </a:t>
            </a:r>
            <a:r>
              <a:rPr sz="1800" i="1" spc="-180" dirty="0">
                <a:latin typeface="Trebuchet MS"/>
                <a:cs typeface="Trebuchet MS"/>
              </a:rPr>
              <a:t>(Active</a:t>
            </a:r>
            <a:r>
              <a:rPr sz="1800" i="1" spc="-95" dirty="0">
                <a:latin typeface="Trebuchet MS"/>
                <a:cs typeface="Trebuchet MS"/>
              </a:rPr>
              <a:t> </a:t>
            </a:r>
            <a:r>
              <a:rPr sz="1800" i="1" spc="-145" dirty="0">
                <a:latin typeface="Trebuchet MS"/>
                <a:cs typeface="Trebuchet MS"/>
              </a:rPr>
              <a:t>Attacks</a:t>
            </a:r>
            <a:r>
              <a:rPr sz="1800" i="1" spc="-105" dirty="0">
                <a:latin typeface="Trebuchet MS"/>
                <a:cs typeface="Trebuchet MS"/>
              </a:rPr>
              <a:t> </a:t>
            </a:r>
            <a:r>
              <a:rPr sz="1800" i="1" spc="-195" dirty="0">
                <a:latin typeface="Trebuchet MS"/>
                <a:cs typeface="Trebuchet MS"/>
              </a:rPr>
              <a:t>-</a:t>
            </a:r>
            <a:r>
              <a:rPr sz="1800" i="1" spc="-125" dirty="0">
                <a:latin typeface="Trebuchet MS"/>
                <a:cs typeface="Trebuchet MS"/>
              </a:rPr>
              <a:t> </a:t>
            </a:r>
            <a:r>
              <a:rPr sz="1800" i="1" spc="-155" dirty="0">
                <a:latin typeface="Trebuchet MS"/>
                <a:cs typeface="Trebuchet MS"/>
              </a:rPr>
              <a:t>Part</a:t>
            </a:r>
            <a:r>
              <a:rPr sz="1800" i="1" spc="-114" dirty="0">
                <a:latin typeface="Trebuchet MS"/>
                <a:cs typeface="Trebuchet MS"/>
              </a:rPr>
              <a:t> </a:t>
            </a:r>
            <a:r>
              <a:rPr sz="1800" i="1" spc="-25" dirty="0">
                <a:latin typeface="Trebuchet MS"/>
                <a:cs typeface="Trebuchet MS"/>
              </a:rPr>
              <a:t>1)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50" dirty="0"/>
              <a:t>20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3843098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6151" y="4799072"/>
            <a:ext cx="296405" cy="34442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07898" y="1659940"/>
            <a:ext cx="5148580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395" marR="5080" indent="-354330">
              <a:lnSpc>
                <a:spcPct val="114999"/>
              </a:lnSpc>
              <a:spcBef>
                <a:spcPts val="100"/>
              </a:spcBef>
              <a:buClr>
                <a:srgbClr val="00CC9F"/>
              </a:buClr>
              <a:buSzPct val="125000"/>
              <a:buFont typeface="Cambria Math"/>
              <a:buChar char="⦿"/>
              <a:tabLst>
                <a:tab pos="368300" algn="l"/>
              </a:tabLst>
            </a:pPr>
            <a:r>
              <a:rPr sz="1600" b="1" spc="-80" dirty="0">
                <a:solidFill>
                  <a:srgbClr val="171F21"/>
                </a:solidFill>
                <a:latin typeface="Trebuchet MS"/>
                <a:cs typeface="Trebuchet MS"/>
              </a:rPr>
              <a:t>Oversized</a:t>
            </a:r>
            <a:r>
              <a:rPr sz="1600" b="1" spc="-10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-85" dirty="0">
                <a:solidFill>
                  <a:srgbClr val="171F21"/>
                </a:solidFill>
                <a:latin typeface="Trebuchet MS"/>
                <a:cs typeface="Trebuchet MS"/>
              </a:rPr>
              <a:t>packet</a:t>
            </a:r>
            <a:r>
              <a:rPr sz="1600" b="1" spc="-9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-65" dirty="0">
                <a:solidFill>
                  <a:srgbClr val="171F21"/>
                </a:solidFill>
                <a:latin typeface="Trebuchet MS"/>
                <a:cs typeface="Trebuchet MS"/>
              </a:rPr>
              <a:t>attacks:</a:t>
            </a:r>
            <a:r>
              <a:rPr sz="1600" b="1" spc="-8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Purposely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sending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network 	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packet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that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larger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than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expected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or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larger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than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can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171F21"/>
                </a:solidFill>
                <a:latin typeface="Lucida Sans Unicode"/>
                <a:cs typeface="Lucida Sans Unicode"/>
              </a:rPr>
              <a:t>be 	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handled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by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receiving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system, 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causing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receiving 	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system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fail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unexpectedly.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898" y="3597497"/>
            <a:ext cx="5019040" cy="5861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7030" indent="-354330">
              <a:lnSpc>
                <a:spcPct val="100000"/>
              </a:lnSpc>
              <a:spcBef>
                <a:spcPts val="385"/>
              </a:spcBef>
              <a:buClr>
                <a:srgbClr val="00CC9F"/>
              </a:buClr>
              <a:buSzPct val="125000"/>
              <a:buFont typeface="Cambria Math"/>
              <a:buChar char="⦿"/>
              <a:tabLst>
                <a:tab pos="367030" algn="l"/>
              </a:tabLst>
            </a:pPr>
            <a:r>
              <a:rPr sz="1600" b="1" spc="-35" dirty="0">
                <a:solidFill>
                  <a:srgbClr val="171F21"/>
                </a:solidFill>
                <a:latin typeface="Trebuchet MS"/>
                <a:cs typeface="Trebuchet MS"/>
              </a:rPr>
              <a:t>Spoofing</a:t>
            </a:r>
            <a:r>
              <a:rPr sz="1600" b="1" spc="-8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-70" dirty="0">
                <a:solidFill>
                  <a:srgbClr val="171F21"/>
                </a:solidFill>
                <a:latin typeface="Trebuchet MS"/>
                <a:cs typeface="Trebuchet MS"/>
              </a:rPr>
              <a:t>attacks:</a:t>
            </a:r>
            <a:r>
              <a:rPr sz="1600" b="1" spc="-8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Faking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sending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address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of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endParaRPr sz="1600">
              <a:latin typeface="Lucida Sans Unicode"/>
              <a:cs typeface="Lucida Sans Unicode"/>
            </a:endParaRPr>
          </a:p>
          <a:p>
            <a:pPr marL="368300">
              <a:lnSpc>
                <a:spcPct val="100000"/>
              </a:lnSpc>
              <a:spcBef>
                <a:spcPts val="285"/>
              </a:spcBef>
            </a:pP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transmission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gain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illegal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entry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into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secure 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system.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5" dirty="0"/>
              <a:t>Network</a:t>
            </a:r>
            <a:r>
              <a:rPr sz="2800" spc="-195" dirty="0"/>
              <a:t> </a:t>
            </a:r>
            <a:r>
              <a:rPr sz="2800" spc="-90" dirty="0"/>
              <a:t>Attacks</a:t>
            </a:r>
            <a:r>
              <a:rPr sz="2800" spc="-180" dirty="0"/>
              <a:t> </a:t>
            </a:r>
            <a:r>
              <a:rPr sz="1800" i="1" spc="-180" dirty="0">
                <a:latin typeface="Trebuchet MS"/>
                <a:cs typeface="Trebuchet MS"/>
              </a:rPr>
              <a:t>(Active</a:t>
            </a:r>
            <a:r>
              <a:rPr sz="1800" i="1" spc="-95" dirty="0">
                <a:latin typeface="Trebuchet MS"/>
                <a:cs typeface="Trebuchet MS"/>
              </a:rPr>
              <a:t> </a:t>
            </a:r>
            <a:r>
              <a:rPr sz="1800" i="1" spc="-145" dirty="0">
                <a:latin typeface="Trebuchet MS"/>
                <a:cs typeface="Trebuchet MS"/>
              </a:rPr>
              <a:t>Attacks</a:t>
            </a:r>
            <a:r>
              <a:rPr sz="1800" i="1" spc="-105" dirty="0">
                <a:latin typeface="Trebuchet MS"/>
                <a:cs typeface="Trebuchet MS"/>
              </a:rPr>
              <a:t> </a:t>
            </a:r>
            <a:r>
              <a:rPr sz="1800" i="1" spc="-195" dirty="0">
                <a:latin typeface="Trebuchet MS"/>
                <a:cs typeface="Trebuchet MS"/>
              </a:rPr>
              <a:t>-</a:t>
            </a:r>
            <a:r>
              <a:rPr sz="1800" i="1" spc="-125" dirty="0">
                <a:latin typeface="Trebuchet MS"/>
                <a:cs typeface="Trebuchet MS"/>
              </a:rPr>
              <a:t> </a:t>
            </a:r>
            <a:r>
              <a:rPr sz="1800" i="1" spc="-155" dirty="0">
                <a:latin typeface="Trebuchet MS"/>
                <a:cs typeface="Trebuchet MS"/>
              </a:rPr>
              <a:t>Part</a:t>
            </a:r>
            <a:r>
              <a:rPr sz="1800" i="1" spc="-114" dirty="0">
                <a:latin typeface="Trebuchet MS"/>
                <a:cs typeface="Trebuchet MS"/>
              </a:rPr>
              <a:t> </a:t>
            </a:r>
            <a:r>
              <a:rPr sz="1800" i="1" spc="-25" dirty="0">
                <a:latin typeface="Trebuchet MS"/>
                <a:cs typeface="Trebuchet MS"/>
              </a:rPr>
              <a:t>2)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20334" y="1085850"/>
            <a:ext cx="3423920" cy="4057650"/>
            <a:chOff x="5720334" y="1085850"/>
            <a:chExt cx="3423920" cy="40576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0334" y="1085850"/>
              <a:ext cx="3423666" cy="230200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4644" y="1280160"/>
              <a:ext cx="3114294" cy="17518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0928" y="2999955"/>
              <a:ext cx="3243071" cy="214354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238" y="3194304"/>
              <a:ext cx="2753106" cy="1812798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50" dirty="0"/>
              <a:t>21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762483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8350" y="2470404"/>
            <a:ext cx="7105015" cy="2673350"/>
            <a:chOff x="2038350" y="2470404"/>
            <a:chExt cx="7105015" cy="2673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6152" y="4799072"/>
              <a:ext cx="296405" cy="3444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8350" y="2470404"/>
              <a:ext cx="5295900" cy="24765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20546" y="1263537"/>
            <a:ext cx="7393305" cy="10490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67030" indent="-354330">
              <a:lnSpc>
                <a:spcPct val="100000"/>
              </a:lnSpc>
              <a:spcBef>
                <a:spcPts val="815"/>
              </a:spcBef>
              <a:buClr>
                <a:srgbClr val="00CC9F"/>
              </a:buClr>
              <a:buSzPct val="125000"/>
              <a:buFont typeface="Cambria Math"/>
              <a:buChar char="⦿"/>
              <a:tabLst>
                <a:tab pos="367030" algn="l"/>
              </a:tabLst>
            </a:pPr>
            <a:r>
              <a:rPr sz="1600" b="1" dirty="0">
                <a:solidFill>
                  <a:srgbClr val="171F21"/>
                </a:solidFill>
                <a:latin typeface="Trebuchet MS"/>
                <a:cs typeface="Trebuchet MS"/>
              </a:rPr>
              <a:t>Man-In-</a:t>
            </a:r>
            <a:r>
              <a:rPr sz="1600" b="1" spc="-70" dirty="0">
                <a:solidFill>
                  <a:srgbClr val="171F21"/>
                </a:solidFill>
                <a:latin typeface="Trebuchet MS"/>
                <a:cs typeface="Trebuchet MS"/>
              </a:rPr>
              <a:t>The-</a:t>
            </a:r>
            <a:r>
              <a:rPr sz="1600" b="1" spc="-35" dirty="0">
                <a:solidFill>
                  <a:srgbClr val="171F21"/>
                </a:solidFill>
                <a:latin typeface="Trebuchet MS"/>
                <a:cs typeface="Trebuchet MS"/>
              </a:rPr>
              <a:t>Middle</a:t>
            </a:r>
            <a:r>
              <a:rPr sz="1600" b="1" spc="-1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171F21"/>
                </a:solidFill>
                <a:latin typeface="Trebuchet MS"/>
                <a:cs typeface="Trebuchet MS"/>
              </a:rPr>
              <a:t>(MITM) </a:t>
            </a:r>
            <a:r>
              <a:rPr sz="1600" b="1" spc="-10" dirty="0">
                <a:solidFill>
                  <a:srgbClr val="171F21"/>
                </a:solidFill>
                <a:latin typeface="Trebuchet MS"/>
                <a:cs typeface="Trebuchet MS"/>
              </a:rPr>
              <a:t>attacks:</a:t>
            </a:r>
            <a:endParaRPr sz="1600">
              <a:latin typeface="Trebuchet MS"/>
              <a:cs typeface="Trebuchet MS"/>
            </a:endParaRPr>
          </a:p>
          <a:p>
            <a:pPr marL="825500" marR="5080" indent="-356235">
              <a:lnSpc>
                <a:spcPct val="108700"/>
              </a:lnSpc>
              <a:spcBef>
                <a:spcPts val="680"/>
              </a:spcBef>
            </a:pPr>
            <a:r>
              <a:rPr sz="2000" dirty="0">
                <a:solidFill>
                  <a:srgbClr val="3DF385"/>
                </a:solidFill>
                <a:latin typeface="Cambria Math"/>
                <a:cs typeface="Cambria Math"/>
              </a:rPr>
              <a:t>⌾</a:t>
            </a:r>
            <a:r>
              <a:rPr sz="2000" spc="430" dirty="0">
                <a:solidFill>
                  <a:srgbClr val="3DF385"/>
                </a:solidFill>
                <a:latin typeface="Cambria Math"/>
                <a:cs typeface="Cambria Math"/>
              </a:rPr>
              <a:t> 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An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attack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where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adversary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positions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himself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in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between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user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171F21"/>
                </a:solidFill>
                <a:latin typeface="Lucida Sans Unicode"/>
                <a:cs typeface="Lucida Sans Unicode"/>
              </a:rPr>
              <a:t>the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system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so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that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he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can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intercept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alter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data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traveling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between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them.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5" dirty="0"/>
              <a:t>Network</a:t>
            </a:r>
            <a:r>
              <a:rPr sz="2800" spc="-195" dirty="0"/>
              <a:t> </a:t>
            </a:r>
            <a:r>
              <a:rPr sz="2800" spc="-90" dirty="0"/>
              <a:t>Attacks</a:t>
            </a:r>
            <a:r>
              <a:rPr sz="2800" spc="-180" dirty="0"/>
              <a:t> </a:t>
            </a:r>
            <a:r>
              <a:rPr sz="1800" i="1" spc="-180" dirty="0">
                <a:latin typeface="Trebuchet MS"/>
                <a:cs typeface="Trebuchet MS"/>
              </a:rPr>
              <a:t>(Active</a:t>
            </a:r>
            <a:r>
              <a:rPr sz="1800" i="1" spc="-95" dirty="0">
                <a:latin typeface="Trebuchet MS"/>
                <a:cs typeface="Trebuchet MS"/>
              </a:rPr>
              <a:t> </a:t>
            </a:r>
            <a:r>
              <a:rPr sz="1800" i="1" spc="-145" dirty="0">
                <a:latin typeface="Trebuchet MS"/>
                <a:cs typeface="Trebuchet MS"/>
              </a:rPr>
              <a:t>Attacks</a:t>
            </a:r>
            <a:r>
              <a:rPr sz="1800" i="1" spc="-105" dirty="0">
                <a:latin typeface="Trebuchet MS"/>
                <a:cs typeface="Trebuchet MS"/>
              </a:rPr>
              <a:t> </a:t>
            </a:r>
            <a:r>
              <a:rPr sz="1800" i="1" spc="-195" dirty="0">
                <a:latin typeface="Trebuchet MS"/>
                <a:cs typeface="Trebuchet MS"/>
              </a:rPr>
              <a:t>-</a:t>
            </a:r>
            <a:r>
              <a:rPr sz="1800" i="1" spc="-125" dirty="0">
                <a:latin typeface="Trebuchet MS"/>
                <a:cs typeface="Trebuchet MS"/>
              </a:rPr>
              <a:t> </a:t>
            </a:r>
            <a:r>
              <a:rPr sz="1800" i="1" spc="-155" dirty="0">
                <a:latin typeface="Trebuchet MS"/>
                <a:cs typeface="Trebuchet MS"/>
              </a:rPr>
              <a:t>Part</a:t>
            </a:r>
            <a:r>
              <a:rPr sz="1800" i="1" spc="-114" dirty="0">
                <a:latin typeface="Trebuchet MS"/>
                <a:cs typeface="Trebuchet MS"/>
              </a:rPr>
              <a:t> </a:t>
            </a:r>
            <a:r>
              <a:rPr sz="1800" i="1" spc="-25" dirty="0">
                <a:latin typeface="Trebuchet MS"/>
                <a:cs typeface="Trebuchet MS"/>
              </a:rPr>
              <a:t>3)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50" dirty="0"/>
              <a:t>22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59749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882390" cy="2241550"/>
            <a:chOff x="0" y="0"/>
            <a:chExt cx="3882390" cy="224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882390" cy="22410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767328" cy="2205228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975347" y="3891534"/>
            <a:ext cx="2167890" cy="1252220"/>
            <a:chOff x="6975347" y="3891534"/>
            <a:chExt cx="2167890" cy="12522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5347" y="3891534"/>
              <a:ext cx="2167890" cy="12519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66787" y="3933444"/>
              <a:ext cx="2076450" cy="12100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36151" y="4799072"/>
              <a:ext cx="296405" cy="34442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xfrm>
            <a:off x="2618613" y="726652"/>
            <a:ext cx="484898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5" dirty="0"/>
              <a:t>Network</a:t>
            </a:r>
            <a:r>
              <a:rPr sz="2800" spc="-185" dirty="0"/>
              <a:t> </a:t>
            </a:r>
            <a:r>
              <a:rPr sz="2800" spc="-90" dirty="0"/>
              <a:t>Attacks</a:t>
            </a:r>
            <a:r>
              <a:rPr sz="2800" spc="-165" dirty="0"/>
              <a:t> </a:t>
            </a:r>
            <a:r>
              <a:rPr sz="1800" i="1" spc="-130" dirty="0">
                <a:latin typeface="Trebuchet MS"/>
                <a:cs typeface="Trebuchet MS"/>
              </a:rPr>
              <a:t>(Passive</a:t>
            </a:r>
            <a:r>
              <a:rPr sz="1800" i="1" spc="-90" dirty="0">
                <a:latin typeface="Trebuchet MS"/>
                <a:cs typeface="Trebuchet MS"/>
              </a:rPr>
              <a:t> </a:t>
            </a:r>
            <a:r>
              <a:rPr sz="1800" i="1" spc="-125" dirty="0">
                <a:latin typeface="Trebuchet MS"/>
                <a:cs typeface="Trebuchet MS"/>
              </a:rPr>
              <a:t>Attacks)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7903" y="1373378"/>
            <a:ext cx="61804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600" b="1" spc="-10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-30" dirty="0">
                <a:solidFill>
                  <a:srgbClr val="171F21"/>
                </a:solidFill>
                <a:latin typeface="Trebuchet MS"/>
                <a:cs typeface="Trebuchet MS"/>
              </a:rPr>
              <a:t>Passive</a:t>
            </a:r>
            <a:r>
              <a:rPr sz="1600" b="1" spc="-13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-65" dirty="0">
                <a:solidFill>
                  <a:srgbClr val="171F21"/>
                </a:solidFill>
                <a:latin typeface="Trebuchet MS"/>
                <a:cs typeface="Trebuchet MS"/>
              </a:rPr>
              <a:t>attack</a:t>
            </a:r>
            <a:r>
              <a:rPr sz="1600" b="1" spc="-10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network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attack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in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which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system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monitored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and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sometimes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scanned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for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open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ports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171F21"/>
                </a:solidFill>
                <a:latin typeface="Lucida Sans Unicode"/>
                <a:cs typeface="Lucida Sans Unicode"/>
              </a:rPr>
              <a:t>vulnerabilities.</a:t>
            </a:r>
            <a:endParaRPr sz="1600" dirty="0">
              <a:latin typeface="Lucida Sans Unicode"/>
              <a:cs typeface="Lucida Sans Unicod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0200" y="2090108"/>
            <a:ext cx="5721096" cy="283540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50" dirty="0"/>
              <a:t>23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450169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882390" cy="2241550"/>
            <a:chOff x="0" y="0"/>
            <a:chExt cx="3882390" cy="224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882390" cy="22410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767328" cy="2205228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916167" y="3588129"/>
            <a:ext cx="3227070" cy="1555750"/>
            <a:chOff x="5916167" y="3588129"/>
            <a:chExt cx="3227070" cy="15557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5347" y="3891534"/>
              <a:ext cx="2167890" cy="12519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66787" y="3933444"/>
              <a:ext cx="2076450" cy="12100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958964" y="3600829"/>
              <a:ext cx="2167890" cy="1520190"/>
            </a:xfrm>
            <a:custGeom>
              <a:avLst/>
              <a:gdLst/>
              <a:ahLst/>
              <a:cxnLst/>
              <a:rect l="l" t="t" r="r" b="b"/>
              <a:pathLst>
                <a:path w="2167890" h="1520189">
                  <a:moveTo>
                    <a:pt x="2167890" y="0"/>
                  </a:moveTo>
                  <a:lnTo>
                    <a:pt x="0" y="0"/>
                  </a:lnTo>
                  <a:lnTo>
                    <a:pt x="0" y="1520190"/>
                  </a:lnTo>
                  <a:lnTo>
                    <a:pt x="2167890" y="1520190"/>
                  </a:lnTo>
                  <a:lnTo>
                    <a:pt x="2167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58964" y="3600829"/>
              <a:ext cx="2167890" cy="1520190"/>
            </a:xfrm>
            <a:custGeom>
              <a:avLst/>
              <a:gdLst/>
              <a:ahLst/>
              <a:cxnLst/>
              <a:rect l="l" t="t" r="r" b="b"/>
              <a:pathLst>
                <a:path w="2167890" h="1520189">
                  <a:moveTo>
                    <a:pt x="0" y="1520190"/>
                  </a:moveTo>
                  <a:lnTo>
                    <a:pt x="2167890" y="1520190"/>
                  </a:lnTo>
                  <a:lnTo>
                    <a:pt x="2167890" y="0"/>
                  </a:lnTo>
                  <a:lnTo>
                    <a:pt x="0" y="0"/>
                  </a:lnTo>
                  <a:lnTo>
                    <a:pt x="0" y="152019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00098" y="3715283"/>
              <a:ext cx="676910" cy="697865"/>
            </a:xfrm>
            <a:custGeom>
              <a:avLst/>
              <a:gdLst/>
              <a:ahLst/>
              <a:cxnLst/>
              <a:rect l="l" t="t" r="r" b="b"/>
              <a:pathLst>
                <a:path w="676909" h="697864">
                  <a:moveTo>
                    <a:pt x="272453" y="640753"/>
                  </a:moveTo>
                  <a:lnTo>
                    <a:pt x="0" y="640753"/>
                  </a:lnTo>
                  <a:lnTo>
                    <a:pt x="0" y="697293"/>
                  </a:lnTo>
                  <a:lnTo>
                    <a:pt x="272453" y="697293"/>
                  </a:lnTo>
                  <a:lnTo>
                    <a:pt x="272453" y="640753"/>
                  </a:lnTo>
                  <a:close/>
                </a:path>
                <a:path w="676909" h="697864">
                  <a:moveTo>
                    <a:pt x="366395" y="640753"/>
                  </a:moveTo>
                  <a:lnTo>
                    <a:pt x="310032" y="640753"/>
                  </a:lnTo>
                  <a:lnTo>
                    <a:pt x="310032" y="697293"/>
                  </a:lnTo>
                  <a:lnTo>
                    <a:pt x="366395" y="697293"/>
                  </a:lnTo>
                  <a:lnTo>
                    <a:pt x="366395" y="640753"/>
                  </a:lnTo>
                  <a:close/>
                </a:path>
                <a:path w="676909" h="697864">
                  <a:moveTo>
                    <a:pt x="638848" y="410654"/>
                  </a:moveTo>
                  <a:lnTo>
                    <a:pt x="636206" y="397522"/>
                  </a:lnTo>
                  <a:lnTo>
                    <a:pt x="628992" y="386803"/>
                  </a:lnTo>
                  <a:lnTo>
                    <a:pt x="618299" y="379564"/>
                  </a:lnTo>
                  <a:lnTo>
                    <a:pt x="605205" y="376923"/>
                  </a:lnTo>
                  <a:lnTo>
                    <a:pt x="338213" y="376923"/>
                  </a:lnTo>
                  <a:lnTo>
                    <a:pt x="338213" y="452297"/>
                  </a:lnTo>
                  <a:lnTo>
                    <a:pt x="336740" y="459638"/>
                  </a:lnTo>
                  <a:lnTo>
                    <a:pt x="332701" y="465632"/>
                  </a:lnTo>
                  <a:lnTo>
                    <a:pt x="326732" y="469671"/>
                  </a:lnTo>
                  <a:lnTo>
                    <a:pt x="319430" y="471144"/>
                  </a:lnTo>
                  <a:lnTo>
                    <a:pt x="312115" y="469671"/>
                  </a:lnTo>
                  <a:lnTo>
                    <a:pt x="306133" y="465632"/>
                  </a:lnTo>
                  <a:lnTo>
                    <a:pt x="302107" y="459638"/>
                  </a:lnTo>
                  <a:lnTo>
                    <a:pt x="300634" y="452297"/>
                  </a:lnTo>
                  <a:lnTo>
                    <a:pt x="302107" y="444969"/>
                  </a:lnTo>
                  <a:lnTo>
                    <a:pt x="306133" y="438975"/>
                  </a:lnTo>
                  <a:lnTo>
                    <a:pt x="312115" y="434936"/>
                  </a:lnTo>
                  <a:lnTo>
                    <a:pt x="319430" y="433451"/>
                  </a:lnTo>
                  <a:lnTo>
                    <a:pt x="326732" y="434936"/>
                  </a:lnTo>
                  <a:lnTo>
                    <a:pt x="332701" y="438975"/>
                  </a:lnTo>
                  <a:lnTo>
                    <a:pt x="336740" y="444969"/>
                  </a:lnTo>
                  <a:lnTo>
                    <a:pt x="338213" y="452297"/>
                  </a:lnTo>
                  <a:lnTo>
                    <a:pt x="338213" y="376923"/>
                  </a:lnTo>
                  <a:lnTo>
                    <a:pt x="244271" y="376923"/>
                  </a:lnTo>
                  <a:lnTo>
                    <a:pt x="244271" y="452297"/>
                  </a:lnTo>
                  <a:lnTo>
                    <a:pt x="242785" y="459638"/>
                  </a:lnTo>
                  <a:lnTo>
                    <a:pt x="238760" y="465632"/>
                  </a:lnTo>
                  <a:lnTo>
                    <a:pt x="232791" y="469671"/>
                  </a:lnTo>
                  <a:lnTo>
                    <a:pt x="225475" y="471144"/>
                  </a:lnTo>
                  <a:lnTo>
                    <a:pt x="218160" y="469671"/>
                  </a:lnTo>
                  <a:lnTo>
                    <a:pt x="212191" y="465632"/>
                  </a:lnTo>
                  <a:lnTo>
                    <a:pt x="208165" y="459638"/>
                  </a:lnTo>
                  <a:lnTo>
                    <a:pt x="206692" y="452297"/>
                  </a:lnTo>
                  <a:lnTo>
                    <a:pt x="208165" y="444969"/>
                  </a:lnTo>
                  <a:lnTo>
                    <a:pt x="212191" y="438975"/>
                  </a:lnTo>
                  <a:lnTo>
                    <a:pt x="218160" y="434936"/>
                  </a:lnTo>
                  <a:lnTo>
                    <a:pt x="225475" y="433451"/>
                  </a:lnTo>
                  <a:lnTo>
                    <a:pt x="232791" y="434936"/>
                  </a:lnTo>
                  <a:lnTo>
                    <a:pt x="238760" y="438975"/>
                  </a:lnTo>
                  <a:lnTo>
                    <a:pt x="242785" y="444969"/>
                  </a:lnTo>
                  <a:lnTo>
                    <a:pt x="244271" y="452297"/>
                  </a:lnTo>
                  <a:lnTo>
                    <a:pt x="244271" y="376923"/>
                  </a:lnTo>
                  <a:lnTo>
                    <a:pt x="150317" y="376923"/>
                  </a:lnTo>
                  <a:lnTo>
                    <a:pt x="150317" y="452297"/>
                  </a:lnTo>
                  <a:lnTo>
                    <a:pt x="148844" y="459638"/>
                  </a:lnTo>
                  <a:lnTo>
                    <a:pt x="144818" y="465632"/>
                  </a:lnTo>
                  <a:lnTo>
                    <a:pt x="138836" y="469671"/>
                  </a:lnTo>
                  <a:lnTo>
                    <a:pt x="131533" y="471144"/>
                  </a:lnTo>
                  <a:lnTo>
                    <a:pt x="124218" y="469671"/>
                  </a:lnTo>
                  <a:lnTo>
                    <a:pt x="118249" y="465632"/>
                  </a:lnTo>
                  <a:lnTo>
                    <a:pt x="114223" y="459638"/>
                  </a:lnTo>
                  <a:lnTo>
                    <a:pt x="112737" y="452297"/>
                  </a:lnTo>
                  <a:lnTo>
                    <a:pt x="114223" y="444969"/>
                  </a:lnTo>
                  <a:lnTo>
                    <a:pt x="118249" y="438975"/>
                  </a:lnTo>
                  <a:lnTo>
                    <a:pt x="124218" y="434936"/>
                  </a:lnTo>
                  <a:lnTo>
                    <a:pt x="131533" y="433451"/>
                  </a:lnTo>
                  <a:lnTo>
                    <a:pt x="138836" y="434936"/>
                  </a:lnTo>
                  <a:lnTo>
                    <a:pt x="144818" y="438975"/>
                  </a:lnTo>
                  <a:lnTo>
                    <a:pt x="148844" y="444969"/>
                  </a:lnTo>
                  <a:lnTo>
                    <a:pt x="150317" y="452297"/>
                  </a:lnTo>
                  <a:lnTo>
                    <a:pt x="150317" y="376923"/>
                  </a:lnTo>
                  <a:lnTo>
                    <a:pt x="71221" y="376923"/>
                  </a:lnTo>
                  <a:lnTo>
                    <a:pt x="58115" y="379564"/>
                  </a:lnTo>
                  <a:lnTo>
                    <a:pt x="47434" y="386803"/>
                  </a:lnTo>
                  <a:lnTo>
                    <a:pt x="40220" y="397522"/>
                  </a:lnTo>
                  <a:lnTo>
                    <a:pt x="37579" y="410654"/>
                  </a:lnTo>
                  <a:lnTo>
                    <a:pt x="37579" y="493953"/>
                  </a:lnTo>
                  <a:lnTo>
                    <a:pt x="40220" y="507072"/>
                  </a:lnTo>
                  <a:lnTo>
                    <a:pt x="47434" y="517804"/>
                  </a:lnTo>
                  <a:lnTo>
                    <a:pt x="58115" y="525030"/>
                  </a:lnTo>
                  <a:lnTo>
                    <a:pt x="71221" y="527685"/>
                  </a:lnTo>
                  <a:lnTo>
                    <a:pt x="310032" y="527685"/>
                  </a:lnTo>
                  <a:lnTo>
                    <a:pt x="310032" y="603072"/>
                  </a:lnTo>
                  <a:lnTo>
                    <a:pt x="366395" y="603072"/>
                  </a:lnTo>
                  <a:lnTo>
                    <a:pt x="366395" y="527685"/>
                  </a:lnTo>
                  <a:lnTo>
                    <a:pt x="605205" y="527685"/>
                  </a:lnTo>
                  <a:lnTo>
                    <a:pt x="618299" y="525030"/>
                  </a:lnTo>
                  <a:lnTo>
                    <a:pt x="628992" y="517804"/>
                  </a:lnTo>
                  <a:lnTo>
                    <a:pt x="636206" y="507072"/>
                  </a:lnTo>
                  <a:lnTo>
                    <a:pt x="638848" y="493953"/>
                  </a:lnTo>
                  <a:lnTo>
                    <a:pt x="638848" y="471144"/>
                  </a:lnTo>
                  <a:lnTo>
                    <a:pt x="638848" y="433451"/>
                  </a:lnTo>
                  <a:lnTo>
                    <a:pt x="638848" y="410654"/>
                  </a:lnTo>
                  <a:close/>
                </a:path>
                <a:path w="676909" h="697864">
                  <a:moveTo>
                    <a:pt x="638848" y="222199"/>
                  </a:moveTo>
                  <a:lnTo>
                    <a:pt x="636206" y="209067"/>
                  </a:lnTo>
                  <a:lnTo>
                    <a:pt x="628992" y="198348"/>
                  </a:lnTo>
                  <a:lnTo>
                    <a:pt x="618299" y="191109"/>
                  </a:lnTo>
                  <a:lnTo>
                    <a:pt x="605205" y="188455"/>
                  </a:lnTo>
                  <a:lnTo>
                    <a:pt x="338213" y="188455"/>
                  </a:lnTo>
                  <a:lnTo>
                    <a:pt x="338213" y="263842"/>
                  </a:lnTo>
                  <a:lnTo>
                    <a:pt x="336740" y="271183"/>
                  </a:lnTo>
                  <a:lnTo>
                    <a:pt x="332701" y="277164"/>
                  </a:lnTo>
                  <a:lnTo>
                    <a:pt x="326732" y="281203"/>
                  </a:lnTo>
                  <a:lnTo>
                    <a:pt x="319430" y="282689"/>
                  </a:lnTo>
                  <a:lnTo>
                    <a:pt x="312115" y="281203"/>
                  </a:lnTo>
                  <a:lnTo>
                    <a:pt x="306133" y="277164"/>
                  </a:lnTo>
                  <a:lnTo>
                    <a:pt x="302107" y="271183"/>
                  </a:lnTo>
                  <a:lnTo>
                    <a:pt x="300634" y="263842"/>
                  </a:lnTo>
                  <a:lnTo>
                    <a:pt x="302107" y="256501"/>
                  </a:lnTo>
                  <a:lnTo>
                    <a:pt x="306133" y="250520"/>
                  </a:lnTo>
                  <a:lnTo>
                    <a:pt x="312115" y="246481"/>
                  </a:lnTo>
                  <a:lnTo>
                    <a:pt x="319430" y="244995"/>
                  </a:lnTo>
                  <a:lnTo>
                    <a:pt x="326732" y="246481"/>
                  </a:lnTo>
                  <a:lnTo>
                    <a:pt x="332701" y="250520"/>
                  </a:lnTo>
                  <a:lnTo>
                    <a:pt x="336740" y="256501"/>
                  </a:lnTo>
                  <a:lnTo>
                    <a:pt x="338213" y="263842"/>
                  </a:lnTo>
                  <a:lnTo>
                    <a:pt x="338213" y="188455"/>
                  </a:lnTo>
                  <a:lnTo>
                    <a:pt x="244271" y="188455"/>
                  </a:lnTo>
                  <a:lnTo>
                    <a:pt x="244271" y="263842"/>
                  </a:lnTo>
                  <a:lnTo>
                    <a:pt x="242785" y="271183"/>
                  </a:lnTo>
                  <a:lnTo>
                    <a:pt x="238760" y="277164"/>
                  </a:lnTo>
                  <a:lnTo>
                    <a:pt x="232791" y="281203"/>
                  </a:lnTo>
                  <a:lnTo>
                    <a:pt x="225475" y="282689"/>
                  </a:lnTo>
                  <a:lnTo>
                    <a:pt x="218160" y="281203"/>
                  </a:lnTo>
                  <a:lnTo>
                    <a:pt x="212191" y="277164"/>
                  </a:lnTo>
                  <a:lnTo>
                    <a:pt x="208165" y="271183"/>
                  </a:lnTo>
                  <a:lnTo>
                    <a:pt x="206692" y="263842"/>
                  </a:lnTo>
                  <a:lnTo>
                    <a:pt x="208165" y="256501"/>
                  </a:lnTo>
                  <a:lnTo>
                    <a:pt x="212191" y="250520"/>
                  </a:lnTo>
                  <a:lnTo>
                    <a:pt x="218160" y="246481"/>
                  </a:lnTo>
                  <a:lnTo>
                    <a:pt x="225475" y="244995"/>
                  </a:lnTo>
                  <a:lnTo>
                    <a:pt x="232791" y="246481"/>
                  </a:lnTo>
                  <a:lnTo>
                    <a:pt x="238760" y="250520"/>
                  </a:lnTo>
                  <a:lnTo>
                    <a:pt x="242785" y="256501"/>
                  </a:lnTo>
                  <a:lnTo>
                    <a:pt x="244271" y="263842"/>
                  </a:lnTo>
                  <a:lnTo>
                    <a:pt x="244271" y="188455"/>
                  </a:lnTo>
                  <a:lnTo>
                    <a:pt x="150317" y="188455"/>
                  </a:lnTo>
                  <a:lnTo>
                    <a:pt x="150317" y="263842"/>
                  </a:lnTo>
                  <a:lnTo>
                    <a:pt x="148844" y="271183"/>
                  </a:lnTo>
                  <a:lnTo>
                    <a:pt x="144818" y="277164"/>
                  </a:lnTo>
                  <a:lnTo>
                    <a:pt x="138836" y="281203"/>
                  </a:lnTo>
                  <a:lnTo>
                    <a:pt x="131533" y="282689"/>
                  </a:lnTo>
                  <a:lnTo>
                    <a:pt x="124218" y="281203"/>
                  </a:lnTo>
                  <a:lnTo>
                    <a:pt x="118237" y="277164"/>
                  </a:lnTo>
                  <a:lnTo>
                    <a:pt x="114223" y="271183"/>
                  </a:lnTo>
                  <a:lnTo>
                    <a:pt x="112737" y="263842"/>
                  </a:lnTo>
                  <a:lnTo>
                    <a:pt x="114223" y="256501"/>
                  </a:lnTo>
                  <a:lnTo>
                    <a:pt x="118237" y="250520"/>
                  </a:lnTo>
                  <a:lnTo>
                    <a:pt x="124218" y="246481"/>
                  </a:lnTo>
                  <a:lnTo>
                    <a:pt x="131533" y="244995"/>
                  </a:lnTo>
                  <a:lnTo>
                    <a:pt x="138836" y="246481"/>
                  </a:lnTo>
                  <a:lnTo>
                    <a:pt x="144818" y="250520"/>
                  </a:lnTo>
                  <a:lnTo>
                    <a:pt x="148844" y="256501"/>
                  </a:lnTo>
                  <a:lnTo>
                    <a:pt x="150317" y="263842"/>
                  </a:lnTo>
                  <a:lnTo>
                    <a:pt x="150317" y="188455"/>
                  </a:lnTo>
                  <a:lnTo>
                    <a:pt x="71221" y="188455"/>
                  </a:lnTo>
                  <a:lnTo>
                    <a:pt x="58115" y="191109"/>
                  </a:lnTo>
                  <a:lnTo>
                    <a:pt x="47434" y="198348"/>
                  </a:lnTo>
                  <a:lnTo>
                    <a:pt x="40220" y="209067"/>
                  </a:lnTo>
                  <a:lnTo>
                    <a:pt x="37579" y="222199"/>
                  </a:lnTo>
                  <a:lnTo>
                    <a:pt x="37579" y="305498"/>
                  </a:lnTo>
                  <a:lnTo>
                    <a:pt x="40220" y="318617"/>
                  </a:lnTo>
                  <a:lnTo>
                    <a:pt x="47434" y="329349"/>
                  </a:lnTo>
                  <a:lnTo>
                    <a:pt x="58115" y="336575"/>
                  </a:lnTo>
                  <a:lnTo>
                    <a:pt x="71221" y="339229"/>
                  </a:lnTo>
                  <a:lnTo>
                    <a:pt x="605205" y="339229"/>
                  </a:lnTo>
                  <a:lnTo>
                    <a:pt x="618299" y="336575"/>
                  </a:lnTo>
                  <a:lnTo>
                    <a:pt x="628992" y="329349"/>
                  </a:lnTo>
                  <a:lnTo>
                    <a:pt x="636206" y="318617"/>
                  </a:lnTo>
                  <a:lnTo>
                    <a:pt x="638848" y="305498"/>
                  </a:lnTo>
                  <a:lnTo>
                    <a:pt x="638848" y="282689"/>
                  </a:lnTo>
                  <a:lnTo>
                    <a:pt x="638848" y="244995"/>
                  </a:lnTo>
                  <a:lnTo>
                    <a:pt x="638848" y="222199"/>
                  </a:lnTo>
                  <a:close/>
                </a:path>
                <a:path w="676909" h="697864">
                  <a:moveTo>
                    <a:pt x="638848" y="33731"/>
                  </a:moveTo>
                  <a:lnTo>
                    <a:pt x="636206" y="20612"/>
                  </a:lnTo>
                  <a:lnTo>
                    <a:pt x="628992" y="9880"/>
                  </a:lnTo>
                  <a:lnTo>
                    <a:pt x="618299" y="2654"/>
                  </a:lnTo>
                  <a:lnTo>
                    <a:pt x="605205" y="0"/>
                  </a:lnTo>
                  <a:lnTo>
                    <a:pt x="338213" y="0"/>
                  </a:lnTo>
                  <a:lnTo>
                    <a:pt x="338213" y="75387"/>
                  </a:lnTo>
                  <a:lnTo>
                    <a:pt x="336740" y="82727"/>
                  </a:lnTo>
                  <a:lnTo>
                    <a:pt x="332701" y="88709"/>
                  </a:lnTo>
                  <a:lnTo>
                    <a:pt x="326732" y="92748"/>
                  </a:lnTo>
                  <a:lnTo>
                    <a:pt x="319430" y="94234"/>
                  </a:lnTo>
                  <a:lnTo>
                    <a:pt x="312115" y="92748"/>
                  </a:lnTo>
                  <a:lnTo>
                    <a:pt x="306133" y="88709"/>
                  </a:lnTo>
                  <a:lnTo>
                    <a:pt x="302107" y="82727"/>
                  </a:lnTo>
                  <a:lnTo>
                    <a:pt x="300634" y="75387"/>
                  </a:lnTo>
                  <a:lnTo>
                    <a:pt x="302107" y="68046"/>
                  </a:lnTo>
                  <a:lnTo>
                    <a:pt x="306133" y="62052"/>
                  </a:lnTo>
                  <a:lnTo>
                    <a:pt x="312115" y="58026"/>
                  </a:lnTo>
                  <a:lnTo>
                    <a:pt x="319430" y="56540"/>
                  </a:lnTo>
                  <a:lnTo>
                    <a:pt x="326732" y="58026"/>
                  </a:lnTo>
                  <a:lnTo>
                    <a:pt x="332701" y="62052"/>
                  </a:lnTo>
                  <a:lnTo>
                    <a:pt x="336740" y="68046"/>
                  </a:lnTo>
                  <a:lnTo>
                    <a:pt x="338213" y="75387"/>
                  </a:lnTo>
                  <a:lnTo>
                    <a:pt x="338213" y="0"/>
                  </a:lnTo>
                  <a:lnTo>
                    <a:pt x="244271" y="0"/>
                  </a:lnTo>
                  <a:lnTo>
                    <a:pt x="244271" y="75387"/>
                  </a:lnTo>
                  <a:lnTo>
                    <a:pt x="242785" y="82727"/>
                  </a:lnTo>
                  <a:lnTo>
                    <a:pt x="238760" y="88709"/>
                  </a:lnTo>
                  <a:lnTo>
                    <a:pt x="232791" y="92748"/>
                  </a:lnTo>
                  <a:lnTo>
                    <a:pt x="225475" y="94234"/>
                  </a:lnTo>
                  <a:lnTo>
                    <a:pt x="218160" y="92748"/>
                  </a:lnTo>
                  <a:lnTo>
                    <a:pt x="212191" y="88709"/>
                  </a:lnTo>
                  <a:lnTo>
                    <a:pt x="208165" y="82727"/>
                  </a:lnTo>
                  <a:lnTo>
                    <a:pt x="206692" y="75387"/>
                  </a:lnTo>
                  <a:lnTo>
                    <a:pt x="208165" y="68046"/>
                  </a:lnTo>
                  <a:lnTo>
                    <a:pt x="212191" y="62052"/>
                  </a:lnTo>
                  <a:lnTo>
                    <a:pt x="218160" y="58026"/>
                  </a:lnTo>
                  <a:lnTo>
                    <a:pt x="225475" y="56540"/>
                  </a:lnTo>
                  <a:lnTo>
                    <a:pt x="232791" y="58026"/>
                  </a:lnTo>
                  <a:lnTo>
                    <a:pt x="238760" y="62052"/>
                  </a:lnTo>
                  <a:lnTo>
                    <a:pt x="242785" y="68046"/>
                  </a:lnTo>
                  <a:lnTo>
                    <a:pt x="244271" y="75387"/>
                  </a:lnTo>
                  <a:lnTo>
                    <a:pt x="244271" y="0"/>
                  </a:lnTo>
                  <a:lnTo>
                    <a:pt x="150317" y="0"/>
                  </a:lnTo>
                  <a:lnTo>
                    <a:pt x="150317" y="75387"/>
                  </a:lnTo>
                  <a:lnTo>
                    <a:pt x="148844" y="82727"/>
                  </a:lnTo>
                  <a:lnTo>
                    <a:pt x="144818" y="88709"/>
                  </a:lnTo>
                  <a:lnTo>
                    <a:pt x="138836" y="92748"/>
                  </a:lnTo>
                  <a:lnTo>
                    <a:pt x="131533" y="94234"/>
                  </a:lnTo>
                  <a:lnTo>
                    <a:pt x="124218" y="92748"/>
                  </a:lnTo>
                  <a:lnTo>
                    <a:pt x="118237" y="88709"/>
                  </a:lnTo>
                  <a:lnTo>
                    <a:pt x="114211" y="82727"/>
                  </a:lnTo>
                  <a:lnTo>
                    <a:pt x="112737" y="75387"/>
                  </a:lnTo>
                  <a:lnTo>
                    <a:pt x="114211" y="68046"/>
                  </a:lnTo>
                  <a:lnTo>
                    <a:pt x="118237" y="62052"/>
                  </a:lnTo>
                  <a:lnTo>
                    <a:pt x="124218" y="58026"/>
                  </a:lnTo>
                  <a:lnTo>
                    <a:pt x="131533" y="56540"/>
                  </a:lnTo>
                  <a:lnTo>
                    <a:pt x="138836" y="58026"/>
                  </a:lnTo>
                  <a:lnTo>
                    <a:pt x="144818" y="62052"/>
                  </a:lnTo>
                  <a:lnTo>
                    <a:pt x="148844" y="68046"/>
                  </a:lnTo>
                  <a:lnTo>
                    <a:pt x="150317" y="75387"/>
                  </a:lnTo>
                  <a:lnTo>
                    <a:pt x="150317" y="0"/>
                  </a:lnTo>
                  <a:lnTo>
                    <a:pt x="71221" y="0"/>
                  </a:lnTo>
                  <a:lnTo>
                    <a:pt x="58115" y="2654"/>
                  </a:lnTo>
                  <a:lnTo>
                    <a:pt x="47434" y="9880"/>
                  </a:lnTo>
                  <a:lnTo>
                    <a:pt x="40220" y="20612"/>
                  </a:lnTo>
                  <a:lnTo>
                    <a:pt x="37579" y="33731"/>
                  </a:lnTo>
                  <a:lnTo>
                    <a:pt x="37579" y="117030"/>
                  </a:lnTo>
                  <a:lnTo>
                    <a:pt x="40220" y="130162"/>
                  </a:lnTo>
                  <a:lnTo>
                    <a:pt x="47434" y="140881"/>
                  </a:lnTo>
                  <a:lnTo>
                    <a:pt x="58115" y="148120"/>
                  </a:lnTo>
                  <a:lnTo>
                    <a:pt x="71221" y="150774"/>
                  </a:lnTo>
                  <a:lnTo>
                    <a:pt x="605205" y="150774"/>
                  </a:lnTo>
                  <a:lnTo>
                    <a:pt x="618299" y="148120"/>
                  </a:lnTo>
                  <a:lnTo>
                    <a:pt x="628992" y="140881"/>
                  </a:lnTo>
                  <a:lnTo>
                    <a:pt x="636206" y="130162"/>
                  </a:lnTo>
                  <a:lnTo>
                    <a:pt x="638848" y="117030"/>
                  </a:lnTo>
                  <a:lnTo>
                    <a:pt x="638848" y="94234"/>
                  </a:lnTo>
                  <a:lnTo>
                    <a:pt x="638848" y="56540"/>
                  </a:lnTo>
                  <a:lnTo>
                    <a:pt x="638848" y="33731"/>
                  </a:lnTo>
                  <a:close/>
                </a:path>
                <a:path w="676909" h="697864">
                  <a:moveTo>
                    <a:pt x="676427" y="640753"/>
                  </a:moveTo>
                  <a:lnTo>
                    <a:pt x="403974" y="640753"/>
                  </a:lnTo>
                  <a:lnTo>
                    <a:pt x="403974" y="697293"/>
                  </a:lnTo>
                  <a:lnTo>
                    <a:pt x="676427" y="697293"/>
                  </a:lnTo>
                  <a:lnTo>
                    <a:pt x="676427" y="6407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6167" y="3926586"/>
              <a:ext cx="2012441" cy="3056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57315" y="4002786"/>
              <a:ext cx="1821814" cy="114300"/>
            </a:xfrm>
            <a:custGeom>
              <a:avLst/>
              <a:gdLst/>
              <a:ahLst/>
              <a:cxnLst/>
              <a:rect l="l" t="t" r="r" b="b"/>
              <a:pathLst>
                <a:path w="1821815" h="114300">
                  <a:moveTo>
                    <a:pt x="1707514" y="0"/>
                  </a:moveTo>
                  <a:lnTo>
                    <a:pt x="1707514" y="114300"/>
                  </a:lnTo>
                  <a:lnTo>
                    <a:pt x="1783714" y="76200"/>
                  </a:lnTo>
                  <a:lnTo>
                    <a:pt x="1726564" y="76200"/>
                  </a:lnTo>
                  <a:lnTo>
                    <a:pt x="1726564" y="38100"/>
                  </a:lnTo>
                  <a:lnTo>
                    <a:pt x="1783714" y="38100"/>
                  </a:lnTo>
                  <a:lnTo>
                    <a:pt x="1707514" y="0"/>
                  </a:lnTo>
                  <a:close/>
                </a:path>
                <a:path w="1821815" h="114300">
                  <a:moveTo>
                    <a:pt x="170751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707514" y="76200"/>
                  </a:lnTo>
                  <a:lnTo>
                    <a:pt x="1707514" y="38100"/>
                  </a:lnTo>
                  <a:close/>
                </a:path>
                <a:path w="1821815" h="114300">
                  <a:moveTo>
                    <a:pt x="1783714" y="38100"/>
                  </a:moveTo>
                  <a:lnTo>
                    <a:pt x="1726564" y="38100"/>
                  </a:lnTo>
                  <a:lnTo>
                    <a:pt x="1726564" y="76200"/>
                  </a:lnTo>
                  <a:lnTo>
                    <a:pt x="1783714" y="76200"/>
                  </a:lnTo>
                  <a:lnTo>
                    <a:pt x="1821814" y="57150"/>
                  </a:lnTo>
                  <a:lnTo>
                    <a:pt x="1783714" y="38100"/>
                  </a:lnTo>
                  <a:close/>
                </a:path>
              </a:pathLst>
            </a:custGeom>
            <a:solidFill>
              <a:srgbClr val="3DF3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6167" y="3704082"/>
              <a:ext cx="2012441" cy="3056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957315" y="3780282"/>
              <a:ext cx="1821814" cy="114300"/>
            </a:xfrm>
            <a:custGeom>
              <a:avLst/>
              <a:gdLst/>
              <a:ahLst/>
              <a:cxnLst/>
              <a:rect l="l" t="t" r="r" b="b"/>
              <a:pathLst>
                <a:path w="1821815" h="114300">
                  <a:moveTo>
                    <a:pt x="1707514" y="0"/>
                  </a:moveTo>
                  <a:lnTo>
                    <a:pt x="1707514" y="114300"/>
                  </a:lnTo>
                  <a:lnTo>
                    <a:pt x="1783714" y="76200"/>
                  </a:lnTo>
                  <a:lnTo>
                    <a:pt x="1726564" y="76200"/>
                  </a:lnTo>
                  <a:lnTo>
                    <a:pt x="1726564" y="38100"/>
                  </a:lnTo>
                  <a:lnTo>
                    <a:pt x="1783714" y="38100"/>
                  </a:lnTo>
                  <a:lnTo>
                    <a:pt x="1707514" y="0"/>
                  </a:lnTo>
                  <a:close/>
                </a:path>
                <a:path w="1821815" h="114300">
                  <a:moveTo>
                    <a:pt x="170751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707514" y="76200"/>
                  </a:lnTo>
                  <a:lnTo>
                    <a:pt x="1707514" y="38100"/>
                  </a:lnTo>
                  <a:close/>
                </a:path>
                <a:path w="1821815" h="114300">
                  <a:moveTo>
                    <a:pt x="1783714" y="38100"/>
                  </a:moveTo>
                  <a:lnTo>
                    <a:pt x="1726564" y="38100"/>
                  </a:lnTo>
                  <a:lnTo>
                    <a:pt x="1726564" y="76200"/>
                  </a:lnTo>
                  <a:lnTo>
                    <a:pt x="1783714" y="76200"/>
                  </a:lnTo>
                  <a:lnTo>
                    <a:pt x="1821814" y="57150"/>
                  </a:lnTo>
                  <a:lnTo>
                    <a:pt x="1783714" y="38100"/>
                  </a:lnTo>
                  <a:close/>
                </a:path>
              </a:pathLst>
            </a:custGeom>
            <a:solidFill>
              <a:srgbClr val="0097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6167" y="4155948"/>
              <a:ext cx="2012441" cy="3056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57315" y="4232148"/>
              <a:ext cx="1821814" cy="114300"/>
            </a:xfrm>
            <a:custGeom>
              <a:avLst/>
              <a:gdLst/>
              <a:ahLst/>
              <a:cxnLst/>
              <a:rect l="l" t="t" r="r" b="b"/>
              <a:pathLst>
                <a:path w="1821815" h="114300">
                  <a:moveTo>
                    <a:pt x="1707514" y="0"/>
                  </a:moveTo>
                  <a:lnTo>
                    <a:pt x="1707514" y="114299"/>
                  </a:lnTo>
                  <a:lnTo>
                    <a:pt x="1783714" y="76199"/>
                  </a:lnTo>
                  <a:lnTo>
                    <a:pt x="1726564" y="76199"/>
                  </a:lnTo>
                  <a:lnTo>
                    <a:pt x="1726564" y="38099"/>
                  </a:lnTo>
                  <a:lnTo>
                    <a:pt x="1783714" y="38099"/>
                  </a:lnTo>
                  <a:lnTo>
                    <a:pt x="1707514" y="0"/>
                  </a:lnTo>
                  <a:close/>
                </a:path>
                <a:path w="1821815" h="114300">
                  <a:moveTo>
                    <a:pt x="1707514" y="38099"/>
                  </a:moveTo>
                  <a:lnTo>
                    <a:pt x="0" y="38099"/>
                  </a:lnTo>
                  <a:lnTo>
                    <a:pt x="0" y="76199"/>
                  </a:lnTo>
                  <a:lnTo>
                    <a:pt x="1707514" y="76199"/>
                  </a:lnTo>
                  <a:lnTo>
                    <a:pt x="1707514" y="38099"/>
                  </a:lnTo>
                  <a:close/>
                </a:path>
                <a:path w="1821815" h="114300">
                  <a:moveTo>
                    <a:pt x="1783714" y="38099"/>
                  </a:moveTo>
                  <a:lnTo>
                    <a:pt x="1726564" y="38099"/>
                  </a:lnTo>
                  <a:lnTo>
                    <a:pt x="1726564" y="76199"/>
                  </a:lnTo>
                  <a:lnTo>
                    <a:pt x="1783714" y="76199"/>
                  </a:lnTo>
                  <a:lnTo>
                    <a:pt x="1821814" y="57149"/>
                  </a:lnTo>
                  <a:lnTo>
                    <a:pt x="1783714" y="380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708148" y="592836"/>
            <a:ext cx="57404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Ports</a:t>
            </a:r>
            <a:r>
              <a:rPr spc="-170" dirty="0"/>
              <a:t> </a:t>
            </a:r>
            <a:r>
              <a:rPr spc="-75" dirty="0"/>
              <a:t>and</a:t>
            </a:r>
            <a:r>
              <a:rPr spc="-175" dirty="0"/>
              <a:t> </a:t>
            </a:r>
            <a:r>
              <a:rPr spc="-75" dirty="0"/>
              <a:t>Protocols</a:t>
            </a:r>
            <a:r>
              <a:rPr spc="-175" dirty="0"/>
              <a:t> </a:t>
            </a:r>
            <a:r>
              <a:rPr spc="-70" dirty="0"/>
              <a:t>(Applications/Services)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7933" y="1459484"/>
            <a:ext cx="3959860" cy="2055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8375">
              <a:lnSpc>
                <a:spcPct val="100000"/>
              </a:lnSpc>
              <a:spcBef>
                <a:spcPts val="100"/>
              </a:spcBef>
            </a:pPr>
            <a:r>
              <a:rPr sz="2400" b="1" spc="-65" dirty="0">
                <a:solidFill>
                  <a:srgbClr val="171F21"/>
                </a:solidFill>
                <a:latin typeface="Trebuchet MS"/>
                <a:cs typeface="Trebuchet MS"/>
              </a:rPr>
              <a:t>Physical</a:t>
            </a:r>
            <a:r>
              <a:rPr sz="2400" b="1" spc="-13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171F21"/>
                </a:solidFill>
                <a:latin typeface="Trebuchet MS"/>
                <a:cs typeface="Trebuchet MS"/>
              </a:rPr>
              <a:t>Ports</a:t>
            </a:r>
            <a:endParaRPr sz="2400">
              <a:latin typeface="Trebuchet MS"/>
              <a:cs typeface="Trebuchet MS"/>
            </a:endParaRPr>
          </a:p>
          <a:p>
            <a:pPr marL="12700" marR="240029">
              <a:lnSpc>
                <a:spcPct val="100000"/>
              </a:lnSpc>
              <a:spcBef>
                <a:spcPts val="1340"/>
              </a:spcBef>
            </a:pPr>
            <a:r>
              <a:rPr sz="14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physical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port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is 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where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communication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begins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171F21"/>
                </a:solidFill>
                <a:latin typeface="Lucida Sans Unicode"/>
                <a:cs typeface="Lucida Sans Unicode"/>
              </a:rPr>
              <a:t>or 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ends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on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physical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device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or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unit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of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equipment.</a:t>
            </a:r>
            <a:endParaRPr sz="1400">
              <a:latin typeface="Lucida Sans Unicode"/>
              <a:cs typeface="Lucida Sans Unicode"/>
            </a:endParaRPr>
          </a:p>
          <a:p>
            <a:pPr marL="12700" marR="5080">
              <a:lnSpc>
                <a:spcPct val="100000"/>
              </a:lnSpc>
              <a:spcBef>
                <a:spcPts val="1680"/>
              </a:spcBef>
            </a:pP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Physical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ports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are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ports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on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routers,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switches,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servers,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computers,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etc.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that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you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connect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the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wires, </a:t>
            </a:r>
            <a:r>
              <a:rPr sz="14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e.g.,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fiber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optic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cables,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Cat5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cables,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etc.,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create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a </a:t>
            </a:r>
            <a:r>
              <a:rPr sz="14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network.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2000" y="1688592"/>
            <a:ext cx="0" cy="2989580"/>
          </a:xfrm>
          <a:custGeom>
            <a:avLst/>
            <a:gdLst/>
            <a:ahLst/>
            <a:cxnLst/>
            <a:rect l="l" t="t" r="r" b="b"/>
            <a:pathLst>
              <a:path h="2989579">
                <a:moveTo>
                  <a:pt x="0" y="0"/>
                </a:moveTo>
                <a:lnTo>
                  <a:pt x="0" y="2988957"/>
                </a:lnTo>
              </a:path>
            </a:pathLst>
          </a:custGeom>
          <a:ln w="38100">
            <a:solidFill>
              <a:srgbClr val="0097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9194" y="3749040"/>
            <a:ext cx="2663190" cy="77571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33021" y="3727754"/>
            <a:ext cx="783259" cy="764937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4934941" y="3777995"/>
            <a:ext cx="864869" cy="527685"/>
          </a:xfrm>
          <a:custGeom>
            <a:avLst/>
            <a:gdLst/>
            <a:ahLst/>
            <a:cxnLst/>
            <a:rect l="l" t="t" r="r" b="b"/>
            <a:pathLst>
              <a:path w="864870" h="527685">
                <a:moveTo>
                  <a:pt x="563676" y="37693"/>
                </a:moveTo>
                <a:lnTo>
                  <a:pt x="560717" y="23050"/>
                </a:lnTo>
                <a:lnTo>
                  <a:pt x="552640" y="11074"/>
                </a:lnTo>
                <a:lnTo>
                  <a:pt x="540689" y="2971"/>
                </a:lnTo>
                <a:lnTo>
                  <a:pt x="526097" y="0"/>
                </a:lnTo>
                <a:lnTo>
                  <a:pt x="507314" y="0"/>
                </a:lnTo>
                <a:lnTo>
                  <a:pt x="507314" y="56540"/>
                </a:lnTo>
                <a:lnTo>
                  <a:pt x="507314" y="358063"/>
                </a:lnTo>
                <a:lnTo>
                  <a:pt x="56362" y="358063"/>
                </a:lnTo>
                <a:lnTo>
                  <a:pt x="56362" y="56540"/>
                </a:lnTo>
                <a:lnTo>
                  <a:pt x="507314" y="56540"/>
                </a:lnTo>
                <a:lnTo>
                  <a:pt x="507314" y="0"/>
                </a:lnTo>
                <a:lnTo>
                  <a:pt x="37579" y="0"/>
                </a:lnTo>
                <a:lnTo>
                  <a:pt x="22987" y="2971"/>
                </a:lnTo>
                <a:lnTo>
                  <a:pt x="11036" y="11074"/>
                </a:lnTo>
                <a:lnTo>
                  <a:pt x="2959" y="23050"/>
                </a:lnTo>
                <a:lnTo>
                  <a:pt x="0" y="37693"/>
                </a:lnTo>
                <a:lnTo>
                  <a:pt x="0" y="376910"/>
                </a:lnTo>
                <a:lnTo>
                  <a:pt x="2959" y="391553"/>
                </a:lnTo>
                <a:lnTo>
                  <a:pt x="11036" y="403529"/>
                </a:lnTo>
                <a:lnTo>
                  <a:pt x="22987" y="411632"/>
                </a:lnTo>
                <a:lnTo>
                  <a:pt x="37579" y="414604"/>
                </a:lnTo>
                <a:lnTo>
                  <a:pt x="225475" y="414604"/>
                </a:lnTo>
                <a:lnTo>
                  <a:pt x="225475" y="471144"/>
                </a:lnTo>
                <a:lnTo>
                  <a:pt x="140919" y="471144"/>
                </a:lnTo>
                <a:lnTo>
                  <a:pt x="140919" y="527685"/>
                </a:lnTo>
                <a:lnTo>
                  <a:pt x="422757" y="527685"/>
                </a:lnTo>
                <a:lnTo>
                  <a:pt x="422757" y="471144"/>
                </a:lnTo>
                <a:lnTo>
                  <a:pt x="338213" y="471144"/>
                </a:lnTo>
                <a:lnTo>
                  <a:pt x="338213" y="414604"/>
                </a:lnTo>
                <a:lnTo>
                  <a:pt x="526097" y="414604"/>
                </a:lnTo>
                <a:lnTo>
                  <a:pt x="540689" y="411632"/>
                </a:lnTo>
                <a:lnTo>
                  <a:pt x="552640" y="403529"/>
                </a:lnTo>
                <a:lnTo>
                  <a:pt x="560717" y="391553"/>
                </a:lnTo>
                <a:lnTo>
                  <a:pt x="563676" y="376910"/>
                </a:lnTo>
                <a:lnTo>
                  <a:pt x="563676" y="358063"/>
                </a:lnTo>
                <a:lnTo>
                  <a:pt x="563676" y="56540"/>
                </a:lnTo>
                <a:lnTo>
                  <a:pt x="563676" y="37693"/>
                </a:lnTo>
                <a:close/>
              </a:path>
              <a:path w="864870" h="527685">
                <a:moveTo>
                  <a:pt x="864311" y="37693"/>
                </a:moveTo>
                <a:lnTo>
                  <a:pt x="861352" y="23050"/>
                </a:lnTo>
                <a:lnTo>
                  <a:pt x="853274" y="11074"/>
                </a:lnTo>
                <a:lnTo>
                  <a:pt x="841324" y="2971"/>
                </a:lnTo>
                <a:lnTo>
                  <a:pt x="826731" y="0"/>
                </a:lnTo>
                <a:lnTo>
                  <a:pt x="826731" y="37693"/>
                </a:lnTo>
                <a:lnTo>
                  <a:pt x="826731" y="94221"/>
                </a:lnTo>
                <a:lnTo>
                  <a:pt x="826731" y="131914"/>
                </a:lnTo>
                <a:lnTo>
                  <a:pt x="826731" y="188455"/>
                </a:lnTo>
                <a:lnTo>
                  <a:pt x="760971" y="188455"/>
                </a:lnTo>
                <a:lnTo>
                  <a:pt x="760971" y="442874"/>
                </a:lnTo>
                <a:lnTo>
                  <a:pt x="758812" y="454050"/>
                </a:lnTo>
                <a:lnTo>
                  <a:pt x="752868" y="463016"/>
                </a:lnTo>
                <a:lnTo>
                  <a:pt x="743927" y="468972"/>
                </a:lnTo>
                <a:lnTo>
                  <a:pt x="732790" y="471144"/>
                </a:lnTo>
                <a:lnTo>
                  <a:pt x="721639" y="468972"/>
                </a:lnTo>
                <a:lnTo>
                  <a:pt x="712711" y="463016"/>
                </a:lnTo>
                <a:lnTo>
                  <a:pt x="706755" y="454050"/>
                </a:lnTo>
                <a:lnTo>
                  <a:pt x="704608" y="442874"/>
                </a:lnTo>
                <a:lnTo>
                  <a:pt x="706755" y="431698"/>
                </a:lnTo>
                <a:lnTo>
                  <a:pt x="743927" y="416763"/>
                </a:lnTo>
                <a:lnTo>
                  <a:pt x="760971" y="442874"/>
                </a:lnTo>
                <a:lnTo>
                  <a:pt x="760971" y="188455"/>
                </a:lnTo>
                <a:lnTo>
                  <a:pt x="638835" y="188455"/>
                </a:lnTo>
                <a:lnTo>
                  <a:pt x="638835" y="131914"/>
                </a:lnTo>
                <a:lnTo>
                  <a:pt x="826731" y="131914"/>
                </a:lnTo>
                <a:lnTo>
                  <a:pt x="826731" y="94221"/>
                </a:lnTo>
                <a:lnTo>
                  <a:pt x="638835" y="94221"/>
                </a:lnTo>
                <a:lnTo>
                  <a:pt x="638835" y="37693"/>
                </a:lnTo>
                <a:lnTo>
                  <a:pt x="826731" y="37693"/>
                </a:lnTo>
                <a:lnTo>
                  <a:pt x="826731" y="0"/>
                </a:lnTo>
                <a:lnTo>
                  <a:pt x="638835" y="0"/>
                </a:lnTo>
                <a:lnTo>
                  <a:pt x="624243" y="2971"/>
                </a:lnTo>
                <a:lnTo>
                  <a:pt x="612305" y="11074"/>
                </a:lnTo>
                <a:lnTo>
                  <a:pt x="604227" y="23050"/>
                </a:lnTo>
                <a:lnTo>
                  <a:pt x="601256" y="37693"/>
                </a:lnTo>
                <a:lnTo>
                  <a:pt x="601256" y="489991"/>
                </a:lnTo>
                <a:lnTo>
                  <a:pt x="604227" y="504621"/>
                </a:lnTo>
                <a:lnTo>
                  <a:pt x="612305" y="516610"/>
                </a:lnTo>
                <a:lnTo>
                  <a:pt x="624243" y="524700"/>
                </a:lnTo>
                <a:lnTo>
                  <a:pt x="638835" y="527685"/>
                </a:lnTo>
                <a:lnTo>
                  <a:pt x="826731" y="527685"/>
                </a:lnTo>
                <a:lnTo>
                  <a:pt x="841324" y="524700"/>
                </a:lnTo>
                <a:lnTo>
                  <a:pt x="853274" y="516610"/>
                </a:lnTo>
                <a:lnTo>
                  <a:pt x="861352" y="504621"/>
                </a:lnTo>
                <a:lnTo>
                  <a:pt x="864311" y="489991"/>
                </a:lnTo>
                <a:lnTo>
                  <a:pt x="864311" y="471144"/>
                </a:lnTo>
                <a:lnTo>
                  <a:pt x="864311" y="414604"/>
                </a:lnTo>
                <a:lnTo>
                  <a:pt x="864311" y="188455"/>
                </a:lnTo>
                <a:lnTo>
                  <a:pt x="864311" y="131914"/>
                </a:lnTo>
                <a:lnTo>
                  <a:pt x="864311" y="94221"/>
                </a:lnTo>
                <a:lnTo>
                  <a:pt x="864311" y="37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61814" y="4375911"/>
            <a:ext cx="935990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83820">
              <a:lnSpc>
                <a:spcPct val="101099"/>
              </a:lnSpc>
              <a:spcBef>
                <a:spcPts val="80"/>
              </a:spcBef>
            </a:pPr>
            <a:r>
              <a:rPr sz="1400" spc="-45" dirty="0">
                <a:solidFill>
                  <a:srgbClr val="171F21"/>
                </a:solidFill>
                <a:latin typeface="Lucida Sans Unicode"/>
                <a:cs typeface="Lucida Sans Unicode"/>
              </a:rPr>
              <a:t>Computer </a:t>
            </a:r>
            <a:r>
              <a:rPr sz="14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192.168.1.1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46828" y="1459484"/>
            <a:ext cx="3969385" cy="340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solidFill>
                  <a:srgbClr val="171F21"/>
                </a:solidFill>
                <a:latin typeface="Trebuchet MS"/>
                <a:cs typeface="Trebuchet MS"/>
              </a:rPr>
              <a:t>Logical</a:t>
            </a:r>
            <a:r>
              <a:rPr sz="2400" b="1" spc="-15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400" b="1" spc="-55" dirty="0">
                <a:solidFill>
                  <a:srgbClr val="171F21"/>
                </a:solidFill>
                <a:latin typeface="Trebuchet MS"/>
                <a:cs typeface="Trebuchet MS"/>
              </a:rPr>
              <a:t>Ports</a:t>
            </a:r>
            <a:r>
              <a:rPr sz="2400" b="1" spc="-17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171F21"/>
                </a:solidFill>
                <a:latin typeface="Trebuchet MS"/>
                <a:cs typeface="Trebuchet MS"/>
              </a:rPr>
              <a:t>(Virtual)</a:t>
            </a:r>
            <a:endParaRPr sz="2400">
              <a:latin typeface="Trebuchet MS"/>
              <a:cs typeface="Trebuchet MS"/>
            </a:endParaRPr>
          </a:p>
          <a:p>
            <a:pPr marL="12700" marR="40005">
              <a:lnSpc>
                <a:spcPct val="100000"/>
              </a:lnSpc>
              <a:spcBef>
                <a:spcPts val="1340"/>
              </a:spcBef>
            </a:pPr>
            <a:r>
              <a:rPr sz="14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software-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defined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number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associated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network 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protocol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that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receives</a:t>
            </a:r>
            <a:r>
              <a:rPr sz="14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or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transmits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35" dirty="0">
                <a:solidFill>
                  <a:srgbClr val="171F21"/>
                </a:solidFill>
                <a:latin typeface="Lucida Sans Unicode"/>
                <a:cs typeface="Lucida Sans Unicode"/>
              </a:rPr>
              <a:t>communication 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for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specific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30" dirty="0">
                <a:solidFill>
                  <a:srgbClr val="171F21"/>
                </a:solidFill>
                <a:latin typeface="Lucida Sans Unicode"/>
                <a:cs typeface="Lucida Sans Unicode"/>
              </a:rPr>
              <a:t>service/software.</a:t>
            </a:r>
            <a:endParaRPr sz="1400">
              <a:latin typeface="Lucida Sans Unicode"/>
              <a:cs typeface="Lucida Sans Unicode"/>
            </a:endParaRPr>
          </a:p>
          <a:p>
            <a:pPr marL="12700" marR="5080">
              <a:lnSpc>
                <a:spcPct val="100000"/>
              </a:lnSpc>
              <a:spcBef>
                <a:spcPts val="1680"/>
              </a:spcBef>
            </a:pPr>
            <a:r>
              <a:rPr sz="14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Ports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allow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single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IP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address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be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able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support 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multiple</a:t>
            </a:r>
            <a:r>
              <a:rPr sz="14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simultaneous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communications,</a:t>
            </a:r>
            <a:r>
              <a:rPr sz="14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each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using</a:t>
            </a:r>
            <a:r>
              <a:rPr sz="14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a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different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port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number.</a:t>
            </a:r>
            <a:endParaRPr sz="14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11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HTTPS</a:t>
            </a:r>
            <a:r>
              <a:rPr sz="11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(443)</a:t>
            </a:r>
            <a:endParaRPr sz="1100">
              <a:latin typeface="Lucida Sans Unicode"/>
              <a:cs typeface="Lucida Sans Unicode"/>
            </a:endParaRPr>
          </a:p>
          <a:p>
            <a:pPr marR="13335" algn="ctr">
              <a:lnSpc>
                <a:spcPct val="100000"/>
              </a:lnSpc>
              <a:spcBef>
                <a:spcPts val="525"/>
              </a:spcBef>
            </a:pPr>
            <a:r>
              <a:rPr sz="1100" spc="-40" dirty="0">
                <a:solidFill>
                  <a:srgbClr val="171F21"/>
                </a:solidFill>
                <a:latin typeface="Lucida Sans Unicode"/>
                <a:cs typeface="Lucida Sans Unicode"/>
              </a:rPr>
              <a:t>FTP</a:t>
            </a:r>
            <a:r>
              <a:rPr sz="11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171F21"/>
                </a:solidFill>
                <a:latin typeface="Lucida Sans Unicode"/>
                <a:cs typeface="Lucida Sans Unicode"/>
              </a:rPr>
              <a:t>(21)</a:t>
            </a:r>
            <a:endParaRPr sz="1100">
              <a:latin typeface="Lucida Sans Unicode"/>
              <a:cs typeface="Lucida Sans Unicode"/>
            </a:endParaRPr>
          </a:p>
          <a:p>
            <a:pPr marR="15240" algn="ctr">
              <a:lnSpc>
                <a:spcPct val="100000"/>
              </a:lnSpc>
              <a:spcBef>
                <a:spcPts val="490"/>
              </a:spcBef>
            </a:pPr>
            <a:r>
              <a:rPr sz="1100" spc="-30" dirty="0">
                <a:solidFill>
                  <a:srgbClr val="171F21"/>
                </a:solidFill>
                <a:latin typeface="Lucida Sans Unicode"/>
                <a:cs typeface="Lucida Sans Unicode"/>
              </a:rPr>
              <a:t>SSH</a:t>
            </a:r>
            <a:r>
              <a:rPr sz="11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171F21"/>
                </a:solidFill>
                <a:latin typeface="Lucida Sans Unicode"/>
                <a:cs typeface="Lucida Sans Unicode"/>
              </a:rPr>
              <a:t>(22)</a:t>
            </a:r>
            <a:endParaRPr sz="1100">
              <a:latin typeface="Lucida Sans Unicode"/>
              <a:cs typeface="Lucida Sans Unicode"/>
            </a:endParaRPr>
          </a:p>
          <a:p>
            <a:pPr marL="2884170" marR="67310" indent="262890">
              <a:lnSpc>
                <a:spcPts val="1520"/>
              </a:lnSpc>
              <a:spcBef>
                <a:spcPts val="1555"/>
              </a:spcBef>
            </a:pPr>
            <a:r>
              <a:rPr sz="14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Server </a:t>
            </a:r>
            <a:r>
              <a:rPr sz="14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192.168.1.10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16401" y="4566920"/>
            <a:ext cx="10439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Ethernet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35" dirty="0">
                <a:solidFill>
                  <a:srgbClr val="171F21"/>
                </a:solidFill>
                <a:latin typeface="Lucida Sans Unicode"/>
                <a:cs typeface="Lucida Sans Unicode"/>
              </a:rPr>
              <a:t>Port</a:t>
            </a:r>
            <a:endParaRPr sz="14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823263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6151" y="4799072"/>
            <a:ext cx="296405" cy="3444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Logical</a:t>
            </a:r>
            <a:r>
              <a:rPr spc="-150" dirty="0"/>
              <a:t> </a:t>
            </a:r>
            <a:r>
              <a:rPr spc="-55" dirty="0"/>
              <a:t>Ports</a:t>
            </a:r>
            <a:r>
              <a:rPr spc="-170" dirty="0"/>
              <a:t> </a:t>
            </a:r>
            <a:r>
              <a:rPr spc="-10" dirty="0"/>
              <a:t>Ranges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65138" y="2045207"/>
            <a:ext cx="1315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Ports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Ranges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67934" y="2366772"/>
            <a:ext cx="3251835" cy="1353820"/>
            <a:chOff x="5567934" y="2366772"/>
            <a:chExt cx="3251835" cy="13538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8696" y="2366772"/>
              <a:ext cx="3250691" cy="6880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8696" y="3019805"/>
              <a:ext cx="3250691" cy="31623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67934" y="3310889"/>
              <a:ext cx="3251454" cy="40919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92377" y="1656333"/>
            <a:ext cx="4348480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62230" indent="-28638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298450" algn="l"/>
              </a:tabLst>
            </a:pPr>
            <a:r>
              <a:rPr sz="1400" b="1" spc="-20" dirty="0">
                <a:solidFill>
                  <a:srgbClr val="171F21"/>
                </a:solidFill>
                <a:latin typeface="Trebuchet MS"/>
                <a:cs typeface="Trebuchet MS"/>
              </a:rPr>
              <a:t>Well-</a:t>
            </a:r>
            <a:r>
              <a:rPr sz="1400" b="1" spc="-50" dirty="0">
                <a:solidFill>
                  <a:srgbClr val="171F21"/>
                </a:solidFill>
                <a:latin typeface="Trebuchet MS"/>
                <a:cs typeface="Trebuchet MS"/>
              </a:rPr>
              <a:t>known</a:t>
            </a:r>
            <a:r>
              <a:rPr sz="1400" b="1" spc="-6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171F21"/>
                </a:solidFill>
                <a:latin typeface="Trebuchet MS"/>
                <a:cs typeface="Trebuchet MS"/>
              </a:rPr>
              <a:t>ports</a:t>
            </a:r>
            <a:r>
              <a:rPr sz="1400" b="1" spc="-5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30" dirty="0">
                <a:solidFill>
                  <a:srgbClr val="171F21"/>
                </a:solidFill>
                <a:latin typeface="Trebuchet MS"/>
                <a:cs typeface="Trebuchet MS"/>
              </a:rPr>
              <a:t>(0–1023):</a:t>
            </a:r>
            <a:r>
              <a:rPr sz="1400" b="1" spc="-4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These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ports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are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related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4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common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protocols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that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are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at</a:t>
            </a:r>
            <a:r>
              <a:rPr sz="14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core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of</a:t>
            </a:r>
            <a:r>
              <a:rPr sz="14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171F21"/>
                </a:solidFill>
                <a:latin typeface="Lucida Sans Unicode"/>
                <a:cs typeface="Lucida Sans Unicode"/>
              </a:rPr>
              <a:t>the 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Transport</a:t>
            </a:r>
            <a:r>
              <a:rPr sz="14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Control</a:t>
            </a:r>
            <a:r>
              <a:rPr sz="14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Protocol/Internet</a:t>
            </a:r>
            <a:r>
              <a:rPr sz="14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Protocol</a:t>
            </a:r>
            <a:r>
              <a:rPr sz="14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 (TCP/IP) </a:t>
            </a:r>
            <a:r>
              <a:rPr sz="14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model.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i="1" spc="-180" dirty="0">
                <a:solidFill>
                  <a:srgbClr val="171F21"/>
                </a:solidFill>
                <a:latin typeface="Arial"/>
                <a:cs typeface="Arial"/>
              </a:rPr>
              <a:t>Ex:</a:t>
            </a:r>
            <a:r>
              <a:rPr sz="1400" i="1" spc="-55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400" i="1" spc="-90" dirty="0">
                <a:solidFill>
                  <a:srgbClr val="171F21"/>
                </a:solidFill>
                <a:latin typeface="Arial"/>
                <a:cs typeface="Arial"/>
              </a:rPr>
              <a:t>Domain</a:t>
            </a:r>
            <a:r>
              <a:rPr sz="1400" i="1" spc="-50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400" i="1" spc="-110" dirty="0">
                <a:solidFill>
                  <a:srgbClr val="171F21"/>
                </a:solidFill>
                <a:latin typeface="Arial"/>
                <a:cs typeface="Arial"/>
              </a:rPr>
              <a:t>Name</a:t>
            </a:r>
            <a:r>
              <a:rPr sz="1400" i="1" spc="-50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400" i="1" spc="-110" dirty="0">
                <a:solidFill>
                  <a:srgbClr val="171F21"/>
                </a:solidFill>
                <a:latin typeface="Arial"/>
                <a:cs typeface="Arial"/>
              </a:rPr>
              <a:t>Service</a:t>
            </a:r>
            <a:r>
              <a:rPr sz="1400" i="1" spc="-50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400" i="1" spc="-170" dirty="0">
                <a:solidFill>
                  <a:srgbClr val="171F21"/>
                </a:solidFill>
                <a:latin typeface="Arial"/>
                <a:cs typeface="Arial"/>
              </a:rPr>
              <a:t>(DNS),</a:t>
            </a:r>
            <a:r>
              <a:rPr sz="1400" i="1" spc="-60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400" i="1" spc="-100" dirty="0">
                <a:solidFill>
                  <a:srgbClr val="171F21"/>
                </a:solidFill>
                <a:latin typeface="Arial"/>
                <a:cs typeface="Arial"/>
              </a:rPr>
              <a:t>Simple</a:t>
            </a:r>
            <a:r>
              <a:rPr sz="1400" i="1" spc="-50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400" i="1" spc="-20" dirty="0">
                <a:solidFill>
                  <a:srgbClr val="171F21"/>
                </a:solidFill>
                <a:latin typeface="Arial"/>
                <a:cs typeface="Arial"/>
              </a:rPr>
              <a:t>Mail </a:t>
            </a:r>
            <a:r>
              <a:rPr sz="1400" i="1" spc="-75" dirty="0">
                <a:solidFill>
                  <a:srgbClr val="171F21"/>
                </a:solidFill>
                <a:latin typeface="Arial"/>
                <a:cs typeface="Arial"/>
              </a:rPr>
              <a:t>Transfer</a:t>
            </a:r>
            <a:r>
              <a:rPr sz="1400" i="1" spc="-45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400" i="1" spc="-75" dirty="0">
                <a:solidFill>
                  <a:srgbClr val="171F21"/>
                </a:solidFill>
                <a:latin typeface="Arial"/>
                <a:cs typeface="Arial"/>
              </a:rPr>
              <a:t>Protocol</a:t>
            </a:r>
            <a:r>
              <a:rPr sz="1400" i="1" spc="-60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71F21"/>
                </a:solidFill>
                <a:latin typeface="Arial"/>
                <a:cs typeface="Arial"/>
              </a:rPr>
              <a:t>(SMTP)</a:t>
            </a:r>
            <a:endParaRPr sz="1400">
              <a:latin typeface="Arial"/>
              <a:cs typeface="Arial"/>
            </a:endParaRPr>
          </a:p>
          <a:p>
            <a:pPr marL="298450" marR="221615" indent="-28638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298450" algn="l"/>
              </a:tabLst>
            </a:pPr>
            <a:r>
              <a:rPr sz="1400" b="1" spc="-50" dirty="0">
                <a:solidFill>
                  <a:srgbClr val="171F21"/>
                </a:solidFill>
                <a:latin typeface="Trebuchet MS"/>
                <a:cs typeface="Trebuchet MS"/>
              </a:rPr>
              <a:t>Registered</a:t>
            </a:r>
            <a:r>
              <a:rPr sz="1400" b="1" spc="-5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171F21"/>
                </a:solidFill>
                <a:latin typeface="Trebuchet MS"/>
                <a:cs typeface="Trebuchet MS"/>
              </a:rPr>
              <a:t>ports</a:t>
            </a:r>
            <a:r>
              <a:rPr sz="1400" b="1" spc="-5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35" dirty="0">
                <a:solidFill>
                  <a:srgbClr val="171F21"/>
                </a:solidFill>
                <a:latin typeface="Trebuchet MS"/>
                <a:cs typeface="Trebuchet MS"/>
              </a:rPr>
              <a:t>(1024–49151):</a:t>
            </a:r>
            <a:r>
              <a:rPr sz="1400" b="1" spc="-2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These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ports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171F21"/>
                </a:solidFill>
                <a:latin typeface="Lucida Sans Unicode"/>
                <a:cs typeface="Lucida Sans Unicode"/>
              </a:rPr>
              <a:t>are 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often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associated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with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proprietary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applications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from 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vendors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developers.</a:t>
            </a:r>
            <a:r>
              <a:rPr sz="14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i="1" spc="-180" dirty="0">
                <a:solidFill>
                  <a:srgbClr val="171F21"/>
                </a:solidFill>
                <a:latin typeface="Arial"/>
                <a:cs typeface="Arial"/>
              </a:rPr>
              <a:t>Ex:</a:t>
            </a:r>
            <a:r>
              <a:rPr sz="1400" i="1" spc="-35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400" i="1" spc="-55" dirty="0">
                <a:solidFill>
                  <a:srgbClr val="171F21"/>
                </a:solidFill>
                <a:latin typeface="Arial"/>
                <a:cs typeface="Arial"/>
              </a:rPr>
              <a:t>Microsoft</a:t>
            </a:r>
            <a:r>
              <a:rPr sz="1400" i="1" spc="-40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400" i="1" spc="-225" dirty="0">
                <a:solidFill>
                  <a:srgbClr val="171F21"/>
                </a:solidFill>
                <a:latin typeface="Arial"/>
                <a:cs typeface="Arial"/>
              </a:rPr>
              <a:t>SQL</a:t>
            </a:r>
            <a:r>
              <a:rPr sz="1400" i="1" spc="-35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71F21"/>
                </a:solidFill>
                <a:latin typeface="Arial"/>
                <a:cs typeface="Arial"/>
              </a:rPr>
              <a:t>Server (1433/1434)</a:t>
            </a:r>
            <a:endParaRPr sz="1400">
              <a:latin typeface="Arial"/>
              <a:cs typeface="Arial"/>
            </a:endParaRPr>
          </a:p>
          <a:p>
            <a:pPr marL="298450" marR="5080" indent="-28638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8450" algn="l"/>
              </a:tabLst>
            </a:pPr>
            <a:r>
              <a:rPr sz="1400" b="1" spc="-55" dirty="0">
                <a:solidFill>
                  <a:srgbClr val="171F21"/>
                </a:solidFill>
                <a:latin typeface="Trebuchet MS"/>
                <a:cs typeface="Trebuchet MS"/>
              </a:rPr>
              <a:t>Dynamic</a:t>
            </a:r>
            <a:r>
              <a:rPr sz="1400" b="1" spc="-7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65" dirty="0">
                <a:solidFill>
                  <a:srgbClr val="171F21"/>
                </a:solidFill>
                <a:latin typeface="Trebuchet MS"/>
                <a:cs typeface="Trebuchet MS"/>
              </a:rPr>
              <a:t>or</a:t>
            </a:r>
            <a:r>
              <a:rPr sz="1400" b="1" spc="-5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60" dirty="0">
                <a:solidFill>
                  <a:srgbClr val="171F21"/>
                </a:solidFill>
                <a:latin typeface="Trebuchet MS"/>
                <a:cs typeface="Trebuchet MS"/>
              </a:rPr>
              <a:t>Private</a:t>
            </a:r>
            <a:r>
              <a:rPr sz="1400" b="1" spc="-5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171F21"/>
                </a:solidFill>
                <a:latin typeface="Trebuchet MS"/>
                <a:cs typeface="Trebuchet MS"/>
              </a:rPr>
              <a:t>ports</a:t>
            </a:r>
            <a:r>
              <a:rPr sz="1400" b="1" spc="-5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171F21"/>
                </a:solidFill>
                <a:latin typeface="Trebuchet MS"/>
                <a:cs typeface="Trebuchet MS"/>
              </a:rPr>
              <a:t>(49152–65535):</a:t>
            </a:r>
            <a:r>
              <a:rPr sz="1400" b="1" spc="-3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171F21"/>
                </a:solidFill>
                <a:latin typeface="Lucida Sans Unicode"/>
                <a:cs typeface="Lucida Sans Unicode"/>
              </a:rPr>
              <a:t>Whenever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service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requested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that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associated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with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well- </a:t>
            </a:r>
            <a:r>
              <a:rPr sz="14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known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or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registered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ports,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those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services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will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respond with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dynamic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port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that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used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for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that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session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171F21"/>
                </a:solidFill>
                <a:latin typeface="Lucida Sans Unicode"/>
                <a:cs typeface="Lucida Sans Unicode"/>
              </a:rPr>
              <a:t>and 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then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released.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206169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0807" y="4799072"/>
            <a:ext cx="381761" cy="3444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6954" y="631190"/>
            <a:ext cx="3879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FF0000"/>
                </a:solidFill>
              </a:rPr>
              <a:t>Non-</a:t>
            </a:r>
            <a:r>
              <a:rPr spc="-110" dirty="0">
                <a:solidFill>
                  <a:srgbClr val="FF0000"/>
                </a:solidFill>
              </a:rPr>
              <a:t>Secure</a:t>
            </a:r>
            <a:r>
              <a:rPr spc="-165" dirty="0">
                <a:solidFill>
                  <a:srgbClr val="FF0000"/>
                </a:solidFill>
              </a:rPr>
              <a:t> </a:t>
            </a:r>
            <a:r>
              <a:rPr spc="-90" dirty="0"/>
              <a:t>and</a:t>
            </a:r>
            <a:r>
              <a:rPr spc="-155" dirty="0"/>
              <a:t> </a:t>
            </a:r>
            <a:r>
              <a:rPr spc="-110" dirty="0">
                <a:solidFill>
                  <a:srgbClr val="00CC9F"/>
                </a:solidFill>
              </a:rPr>
              <a:t>Secure</a:t>
            </a:r>
            <a:r>
              <a:rPr spc="-155" dirty="0">
                <a:solidFill>
                  <a:srgbClr val="00CC9F"/>
                </a:solidFill>
              </a:rPr>
              <a:t> </a:t>
            </a:r>
            <a:r>
              <a:rPr spc="-10" dirty="0">
                <a:solidFill>
                  <a:srgbClr val="00CC9F"/>
                </a:solidFill>
              </a:rPr>
              <a:t>Ports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5074" y="1361313"/>
          <a:ext cx="3878579" cy="3174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935">
                <a:tc>
                  <a:txBody>
                    <a:bodyPr/>
                    <a:lstStyle/>
                    <a:p>
                      <a:pPr marL="221615" marR="213360" indent="11112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100" spc="-2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Port </a:t>
                      </a:r>
                      <a:r>
                        <a:rPr sz="1100" spc="-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Number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D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Service</a:t>
                      </a:r>
                      <a:r>
                        <a:rPr sz="1100" spc="-9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Name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D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Description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D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100" b="1" spc="-25" dirty="0">
                          <a:solidFill>
                            <a:srgbClr val="171F21"/>
                          </a:solidFill>
                          <a:latin typeface="Trebuchet MS"/>
                          <a:cs typeface="Trebuchet MS"/>
                        </a:rPr>
                        <a:t>21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100" b="1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FTP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5090" indent="4953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File</a:t>
                      </a:r>
                      <a:r>
                        <a:rPr sz="800" spc="-4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6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Transfer</a:t>
                      </a:r>
                      <a:r>
                        <a:rPr sz="800" spc="-4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Protocol</a:t>
                      </a:r>
                      <a:r>
                        <a:rPr sz="800" spc="-3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4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(FTP)</a:t>
                      </a:r>
                      <a:r>
                        <a:rPr sz="800" spc="-2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6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sends</a:t>
                      </a:r>
                      <a:r>
                        <a:rPr sz="800" spc="-3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2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the </a:t>
                      </a:r>
                      <a:r>
                        <a:rPr sz="800" spc="-7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username</a:t>
                      </a:r>
                      <a:r>
                        <a:rPr sz="800" spc="-2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7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sz="800" spc="-2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6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password</a:t>
                      </a:r>
                      <a:r>
                        <a:rPr sz="80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8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using</a:t>
                      </a:r>
                      <a:r>
                        <a:rPr sz="800" spc="-2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6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plaintext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100" b="1" spc="-25" dirty="0">
                          <a:solidFill>
                            <a:srgbClr val="171F21"/>
                          </a:solidFill>
                          <a:latin typeface="Trebuchet MS"/>
                          <a:cs typeface="Trebuchet MS"/>
                        </a:rPr>
                        <a:t>23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100" b="1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Telnet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424180" marR="85090" indent="-3314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Provides</a:t>
                      </a:r>
                      <a:r>
                        <a:rPr sz="80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4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800" spc="-2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7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bidirectional</a:t>
                      </a:r>
                      <a:r>
                        <a:rPr sz="800" spc="-1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interactive</a:t>
                      </a:r>
                      <a:r>
                        <a:rPr sz="800" spc="-4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text-</a:t>
                      </a:r>
                      <a:r>
                        <a:rPr sz="800" spc="50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6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oriented</a:t>
                      </a:r>
                      <a:r>
                        <a:rPr sz="800" spc="-2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1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communication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100" b="1" spc="-25" dirty="0">
                          <a:solidFill>
                            <a:srgbClr val="171F21"/>
                          </a:solidFill>
                          <a:latin typeface="Trebuchet MS"/>
                          <a:cs typeface="Trebuchet MS"/>
                        </a:rPr>
                        <a:t>25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100" b="1" spc="-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SMTP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D9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920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00" spc="-6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Simple</a:t>
                      </a:r>
                      <a:r>
                        <a:rPr sz="800" spc="-2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Mail</a:t>
                      </a:r>
                      <a:r>
                        <a:rPr sz="800" spc="-4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6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Transfer</a:t>
                      </a:r>
                      <a:r>
                        <a:rPr sz="800" spc="-4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Protocol</a:t>
                      </a:r>
                      <a:r>
                        <a:rPr sz="800" spc="-2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3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(SMTP)</a:t>
                      </a:r>
                      <a:r>
                        <a:rPr sz="800" spc="-2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2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is 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800" spc="-6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default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6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unencrypted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6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port</a:t>
                      </a:r>
                      <a:r>
                        <a:rPr sz="800" spc="-4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2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for </a:t>
                      </a:r>
                      <a:r>
                        <a:rPr sz="800" spc="-8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sending</a:t>
                      </a:r>
                      <a:r>
                        <a:rPr sz="800" spc="-3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6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email</a:t>
                      </a:r>
                      <a:r>
                        <a:rPr sz="800" spc="-2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1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messages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b="1" spc="-25" dirty="0">
                          <a:solidFill>
                            <a:srgbClr val="171F21"/>
                          </a:solidFill>
                          <a:latin typeface="Trebuchet MS"/>
                          <a:cs typeface="Trebuchet MS"/>
                        </a:rPr>
                        <a:t>37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b="1" spc="-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Time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800" spc="-6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Legacy</a:t>
                      </a:r>
                      <a:r>
                        <a:rPr sz="800" spc="-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8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Time</a:t>
                      </a:r>
                      <a:r>
                        <a:rPr sz="800" spc="-1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7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synchronization</a:t>
                      </a:r>
                      <a:r>
                        <a:rPr sz="800" spc="-2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1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protocol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b="1" spc="-25" dirty="0">
                          <a:solidFill>
                            <a:srgbClr val="171F21"/>
                          </a:solidFill>
                          <a:latin typeface="Trebuchet MS"/>
                          <a:cs typeface="Trebuchet MS"/>
                        </a:rPr>
                        <a:t>53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b="1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DNS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D9"/>
                    </a:solidFill>
                  </a:tcPr>
                </a:tc>
                <a:tc>
                  <a:txBody>
                    <a:bodyPr/>
                    <a:lstStyle/>
                    <a:p>
                      <a:pPr marL="450850" marR="126364" indent="-3181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00" spc="-8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Domain</a:t>
                      </a:r>
                      <a:r>
                        <a:rPr sz="800" spc="-4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6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Name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Service</a:t>
                      </a:r>
                      <a:r>
                        <a:rPr sz="800" spc="-4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to </a:t>
                      </a:r>
                      <a:r>
                        <a:rPr sz="800" spc="-7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map</a:t>
                      </a:r>
                      <a:r>
                        <a:rPr sz="800" spc="-2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7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Domain</a:t>
                      </a:r>
                      <a:r>
                        <a:rPr sz="800" spc="50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6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Names</a:t>
                      </a:r>
                      <a:r>
                        <a:rPr sz="800" spc="-6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800" spc="-6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IP</a:t>
                      </a: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1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addresses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1" spc="-25" dirty="0">
                          <a:solidFill>
                            <a:srgbClr val="171F21"/>
                          </a:solidFill>
                          <a:latin typeface="Trebuchet MS"/>
                          <a:cs typeface="Trebuchet MS"/>
                        </a:rPr>
                        <a:t>80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1" spc="-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HTTP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135255" marR="128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00" spc="-7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HyperText</a:t>
                      </a:r>
                      <a:r>
                        <a:rPr sz="800" spc="-2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6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Transfer</a:t>
                      </a:r>
                      <a:r>
                        <a:rPr sz="800" spc="-1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Protocol</a:t>
                      </a:r>
                      <a:r>
                        <a:rPr sz="800" spc="-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(HTTP)</a:t>
                      </a:r>
                      <a:r>
                        <a:rPr sz="800" spc="-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3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is 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800" spc="-7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6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basis</a:t>
                      </a: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6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of </a:t>
                      </a: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nearly</a:t>
                      </a:r>
                      <a:r>
                        <a:rPr sz="800" spc="-6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all</a:t>
                      </a:r>
                      <a:r>
                        <a:rPr sz="800" spc="-6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web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2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non- </a:t>
                      </a:r>
                      <a:r>
                        <a:rPr sz="800" spc="-6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encrypted</a:t>
                      </a:r>
                      <a:r>
                        <a:rPr sz="800" spc="-2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6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browser</a:t>
                      </a:r>
                      <a:r>
                        <a:rPr sz="800" spc="-1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traffic</a:t>
                      </a:r>
                      <a:r>
                        <a:rPr sz="800" spc="-3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7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on</a:t>
                      </a:r>
                      <a:r>
                        <a:rPr sz="800" spc="-2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the </a:t>
                      </a:r>
                      <a:r>
                        <a:rPr sz="800" spc="-1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internet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154040" y="1361313"/>
          <a:ext cx="3705858" cy="3102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935">
                <a:tc>
                  <a:txBody>
                    <a:bodyPr/>
                    <a:lstStyle/>
                    <a:p>
                      <a:pPr marL="227329" marR="217804" indent="11112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100" spc="-2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Port </a:t>
                      </a:r>
                      <a:r>
                        <a:rPr sz="1100" spc="-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Number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D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Service</a:t>
                      </a:r>
                      <a:r>
                        <a:rPr sz="1100" spc="-9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Name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D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Description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D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100" b="1" spc="-25" dirty="0">
                          <a:solidFill>
                            <a:srgbClr val="171F21"/>
                          </a:solidFill>
                          <a:latin typeface="Trebuchet MS"/>
                          <a:cs typeface="Trebuchet MS"/>
                        </a:rPr>
                        <a:t>22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100" b="1" spc="-20" dirty="0">
                          <a:solidFill>
                            <a:srgbClr val="00CC9F"/>
                          </a:solidFill>
                          <a:latin typeface="Trebuchet MS"/>
                          <a:cs typeface="Trebuchet MS"/>
                        </a:rPr>
                        <a:t>SFTP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Secure</a:t>
                      </a:r>
                      <a:r>
                        <a:rPr sz="800" spc="-4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File</a:t>
                      </a:r>
                      <a:r>
                        <a:rPr sz="800" spc="-2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6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Transfer</a:t>
                      </a:r>
                      <a:r>
                        <a:rPr sz="800" spc="-3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1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Protocol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100" b="1" spc="-25" dirty="0">
                          <a:solidFill>
                            <a:srgbClr val="171F21"/>
                          </a:solidFill>
                          <a:latin typeface="Trebuchet MS"/>
                          <a:cs typeface="Trebuchet MS"/>
                        </a:rPr>
                        <a:t>22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100" b="1" spc="-25" dirty="0">
                          <a:solidFill>
                            <a:srgbClr val="00CC9F"/>
                          </a:solidFill>
                          <a:latin typeface="Trebuchet MS"/>
                          <a:cs typeface="Trebuchet MS"/>
                        </a:rPr>
                        <a:t>SSH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140335" marR="1314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Secure</a:t>
                      </a:r>
                      <a:r>
                        <a:rPr sz="800" spc="-8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Shell</a:t>
                      </a:r>
                      <a:r>
                        <a:rPr sz="800" spc="-6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1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(SSH)</a:t>
                      </a:r>
                      <a:r>
                        <a:rPr sz="800" spc="11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6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uses</a:t>
                      </a:r>
                      <a:r>
                        <a:rPr sz="800" spc="-7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6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encryption</a:t>
                      </a:r>
                      <a:r>
                        <a:rPr sz="800" spc="50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800" spc="-4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6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ensure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4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that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traffic between</a:t>
                      </a:r>
                      <a:r>
                        <a:rPr sz="800" spc="-3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2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the </a:t>
                      </a:r>
                      <a:r>
                        <a:rPr sz="800" spc="-6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host</a:t>
                      </a: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7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1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terminal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100" b="1" spc="-25" dirty="0">
                          <a:solidFill>
                            <a:srgbClr val="171F21"/>
                          </a:solidFill>
                          <a:latin typeface="Trebuchet MS"/>
                          <a:cs typeface="Trebuchet MS"/>
                        </a:rPr>
                        <a:t>587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D9"/>
                    </a:solidFill>
                  </a:tcPr>
                </a:tc>
                <a:tc>
                  <a:txBody>
                    <a:bodyPr/>
                    <a:lstStyle/>
                    <a:p>
                      <a:pPr marL="392430" marR="164465" indent="-2197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b="1" dirty="0">
                          <a:solidFill>
                            <a:srgbClr val="00CC9F"/>
                          </a:solidFill>
                          <a:latin typeface="Trebuchet MS"/>
                          <a:cs typeface="Trebuchet MS"/>
                        </a:rPr>
                        <a:t>SMTP</a:t>
                      </a:r>
                      <a:r>
                        <a:rPr sz="1100" b="1" spc="-60" dirty="0">
                          <a:solidFill>
                            <a:srgbClr val="00CC9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45" dirty="0">
                          <a:solidFill>
                            <a:srgbClr val="00CC9F"/>
                          </a:solidFill>
                          <a:latin typeface="Trebuchet MS"/>
                          <a:cs typeface="Trebuchet MS"/>
                        </a:rPr>
                        <a:t>with </a:t>
                      </a:r>
                      <a:r>
                        <a:rPr sz="1100" b="1" spc="-25" dirty="0">
                          <a:solidFill>
                            <a:srgbClr val="00CC9F"/>
                          </a:solidFill>
                          <a:latin typeface="Trebuchet MS"/>
                          <a:cs typeface="Trebuchet MS"/>
                        </a:rPr>
                        <a:t>TLS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D9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927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00" spc="-2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SMTP </a:t>
                      </a:r>
                      <a:r>
                        <a:rPr sz="800" spc="-8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using</a:t>
                      </a:r>
                      <a:r>
                        <a:rPr sz="800" spc="-4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6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Transport</a:t>
                      </a:r>
                      <a:r>
                        <a:rPr sz="800" spc="-3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Layer</a:t>
                      </a:r>
                      <a:r>
                        <a:rPr sz="800" spc="-3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4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Security (TLS)</a:t>
                      </a:r>
                      <a:r>
                        <a:rPr sz="800" spc="-3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6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encrypts</a:t>
                      </a:r>
                      <a:r>
                        <a:rPr sz="800" spc="-4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800" spc="-7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data</a:t>
                      </a:r>
                      <a:r>
                        <a:rPr sz="800" spc="-4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between</a:t>
                      </a:r>
                      <a:r>
                        <a:rPr sz="800" spc="-6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2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the </a:t>
                      </a:r>
                      <a:r>
                        <a:rPr sz="800" spc="-7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mail</a:t>
                      </a:r>
                      <a:r>
                        <a:rPr sz="800" spc="-4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6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client</a:t>
                      </a: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7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800" spc="-7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mail</a:t>
                      </a:r>
                      <a:r>
                        <a:rPr sz="800" spc="-4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1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server.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b="1" spc="-25" dirty="0">
                          <a:solidFill>
                            <a:srgbClr val="171F21"/>
                          </a:solidFill>
                          <a:latin typeface="Trebuchet MS"/>
                          <a:cs typeface="Trebuchet MS"/>
                        </a:rPr>
                        <a:t>123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b="1" spc="-25" dirty="0">
                          <a:solidFill>
                            <a:srgbClr val="00CC9F"/>
                          </a:solidFill>
                          <a:latin typeface="Trebuchet MS"/>
                          <a:cs typeface="Trebuchet MS"/>
                        </a:rPr>
                        <a:t>NTP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Network</a:t>
                      </a:r>
                      <a:r>
                        <a:rPr sz="800" spc="-3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7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Time</a:t>
                      </a:r>
                      <a:r>
                        <a:rPr sz="800" spc="-2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Protocol</a:t>
                      </a:r>
                      <a:r>
                        <a:rPr sz="800" spc="-3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(NTP)</a:t>
                      </a:r>
                      <a:r>
                        <a:rPr sz="800" spc="-2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1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offers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  <a:p>
                      <a:pPr marL="187325">
                        <a:lnSpc>
                          <a:spcPct val="100000"/>
                        </a:lnSpc>
                      </a:pP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better</a:t>
                      </a:r>
                      <a:r>
                        <a:rPr sz="800" spc="-1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7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error-</a:t>
                      </a:r>
                      <a:r>
                        <a:rPr sz="800" spc="-8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handling</a:t>
                      </a:r>
                      <a:r>
                        <a:rPr sz="800" spc="2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1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capabilities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100" b="1" spc="-25" dirty="0">
                          <a:solidFill>
                            <a:srgbClr val="171F21"/>
                          </a:solidFill>
                          <a:latin typeface="Trebuchet MS"/>
                          <a:cs typeface="Trebuchet MS"/>
                        </a:rPr>
                        <a:t>853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100" b="1" dirty="0">
                          <a:solidFill>
                            <a:srgbClr val="00CC9F"/>
                          </a:solidFill>
                          <a:latin typeface="Trebuchet MS"/>
                          <a:cs typeface="Trebuchet MS"/>
                        </a:rPr>
                        <a:t>DNS</a:t>
                      </a:r>
                      <a:r>
                        <a:rPr sz="1100" b="1" spc="-70" dirty="0">
                          <a:solidFill>
                            <a:srgbClr val="00CC9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60" dirty="0">
                          <a:solidFill>
                            <a:srgbClr val="00CC9F"/>
                          </a:solidFill>
                          <a:latin typeface="Trebuchet MS"/>
                          <a:cs typeface="Trebuchet MS"/>
                        </a:rPr>
                        <a:t>over</a:t>
                      </a:r>
                      <a:r>
                        <a:rPr sz="1100" b="1" spc="-45" dirty="0">
                          <a:solidFill>
                            <a:srgbClr val="00CC9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00CC9F"/>
                          </a:solidFill>
                          <a:latin typeface="Trebuchet MS"/>
                          <a:cs typeface="Trebuchet MS"/>
                        </a:rPr>
                        <a:t>TLS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DNS</a:t>
                      </a: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6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over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TLS</a:t>
                      </a:r>
                      <a:r>
                        <a:rPr sz="800" spc="-3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1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(DoT)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100" b="1" spc="-25" dirty="0">
                          <a:solidFill>
                            <a:srgbClr val="171F21"/>
                          </a:solidFill>
                          <a:latin typeface="Trebuchet MS"/>
                          <a:cs typeface="Trebuchet MS"/>
                        </a:rPr>
                        <a:t>443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100" b="1" spc="-10" dirty="0">
                          <a:solidFill>
                            <a:srgbClr val="00CC9F"/>
                          </a:solidFill>
                          <a:latin typeface="Trebuchet MS"/>
                          <a:cs typeface="Trebuchet MS"/>
                        </a:rPr>
                        <a:t>HTTPS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124460" marR="116839" indent="-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00" spc="-4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HTTPS</a:t>
                      </a:r>
                      <a:r>
                        <a:rPr sz="800" spc="-3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6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7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using</a:t>
                      </a:r>
                      <a:r>
                        <a:rPr sz="800" spc="-4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TLS</a:t>
                      </a:r>
                      <a:r>
                        <a:rPr sz="800" spc="-3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6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encryption,</a:t>
                      </a:r>
                      <a:r>
                        <a:rPr sz="800" spc="-4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as</a:t>
                      </a:r>
                      <a:r>
                        <a:rPr sz="800" spc="-4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2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it </a:t>
                      </a:r>
                      <a:r>
                        <a:rPr sz="800" spc="-6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protects</a:t>
                      </a:r>
                      <a:r>
                        <a:rPr sz="800" spc="-4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800" spc="-6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data</a:t>
                      </a:r>
                      <a:r>
                        <a:rPr sz="800" spc="-3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8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transit </a:t>
                      </a:r>
                      <a:r>
                        <a:rPr sz="800" spc="-4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between 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800" spc="-7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server</a:t>
                      </a:r>
                      <a:r>
                        <a:rPr sz="800" spc="-6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7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sz="800" spc="-6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5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800" spc="-75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10" dirty="0">
                          <a:solidFill>
                            <a:srgbClr val="171F21"/>
                          </a:solidFill>
                          <a:latin typeface="Lucida Sans Unicode"/>
                          <a:cs typeface="Lucida Sans Unicode"/>
                        </a:rPr>
                        <a:t>browser.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3202" y="2061273"/>
            <a:ext cx="979182" cy="30562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324350" y="2137410"/>
            <a:ext cx="788670" cy="114300"/>
          </a:xfrm>
          <a:custGeom>
            <a:avLst/>
            <a:gdLst/>
            <a:ahLst/>
            <a:cxnLst/>
            <a:rect l="l" t="t" r="r" b="b"/>
            <a:pathLst>
              <a:path w="788670" h="114300">
                <a:moveTo>
                  <a:pt x="674115" y="0"/>
                </a:moveTo>
                <a:lnTo>
                  <a:pt x="674115" y="114300"/>
                </a:lnTo>
                <a:lnTo>
                  <a:pt x="750315" y="76200"/>
                </a:lnTo>
                <a:lnTo>
                  <a:pt x="693165" y="76200"/>
                </a:lnTo>
                <a:lnTo>
                  <a:pt x="693165" y="38100"/>
                </a:lnTo>
                <a:lnTo>
                  <a:pt x="750315" y="38100"/>
                </a:lnTo>
                <a:lnTo>
                  <a:pt x="674115" y="0"/>
                </a:lnTo>
                <a:close/>
              </a:path>
              <a:path w="788670" h="114300">
                <a:moveTo>
                  <a:pt x="674115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74115" y="76200"/>
                </a:lnTo>
                <a:lnTo>
                  <a:pt x="674115" y="38100"/>
                </a:lnTo>
                <a:close/>
              </a:path>
              <a:path w="788670" h="114300">
                <a:moveTo>
                  <a:pt x="750315" y="38100"/>
                </a:moveTo>
                <a:lnTo>
                  <a:pt x="693165" y="38100"/>
                </a:lnTo>
                <a:lnTo>
                  <a:pt x="693165" y="76200"/>
                </a:lnTo>
                <a:lnTo>
                  <a:pt x="750315" y="76200"/>
                </a:lnTo>
                <a:lnTo>
                  <a:pt x="788415" y="57150"/>
                </a:lnTo>
                <a:lnTo>
                  <a:pt x="750315" y="38100"/>
                </a:lnTo>
                <a:close/>
              </a:path>
            </a:pathLst>
          </a:custGeom>
          <a:solidFill>
            <a:srgbClr val="3DF3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396" y="2523807"/>
            <a:ext cx="979182" cy="30562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352544" y="2599944"/>
            <a:ext cx="788670" cy="114300"/>
          </a:xfrm>
          <a:custGeom>
            <a:avLst/>
            <a:gdLst/>
            <a:ahLst/>
            <a:cxnLst/>
            <a:rect l="l" t="t" r="r" b="b"/>
            <a:pathLst>
              <a:path w="788670" h="114300">
                <a:moveTo>
                  <a:pt x="674115" y="0"/>
                </a:moveTo>
                <a:lnTo>
                  <a:pt x="674115" y="114300"/>
                </a:lnTo>
                <a:lnTo>
                  <a:pt x="750315" y="76200"/>
                </a:lnTo>
                <a:lnTo>
                  <a:pt x="693165" y="76200"/>
                </a:lnTo>
                <a:lnTo>
                  <a:pt x="693165" y="38100"/>
                </a:lnTo>
                <a:lnTo>
                  <a:pt x="750315" y="38100"/>
                </a:lnTo>
                <a:lnTo>
                  <a:pt x="674115" y="0"/>
                </a:lnTo>
                <a:close/>
              </a:path>
              <a:path w="788670" h="114300">
                <a:moveTo>
                  <a:pt x="674115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74115" y="76200"/>
                </a:lnTo>
                <a:lnTo>
                  <a:pt x="674115" y="38100"/>
                </a:lnTo>
                <a:close/>
              </a:path>
              <a:path w="788670" h="114300">
                <a:moveTo>
                  <a:pt x="750315" y="38100"/>
                </a:moveTo>
                <a:lnTo>
                  <a:pt x="693165" y="38100"/>
                </a:lnTo>
                <a:lnTo>
                  <a:pt x="693165" y="76200"/>
                </a:lnTo>
                <a:lnTo>
                  <a:pt x="750315" y="76200"/>
                </a:lnTo>
                <a:lnTo>
                  <a:pt x="788415" y="57150"/>
                </a:lnTo>
                <a:lnTo>
                  <a:pt x="750315" y="38100"/>
                </a:lnTo>
                <a:close/>
              </a:path>
            </a:pathLst>
          </a:custGeom>
          <a:solidFill>
            <a:srgbClr val="3DF3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5394" y="2945193"/>
            <a:ext cx="979182" cy="305625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336541" y="3021329"/>
            <a:ext cx="788670" cy="114300"/>
          </a:xfrm>
          <a:custGeom>
            <a:avLst/>
            <a:gdLst/>
            <a:ahLst/>
            <a:cxnLst/>
            <a:rect l="l" t="t" r="r" b="b"/>
            <a:pathLst>
              <a:path w="788670" h="114300">
                <a:moveTo>
                  <a:pt x="674116" y="0"/>
                </a:moveTo>
                <a:lnTo>
                  <a:pt x="674116" y="114300"/>
                </a:lnTo>
                <a:lnTo>
                  <a:pt x="750316" y="76200"/>
                </a:lnTo>
                <a:lnTo>
                  <a:pt x="693166" y="76200"/>
                </a:lnTo>
                <a:lnTo>
                  <a:pt x="693166" y="38100"/>
                </a:lnTo>
                <a:lnTo>
                  <a:pt x="750316" y="38100"/>
                </a:lnTo>
                <a:lnTo>
                  <a:pt x="674116" y="0"/>
                </a:lnTo>
                <a:close/>
              </a:path>
              <a:path w="788670" h="114300">
                <a:moveTo>
                  <a:pt x="67411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74116" y="76200"/>
                </a:lnTo>
                <a:lnTo>
                  <a:pt x="674116" y="38100"/>
                </a:lnTo>
                <a:close/>
              </a:path>
              <a:path w="788670" h="114300">
                <a:moveTo>
                  <a:pt x="750316" y="38100"/>
                </a:moveTo>
                <a:lnTo>
                  <a:pt x="693166" y="38100"/>
                </a:lnTo>
                <a:lnTo>
                  <a:pt x="693166" y="76200"/>
                </a:lnTo>
                <a:lnTo>
                  <a:pt x="750316" y="76200"/>
                </a:lnTo>
                <a:lnTo>
                  <a:pt x="788416" y="57150"/>
                </a:lnTo>
                <a:lnTo>
                  <a:pt x="750316" y="38100"/>
                </a:lnTo>
                <a:close/>
              </a:path>
            </a:pathLst>
          </a:custGeom>
          <a:solidFill>
            <a:srgbClr val="3DF3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33494" y="3426714"/>
            <a:ext cx="788670" cy="114300"/>
          </a:xfrm>
          <a:custGeom>
            <a:avLst/>
            <a:gdLst/>
            <a:ahLst/>
            <a:cxnLst/>
            <a:rect l="l" t="t" r="r" b="b"/>
            <a:pathLst>
              <a:path w="788670" h="114300">
                <a:moveTo>
                  <a:pt x="674115" y="0"/>
                </a:moveTo>
                <a:lnTo>
                  <a:pt x="674115" y="114300"/>
                </a:lnTo>
                <a:lnTo>
                  <a:pt x="750315" y="76200"/>
                </a:lnTo>
                <a:lnTo>
                  <a:pt x="693165" y="76200"/>
                </a:lnTo>
                <a:lnTo>
                  <a:pt x="693165" y="38100"/>
                </a:lnTo>
                <a:lnTo>
                  <a:pt x="750315" y="38100"/>
                </a:lnTo>
                <a:lnTo>
                  <a:pt x="674115" y="0"/>
                </a:lnTo>
                <a:close/>
              </a:path>
              <a:path w="788670" h="114300">
                <a:moveTo>
                  <a:pt x="674115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74115" y="76200"/>
                </a:lnTo>
                <a:lnTo>
                  <a:pt x="674115" y="38100"/>
                </a:lnTo>
                <a:close/>
              </a:path>
              <a:path w="788670" h="114300">
                <a:moveTo>
                  <a:pt x="750315" y="38100"/>
                </a:moveTo>
                <a:lnTo>
                  <a:pt x="693165" y="38100"/>
                </a:lnTo>
                <a:lnTo>
                  <a:pt x="693165" y="76200"/>
                </a:lnTo>
                <a:lnTo>
                  <a:pt x="750315" y="76200"/>
                </a:lnTo>
                <a:lnTo>
                  <a:pt x="788415" y="57150"/>
                </a:lnTo>
                <a:lnTo>
                  <a:pt x="750315" y="38100"/>
                </a:lnTo>
                <a:close/>
              </a:path>
            </a:pathLst>
          </a:custGeom>
          <a:solidFill>
            <a:srgbClr val="3DF38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292346" y="3350577"/>
            <a:ext cx="979805" cy="631825"/>
            <a:chOff x="4292346" y="3350577"/>
            <a:chExt cx="979805" cy="63182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2346" y="3350577"/>
              <a:ext cx="979182" cy="3056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2346" y="3676650"/>
              <a:ext cx="979182" cy="305625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4333494" y="3752850"/>
            <a:ext cx="788670" cy="114300"/>
          </a:xfrm>
          <a:custGeom>
            <a:avLst/>
            <a:gdLst/>
            <a:ahLst/>
            <a:cxnLst/>
            <a:rect l="l" t="t" r="r" b="b"/>
            <a:pathLst>
              <a:path w="788670" h="114300">
                <a:moveTo>
                  <a:pt x="674115" y="0"/>
                </a:moveTo>
                <a:lnTo>
                  <a:pt x="674115" y="114300"/>
                </a:lnTo>
                <a:lnTo>
                  <a:pt x="750315" y="76200"/>
                </a:lnTo>
                <a:lnTo>
                  <a:pt x="693165" y="76200"/>
                </a:lnTo>
                <a:lnTo>
                  <a:pt x="693165" y="38100"/>
                </a:lnTo>
                <a:lnTo>
                  <a:pt x="750315" y="38100"/>
                </a:lnTo>
                <a:lnTo>
                  <a:pt x="674115" y="0"/>
                </a:lnTo>
                <a:close/>
              </a:path>
              <a:path w="788670" h="114300">
                <a:moveTo>
                  <a:pt x="674115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74115" y="76200"/>
                </a:lnTo>
                <a:lnTo>
                  <a:pt x="674115" y="38100"/>
                </a:lnTo>
                <a:close/>
              </a:path>
              <a:path w="788670" h="114300">
                <a:moveTo>
                  <a:pt x="750315" y="38100"/>
                </a:moveTo>
                <a:lnTo>
                  <a:pt x="693165" y="38100"/>
                </a:lnTo>
                <a:lnTo>
                  <a:pt x="693165" y="76200"/>
                </a:lnTo>
                <a:lnTo>
                  <a:pt x="750315" y="76200"/>
                </a:lnTo>
                <a:lnTo>
                  <a:pt x="788415" y="57150"/>
                </a:lnTo>
                <a:lnTo>
                  <a:pt x="750315" y="38100"/>
                </a:lnTo>
                <a:close/>
              </a:path>
            </a:pathLst>
          </a:custGeom>
          <a:solidFill>
            <a:srgbClr val="3DF3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3202" y="4050029"/>
            <a:ext cx="979182" cy="305625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4324350" y="4126229"/>
            <a:ext cx="788670" cy="114300"/>
          </a:xfrm>
          <a:custGeom>
            <a:avLst/>
            <a:gdLst/>
            <a:ahLst/>
            <a:cxnLst/>
            <a:rect l="l" t="t" r="r" b="b"/>
            <a:pathLst>
              <a:path w="788670" h="114300">
                <a:moveTo>
                  <a:pt x="674115" y="0"/>
                </a:moveTo>
                <a:lnTo>
                  <a:pt x="674115" y="114300"/>
                </a:lnTo>
                <a:lnTo>
                  <a:pt x="750315" y="76200"/>
                </a:lnTo>
                <a:lnTo>
                  <a:pt x="693165" y="76200"/>
                </a:lnTo>
                <a:lnTo>
                  <a:pt x="693165" y="38100"/>
                </a:lnTo>
                <a:lnTo>
                  <a:pt x="750315" y="38100"/>
                </a:lnTo>
                <a:lnTo>
                  <a:pt x="674115" y="0"/>
                </a:lnTo>
                <a:close/>
              </a:path>
              <a:path w="788670" h="114300">
                <a:moveTo>
                  <a:pt x="674115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74115" y="76200"/>
                </a:lnTo>
                <a:lnTo>
                  <a:pt x="674115" y="38100"/>
                </a:lnTo>
                <a:close/>
              </a:path>
              <a:path w="788670" h="114300">
                <a:moveTo>
                  <a:pt x="750315" y="38100"/>
                </a:moveTo>
                <a:lnTo>
                  <a:pt x="693165" y="38100"/>
                </a:lnTo>
                <a:lnTo>
                  <a:pt x="693165" y="76200"/>
                </a:lnTo>
                <a:lnTo>
                  <a:pt x="750315" y="76200"/>
                </a:lnTo>
                <a:lnTo>
                  <a:pt x="788415" y="57150"/>
                </a:lnTo>
                <a:lnTo>
                  <a:pt x="750315" y="38100"/>
                </a:lnTo>
                <a:close/>
              </a:path>
            </a:pathLst>
          </a:custGeom>
          <a:solidFill>
            <a:srgbClr val="3DF3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984593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3978" y="341375"/>
            <a:ext cx="1873757" cy="6393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4920" y="398271"/>
            <a:ext cx="1534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TCP</a:t>
            </a:r>
            <a:r>
              <a:rPr spc="-180" dirty="0"/>
              <a:t> </a:t>
            </a:r>
            <a:r>
              <a:rPr dirty="0"/>
              <a:t>vs</a:t>
            </a:r>
            <a:r>
              <a:rPr spc="-170" dirty="0"/>
              <a:t> </a:t>
            </a:r>
            <a:r>
              <a:rPr spc="-25" dirty="0"/>
              <a:t>UDP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195059" y="1249680"/>
            <a:ext cx="2937510" cy="3893820"/>
            <a:chOff x="6195059" y="1249680"/>
            <a:chExt cx="2937510" cy="38938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50807" y="4799072"/>
              <a:ext cx="381761" cy="34442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0338" y="1249680"/>
              <a:ext cx="2696864" cy="21174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759" y="1443990"/>
              <a:ext cx="2292858" cy="15666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5059" y="3242348"/>
              <a:ext cx="2843403" cy="19011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9369" y="3436619"/>
              <a:ext cx="2293620" cy="151028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09827" y="1425447"/>
            <a:ext cx="5144770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95"/>
              </a:spcBef>
            </a:pPr>
            <a:r>
              <a:rPr sz="1400" b="1" spc="-35" dirty="0">
                <a:solidFill>
                  <a:srgbClr val="171F21"/>
                </a:solidFill>
                <a:latin typeface="Trebuchet MS"/>
                <a:cs typeface="Trebuchet MS"/>
              </a:rPr>
              <a:t>Transmission</a:t>
            </a:r>
            <a:r>
              <a:rPr sz="1400" b="1" spc="-3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65" dirty="0">
                <a:solidFill>
                  <a:srgbClr val="171F21"/>
                </a:solidFill>
                <a:latin typeface="Trebuchet MS"/>
                <a:cs typeface="Trebuchet MS"/>
              </a:rPr>
              <a:t>Control</a:t>
            </a:r>
            <a:r>
              <a:rPr sz="1400" b="1" spc="-4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55" dirty="0">
                <a:solidFill>
                  <a:srgbClr val="171F21"/>
                </a:solidFill>
                <a:latin typeface="Trebuchet MS"/>
                <a:cs typeface="Trebuchet MS"/>
              </a:rPr>
              <a:t>Protocol</a:t>
            </a:r>
            <a:r>
              <a:rPr sz="1400" b="1" spc="-3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20" dirty="0">
                <a:solidFill>
                  <a:srgbClr val="171F21"/>
                </a:solidFill>
                <a:latin typeface="Trebuchet MS"/>
                <a:cs typeface="Trebuchet MS"/>
              </a:rPr>
              <a:t>(TCP)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marL="298450" marR="5080" indent="-28575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8450" algn="l"/>
              </a:tabLst>
            </a:pP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TCP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is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b="1" spc="-60" dirty="0">
                <a:solidFill>
                  <a:srgbClr val="00CC9F"/>
                </a:solidFill>
                <a:latin typeface="Trebuchet MS"/>
                <a:cs typeface="Trebuchet MS"/>
              </a:rPr>
              <a:t>Connection-</a:t>
            </a:r>
            <a:r>
              <a:rPr sz="1400" b="1" spc="-70" dirty="0">
                <a:solidFill>
                  <a:srgbClr val="00CC9F"/>
                </a:solidFill>
                <a:latin typeface="Trebuchet MS"/>
                <a:cs typeface="Trebuchet MS"/>
              </a:rPr>
              <a:t>oriented</a:t>
            </a:r>
            <a:r>
              <a:rPr sz="1400" b="1" spc="-30" dirty="0">
                <a:solidFill>
                  <a:srgbClr val="00CC9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protocol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that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allows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computing 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devices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applications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send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data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via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network </a:t>
            </a:r>
            <a:r>
              <a:rPr sz="14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u="heavy" spc="-8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verify</a:t>
            </a:r>
            <a:r>
              <a:rPr sz="1400" u="heavy" spc="-8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400" u="heavy" spc="-2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its</a:t>
            </a:r>
            <a:r>
              <a:rPr sz="1400" spc="-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u="heavy" spc="-9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deliver</a:t>
            </a:r>
            <a:r>
              <a:rPr sz="14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(The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client 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confirms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data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delivery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from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server)</a:t>
            </a:r>
            <a:endParaRPr sz="1400">
              <a:latin typeface="Lucida Sans Unicode"/>
              <a:cs typeface="Lucida Sans Unicode"/>
            </a:endParaRPr>
          </a:p>
          <a:p>
            <a:pPr marL="297815" indent="-28511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7815" algn="l"/>
              </a:tabLst>
            </a:pPr>
            <a:r>
              <a:rPr sz="14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Slow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(TCP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delays data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transmission)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but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reliable</a:t>
            </a:r>
            <a:endParaRPr sz="1400">
              <a:latin typeface="Lucida Sans Unicode"/>
              <a:cs typeface="Lucida Sans Unicode"/>
            </a:endParaRPr>
          </a:p>
          <a:p>
            <a:pPr marL="297815" indent="-28511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7815" algn="l"/>
              </a:tabLst>
            </a:pPr>
            <a:r>
              <a:rPr sz="14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It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uses</a:t>
            </a:r>
            <a:r>
              <a:rPr sz="14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b="1" spc="-75" dirty="0">
                <a:solidFill>
                  <a:srgbClr val="171F21"/>
                </a:solidFill>
                <a:latin typeface="Trebuchet MS"/>
                <a:cs typeface="Trebuchet MS"/>
              </a:rPr>
              <a:t>Three-</a:t>
            </a:r>
            <a:r>
              <a:rPr sz="1400" b="1" spc="-10" dirty="0">
                <a:solidFill>
                  <a:srgbClr val="171F21"/>
                </a:solidFill>
                <a:latin typeface="Trebuchet MS"/>
                <a:cs typeface="Trebuchet MS"/>
              </a:rPr>
              <a:t>Way</a:t>
            </a:r>
            <a:r>
              <a:rPr sz="1400" b="1" spc="-9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171F21"/>
                </a:solidFill>
                <a:latin typeface="Trebuchet MS"/>
                <a:cs typeface="Trebuchet MS"/>
              </a:rPr>
              <a:t>Handshake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909827" y="3308350"/>
            <a:ext cx="4858385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5435" algn="ctr">
              <a:lnSpc>
                <a:spcPct val="100000"/>
              </a:lnSpc>
              <a:spcBef>
                <a:spcPts val="95"/>
              </a:spcBef>
            </a:pPr>
            <a:r>
              <a:rPr sz="1400" b="1" spc="-45" dirty="0">
                <a:solidFill>
                  <a:srgbClr val="171F21"/>
                </a:solidFill>
                <a:latin typeface="Trebuchet MS"/>
                <a:cs typeface="Trebuchet MS"/>
              </a:rPr>
              <a:t>User</a:t>
            </a:r>
            <a:r>
              <a:rPr sz="1400" b="1" spc="-5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171F21"/>
                </a:solidFill>
                <a:latin typeface="Trebuchet MS"/>
                <a:cs typeface="Trebuchet MS"/>
              </a:rPr>
              <a:t>Datagram</a:t>
            </a:r>
            <a:r>
              <a:rPr sz="1400" b="1" spc="-55" dirty="0">
                <a:solidFill>
                  <a:srgbClr val="171F21"/>
                </a:solidFill>
                <a:latin typeface="Trebuchet MS"/>
                <a:cs typeface="Trebuchet MS"/>
              </a:rPr>
              <a:t> Protocol</a:t>
            </a:r>
            <a:r>
              <a:rPr sz="1400" b="1" spc="-3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171F21"/>
                </a:solidFill>
                <a:latin typeface="Trebuchet MS"/>
                <a:cs typeface="Trebuchet MS"/>
              </a:rPr>
              <a:t>(UDP)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marL="298450" marR="5080" indent="-28575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8450" algn="l"/>
              </a:tabLst>
            </a:pP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UDP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a </a:t>
            </a:r>
            <a:r>
              <a:rPr sz="1400" b="1" spc="-55" dirty="0">
                <a:solidFill>
                  <a:srgbClr val="FF0000"/>
                </a:solidFill>
                <a:latin typeface="Trebuchet MS"/>
                <a:cs typeface="Trebuchet MS"/>
              </a:rPr>
              <a:t>Connectionless</a:t>
            </a:r>
            <a:r>
              <a:rPr sz="1400" b="1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protocol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that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allows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sending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a 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signal/file</a:t>
            </a:r>
            <a:r>
              <a:rPr sz="14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without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checking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whether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receiver</a:t>
            </a:r>
            <a:r>
              <a:rPr sz="14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is available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171F21"/>
                </a:solidFill>
                <a:latin typeface="Lucida Sans Unicode"/>
                <a:cs typeface="Lucida Sans Unicode"/>
              </a:rPr>
              <a:t>or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available to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receive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signal/file</a:t>
            </a:r>
            <a:endParaRPr sz="1400">
              <a:latin typeface="Lucida Sans Unicode"/>
              <a:cs typeface="Lucida Sans Unicode"/>
            </a:endParaRPr>
          </a:p>
          <a:p>
            <a:pPr marL="298450" marR="165100" indent="-28575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8450" algn="l"/>
              </a:tabLst>
            </a:pP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Faster,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delivers</a:t>
            </a:r>
            <a:r>
              <a:rPr sz="14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data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at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lower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latency, </a:t>
            </a:r>
            <a:r>
              <a:rPr sz="14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consumes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20" dirty="0">
                <a:solidFill>
                  <a:srgbClr val="171F21"/>
                </a:solidFill>
                <a:latin typeface="Lucida Sans Unicode"/>
                <a:cs typeface="Lucida Sans Unicode"/>
              </a:rPr>
              <a:t>fewer </a:t>
            </a:r>
            <a:r>
              <a:rPr sz="14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resources.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93685" y="1150874"/>
            <a:ext cx="4298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75" dirty="0">
                <a:solidFill>
                  <a:srgbClr val="171F21"/>
                </a:solidFill>
                <a:latin typeface="Trebuchet MS"/>
                <a:cs typeface="Trebuchet MS"/>
              </a:rPr>
              <a:t>(TCP)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02245" y="3144011"/>
            <a:ext cx="469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171F21"/>
                </a:solidFill>
                <a:latin typeface="Trebuchet MS"/>
                <a:cs typeface="Trebuchet MS"/>
              </a:rPr>
              <a:t>(UDP)</a:t>
            </a:r>
            <a:endParaRPr sz="1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69078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6010" y="669798"/>
            <a:ext cx="4952999" cy="9685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6951" y="726694"/>
            <a:ext cx="454850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37055" marR="5080" indent="-1824989">
              <a:lnSpc>
                <a:spcPts val="2590"/>
              </a:lnSpc>
              <a:spcBef>
                <a:spcPts val="425"/>
              </a:spcBef>
            </a:pPr>
            <a:r>
              <a:rPr spc="-50" dirty="0"/>
              <a:t>What</a:t>
            </a:r>
            <a:r>
              <a:rPr spc="-155" dirty="0"/>
              <a:t> </a:t>
            </a:r>
            <a:r>
              <a:rPr spc="-45" dirty="0"/>
              <a:t>Does</a:t>
            </a:r>
            <a:r>
              <a:rPr spc="-155" dirty="0"/>
              <a:t> </a:t>
            </a:r>
            <a:r>
              <a:rPr spc="-125" dirty="0"/>
              <a:t>Three-</a:t>
            </a:r>
            <a:r>
              <a:rPr spc="-25" dirty="0"/>
              <a:t>Way</a:t>
            </a:r>
            <a:r>
              <a:rPr spc="-155" dirty="0"/>
              <a:t> </a:t>
            </a:r>
            <a:r>
              <a:rPr spc="-50" dirty="0"/>
              <a:t>Handshake </a:t>
            </a:r>
            <a:r>
              <a:rPr spc="-10" dirty="0"/>
              <a:t>Mean?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50807" y="4799072"/>
            <a:ext cx="381761" cy="34442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230367" y="2545456"/>
            <a:ext cx="3462654" cy="2181225"/>
            <a:chOff x="5230367" y="2545456"/>
            <a:chExt cx="3462654" cy="218122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0367" y="2571749"/>
              <a:ext cx="3462528" cy="212064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087897" y="2545460"/>
              <a:ext cx="264795" cy="323850"/>
            </a:xfrm>
            <a:custGeom>
              <a:avLst/>
              <a:gdLst/>
              <a:ahLst/>
              <a:cxnLst/>
              <a:rect l="l" t="t" r="r" b="b"/>
              <a:pathLst>
                <a:path w="264795" h="323850">
                  <a:moveTo>
                    <a:pt x="68668" y="273024"/>
                  </a:moveTo>
                  <a:lnTo>
                    <a:pt x="37287" y="245910"/>
                  </a:lnTo>
                  <a:lnTo>
                    <a:pt x="27597" y="219671"/>
                  </a:lnTo>
                  <a:lnTo>
                    <a:pt x="15963" y="221615"/>
                  </a:lnTo>
                  <a:lnTo>
                    <a:pt x="33794" y="260946"/>
                  </a:lnTo>
                  <a:lnTo>
                    <a:pt x="64020" y="283540"/>
                  </a:lnTo>
                  <a:lnTo>
                    <a:pt x="68668" y="273024"/>
                  </a:lnTo>
                  <a:close/>
                </a:path>
                <a:path w="264795" h="323850">
                  <a:moveTo>
                    <a:pt x="77584" y="252768"/>
                  </a:moveTo>
                  <a:lnTo>
                    <a:pt x="50850" y="222008"/>
                  </a:lnTo>
                  <a:lnTo>
                    <a:pt x="49682" y="216166"/>
                  </a:lnTo>
                  <a:lnTo>
                    <a:pt x="38061" y="218109"/>
                  </a:lnTo>
                  <a:lnTo>
                    <a:pt x="39611" y="225894"/>
                  </a:lnTo>
                  <a:lnTo>
                    <a:pt x="41160" y="229400"/>
                  </a:lnTo>
                  <a:lnTo>
                    <a:pt x="43865" y="236804"/>
                  </a:lnTo>
                  <a:lnTo>
                    <a:pt x="48133" y="243814"/>
                  </a:lnTo>
                  <a:lnTo>
                    <a:pt x="53949" y="249656"/>
                  </a:lnTo>
                  <a:lnTo>
                    <a:pt x="59372" y="255498"/>
                  </a:lnTo>
                  <a:lnTo>
                    <a:pt x="65963" y="259778"/>
                  </a:lnTo>
                  <a:lnTo>
                    <a:pt x="72936" y="263283"/>
                  </a:lnTo>
                  <a:lnTo>
                    <a:pt x="77584" y="252768"/>
                  </a:lnTo>
                  <a:close/>
                </a:path>
                <a:path w="264795" h="323850">
                  <a:moveTo>
                    <a:pt x="212445" y="65824"/>
                  </a:moveTo>
                  <a:lnTo>
                    <a:pt x="210896" y="58039"/>
                  </a:lnTo>
                  <a:lnTo>
                    <a:pt x="209346" y="54533"/>
                  </a:lnTo>
                  <a:lnTo>
                    <a:pt x="206629" y="47129"/>
                  </a:lnTo>
                  <a:lnTo>
                    <a:pt x="202374" y="40119"/>
                  </a:lnTo>
                  <a:lnTo>
                    <a:pt x="196951" y="34671"/>
                  </a:lnTo>
                  <a:lnTo>
                    <a:pt x="191516" y="28829"/>
                  </a:lnTo>
                  <a:lnTo>
                    <a:pt x="184937" y="24536"/>
                  </a:lnTo>
                  <a:lnTo>
                    <a:pt x="177952" y="21031"/>
                  </a:lnTo>
                  <a:lnTo>
                    <a:pt x="173304" y="31546"/>
                  </a:lnTo>
                  <a:lnTo>
                    <a:pt x="178727" y="34277"/>
                  </a:lnTo>
                  <a:lnTo>
                    <a:pt x="184162" y="37782"/>
                  </a:lnTo>
                  <a:lnTo>
                    <a:pt x="188417" y="42456"/>
                  </a:lnTo>
                  <a:lnTo>
                    <a:pt x="192684" y="47129"/>
                  </a:lnTo>
                  <a:lnTo>
                    <a:pt x="196164" y="52578"/>
                  </a:lnTo>
                  <a:lnTo>
                    <a:pt x="199656" y="61925"/>
                  </a:lnTo>
                  <a:lnTo>
                    <a:pt x="200431" y="64655"/>
                  </a:lnTo>
                  <a:lnTo>
                    <a:pt x="200825" y="67767"/>
                  </a:lnTo>
                  <a:lnTo>
                    <a:pt x="212445" y="65824"/>
                  </a:lnTo>
                  <a:close/>
                </a:path>
                <a:path w="264795" h="323850">
                  <a:moveTo>
                    <a:pt x="234530" y="61925"/>
                  </a:moveTo>
                  <a:lnTo>
                    <a:pt x="218313" y="25222"/>
                  </a:lnTo>
                  <a:lnTo>
                    <a:pt x="186867" y="0"/>
                  </a:lnTo>
                  <a:lnTo>
                    <a:pt x="182219" y="10515"/>
                  </a:lnTo>
                  <a:lnTo>
                    <a:pt x="188455" y="13944"/>
                  </a:lnTo>
                  <a:lnTo>
                    <a:pt x="194335" y="17818"/>
                  </a:lnTo>
                  <a:lnTo>
                    <a:pt x="219417" y="50634"/>
                  </a:lnTo>
                  <a:lnTo>
                    <a:pt x="222910" y="63881"/>
                  </a:lnTo>
                  <a:lnTo>
                    <a:pt x="234530" y="61925"/>
                  </a:lnTo>
                  <a:close/>
                </a:path>
                <a:path w="264795" h="323850">
                  <a:moveTo>
                    <a:pt x="264769" y="274967"/>
                  </a:moveTo>
                  <a:lnTo>
                    <a:pt x="234530" y="226682"/>
                  </a:lnTo>
                  <a:lnTo>
                    <a:pt x="242722" y="206387"/>
                  </a:lnTo>
                  <a:lnTo>
                    <a:pt x="247129" y="185242"/>
                  </a:lnTo>
                  <a:lnTo>
                    <a:pt x="248907" y="164414"/>
                  </a:lnTo>
                  <a:lnTo>
                    <a:pt x="248932" y="163969"/>
                  </a:lnTo>
                  <a:lnTo>
                    <a:pt x="249186" y="148386"/>
                  </a:lnTo>
                  <a:lnTo>
                    <a:pt x="249415" y="128524"/>
                  </a:lnTo>
                  <a:lnTo>
                    <a:pt x="250278" y="115290"/>
                  </a:lnTo>
                  <a:lnTo>
                    <a:pt x="252691" y="103911"/>
                  </a:lnTo>
                  <a:lnTo>
                    <a:pt x="260604" y="90309"/>
                  </a:lnTo>
                  <a:lnTo>
                    <a:pt x="261467" y="84175"/>
                  </a:lnTo>
                  <a:lnTo>
                    <a:pt x="260019" y="78117"/>
                  </a:lnTo>
                  <a:lnTo>
                    <a:pt x="256235" y="72834"/>
                  </a:lnTo>
                  <a:lnTo>
                    <a:pt x="250977" y="69557"/>
                  </a:lnTo>
                  <a:lnTo>
                    <a:pt x="244995" y="68554"/>
                  </a:lnTo>
                  <a:lnTo>
                    <a:pt x="239014" y="69875"/>
                  </a:lnTo>
                  <a:lnTo>
                    <a:pt x="233756" y="73609"/>
                  </a:lnTo>
                  <a:lnTo>
                    <a:pt x="233756" y="74002"/>
                  </a:lnTo>
                  <a:lnTo>
                    <a:pt x="233375" y="74002"/>
                  </a:lnTo>
                  <a:lnTo>
                    <a:pt x="223012" y="88900"/>
                  </a:lnTo>
                  <a:lnTo>
                    <a:pt x="215303" y="106959"/>
                  </a:lnTo>
                  <a:lnTo>
                    <a:pt x="210426" y="126860"/>
                  </a:lnTo>
                  <a:lnTo>
                    <a:pt x="208572" y="147218"/>
                  </a:lnTo>
                  <a:lnTo>
                    <a:pt x="208572" y="148386"/>
                  </a:lnTo>
                  <a:lnTo>
                    <a:pt x="202552" y="142468"/>
                  </a:lnTo>
                  <a:lnTo>
                    <a:pt x="196710" y="136321"/>
                  </a:lnTo>
                  <a:lnTo>
                    <a:pt x="191236" y="130048"/>
                  </a:lnTo>
                  <a:lnTo>
                    <a:pt x="190055" y="128524"/>
                  </a:lnTo>
                  <a:lnTo>
                    <a:pt x="186093" y="123469"/>
                  </a:lnTo>
                  <a:lnTo>
                    <a:pt x="153543" y="25323"/>
                  </a:lnTo>
                  <a:lnTo>
                    <a:pt x="136702" y="12065"/>
                  </a:lnTo>
                  <a:lnTo>
                    <a:pt x="129133" y="12852"/>
                  </a:lnTo>
                  <a:lnTo>
                    <a:pt x="128346" y="13246"/>
                  </a:lnTo>
                  <a:lnTo>
                    <a:pt x="127965" y="13246"/>
                  </a:lnTo>
                  <a:lnTo>
                    <a:pt x="127190" y="13639"/>
                  </a:lnTo>
                  <a:lnTo>
                    <a:pt x="121196" y="17970"/>
                  </a:lnTo>
                  <a:lnTo>
                    <a:pt x="117360" y="24053"/>
                  </a:lnTo>
                  <a:lnTo>
                    <a:pt x="115912" y="31165"/>
                  </a:lnTo>
                  <a:lnTo>
                    <a:pt x="117119" y="38557"/>
                  </a:lnTo>
                  <a:lnTo>
                    <a:pt x="141528" y="111785"/>
                  </a:lnTo>
                  <a:lnTo>
                    <a:pt x="140754" y="112166"/>
                  </a:lnTo>
                  <a:lnTo>
                    <a:pt x="91922" y="35839"/>
                  </a:lnTo>
                  <a:lnTo>
                    <a:pt x="86550" y="30314"/>
                  </a:lnTo>
                  <a:lnTo>
                    <a:pt x="79717" y="27368"/>
                  </a:lnTo>
                  <a:lnTo>
                    <a:pt x="72301" y="27178"/>
                  </a:lnTo>
                  <a:lnTo>
                    <a:pt x="65189" y="29997"/>
                  </a:lnTo>
                  <a:lnTo>
                    <a:pt x="64795" y="30378"/>
                  </a:lnTo>
                  <a:lnTo>
                    <a:pt x="64020" y="30772"/>
                  </a:lnTo>
                  <a:lnTo>
                    <a:pt x="63639" y="31165"/>
                  </a:lnTo>
                  <a:lnTo>
                    <a:pt x="58991" y="36880"/>
                  </a:lnTo>
                  <a:lnTo>
                    <a:pt x="56756" y="43675"/>
                  </a:lnTo>
                  <a:lnTo>
                    <a:pt x="56984" y="50825"/>
                  </a:lnTo>
                  <a:lnTo>
                    <a:pt x="59753" y="57645"/>
                  </a:lnTo>
                  <a:lnTo>
                    <a:pt x="104711" y="128143"/>
                  </a:lnTo>
                  <a:lnTo>
                    <a:pt x="104330" y="128524"/>
                  </a:lnTo>
                  <a:lnTo>
                    <a:pt x="47358" y="76339"/>
                  </a:lnTo>
                  <a:lnTo>
                    <a:pt x="40830" y="72301"/>
                  </a:lnTo>
                  <a:lnTo>
                    <a:pt x="33451" y="71221"/>
                  </a:lnTo>
                  <a:lnTo>
                    <a:pt x="26162" y="72999"/>
                  </a:lnTo>
                  <a:lnTo>
                    <a:pt x="15151" y="92887"/>
                  </a:lnTo>
                  <a:lnTo>
                    <a:pt x="17208" y="99771"/>
                  </a:lnTo>
                  <a:lnTo>
                    <a:pt x="21780" y="105549"/>
                  </a:lnTo>
                  <a:lnTo>
                    <a:pt x="85331" y="163576"/>
                  </a:lnTo>
                  <a:lnTo>
                    <a:pt x="84950" y="163969"/>
                  </a:lnTo>
                  <a:lnTo>
                    <a:pt x="28752" y="136321"/>
                  </a:lnTo>
                  <a:lnTo>
                    <a:pt x="21755" y="134175"/>
                  </a:lnTo>
                  <a:lnTo>
                    <a:pt x="14617" y="134658"/>
                  </a:lnTo>
                  <a:lnTo>
                    <a:pt x="8051" y="137629"/>
                  </a:lnTo>
                  <a:lnTo>
                    <a:pt x="2794" y="142938"/>
                  </a:lnTo>
                  <a:lnTo>
                    <a:pt x="0" y="150101"/>
                  </a:lnTo>
                  <a:lnTo>
                    <a:pt x="228" y="157543"/>
                  </a:lnTo>
                  <a:lnTo>
                    <a:pt x="3276" y="164414"/>
                  </a:lnTo>
                  <a:lnTo>
                    <a:pt x="8991" y="169811"/>
                  </a:lnTo>
                  <a:lnTo>
                    <a:pt x="9385" y="170205"/>
                  </a:lnTo>
                  <a:lnTo>
                    <a:pt x="10160" y="170599"/>
                  </a:lnTo>
                  <a:lnTo>
                    <a:pt x="10541" y="170599"/>
                  </a:lnTo>
                  <a:lnTo>
                    <a:pt x="74104" y="202526"/>
                  </a:lnTo>
                  <a:lnTo>
                    <a:pt x="107810" y="245122"/>
                  </a:lnTo>
                  <a:lnTo>
                    <a:pt x="155092" y="270294"/>
                  </a:lnTo>
                  <a:lnTo>
                    <a:pt x="188417" y="323265"/>
                  </a:lnTo>
                  <a:lnTo>
                    <a:pt x="264769" y="2749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51230" y="3039236"/>
              <a:ext cx="265430" cy="323850"/>
            </a:xfrm>
            <a:custGeom>
              <a:avLst/>
              <a:gdLst/>
              <a:ahLst/>
              <a:cxnLst/>
              <a:rect l="l" t="t" r="r" b="b"/>
              <a:pathLst>
                <a:path w="265429" h="323850">
                  <a:moveTo>
                    <a:pt x="68808" y="273024"/>
                  </a:moveTo>
                  <a:lnTo>
                    <a:pt x="37363" y="245910"/>
                  </a:lnTo>
                  <a:lnTo>
                    <a:pt x="27647" y="219671"/>
                  </a:lnTo>
                  <a:lnTo>
                    <a:pt x="16002" y="221615"/>
                  </a:lnTo>
                  <a:lnTo>
                    <a:pt x="33858" y="260946"/>
                  </a:lnTo>
                  <a:lnTo>
                    <a:pt x="64147" y="283540"/>
                  </a:lnTo>
                  <a:lnTo>
                    <a:pt x="68808" y="273024"/>
                  </a:lnTo>
                  <a:close/>
                </a:path>
                <a:path w="265429" h="323850">
                  <a:moveTo>
                    <a:pt x="77736" y="252768"/>
                  </a:moveTo>
                  <a:lnTo>
                    <a:pt x="50952" y="222008"/>
                  </a:lnTo>
                  <a:lnTo>
                    <a:pt x="49784" y="216166"/>
                  </a:lnTo>
                  <a:lnTo>
                    <a:pt x="38138" y="218109"/>
                  </a:lnTo>
                  <a:lnTo>
                    <a:pt x="39687" y="225894"/>
                  </a:lnTo>
                  <a:lnTo>
                    <a:pt x="41236" y="229400"/>
                  </a:lnTo>
                  <a:lnTo>
                    <a:pt x="43954" y="236804"/>
                  </a:lnTo>
                  <a:lnTo>
                    <a:pt x="48234" y="243814"/>
                  </a:lnTo>
                  <a:lnTo>
                    <a:pt x="54051" y="249656"/>
                  </a:lnTo>
                  <a:lnTo>
                    <a:pt x="59486" y="255498"/>
                  </a:lnTo>
                  <a:lnTo>
                    <a:pt x="66090" y="259778"/>
                  </a:lnTo>
                  <a:lnTo>
                    <a:pt x="73088" y="263283"/>
                  </a:lnTo>
                  <a:lnTo>
                    <a:pt x="77736" y="252768"/>
                  </a:lnTo>
                  <a:close/>
                </a:path>
                <a:path w="265429" h="323850">
                  <a:moveTo>
                    <a:pt x="212877" y="65824"/>
                  </a:moveTo>
                  <a:lnTo>
                    <a:pt x="211315" y="58039"/>
                  </a:lnTo>
                  <a:lnTo>
                    <a:pt x="209765" y="54533"/>
                  </a:lnTo>
                  <a:lnTo>
                    <a:pt x="207048" y="47129"/>
                  </a:lnTo>
                  <a:lnTo>
                    <a:pt x="202780" y="40119"/>
                  </a:lnTo>
                  <a:lnTo>
                    <a:pt x="197345" y="34671"/>
                  </a:lnTo>
                  <a:lnTo>
                    <a:pt x="191909" y="28829"/>
                  </a:lnTo>
                  <a:lnTo>
                    <a:pt x="185305" y="24536"/>
                  </a:lnTo>
                  <a:lnTo>
                    <a:pt x="178308" y="21031"/>
                  </a:lnTo>
                  <a:lnTo>
                    <a:pt x="173659" y="31546"/>
                  </a:lnTo>
                  <a:lnTo>
                    <a:pt x="179095" y="34277"/>
                  </a:lnTo>
                  <a:lnTo>
                    <a:pt x="184531" y="37782"/>
                  </a:lnTo>
                  <a:lnTo>
                    <a:pt x="188798" y="42456"/>
                  </a:lnTo>
                  <a:lnTo>
                    <a:pt x="193065" y="47129"/>
                  </a:lnTo>
                  <a:lnTo>
                    <a:pt x="196570" y="52578"/>
                  </a:lnTo>
                  <a:lnTo>
                    <a:pt x="200063" y="61925"/>
                  </a:lnTo>
                  <a:lnTo>
                    <a:pt x="200837" y="64655"/>
                  </a:lnTo>
                  <a:lnTo>
                    <a:pt x="201218" y="67767"/>
                  </a:lnTo>
                  <a:lnTo>
                    <a:pt x="212877" y="65824"/>
                  </a:lnTo>
                  <a:close/>
                </a:path>
                <a:path w="265429" h="323850">
                  <a:moveTo>
                    <a:pt x="235013" y="61925"/>
                  </a:moveTo>
                  <a:lnTo>
                    <a:pt x="218744" y="25222"/>
                  </a:lnTo>
                  <a:lnTo>
                    <a:pt x="187248" y="0"/>
                  </a:lnTo>
                  <a:lnTo>
                    <a:pt x="182587" y="10515"/>
                  </a:lnTo>
                  <a:lnTo>
                    <a:pt x="188836" y="13944"/>
                  </a:lnTo>
                  <a:lnTo>
                    <a:pt x="194716" y="17818"/>
                  </a:lnTo>
                  <a:lnTo>
                    <a:pt x="219862" y="50634"/>
                  </a:lnTo>
                  <a:lnTo>
                    <a:pt x="223354" y="63881"/>
                  </a:lnTo>
                  <a:lnTo>
                    <a:pt x="235013" y="61925"/>
                  </a:lnTo>
                  <a:close/>
                </a:path>
                <a:path w="265429" h="323850">
                  <a:moveTo>
                    <a:pt x="265290" y="274967"/>
                  </a:moveTo>
                  <a:lnTo>
                    <a:pt x="235013" y="226682"/>
                  </a:lnTo>
                  <a:lnTo>
                    <a:pt x="243205" y="206387"/>
                  </a:lnTo>
                  <a:lnTo>
                    <a:pt x="247624" y="185242"/>
                  </a:lnTo>
                  <a:lnTo>
                    <a:pt x="249783" y="142468"/>
                  </a:lnTo>
                  <a:lnTo>
                    <a:pt x="249885" y="129006"/>
                  </a:lnTo>
                  <a:lnTo>
                    <a:pt x="250786" y="115290"/>
                  </a:lnTo>
                  <a:lnTo>
                    <a:pt x="253199" y="103911"/>
                  </a:lnTo>
                  <a:lnTo>
                    <a:pt x="261124" y="90309"/>
                  </a:lnTo>
                  <a:lnTo>
                    <a:pt x="262001" y="84175"/>
                  </a:lnTo>
                  <a:lnTo>
                    <a:pt x="260540" y="78117"/>
                  </a:lnTo>
                  <a:lnTo>
                    <a:pt x="256755" y="72834"/>
                  </a:lnTo>
                  <a:lnTo>
                    <a:pt x="251485" y="69557"/>
                  </a:lnTo>
                  <a:lnTo>
                    <a:pt x="245491" y="68554"/>
                  </a:lnTo>
                  <a:lnTo>
                    <a:pt x="239496" y="69875"/>
                  </a:lnTo>
                  <a:lnTo>
                    <a:pt x="234226" y="73609"/>
                  </a:lnTo>
                  <a:lnTo>
                    <a:pt x="234226" y="74002"/>
                  </a:lnTo>
                  <a:lnTo>
                    <a:pt x="233845" y="74002"/>
                  </a:lnTo>
                  <a:lnTo>
                    <a:pt x="223456" y="88900"/>
                  </a:lnTo>
                  <a:lnTo>
                    <a:pt x="215734" y="106959"/>
                  </a:lnTo>
                  <a:lnTo>
                    <a:pt x="210858" y="126860"/>
                  </a:lnTo>
                  <a:lnTo>
                    <a:pt x="208991" y="147218"/>
                  </a:lnTo>
                  <a:lnTo>
                    <a:pt x="208991" y="148386"/>
                  </a:lnTo>
                  <a:lnTo>
                    <a:pt x="202958" y="142468"/>
                  </a:lnTo>
                  <a:lnTo>
                    <a:pt x="197104" y="136321"/>
                  </a:lnTo>
                  <a:lnTo>
                    <a:pt x="191630" y="130048"/>
                  </a:lnTo>
                  <a:lnTo>
                    <a:pt x="190436" y="128524"/>
                  </a:lnTo>
                  <a:lnTo>
                    <a:pt x="186474" y="123469"/>
                  </a:lnTo>
                  <a:lnTo>
                    <a:pt x="182714" y="112166"/>
                  </a:lnTo>
                  <a:lnTo>
                    <a:pt x="153847" y="25323"/>
                  </a:lnTo>
                  <a:lnTo>
                    <a:pt x="149974" y="18656"/>
                  </a:lnTo>
                  <a:lnTo>
                    <a:pt x="144094" y="14122"/>
                  </a:lnTo>
                  <a:lnTo>
                    <a:pt x="136982" y="12065"/>
                  </a:lnTo>
                  <a:lnTo>
                    <a:pt x="129387" y="12852"/>
                  </a:lnTo>
                  <a:lnTo>
                    <a:pt x="128612" y="13246"/>
                  </a:lnTo>
                  <a:lnTo>
                    <a:pt x="128219" y="13246"/>
                  </a:lnTo>
                  <a:lnTo>
                    <a:pt x="127444" y="13639"/>
                  </a:lnTo>
                  <a:lnTo>
                    <a:pt x="121450" y="17970"/>
                  </a:lnTo>
                  <a:lnTo>
                    <a:pt x="117589" y="24053"/>
                  </a:lnTo>
                  <a:lnTo>
                    <a:pt x="116141" y="31165"/>
                  </a:lnTo>
                  <a:lnTo>
                    <a:pt x="117348" y="38557"/>
                  </a:lnTo>
                  <a:lnTo>
                    <a:pt x="141808" y="111785"/>
                  </a:lnTo>
                  <a:lnTo>
                    <a:pt x="141033" y="112166"/>
                  </a:lnTo>
                  <a:lnTo>
                    <a:pt x="92113" y="35839"/>
                  </a:lnTo>
                  <a:lnTo>
                    <a:pt x="86715" y="30314"/>
                  </a:lnTo>
                  <a:lnTo>
                    <a:pt x="79883" y="27368"/>
                  </a:lnTo>
                  <a:lnTo>
                    <a:pt x="72453" y="27178"/>
                  </a:lnTo>
                  <a:lnTo>
                    <a:pt x="65316" y="29997"/>
                  </a:lnTo>
                  <a:lnTo>
                    <a:pt x="64922" y="30378"/>
                  </a:lnTo>
                  <a:lnTo>
                    <a:pt x="64147" y="30772"/>
                  </a:lnTo>
                  <a:lnTo>
                    <a:pt x="63766" y="31165"/>
                  </a:lnTo>
                  <a:lnTo>
                    <a:pt x="59118" y="36880"/>
                  </a:lnTo>
                  <a:lnTo>
                    <a:pt x="56870" y="43675"/>
                  </a:lnTo>
                  <a:lnTo>
                    <a:pt x="57099" y="50825"/>
                  </a:lnTo>
                  <a:lnTo>
                    <a:pt x="59880" y="57645"/>
                  </a:lnTo>
                  <a:lnTo>
                    <a:pt x="104927" y="128143"/>
                  </a:lnTo>
                  <a:lnTo>
                    <a:pt x="104533" y="128524"/>
                  </a:lnTo>
                  <a:lnTo>
                    <a:pt x="47459" y="76339"/>
                  </a:lnTo>
                  <a:lnTo>
                    <a:pt x="40906" y="72301"/>
                  </a:lnTo>
                  <a:lnTo>
                    <a:pt x="33528" y="71221"/>
                  </a:lnTo>
                  <a:lnTo>
                    <a:pt x="26212" y="72999"/>
                  </a:lnTo>
                  <a:lnTo>
                    <a:pt x="15176" y="92887"/>
                  </a:lnTo>
                  <a:lnTo>
                    <a:pt x="17246" y="99771"/>
                  </a:lnTo>
                  <a:lnTo>
                    <a:pt x="21831" y="105549"/>
                  </a:lnTo>
                  <a:lnTo>
                    <a:pt x="85509" y="163576"/>
                  </a:lnTo>
                  <a:lnTo>
                    <a:pt x="85115" y="163969"/>
                  </a:lnTo>
                  <a:lnTo>
                    <a:pt x="28816" y="136321"/>
                  </a:lnTo>
                  <a:lnTo>
                    <a:pt x="21805" y="134175"/>
                  </a:lnTo>
                  <a:lnTo>
                    <a:pt x="14643" y="134658"/>
                  </a:lnTo>
                  <a:lnTo>
                    <a:pt x="8064" y="137629"/>
                  </a:lnTo>
                  <a:lnTo>
                    <a:pt x="2794" y="142938"/>
                  </a:lnTo>
                  <a:lnTo>
                    <a:pt x="0" y="150101"/>
                  </a:lnTo>
                  <a:lnTo>
                    <a:pt x="228" y="157543"/>
                  </a:lnTo>
                  <a:lnTo>
                    <a:pt x="3289" y="164414"/>
                  </a:lnTo>
                  <a:lnTo>
                    <a:pt x="9017" y="169811"/>
                  </a:lnTo>
                  <a:lnTo>
                    <a:pt x="9398" y="170205"/>
                  </a:lnTo>
                  <a:lnTo>
                    <a:pt x="10172" y="170599"/>
                  </a:lnTo>
                  <a:lnTo>
                    <a:pt x="10566" y="170599"/>
                  </a:lnTo>
                  <a:lnTo>
                    <a:pt x="74244" y="202526"/>
                  </a:lnTo>
                  <a:lnTo>
                    <a:pt x="108026" y="245122"/>
                  </a:lnTo>
                  <a:lnTo>
                    <a:pt x="155409" y="270294"/>
                  </a:lnTo>
                  <a:lnTo>
                    <a:pt x="188798" y="323265"/>
                  </a:lnTo>
                  <a:lnTo>
                    <a:pt x="265290" y="274967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27635" y="4403928"/>
              <a:ext cx="265430" cy="323215"/>
            </a:xfrm>
            <a:custGeom>
              <a:avLst/>
              <a:gdLst/>
              <a:ahLst/>
              <a:cxnLst/>
              <a:rect l="l" t="t" r="r" b="b"/>
              <a:pathLst>
                <a:path w="265429" h="323214">
                  <a:moveTo>
                    <a:pt x="68808" y="272465"/>
                  </a:moveTo>
                  <a:lnTo>
                    <a:pt x="37363" y="245402"/>
                  </a:lnTo>
                  <a:lnTo>
                    <a:pt x="27647" y="219214"/>
                  </a:lnTo>
                  <a:lnTo>
                    <a:pt x="16002" y="221157"/>
                  </a:lnTo>
                  <a:lnTo>
                    <a:pt x="33858" y="260426"/>
                  </a:lnTo>
                  <a:lnTo>
                    <a:pt x="64147" y="282968"/>
                  </a:lnTo>
                  <a:lnTo>
                    <a:pt x="68808" y="272465"/>
                  </a:lnTo>
                  <a:close/>
                </a:path>
                <a:path w="265429" h="323214">
                  <a:moveTo>
                    <a:pt x="77736" y="252260"/>
                  </a:moveTo>
                  <a:lnTo>
                    <a:pt x="50952" y="221551"/>
                  </a:lnTo>
                  <a:lnTo>
                    <a:pt x="49784" y="215722"/>
                  </a:lnTo>
                  <a:lnTo>
                    <a:pt x="38138" y="217665"/>
                  </a:lnTo>
                  <a:lnTo>
                    <a:pt x="39687" y="225437"/>
                  </a:lnTo>
                  <a:lnTo>
                    <a:pt x="41236" y="228930"/>
                  </a:lnTo>
                  <a:lnTo>
                    <a:pt x="43954" y="236321"/>
                  </a:lnTo>
                  <a:lnTo>
                    <a:pt x="48234" y="243319"/>
                  </a:lnTo>
                  <a:lnTo>
                    <a:pt x="54051" y="249148"/>
                  </a:lnTo>
                  <a:lnTo>
                    <a:pt x="59486" y="254977"/>
                  </a:lnTo>
                  <a:lnTo>
                    <a:pt x="66090" y="259257"/>
                  </a:lnTo>
                  <a:lnTo>
                    <a:pt x="73088" y="262750"/>
                  </a:lnTo>
                  <a:lnTo>
                    <a:pt x="77736" y="252260"/>
                  </a:lnTo>
                  <a:close/>
                </a:path>
                <a:path w="265429" h="323214">
                  <a:moveTo>
                    <a:pt x="212877" y="65684"/>
                  </a:moveTo>
                  <a:lnTo>
                    <a:pt x="211315" y="57912"/>
                  </a:lnTo>
                  <a:lnTo>
                    <a:pt x="209765" y="54406"/>
                  </a:lnTo>
                  <a:lnTo>
                    <a:pt x="207048" y="47028"/>
                  </a:lnTo>
                  <a:lnTo>
                    <a:pt x="202780" y="40030"/>
                  </a:lnTo>
                  <a:lnTo>
                    <a:pt x="197345" y="34594"/>
                  </a:lnTo>
                  <a:lnTo>
                    <a:pt x="191909" y="28752"/>
                  </a:lnTo>
                  <a:lnTo>
                    <a:pt x="185305" y="24485"/>
                  </a:lnTo>
                  <a:lnTo>
                    <a:pt x="178308" y="20980"/>
                  </a:lnTo>
                  <a:lnTo>
                    <a:pt x="173659" y="31483"/>
                  </a:lnTo>
                  <a:lnTo>
                    <a:pt x="179095" y="34201"/>
                  </a:lnTo>
                  <a:lnTo>
                    <a:pt x="184531" y="37693"/>
                  </a:lnTo>
                  <a:lnTo>
                    <a:pt x="188798" y="42367"/>
                  </a:lnTo>
                  <a:lnTo>
                    <a:pt x="193065" y="47028"/>
                  </a:lnTo>
                  <a:lnTo>
                    <a:pt x="196570" y="52463"/>
                  </a:lnTo>
                  <a:lnTo>
                    <a:pt x="200063" y="61798"/>
                  </a:lnTo>
                  <a:lnTo>
                    <a:pt x="200837" y="64516"/>
                  </a:lnTo>
                  <a:lnTo>
                    <a:pt x="201218" y="67627"/>
                  </a:lnTo>
                  <a:lnTo>
                    <a:pt x="212877" y="65684"/>
                  </a:lnTo>
                  <a:close/>
                </a:path>
                <a:path w="265429" h="323214">
                  <a:moveTo>
                    <a:pt x="235013" y="61798"/>
                  </a:moveTo>
                  <a:lnTo>
                    <a:pt x="218744" y="25158"/>
                  </a:lnTo>
                  <a:lnTo>
                    <a:pt x="187248" y="0"/>
                  </a:lnTo>
                  <a:lnTo>
                    <a:pt x="182587" y="10490"/>
                  </a:lnTo>
                  <a:lnTo>
                    <a:pt x="188836" y="13919"/>
                  </a:lnTo>
                  <a:lnTo>
                    <a:pt x="194716" y="17780"/>
                  </a:lnTo>
                  <a:lnTo>
                    <a:pt x="219862" y="50520"/>
                  </a:lnTo>
                  <a:lnTo>
                    <a:pt x="223354" y="63741"/>
                  </a:lnTo>
                  <a:lnTo>
                    <a:pt x="235013" y="61798"/>
                  </a:lnTo>
                  <a:close/>
                </a:path>
                <a:path w="265429" h="323214">
                  <a:moveTo>
                    <a:pt x="265290" y="274408"/>
                  </a:moveTo>
                  <a:lnTo>
                    <a:pt x="235013" y="226212"/>
                  </a:lnTo>
                  <a:lnTo>
                    <a:pt x="243205" y="205955"/>
                  </a:lnTo>
                  <a:lnTo>
                    <a:pt x="247624" y="184873"/>
                  </a:lnTo>
                  <a:lnTo>
                    <a:pt x="249783" y="142176"/>
                  </a:lnTo>
                  <a:lnTo>
                    <a:pt x="249885" y="128739"/>
                  </a:lnTo>
                  <a:lnTo>
                    <a:pt x="250786" y="115049"/>
                  </a:lnTo>
                  <a:lnTo>
                    <a:pt x="253199" y="103695"/>
                  </a:lnTo>
                  <a:lnTo>
                    <a:pt x="261124" y="90119"/>
                  </a:lnTo>
                  <a:lnTo>
                    <a:pt x="262001" y="83997"/>
                  </a:lnTo>
                  <a:lnTo>
                    <a:pt x="260540" y="77965"/>
                  </a:lnTo>
                  <a:lnTo>
                    <a:pt x="256755" y="72682"/>
                  </a:lnTo>
                  <a:lnTo>
                    <a:pt x="251485" y="69418"/>
                  </a:lnTo>
                  <a:lnTo>
                    <a:pt x="245491" y="68402"/>
                  </a:lnTo>
                  <a:lnTo>
                    <a:pt x="239496" y="69735"/>
                  </a:lnTo>
                  <a:lnTo>
                    <a:pt x="234226" y="73456"/>
                  </a:lnTo>
                  <a:lnTo>
                    <a:pt x="234226" y="73850"/>
                  </a:lnTo>
                  <a:lnTo>
                    <a:pt x="233845" y="73850"/>
                  </a:lnTo>
                  <a:lnTo>
                    <a:pt x="223456" y="88709"/>
                  </a:lnTo>
                  <a:lnTo>
                    <a:pt x="215734" y="106743"/>
                  </a:lnTo>
                  <a:lnTo>
                    <a:pt x="210858" y="126593"/>
                  </a:lnTo>
                  <a:lnTo>
                    <a:pt x="208991" y="146926"/>
                  </a:lnTo>
                  <a:lnTo>
                    <a:pt x="208991" y="148082"/>
                  </a:lnTo>
                  <a:lnTo>
                    <a:pt x="202958" y="142176"/>
                  </a:lnTo>
                  <a:lnTo>
                    <a:pt x="153847" y="25260"/>
                  </a:lnTo>
                  <a:lnTo>
                    <a:pt x="149974" y="18618"/>
                  </a:lnTo>
                  <a:lnTo>
                    <a:pt x="144094" y="14084"/>
                  </a:lnTo>
                  <a:lnTo>
                    <a:pt x="136982" y="12026"/>
                  </a:lnTo>
                  <a:lnTo>
                    <a:pt x="129387" y="12827"/>
                  </a:lnTo>
                  <a:lnTo>
                    <a:pt x="128612" y="13208"/>
                  </a:lnTo>
                  <a:lnTo>
                    <a:pt x="128219" y="13208"/>
                  </a:lnTo>
                  <a:lnTo>
                    <a:pt x="127444" y="13601"/>
                  </a:lnTo>
                  <a:lnTo>
                    <a:pt x="121450" y="17919"/>
                  </a:lnTo>
                  <a:lnTo>
                    <a:pt x="117589" y="24003"/>
                  </a:lnTo>
                  <a:lnTo>
                    <a:pt x="116141" y="31089"/>
                  </a:lnTo>
                  <a:lnTo>
                    <a:pt x="117348" y="38481"/>
                  </a:lnTo>
                  <a:lnTo>
                    <a:pt x="141808" y="111556"/>
                  </a:lnTo>
                  <a:lnTo>
                    <a:pt x="141033" y="111937"/>
                  </a:lnTo>
                  <a:lnTo>
                    <a:pt x="92113" y="35750"/>
                  </a:lnTo>
                  <a:lnTo>
                    <a:pt x="86715" y="30251"/>
                  </a:lnTo>
                  <a:lnTo>
                    <a:pt x="79883" y="27305"/>
                  </a:lnTo>
                  <a:lnTo>
                    <a:pt x="72453" y="27114"/>
                  </a:lnTo>
                  <a:lnTo>
                    <a:pt x="65316" y="29921"/>
                  </a:lnTo>
                  <a:lnTo>
                    <a:pt x="64922" y="30314"/>
                  </a:lnTo>
                  <a:lnTo>
                    <a:pt x="64147" y="30708"/>
                  </a:lnTo>
                  <a:lnTo>
                    <a:pt x="63766" y="31089"/>
                  </a:lnTo>
                  <a:lnTo>
                    <a:pt x="59118" y="36804"/>
                  </a:lnTo>
                  <a:lnTo>
                    <a:pt x="56870" y="43573"/>
                  </a:lnTo>
                  <a:lnTo>
                    <a:pt x="57099" y="50711"/>
                  </a:lnTo>
                  <a:lnTo>
                    <a:pt x="59880" y="57518"/>
                  </a:lnTo>
                  <a:lnTo>
                    <a:pt x="104927" y="127876"/>
                  </a:lnTo>
                  <a:lnTo>
                    <a:pt x="104533" y="128270"/>
                  </a:lnTo>
                  <a:lnTo>
                    <a:pt x="47459" y="76174"/>
                  </a:lnTo>
                  <a:lnTo>
                    <a:pt x="40906" y="72148"/>
                  </a:lnTo>
                  <a:lnTo>
                    <a:pt x="33528" y="71081"/>
                  </a:lnTo>
                  <a:lnTo>
                    <a:pt x="26212" y="72847"/>
                  </a:lnTo>
                  <a:lnTo>
                    <a:pt x="15176" y="92697"/>
                  </a:lnTo>
                  <a:lnTo>
                    <a:pt x="17246" y="99568"/>
                  </a:lnTo>
                  <a:lnTo>
                    <a:pt x="21831" y="105333"/>
                  </a:lnTo>
                  <a:lnTo>
                    <a:pt x="85509" y="163245"/>
                  </a:lnTo>
                  <a:lnTo>
                    <a:pt x="85115" y="163639"/>
                  </a:lnTo>
                  <a:lnTo>
                    <a:pt x="28816" y="136042"/>
                  </a:lnTo>
                  <a:lnTo>
                    <a:pt x="21805" y="133896"/>
                  </a:lnTo>
                  <a:lnTo>
                    <a:pt x="14643" y="134391"/>
                  </a:lnTo>
                  <a:lnTo>
                    <a:pt x="8064" y="137350"/>
                  </a:lnTo>
                  <a:lnTo>
                    <a:pt x="2794" y="142646"/>
                  </a:lnTo>
                  <a:lnTo>
                    <a:pt x="0" y="149783"/>
                  </a:lnTo>
                  <a:lnTo>
                    <a:pt x="228" y="157226"/>
                  </a:lnTo>
                  <a:lnTo>
                    <a:pt x="3289" y="164071"/>
                  </a:lnTo>
                  <a:lnTo>
                    <a:pt x="9017" y="169468"/>
                  </a:lnTo>
                  <a:lnTo>
                    <a:pt x="9398" y="169849"/>
                  </a:lnTo>
                  <a:lnTo>
                    <a:pt x="10172" y="170243"/>
                  </a:lnTo>
                  <a:lnTo>
                    <a:pt x="10566" y="170243"/>
                  </a:lnTo>
                  <a:lnTo>
                    <a:pt x="74244" y="202120"/>
                  </a:lnTo>
                  <a:lnTo>
                    <a:pt x="108026" y="244627"/>
                  </a:lnTo>
                  <a:lnTo>
                    <a:pt x="155409" y="269748"/>
                  </a:lnTo>
                  <a:lnTo>
                    <a:pt x="188798" y="322605"/>
                  </a:lnTo>
                  <a:lnTo>
                    <a:pt x="265290" y="274408"/>
                  </a:lnTo>
                  <a:close/>
                </a:path>
              </a:pathLst>
            </a:custGeom>
            <a:solidFill>
              <a:srgbClr val="00CC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33323" y="1776222"/>
            <a:ext cx="8221980" cy="26028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02615" marR="5080" indent="-285750">
              <a:lnSpc>
                <a:spcPct val="101400"/>
              </a:lnSpc>
              <a:spcBef>
                <a:spcPts val="75"/>
              </a:spcBef>
              <a:buClr>
                <a:srgbClr val="000000"/>
              </a:buClr>
              <a:buFont typeface="Arial MT"/>
              <a:buChar char="•"/>
              <a:tabLst>
                <a:tab pos="602615" algn="l"/>
              </a:tabLst>
            </a:pPr>
            <a:r>
              <a:rPr sz="14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Three-</a:t>
            </a:r>
            <a:r>
              <a:rPr sz="1400" spc="-45" dirty="0">
                <a:solidFill>
                  <a:srgbClr val="171F21"/>
                </a:solidFill>
                <a:latin typeface="Lucida Sans Unicode"/>
                <a:cs typeface="Lucida Sans Unicode"/>
              </a:rPr>
              <a:t>Way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Handshake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method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used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in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TCP/IP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network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create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connection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between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local 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host/client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server.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1400" b="1" spc="-55" dirty="0">
                <a:solidFill>
                  <a:srgbClr val="171F21"/>
                </a:solidFill>
                <a:latin typeface="Trebuchet MS"/>
                <a:cs typeface="Trebuchet MS"/>
              </a:rPr>
              <a:t>This</a:t>
            </a:r>
            <a:r>
              <a:rPr sz="1400" b="1" spc="-8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171F21"/>
                </a:solidFill>
                <a:latin typeface="Trebuchet MS"/>
                <a:cs typeface="Trebuchet MS"/>
              </a:rPr>
              <a:t>process</a:t>
            </a:r>
            <a:r>
              <a:rPr sz="1400" b="1" spc="-6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55" dirty="0">
                <a:solidFill>
                  <a:srgbClr val="171F21"/>
                </a:solidFill>
                <a:latin typeface="Trebuchet MS"/>
                <a:cs typeface="Trebuchet MS"/>
              </a:rPr>
              <a:t>(Handshake)</a:t>
            </a:r>
            <a:r>
              <a:rPr sz="1400" b="1" spc="-9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20" dirty="0">
                <a:solidFill>
                  <a:srgbClr val="171F21"/>
                </a:solidFill>
                <a:latin typeface="Trebuchet MS"/>
                <a:cs typeface="Trebuchet MS"/>
              </a:rPr>
              <a:t>has</a:t>
            </a:r>
            <a:r>
              <a:rPr sz="1400" b="1" spc="-7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50" dirty="0">
                <a:solidFill>
                  <a:srgbClr val="171F21"/>
                </a:solidFill>
                <a:latin typeface="Trebuchet MS"/>
                <a:cs typeface="Trebuchet MS"/>
              </a:rPr>
              <a:t>3</a:t>
            </a:r>
            <a:r>
              <a:rPr sz="1400" b="1" spc="-7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171F21"/>
                </a:solidFill>
                <a:latin typeface="Trebuchet MS"/>
                <a:cs typeface="Trebuchet MS"/>
              </a:rPr>
              <a:t>steps: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rebuchet MS"/>
              <a:cs typeface="Trebuchet MS"/>
            </a:endParaRPr>
          </a:p>
          <a:p>
            <a:pPr marL="316865" marR="3584575">
              <a:lnSpc>
                <a:spcPct val="100000"/>
              </a:lnSpc>
            </a:pPr>
            <a:r>
              <a:rPr sz="1400" b="1" spc="50" dirty="0">
                <a:solidFill>
                  <a:srgbClr val="FF0000"/>
                </a:solidFill>
                <a:latin typeface="Arial"/>
                <a:cs typeface="Arial"/>
              </a:rPr>
              <a:t>Step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6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00" b="1" spc="-16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40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Lucida Sans Unicode"/>
                <a:cs typeface="Lucida Sans Unicode"/>
              </a:rPr>
              <a:t>A</a:t>
            </a:r>
            <a:r>
              <a:rPr sz="1400" spc="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424242"/>
                </a:solidFill>
                <a:latin typeface="Lucida Sans Unicode"/>
                <a:cs typeface="Lucida Sans Unicode"/>
              </a:rPr>
              <a:t>connection</a:t>
            </a:r>
            <a:r>
              <a:rPr sz="1400" spc="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spc="55" dirty="0">
                <a:solidFill>
                  <a:srgbClr val="424242"/>
                </a:solidFill>
                <a:latin typeface="Lucida Sans Unicode"/>
                <a:cs typeface="Lucida Sans Unicode"/>
              </a:rPr>
              <a:t>between</a:t>
            </a:r>
            <a:r>
              <a:rPr sz="1400" spc="1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424242"/>
                </a:solidFill>
                <a:latin typeface="Lucida Sans Unicode"/>
                <a:cs typeface="Lucida Sans Unicode"/>
              </a:rPr>
              <a:t>server</a:t>
            </a:r>
            <a:r>
              <a:rPr sz="1400" spc="1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spc="80" dirty="0">
                <a:solidFill>
                  <a:srgbClr val="424242"/>
                </a:solidFill>
                <a:latin typeface="Lucida Sans Unicode"/>
                <a:cs typeface="Lucida Sans Unicode"/>
              </a:rPr>
              <a:t>and</a:t>
            </a:r>
            <a:r>
              <a:rPr sz="1400" spc="2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424242"/>
                </a:solidFill>
                <a:latin typeface="Lucida Sans Unicode"/>
                <a:cs typeface="Lucida Sans Unicode"/>
              </a:rPr>
              <a:t>client</a:t>
            </a:r>
            <a:r>
              <a:rPr sz="1400" spc="4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424242"/>
                </a:solidFill>
                <a:latin typeface="Lucida Sans Unicode"/>
                <a:cs typeface="Lucida Sans Unicode"/>
              </a:rPr>
              <a:t>is </a:t>
            </a:r>
            <a:r>
              <a:rPr sz="1400" dirty="0">
                <a:solidFill>
                  <a:srgbClr val="424242"/>
                </a:solidFill>
                <a:latin typeface="Lucida Sans Unicode"/>
                <a:cs typeface="Lucida Sans Unicode"/>
              </a:rPr>
              <a:t>established</a:t>
            </a:r>
            <a:r>
              <a:rPr sz="1400" spc="5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spc="80" dirty="0">
                <a:solidFill>
                  <a:srgbClr val="424242"/>
                </a:solidFill>
                <a:latin typeface="Lucida Sans Unicode"/>
                <a:cs typeface="Lucida Sans Unicode"/>
              </a:rPr>
              <a:t>and</a:t>
            </a:r>
            <a:r>
              <a:rPr sz="1400" spc="5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424242"/>
                </a:solidFill>
                <a:latin typeface="Lucida Sans Unicode"/>
                <a:cs typeface="Lucida Sans Unicode"/>
              </a:rPr>
              <a:t>the</a:t>
            </a:r>
            <a:r>
              <a:rPr sz="1400" spc="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424242"/>
                </a:solidFill>
                <a:latin typeface="Lucida Sans Unicode"/>
                <a:cs typeface="Lucida Sans Unicode"/>
              </a:rPr>
              <a:t>client</a:t>
            </a:r>
            <a:r>
              <a:rPr sz="1400" spc="7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424242"/>
                </a:solidFill>
                <a:latin typeface="Lucida Sans Unicode"/>
                <a:cs typeface="Lucida Sans Unicode"/>
              </a:rPr>
              <a:t>sends</a:t>
            </a:r>
            <a:r>
              <a:rPr sz="1400" spc="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spc="160" dirty="0">
                <a:solidFill>
                  <a:srgbClr val="424242"/>
                </a:solidFill>
                <a:latin typeface="Lucida Sans Unicode"/>
                <a:cs typeface="Lucida Sans Unicode"/>
              </a:rPr>
              <a:t>a</a:t>
            </a:r>
            <a:r>
              <a:rPr sz="1400" spc="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Lucida Sans Unicode"/>
                <a:cs typeface="Lucida Sans Unicode"/>
              </a:rPr>
              <a:t>SYN</a:t>
            </a:r>
            <a:r>
              <a:rPr sz="1400" spc="40" dirty="0">
                <a:solidFill>
                  <a:srgbClr val="424242"/>
                </a:solidFill>
                <a:latin typeface="Lucida Sans Unicode"/>
                <a:cs typeface="Lucida Sans Unicode"/>
              </a:rPr>
              <a:t> packet</a:t>
            </a:r>
            <a:endParaRPr sz="1400">
              <a:latin typeface="Lucida Sans Unicode"/>
              <a:cs typeface="Lucida Sans Unicode"/>
            </a:endParaRPr>
          </a:p>
          <a:p>
            <a:pPr marL="316865" marR="3456304">
              <a:lnSpc>
                <a:spcPct val="100699"/>
              </a:lnSpc>
              <a:spcBef>
                <a:spcPts val="750"/>
              </a:spcBef>
            </a:pPr>
            <a:r>
              <a:rPr sz="1400" b="1" spc="50" dirty="0">
                <a:solidFill>
                  <a:srgbClr val="FFC000"/>
                </a:solidFill>
                <a:latin typeface="Arial"/>
                <a:cs typeface="Arial"/>
              </a:rPr>
              <a:t>Step</a:t>
            </a:r>
            <a:r>
              <a:rPr sz="1400" b="1" spc="-35" dirty="0">
                <a:solidFill>
                  <a:srgbClr val="FFC000"/>
                </a:solidFill>
                <a:latin typeface="Arial"/>
                <a:cs typeface="Arial"/>
              </a:rPr>
              <a:t> 2</a:t>
            </a:r>
            <a:r>
              <a:rPr sz="1400" b="1" spc="-3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40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Lucida Sans Unicode"/>
                <a:cs typeface="Lucida Sans Unicode"/>
              </a:rPr>
              <a:t>The</a:t>
            </a:r>
            <a:r>
              <a:rPr sz="1400" spc="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424242"/>
                </a:solidFill>
                <a:latin typeface="Lucida Sans Unicode"/>
                <a:cs typeface="Lucida Sans Unicode"/>
              </a:rPr>
              <a:t>server receives</a:t>
            </a:r>
            <a:r>
              <a:rPr sz="1400" spc="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424242"/>
                </a:solidFill>
                <a:latin typeface="Lucida Sans Unicode"/>
                <a:cs typeface="Lucida Sans Unicode"/>
              </a:rPr>
              <a:t>the</a:t>
            </a:r>
            <a:r>
              <a:rPr sz="1400" spc="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Lucida Sans Unicode"/>
                <a:cs typeface="Lucida Sans Unicode"/>
              </a:rPr>
              <a:t>SYN</a:t>
            </a:r>
            <a:r>
              <a:rPr sz="1400" spc="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spc="50" dirty="0">
                <a:solidFill>
                  <a:srgbClr val="424242"/>
                </a:solidFill>
                <a:latin typeface="Lucida Sans Unicode"/>
                <a:cs typeface="Lucida Sans Unicode"/>
              </a:rPr>
              <a:t>packet</a:t>
            </a:r>
            <a:r>
              <a:rPr sz="1400" spc="2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spc="-20" dirty="0">
                <a:solidFill>
                  <a:srgbClr val="424242"/>
                </a:solidFill>
                <a:latin typeface="Lucida Sans Unicode"/>
                <a:cs typeface="Lucida Sans Unicode"/>
              </a:rPr>
              <a:t>from </a:t>
            </a:r>
            <a:r>
              <a:rPr sz="1400" dirty="0">
                <a:solidFill>
                  <a:srgbClr val="424242"/>
                </a:solidFill>
                <a:latin typeface="Lucida Sans Unicode"/>
                <a:cs typeface="Lucida Sans Unicode"/>
              </a:rPr>
              <a:t>the</a:t>
            </a:r>
            <a:r>
              <a:rPr sz="1400" spc="-1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424242"/>
                </a:solidFill>
                <a:latin typeface="Lucida Sans Unicode"/>
                <a:cs typeface="Lucida Sans Unicode"/>
              </a:rPr>
              <a:t>client</a:t>
            </a:r>
            <a:r>
              <a:rPr sz="1400" spc="3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spc="80" dirty="0">
                <a:solidFill>
                  <a:srgbClr val="424242"/>
                </a:solidFill>
                <a:latin typeface="Lucida Sans Unicode"/>
                <a:cs typeface="Lucida Sans Unicode"/>
              </a:rPr>
              <a:t>and</a:t>
            </a:r>
            <a:r>
              <a:rPr sz="1400" spc="1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424242"/>
                </a:solidFill>
                <a:latin typeface="Lucida Sans Unicode"/>
                <a:cs typeface="Lucida Sans Unicode"/>
              </a:rPr>
              <a:t>responds</a:t>
            </a:r>
            <a:r>
              <a:rPr sz="1400" spc="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424242"/>
                </a:solidFill>
                <a:latin typeface="Lucida Sans Unicode"/>
                <a:cs typeface="Lucida Sans Unicode"/>
              </a:rPr>
              <a:t>with</a:t>
            </a:r>
            <a:r>
              <a:rPr sz="1400" spc="1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spc="-20" dirty="0">
                <a:solidFill>
                  <a:srgbClr val="424242"/>
                </a:solidFill>
                <a:latin typeface="Lucida Sans Unicode"/>
                <a:cs typeface="Lucida Sans Unicode"/>
              </a:rPr>
              <a:t>SYN/ACK</a:t>
            </a:r>
            <a:r>
              <a:rPr sz="1400" spc="-1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424242"/>
                </a:solidFill>
                <a:latin typeface="Lucida Sans Unicode"/>
                <a:cs typeface="Lucida Sans Unicode"/>
              </a:rPr>
              <a:t>to</a:t>
            </a:r>
            <a:r>
              <a:rPr sz="1400" spc="1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424242"/>
                </a:solidFill>
                <a:latin typeface="Lucida Sans Unicode"/>
                <a:cs typeface="Lucida Sans Unicode"/>
              </a:rPr>
              <a:t>the</a:t>
            </a:r>
            <a:r>
              <a:rPr sz="1400" spc="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Lucida Sans Unicode"/>
                <a:cs typeface="Lucida Sans Unicode"/>
              </a:rPr>
              <a:t>client</a:t>
            </a:r>
            <a:endParaRPr sz="1400">
              <a:latin typeface="Lucida Sans Unicode"/>
              <a:cs typeface="Lucida Sans Unicode"/>
            </a:endParaRPr>
          </a:p>
          <a:p>
            <a:pPr marL="316865" marR="3979545">
              <a:lnSpc>
                <a:spcPct val="100699"/>
              </a:lnSpc>
              <a:spcBef>
                <a:spcPts val="735"/>
              </a:spcBef>
            </a:pPr>
            <a:r>
              <a:rPr sz="1400" b="1" spc="50" dirty="0">
                <a:solidFill>
                  <a:srgbClr val="00CC9F"/>
                </a:solidFill>
                <a:latin typeface="Arial"/>
                <a:cs typeface="Arial"/>
              </a:rPr>
              <a:t>Step</a:t>
            </a:r>
            <a:r>
              <a:rPr sz="1400" b="1" spc="-25" dirty="0">
                <a:solidFill>
                  <a:srgbClr val="00CC9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CC9F"/>
                </a:solidFill>
                <a:latin typeface="Arial"/>
                <a:cs typeface="Arial"/>
              </a:rPr>
              <a:t>3</a:t>
            </a:r>
            <a:r>
              <a:rPr sz="1400" b="1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4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Lucida Sans Unicode"/>
                <a:cs typeface="Lucida Sans Unicode"/>
              </a:rPr>
              <a:t>Client</a:t>
            </a:r>
            <a:r>
              <a:rPr sz="1400" spc="3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424242"/>
                </a:solidFill>
                <a:latin typeface="Lucida Sans Unicode"/>
                <a:cs typeface="Lucida Sans Unicode"/>
              </a:rPr>
              <a:t>receives</a:t>
            </a:r>
            <a:r>
              <a:rPr sz="1400" spc="2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424242"/>
                </a:solidFill>
                <a:latin typeface="Lucida Sans Unicode"/>
                <a:cs typeface="Lucida Sans Unicode"/>
              </a:rPr>
              <a:t>the</a:t>
            </a:r>
            <a:r>
              <a:rPr sz="1400" spc="1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spc="-20" dirty="0">
                <a:solidFill>
                  <a:srgbClr val="424242"/>
                </a:solidFill>
                <a:latin typeface="Lucida Sans Unicode"/>
                <a:cs typeface="Lucida Sans Unicode"/>
              </a:rPr>
              <a:t>SYN/ACK</a:t>
            </a:r>
            <a:r>
              <a:rPr sz="1400" spc="1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424242"/>
                </a:solidFill>
                <a:latin typeface="Lucida Sans Unicode"/>
                <a:cs typeface="Lucida Sans Unicode"/>
              </a:rPr>
              <a:t>from</a:t>
            </a:r>
            <a:r>
              <a:rPr sz="1400" spc="2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424242"/>
                </a:solidFill>
                <a:latin typeface="Lucida Sans Unicode"/>
                <a:cs typeface="Lucida Sans Unicode"/>
              </a:rPr>
              <a:t>the </a:t>
            </a:r>
            <a:r>
              <a:rPr sz="1400" dirty="0">
                <a:solidFill>
                  <a:srgbClr val="424242"/>
                </a:solidFill>
                <a:latin typeface="Lucida Sans Unicode"/>
                <a:cs typeface="Lucida Sans Unicode"/>
              </a:rPr>
              <a:t>server</a:t>
            </a:r>
            <a:r>
              <a:rPr sz="1400" spc="-1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spc="80" dirty="0">
                <a:solidFill>
                  <a:srgbClr val="424242"/>
                </a:solidFill>
                <a:latin typeface="Lucida Sans Unicode"/>
                <a:cs typeface="Lucida Sans Unicode"/>
              </a:rPr>
              <a:t>and</a:t>
            </a:r>
            <a:r>
              <a:rPr sz="1400" dirty="0">
                <a:solidFill>
                  <a:srgbClr val="424242"/>
                </a:solidFill>
                <a:latin typeface="Lucida Sans Unicode"/>
                <a:cs typeface="Lucida Sans Unicode"/>
              </a:rPr>
              <a:t> responds with</a:t>
            </a:r>
            <a:r>
              <a:rPr sz="1400" spc="1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spc="90" dirty="0">
                <a:solidFill>
                  <a:srgbClr val="424242"/>
                </a:solidFill>
                <a:latin typeface="Lucida Sans Unicode"/>
                <a:cs typeface="Lucida Sans Unicode"/>
              </a:rPr>
              <a:t>an</a:t>
            </a:r>
            <a:r>
              <a:rPr sz="1400" dirty="0">
                <a:solidFill>
                  <a:srgbClr val="424242"/>
                </a:solidFill>
                <a:latin typeface="Lucida Sans Unicode"/>
                <a:cs typeface="Lucida Sans Unicode"/>
              </a:rPr>
              <a:t> ACK</a:t>
            </a:r>
            <a:r>
              <a:rPr sz="1400" spc="-1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400" spc="45" dirty="0">
                <a:solidFill>
                  <a:srgbClr val="424242"/>
                </a:solidFill>
                <a:latin typeface="Lucida Sans Unicode"/>
                <a:cs typeface="Lucida Sans Unicode"/>
              </a:rPr>
              <a:t>packet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74457" y="212597"/>
            <a:ext cx="1408176" cy="791717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40802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7148" y="658368"/>
            <a:ext cx="5028438" cy="8526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282" rIns="0" bIns="0" rtlCol="0">
            <a:spAutoFit/>
          </a:bodyPr>
          <a:lstStyle/>
          <a:p>
            <a:pPr marL="543560">
              <a:lnSpc>
                <a:spcPct val="100000"/>
              </a:lnSpc>
              <a:spcBef>
                <a:spcPts val="100"/>
              </a:spcBef>
            </a:pPr>
            <a:r>
              <a:rPr sz="3200" b="0" spc="-160" dirty="0">
                <a:solidFill>
                  <a:srgbClr val="343940"/>
                </a:solidFill>
                <a:latin typeface="Arial Black"/>
                <a:cs typeface="Arial Black"/>
              </a:rPr>
              <a:t>Computer</a:t>
            </a:r>
            <a:r>
              <a:rPr sz="3200" b="0" spc="-204" dirty="0">
                <a:solidFill>
                  <a:srgbClr val="343940"/>
                </a:solidFill>
                <a:latin typeface="Arial Black"/>
                <a:cs typeface="Arial Black"/>
              </a:rPr>
              <a:t> </a:t>
            </a:r>
            <a:r>
              <a:rPr sz="3200" b="0" spc="-120" dirty="0">
                <a:solidFill>
                  <a:srgbClr val="343940"/>
                </a:solidFill>
                <a:latin typeface="Arial Black"/>
                <a:cs typeface="Arial Black"/>
              </a:rPr>
              <a:t>Networking</a:t>
            </a:r>
            <a:endParaRPr sz="32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6152" y="4799072"/>
            <a:ext cx="296405" cy="34442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145286" y="1426463"/>
            <a:ext cx="7000240" cy="3236595"/>
            <a:chOff x="1145286" y="1426463"/>
            <a:chExt cx="7000240" cy="32365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286" y="1426463"/>
              <a:ext cx="6999731" cy="32362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6463" y="3582162"/>
              <a:ext cx="850391" cy="7185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1457" y="2571750"/>
              <a:ext cx="850391" cy="71856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88741" y="2930652"/>
              <a:ext cx="849630" cy="71856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5554" y="904494"/>
            <a:ext cx="4620006" cy="9593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2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/>
              <a:t>What</a:t>
            </a:r>
            <a:r>
              <a:rPr sz="3600" spc="-295" dirty="0"/>
              <a:t> </a:t>
            </a:r>
            <a:r>
              <a:rPr sz="3600" dirty="0"/>
              <a:t>is</a:t>
            </a:r>
            <a:r>
              <a:rPr sz="3600" spc="-305" dirty="0"/>
              <a:t> </a:t>
            </a:r>
            <a:r>
              <a:rPr sz="3600" spc="-105" dirty="0"/>
              <a:t>Networking!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6152" y="4799072"/>
            <a:ext cx="296405" cy="34442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50036" y="224790"/>
            <a:ext cx="7438390" cy="2566670"/>
            <a:chOff x="1050036" y="224790"/>
            <a:chExt cx="7438390" cy="2566670"/>
          </a:xfrm>
        </p:grpSpPr>
        <p:sp>
          <p:nvSpPr>
            <p:cNvPr id="7" name="object 7"/>
            <p:cNvSpPr/>
            <p:nvPr/>
          </p:nvSpPr>
          <p:spPr>
            <a:xfrm>
              <a:off x="1050036" y="1737359"/>
              <a:ext cx="6475095" cy="1054100"/>
            </a:xfrm>
            <a:custGeom>
              <a:avLst/>
              <a:gdLst/>
              <a:ahLst/>
              <a:cxnLst/>
              <a:rect l="l" t="t" r="r" b="b"/>
              <a:pathLst>
                <a:path w="6475095" h="1054100">
                  <a:moveTo>
                    <a:pt x="6474714" y="0"/>
                  </a:moveTo>
                  <a:lnTo>
                    <a:pt x="0" y="0"/>
                  </a:lnTo>
                  <a:lnTo>
                    <a:pt x="0" y="1053845"/>
                  </a:lnTo>
                  <a:lnTo>
                    <a:pt x="6474714" y="1053845"/>
                  </a:lnTo>
                  <a:lnTo>
                    <a:pt x="64747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9514" y="224790"/>
              <a:ext cx="1708403" cy="170916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2575" marR="596265">
              <a:lnSpc>
                <a:spcPct val="100499"/>
              </a:lnSpc>
              <a:spcBef>
                <a:spcPts val="85"/>
              </a:spcBef>
            </a:pPr>
            <a:r>
              <a:rPr dirty="0"/>
              <a:t>A</a:t>
            </a:r>
            <a:r>
              <a:rPr spc="-55" dirty="0"/>
              <a:t> </a:t>
            </a:r>
            <a:r>
              <a:rPr spc="90" dirty="0"/>
              <a:t>network</a:t>
            </a:r>
            <a:r>
              <a:rPr spc="-35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spc="55" dirty="0"/>
              <a:t>simply</a:t>
            </a:r>
            <a:r>
              <a:rPr spc="-45" dirty="0"/>
              <a:t> </a:t>
            </a:r>
            <a:r>
              <a:rPr spc="110" dirty="0"/>
              <a:t>two</a:t>
            </a:r>
            <a:r>
              <a:rPr spc="-45" dirty="0"/>
              <a:t> </a:t>
            </a:r>
            <a:r>
              <a:rPr spc="110" dirty="0"/>
              <a:t>or</a:t>
            </a:r>
            <a:r>
              <a:rPr spc="-40" dirty="0"/>
              <a:t> </a:t>
            </a:r>
            <a:r>
              <a:rPr spc="100" dirty="0"/>
              <a:t>more</a:t>
            </a:r>
            <a:r>
              <a:rPr spc="-30" dirty="0"/>
              <a:t> </a:t>
            </a:r>
            <a:r>
              <a:rPr spc="65" dirty="0"/>
              <a:t>computers</a:t>
            </a:r>
            <a:r>
              <a:rPr spc="-35" dirty="0"/>
              <a:t> </a:t>
            </a:r>
            <a:r>
              <a:rPr spc="50" dirty="0"/>
              <a:t>linked </a:t>
            </a:r>
            <a:r>
              <a:rPr spc="75" dirty="0"/>
              <a:t>together</a:t>
            </a:r>
            <a:r>
              <a:rPr spc="40" dirty="0"/>
              <a:t> </a:t>
            </a:r>
            <a:r>
              <a:rPr spc="120" dirty="0"/>
              <a:t>to</a:t>
            </a:r>
            <a:r>
              <a:rPr spc="30" dirty="0"/>
              <a:t> </a:t>
            </a:r>
            <a:r>
              <a:rPr dirty="0"/>
              <a:t>share</a:t>
            </a:r>
            <a:r>
              <a:rPr spc="35" dirty="0"/>
              <a:t> </a:t>
            </a:r>
            <a:r>
              <a:rPr dirty="0"/>
              <a:t>data,</a:t>
            </a:r>
            <a:r>
              <a:rPr spc="25" dirty="0"/>
              <a:t> </a:t>
            </a:r>
            <a:r>
              <a:rPr spc="95" dirty="0"/>
              <a:t>information</a:t>
            </a:r>
            <a:r>
              <a:rPr spc="30" dirty="0"/>
              <a:t> </a:t>
            </a:r>
            <a:r>
              <a:rPr spc="110" dirty="0"/>
              <a:t>or</a:t>
            </a:r>
            <a:r>
              <a:rPr spc="40" dirty="0"/>
              <a:t> </a:t>
            </a:r>
            <a:r>
              <a:rPr spc="-10" dirty="0"/>
              <a:t>resources.</a:t>
            </a:r>
          </a:p>
          <a:p>
            <a:pPr marR="559435" algn="ctr">
              <a:lnSpc>
                <a:spcPct val="100000"/>
              </a:lnSpc>
              <a:spcBef>
                <a:spcPts val="1645"/>
              </a:spcBef>
            </a:pPr>
            <a:r>
              <a:rPr sz="3600" b="1" spc="-145" dirty="0">
                <a:solidFill>
                  <a:srgbClr val="171F21"/>
                </a:solidFill>
                <a:latin typeface="Trebuchet MS"/>
                <a:cs typeface="Trebuchet MS"/>
              </a:rPr>
              <a:t>Types</a:t>
            </a:r>
            <a:r>
              <a:rPr sz="3600" b="1" spc="-27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3600" b="1" spc="-90" dirty="0">
                <a:solidFill>
                  <a:srgbClr val="171F21"/>
                </a:solidFill>
                <a:latin typeface="Trebuchet MS"/>
                <a:cs typeface="Trebuchet MS"/>
              </a:rPr>
              <a:t>of</a:t>
            </a:r>
            <a:r>
              <a:rPr sz="3600" b="1" spc="-27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3600" b="1" spc="-10" dirty="0">
                <a:solidFill>
                  <a:srgbClr val="171F21"/>
                </a:solidFill>
                <a:latin typeface="Trebuchet MS"/>
                <a:cs typeface="Trebuchet MS"/>
              </a:rPr>
              <a:t>Networks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  <a:tabLst>
                <a:tab pos="3728085" algn="l"/>
              </a:tabLst>
            </a:pPr>
            <a:r>
              <a:rPr dirty="0"/>
              <a:t>Local Area</a:t>
            </a:r>
            <a:r>
              <a:rPr spc="-5" dirty="0"/>
              <a:t> </a:t>
            </a:r>
            <a:r>
              <a:rPr spc="80" dirty="0"/>
              <a:t>Network</a:t>
            </a:r>
            <a:r>
              <a:rPr spc="-5" dirty="0"/>
              <a:t> </a:t>
            </a:r>
            <a:r>
              <a:rPr spc="-20" dirty="0"/>
              <a:t>(LAN)</a:t>
            </a:r>
            <a:r>
              <a:rPr dirty="0"/>
              <a:t>	Wide</a:t>
            </a:r>
            <a:r>
              <a:rPr spc="25" dirty="0"/>
              <a:t> </a:t>
            </a:r>
            <a:r>
              <a:rPr dirty="0"/>
              <a:t>Area</a:t>
            </a:r>
            <a:r>
              <a:rPr spc="30" dirty="0"/>
              <a:t> </a:t>
            </a:r>
            <a:r>
              <a:rPr spc="80" dirty="0"/>
              <a:t>Network</a:t>
            </a:r>
            <a:r>
              <a:rPr spc="35" dirty="0"/>
              <a:t> </a:t>
            </a:r>
            <a:r>
              <a:rPr spc="-10" dirty="0"/>
              <a:t>(WAN)</a:t>
            </a: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2636" y="3800142"/>
            <a:ext cx="2268461" cy="107970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29555" y="3726941"/>
            <a:ext cx="2571750" cy="10629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3264" y="524255"/>
            <a:ext cx="3889248" cy="9593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5645" y="610615"/>
            <a:ext cx="3366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0" dirty="0"/>
              <a:t>Network</a:t>
            </a:r>
            <a:r>
              <a:rPr sz="3600" spc="-254" dirty="0"/>
              <a:t> </a:t>
            </a:r>
            <a:r>
              <a:rPr sz="3600" spc="-105" dirty="0"/>
              <a:t>Devices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6152" y="4799072"/>
            <a:ext cx="296405" cy="3444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450" y="2067305"/>
            <a:ext cx="1171194" cy="685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49527" y="1392936"/>
            <a:ext cx="1033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5270">
              <a:lnSpc>
                <a:spcPct val="100000"/>
              </a:lnSpc>
              <a:spcBef>
                <a:spcPts val="95"/>
              </a:spcBef>
            </a:pPr>
            <a:r>
              <a:rPr sz="2000" spc="45" dirty="0">
                <a:solidFill>
                  <a:srgbClr val="3D454B"/>
                </a:solidFill>
                <a:latin typeface="Arial MT"/>
                <a:cs typeface="Arial MT"/>
              </a:rPr>
              <a:t>Hub </a:t>
            </a:r>
            <a:r>
              <a:rPr sz="2000" dirty="0">
                <a:solidFill>
                  <a:srgbClr val="3D454B"/>
                </a:solidFill>
                <a:latin typeface="Arial MT"/>
                <a:cs typeface="Arial MT"/>
              </a:rPr>
              <a:t>(Layer</a:t>
            </a:r>
            <a:r>
              <a:rPr sz="2000" spc="-6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3D454B"/>
                </a:solidFill>
                <a:latin typeface="Arial MT"/>
                <a:cs typeface="Arial MT"/>
              </a:rPr>
              <a:t>1)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581" y="2881375"/>
            <a:ext cx="24561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A</a:t>
            </a:r>
            <a:r>
              <a:rPr sz="1600" spc="-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65" dirty="0">
                <a:solidFill>
                  <a:srgbClr val="3D454B"/>
                </a:solidFill>
                <a:latin typeface="Arial MT"/>
                <a:cs typeface="Arial MT"/>
              </a:rPr>
              <a:t>wired</a:t>
            </a:r>
            <a:r>
              <a:rPr sz="1600" spc="-4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devices</a:t>
            </a:r>
            <a:r>
              <a:rPr sz="1600" spc="-4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60" dirty="0">
                <a:solidFill>
                  <a:srgbClr val="3D454B"/>
                </a:solidFill>
                <a:latin typeface="Arial MT"/>
                <a:cs typeface="Arial MT"/>
              </a:rPr>
              <a:t>that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connects</a:t>
            </a:r>
            <a:r>
              <a:rPr sz="1600" spc="75" dirty="0">
                <a:solidFill>
                  <a:srgbClr val="3D454B"/>
                </a:solidFill>
                <a:latin typeface="Arial MT"/>
                <a:cs typeface="Arial MT"/>
              </a:rPr>
              <a:t> multiple</a:t>
            </a:r>
            <a:r>
              <a:rPr sz="1600" spc="6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D454B"/>
                </a:solidFill>
                <a:latin typeface="Arial MT"/>
                <a:cs typeface="Arial MT"/>
              </a:rPr>
              <a:t>devices </a:t>
            </a:r>
            <a:r>
              <a:rPr sz="1600" spc="70" dirty="0">
                <a:solidFill>
                  <a:srgbClr val="3D454B"/>
                </a:solidFill>
                <a:latin typeface="Arial MT"/>
                <a:cs typeface="Arial MT"/>
              </a:rPr>
              <a:t>in</a:t>
            </a:r>
            <a:r>
              <a:rPr sz="1600" spc="-3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a</a:t>
            </a:r>
            <a:r>
              <a:rPr sz="1600" spc="-3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45" dirty="0">
                <a:solidFill>
                  <a:srgbClr val="3D454B"/>
                </a:solidFill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114935" marR="107950" algn="ctr">
              <a:lnSpc>
                <a:spcPct val="100000"/>
              </a:lnSpc>
            </a:pP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Hubs</a:t>
            </a:r>
            <a:r>
              <a:rPr sz="1600" spc="4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are</a:t>
            </a:r>
            <a:r>
              <a:rPr sz="1600" spc="5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65" dirty="0">
                <a:solidFill>
                  <a:srgbClr val="3D454B"/>
                </a:solidFill>
                <a:latin typeface="Arial MT"/>
                <a:cs typeface="Arial MT"/>
              </a:rPr>
              <a:t>wired</a:t>
            </a:r>
            <a:r>
              <a:rPr sz="1600" spc="4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D454B"/>
                </a:solidFill>
                <a:latin typeface="Arial MT"/>
                <a:cs typeface="Arial MT"/>
              </a:rPr>
              <a:t>devices </a:t>
            </a:r>
            <a:r>
              <a:rPr sz="1600" spc="60" dirty="0">
                <a:solidFill>
                  <a:srgbClr val="3D454B"/>
                </a:solidFill>
                <a:latin typeface="Arial MT"/>
                <a:cs typeface="Arial MT"/>
              </a:rPr>
              <a:t>and</a:t>
            </a:r>
            <a:r>
              <a:rPr sz="1600" spc="-2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are</a:t>
            </a:r>
            <a:r>
              <a:rPr sz="1600" spc="-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95" dirty="0">
                <a:solidFill>
                  <a:srgbClr val="3D454B"/>
                </a:solidFill>
                <a:latin typeface="Arial MT"/>
                <a:cs typeface="Arial MT"/>
              </a:rPr>
              <a:t>not</a:t>
            </a:r>
            <a:r>
              <a:rPr sz="1600" spc="-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as</a:t>
            </a:r>
            <a:r>
              <a:rPr sz="1600" spc="-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60" dirty="0">
                <a:solidFill>
                  <a:srgbClr val="3D454B"/>
                </a:solidFill>
                <a:latin typeface="Arial MT"/>
                <a:cs typeface="Arial MT"/>
              </a:rPr>
              <a:t>smart</a:t>
            </a:r>
            <a:r>
              <a:rPr sz="1600" spc="-3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3D454B"/>
                </a:solidFill>
                <a:latin typeface="Arial MT"/>
                <a:cs typeface="Arial MT"/>
              </a:rPr>
              <a:t>as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switches</a:t>
            </a:r>
            <a:r>
              <a:rPr sz="1600" spc="6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90" dirty="0">
                <a:solidFill>
                  <a:srgbClr val="3D454B"/>
                </a:solidFill>
                <a:latin typeface="Arial MT"/>
                <a:cs typeface="Arial MT"/>
              </a:rPr>
              <a:t>or</a:t>
            </a:r>
            <a:r>
              <a:rPr sz="1600" spc="6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D454B"/>
                </a:solidFill>
                <a:latin typeface="Arial MT"/>
                <a:cs typeface="Arial MT"/>
              </a:rPr>
              <a:t>routers.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90315" y="2224277"/>
            <a:ext cx="2116074" cy="685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712209" y="1535175"/>
            <a:ext cx="1271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0029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D454B"/>
                </a:solidFill>
                <a:latin typeface="Arial MT"/>
                <a:cs typeface="Arial MT"/>
              </a:rPr>
              <a:t>Switch </a:t>
            </a:r>
            <a:r>
              <a:rPr sz="2000" dirty="0">
                <a:solidFill>
                  <a:srgbClr val="3D454B"/>
                </a:solidFill>
                <a:latin typeface="Arial MT"/>
                <a:cs typeface="Arial MT"/>
              </a:rPr>
              <a:t>(Layer</a:t>
            </a:r>
            <a:r>
              <a:rPr sz="2000" spc="-6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3D454B"/>
                </a:solidFill>
                <a:latin typeface="Arial MT"/>
                <a:cs typeface="Arial MT"/>
              </a:rPr>
              <a:t>2/3)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17444" y="3128517"/>
            <a:ext cx="29800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" marR="139065"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An</a:t>
            </a:r>
            <a:r>
              <a:rPr sz="1600" spc="-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55" dirty="0">
                <a:solidFill>
                  <a:srgbClr val="3D454B"/>
                </a:solidFill>
                <a:latin typeface="Arial MT"/>
                <a:cs typeface="Arial MT"/>
              </a:rPr>
              <a:t>intelligent</a:t>
            </a:r>
            <a:r>
              <a:rPr sz="1600" spc="-3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85" dirty="0">
                <a:solidFill>
                  <a:srgbClr val="3D454B"/>
                </a:solidFill>
                <a:latin typeface="Arial MT"/>
                <a:cs typeface="Arial MT"/>
              </a:rPr>
              <a:t>hub</a:t>
            </a:r>
            <a:r>
              <a:rPr sz="1600" spc="-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80" dirty="0">
                <a:solidFill>
                  <a:srgbClr val="3D454B"/>
                </a:solidFill>
                <a:latin typeface="Arial MT"/>
                <a:cs typeface="Arial MT"/>
              </a:rPr>
              <a:t>that</a:t>
            </a:r>
            <a:r>
              <a:rPr sz="1600" spc="-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50" dirty="0">
                <a:solidFill>
                  <a:srgbClr val="3D454B"/>
                </a:solidFill>
                <a:latin typeface="Arial MT"/>
                <a:cs typeface="Arial MT"/>
              </a:rPr>
              <a:t>know </a:t>
            </a:r>
            <a:r>
              <a:rPr sz="1600" spc="70" dirty="0">
                <a:solidFill>
                  <a:srgbClr val="3D454B"/>
                </a:solidFill>
                <a:latin typeface="Arial MT"/>
                <a:cs typeface="Arial MT"/>
              </a:rPr>
              <a:t>the</a:t>
            </a:r>
            <a:r>
              <a:rPr sz="1600" spc="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addresses</a:t>
            </a:r>
            <a:r>
              <a:rPr sz="1600" spc="-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80" dirty="0">
                <a:solidFill>
                  <a:srgbClr val="3D454B"/>
                </a:solidFill>
                <a:latin typeface="Arial MT"/>
                <a:cs typeface="Arial MT"/>
              </a:rPr>
              <a:t>of</a:t>
            </a:r>
            <a:r>
              <a:rPr sz="1600" spc="-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70" dirty="0">
                <a:solidFill>
                  <a:srgbClr val="3D454B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D454B"/>
                </a:solidFill>
                <a:latin typeface="Arial MT"/>
                <a:cs typeface="Arial MT"/>
              </a:rPr>
              <a:t>devices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connected</a:t>
            </a:r>
            <a:r>
              <a:rPr sz="1600" spc="14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90" dirty="0">
                <a:solidFill>
                  <a:srgbClr val="3D454B"/>
                </a:solidFill>
                <a:latin typeface="Arial MT"/>
                <a:cs typeface="Arial MT"/>
              </a:rPr>
              <a:t>to</a:t>
            </a:r>
            <a:r>
              <a:rPr sz="1600" spc="15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45" dirty="0">
                <a:solidFill>
                  <a:srgbClr val="3D454B"/>
                </a:solidFill>
                <a:latin typeface="Arial MT"/>
                <a:cs typeface="Arial MT"/>
              </a:rPr>
              <a:t>them.</a:t>
            </a:r>
            <a:endParaRPr sz="1600">
              <a:latin typeface="Arial MT"/>
              <a:cs typeface="Arial MT"/>
            </a:endParaRPr>
          </a:p>
          <a:p>
            <a:pPr marL="12700" marR="5080" algn="ctr">
              <a:lnSpc>
                <a:spcPct val="100000"/>
              </a:lnSpc>
            </a:pP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Switches</a:t>
            </a:r>
            <a:r>
              <a:rPr sz="1600" spc="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are</a:t>
            </a:r>
            <a:r>
              <a:rPr sz="1600" spc="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65" dirty="0">
                <a:solidFill>
                  <a:srgbClr val="3D454B"/>
                </a:solidFill>
                <a:latin typeface="Arial MT"/>
                <a:cs typeface="Arial MT"/>
              </a:rPr>
              <a:t>wired</a:t>
            </a:r>
            <a:r>
              <a:rPr sz="1600" spc="1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devices</a:t>
            </a:r>
            <a:r>
              <a:rPr sz="1600" spc="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50" dirty="0">
                <a:solidFill>
                  <a:srgbClr val="3D454B"/>
                </a:solidFill>
                <a:latin typeface="Arial MT"/>
                <a:cs typeface="Arial MT"/>
              </a:rPr>
              <a:t>that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are</a:t>
            </a:r>
            <a:r>
              <a:rPr sz="1600" spc="1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55" dirty="0">
                <a:solidFill>
                  <a:srgbClr val="3D454B"/>
                </a:solidFill>
                <a:latin typeface="Arial MT"/>
                <a:cs typeface="Arial MT"/>
              </a:rPr>
              <a:t>smarter</a:t>
            </a:r>
            <a:r>
              <a:rPr sz="1600" spc="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70" dirty="0">
                <a:solidFill>
                  <a:srgbClr val="3D454B"/>
                </a:solidFill>
                <a:latin typeface="Arial MT"/>
                <a:cs typeface="Arial MT"/>
              </a:rPr>
              <a:t>than</a:t>
            </a:r>
            <a:r>
              <a:rPr sz="1600" spc="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hubs,</a:t>
            </a:r>
            <a:r>
              <a:rPr sz="1600" spc="1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95" dirty="0">
                <a:solidFill>
                  <a:srgbClr val="3D454B"/>
                </a:solidFill>
                <a:latin typeface="Arial MT"/>
                <a:cs typeface="Arial MT"/>
              </a:rPr>
              <a:t>but</a:t>
            </a:r>
            <a:r>
              <a:rPr sz="1600" spc="1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70" dirty="0">
                <a:solidFill>
                  <a:srgbClr val="3D454B"/>
                </a:solidFill>
                <a:latin typeface="Arial MT"/>
                <a:cs typeface="Arial MT"/>
              </a:rPr>
              <a:t>not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as</a:t>
            </a:r>
            <a:r>
              <a:rPr sz="1600" spc="-6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60" dirty="0">
                <a:solidFill>
                  <a:srgbClr val="3D454B"/>
                </a:solidFill>
                <a:latin typeface="Arial MT"/>
                <a:cs typeface="Arial MT"/>
              </a:rPr>
              <a:t>smart</a:t>
            </a:r>
            <a:r>
              <a:rPr sz="1600" spc="-6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as</a:t>
            </a:r>
            <a:r>
              <a:rPr sz="1600" spc="-6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55" dirty="0">
                <a:solidFill>
                  <a:srgbClr val="3D454B"/>
                </a:solidFill>
                <a:latin typeface="Arial MT"/>
                <a:cs typeface="Arial MT"/>
              </a:rPr>
              <a:t>routers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92061" y="1022619"/>
            <a:ext cx="1322831" cy="129536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398766" y="946150"/>
            <a:ext cx="1034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D454B"/>
                </a:solidFill>
                <a:latin typeface="Arial MT"/>
                <a:cs typeface="Arial MT"/>
              </a:rPr>
              <a:t>Router </a:t>
            </a:r>
            <a:r>
              <a:rPr sz="2000" dirty="0">
                <a:solidFill>
                  <a:srgbClr val="3D454B"/>
                </a:solidFill>
                <a:latin typeface="Arial MT"/>
                <a:cs typeface="Arial MT"/>
              </a:rPr>
              <a:t>(Layer</a:t>
            </a:r>
            <a:r>
              <a:rPr sz="2000" spc="-5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3D454B"/>
                </a:solidFill>
                <a:latin typeface="Arial MT"/>
                <a:cs typeface="Arial MT"/>
              </a:rPr>
              <a:t>3)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4" name="object 14"/>
          <p:cNvSpPr txBox="1"/>
          <p:nvPr/>
        </p:nvSpPr>
        <p:spPr>
          <a:xfrm>
            <a:off x="6099047" y="2434589"/>
            <a:ext cx="2740025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Used</a:t>
            </a:r>
            <a:r>
              <a:rPr sz="1600" spc="-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90" dirty="0">
                <a:solidFill>
                  <a:srgbClr val="3D454B"/>
                </a:solidFill>
                <a:latin typeface="Arial MT"/>
                <a:cs typeface="Arial MT"/>
              </a:rPr>
              <a:t>to</a:t>
            </a:r>
            <a:r>
              <a:rPr sz="1600" spc="-1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65" dirty="0">
                <a:solidFill>
                  <a:srgbClr val="3D454B"/>
                </a:solidFill>
                <a:latin typeface="Arial MT"/>
                <a:cs typeface="Arial MT"/>
              </a:rPr>
              <a:t>control</a:t>
            </a:r>
            <a:r>
              <a:rPr sz="1600" spc="-2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55" dirty="0">
                <a:solidFill>
                  <a:srgbClr val="3D454B"/>
                </a:solidFill>
                <a:latin typeface="Arial MT"/>
                <a:cs typeface="Arial MT"/>
              </a:rPr>
              <a:t>traffic</a:t>
            </a:r>
            <a:r>
              <a:rPr sz="1600" spc="-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55" dirty="0">
                <a:solidFill>
                  <a:srgbClr val="3D454B"/>
                </a:solidFill>
                <a:latin typeface="Arial MT"/>
                <a:cs typeface="Arial MT"/>
              </a:rPr>
              <a:t>flow </a:t>
            </a:r>
            <a:r>
              <a:rPr sz="1600" spc="75" dirty="0">
                <a:solidFill>
                  <a:srgbClr val="3D454B"/>
                </a:solidFill>
                <a:latin typeface="Arial MT"/>
                <a:cs typeface="Arial MT"/>
              </a:rPr>
              <a:t>on</a:t>
            </a:r>
            <a:r>
              <a:rPr sz="1600" spc="3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55" dirty="0">
                <a:solidFill>
                  <a:srgbClr val="3D454B"/>
                </a:solidFill>
                <a:latin typeface="Arial MT"/>
                <a:cs typeface="Arial MT"/>
              </a:rPr>
              <a:t>networks</a:t>
            </a:r>
            <a:r>
              <a:rPr sz="1600" spc="1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60" dirty="0">
                <a:solidFill>
                  <a:srgbClr val="3D454B"/>
                </a:solidFill>
                <a:latin typeface="Arial MT"/>
                <a:cs typeface="Arial MT"/>
              </a:rPr>
              <a:t>and</a:t>
            </a:r>
            <a:r>
              <a:rPr sz="1600" spc="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are</a:t>
            </a:r>
            <a:r>
              <a:rPr sz="1600" spc="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used</a:t>
            </a:r>
            <a:r>
              <a:rPr sz="1600" spc="2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65" dirty="0">
                <a:solidFill>
                  <a:srgbClr val="3D454B"/>
                </a:solidFill>
                <a:latin typeface="Arial MT"/>
                <a:cs typeface="Arial MT"/>
              </a:rPr>
              <a:t>to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connect</a:t>
            </a:r>
            <a:r>
              <a:rPr sz="1600" spc="13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45" dirty="0">
                <a:solidFill>
                  <a:srgbClr val="3D454B"/>
                </a:solidFill>
                <a:latin typeface="Arial MT"/>
                <a:cs typeface="Arial MT"/>
              </a:rPr>
              <a:t>similar</a:t>
            </a:r>
            <a:r>
              <a:rPr sz="1600" spc="8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45" dirty="0">
                <a:solidFill>
                  <a:srgbClr val="3D454B"/>
                </a:solidFill>
                <a:latin typeface="Arial MT"/>
                <a:cs typeface="Arial MT"/>
              </a:rPr>
              <a:t>networks </a:t>
            </a:r>
            <a:r>
              <a:rPr sz="1600" spc="60" dirty="0">
                <a:solidFill>
                  <a:srgbClr val="3D454B"/>
                </a:solidFill>
                <a:latin typeface="Arial MT"/>
                <a:cs typeface="Arial MT"/>
              </a:rPr>
              <a:t>and</a:t>
            </a:r>
            <a:r>
              <a:rPr sz="1600" spc="-2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65" dirty="0">
                <a:solidFill>
                  <a:srgbClr val="3D454B"/>
                </a:solidFill>
                <a:latin typeface="Arial MT"/>
                <a:cs typeface="Arial MT"/>
              </a:rPr>
              <a:t>control</a:t>
            </a:r>
            <a:r>
              <a:rPr sz="1600" spc="-4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55" dirty="0">
                <a:solidFill>
                  <a:srgbClr val="3D454B"/>
                </a:solidFill>
                <a:latin typeface="Arial MT"/>
                <a:cs typeface="Arial MT"/>
              </a:rPr>
              <a:t>traffic</a:t>
            </a:r>
            <a:r>
              <a:rPr sz="1600" spc="-4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55" dirty="0">
                <a:solidFill>
                  <a:srgbClr val="3D454B"/>
                </a:solidFill>
                <a:latin typeface="Arial MT"/>
                <a:cs typeface="Arial MT"/>
              </a:rPr>
              <a:t>flow </a:t>
            </a:r>
            <a:r>
              <a:rPr sz="1600" spc="50" dirty="0">
                <a:solidFill>
                  <a:srgbClr val="3D454B"/>
                </a:solidFill>
                <a:latin typeface="Arial MT"/>
                <a:cs typeface="Arial MT"/>
              </a:rPr>
              <a:t>between</a:t>
            </a:r>
            <a:r>
              <a:rPr sz="1600" spc="-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45" dirty="0">
                <a:solidFill>
                  <a:srgbClr val="3D454B"/>
                </a:solidFill>
                <a:latin typeface="Arial MT"/>
                <a:cs typeface="Arial MT"/>
              </a:rPr>
              <a:t>them.</a:t>
            </a:r>
            <a:endParaRPr sz="1600">
              <a:latin typeface="Arial MT"/>
              <a:cs typeface="Arial MT"/>
            </a:endParaRPr>
          </a:p>
          <a:p>
            <a:pPr marL="12700" marR="69850">
              <a:lnSpc>
                <a:spcPct val="100000"/>
              </a:lnSpc>
            </a:pP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Routers</a:t>
            </a:r>
            <a:r>
              <a:rPr sz="1600" spc="3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can</a:t>
            </a:r>
            <a:r>
              <a:rPr sz="1600" spc="3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be</a:t>
            </a:r>
            <a:r>
              <a:rPr sz="1600" spc="3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65" dirty="0">
                <a:solidFill>
                  <a:srgbClr val="3D454B"/>
                </a:solidFill>
                <a:latin typeface="Arial MT"/>
                <a:cs typeface="Arial MT"/>
              </a:rPr>
              <a:t>wired</a:t>
            </a:r>
            <a:r>
              <a:rPr sz="1600" spc="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60" dirty="0">
                <a:solidFill>
                  <a:srgbClr val="3D454B"/>
                </a:solidFill>
                <a:latin typeface="Arial MT"/>
                <a:cs typeface="Arial MT"/>
              </a:rPr>
              <a:t>or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wireless.</a:t>
            </a:r>
            <a:r>
              <a:rPr sz="1600" spc="114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Routers</a:t>
            </a:r>
            <a:r>
              <a:rPr sz="1600" spc="114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55" dirty="0">
                <a:solidFill>
                  <a:srgbClr val="3D454B"/>
                </a:solidFill>
                <a:latin typeface="Arial MT"/>
                <a:cs typeface="Arial MT"/>
              </a:rPr>
              <a:t>determine </a:t>
            </a:r>
            <a:r>
              <a:rPr sz="1600" spc="70" dirty="0">
                <a:solidFill>
                  <a:srgbClr val="3D454B"/>
                </a:solidFill>
                <a:latin typeface="Arial MT"/>
                <a:cs typeface="Arial MT"/>
              </a:rPr>
              <a:t>the</a:t>
            </a:r>
            <a:r>
              <a:rPr sz="1600" spc="-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70" dirty="0">
                <a:solidFill>
                  <a:srgbClr val="3D454B"/>
                </a:solidFill>
                <a:latin typeface="Arial MT"/>
                <a:cs typeface="Arial MT"/>
              </a:rPr>
              <a:t>most</a:t>
            </a:r>
            <a:r>
              <a:rPr sz="1600" spc="-3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50" dirty="0">
                <a:solidFill>
                  <a:srgbClr val="3D454B"/>
                </a:solidFill>
                <a:latin typeface="Arial MT"/>
                <a:cs typeface="Arial MT"/>
              </a:rPr>
              <a:t>efficient</a:t>
            </a:r>
            <a:r>
              <a:rPr sz="1600" spc="-4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i="1" spc="45" dirty="0">
                <a:solidFill>
                  <a:srgbClr val="3D454B"/>
                </a:solidFill>
                <a:latin typeface="Arial"/>
                <a:cs typeface="Arial"/>
              </a:rPr>
              <a:t>“</a:t>
            </a:r>
            <a:r>
              <a:rPr sz="1600" spc="45" dirty="0">
                <a:solidFill>
                  <a:srgbClr val="3D454B"/>
                </a:solidFill>
                <a:latin typeface="Arial MT"/>
                <a:cs typeface="Arial MT"/>
              </a:rPr>
              <a:t>route</a:t>
            </a:r>
            <a:r>
              <a:rPr sz="1600" i="1" spc="45" dirty="0">
                <a:solidFill>
                  <a:srgbClr val="3D454B"/>
                </a:solidFill>
                <a:latin typeface="Arial"/>
                <a:cs typeface="Arial"/>
              </a:rPr>
              <a:t>”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3264" y="524255"/>
            <a:ext cx="3889248" cy="9593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5645" y="610615"/>
            <a:ext cx="3366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0" dirty="0"/>
              <a:t>Network</a:t>
            </a:r>
            <a:r>
              <a:rPr sz="3600" spc="-254" dirty="0"/>
              <a:t> </a:t>
            </a:r>
            <a:r>
              <a:rPr sz="3600" spc="-105" dirty="0"/>
              <a:t>Devices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6152" y="4799072"/>
            <a:ext cx="296405" cy="3444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31147" y="4822697"/>
            <a:ext cx="111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1983" y="1165097"/>
            <a:ext cx="1510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7655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D454B"/>
                </a:solidFill>
                <a:latin typeface="Arial MT"/>
                <a:cs typeface="Arial MT"/>
              </a:rPr>
              <a:t>Firewall </a:t>
            </a:r>
            <a:r>
              <a:rPr sz="2000" dirty="0">
                <a:solidFill>
                  <a:srgbClr val="3D454B"/>
                </a:solidFill>
                <a:latin typeface="Arial MT"/>
                <a:cs typeface="Arial MT"/>
              </a:rPr>
              <a:t>(Layer</a:t>
            </a:r>
            <a:r>
              <a:rPr sz="2000" spc="-6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2000" spc="40" dirty="0">
                <a:solidFill>
                  <a:srgbClr val="3D454B"/>
                </a:solidFill>
                <a:latin typeface="Arial MT"/>
                <a:cs typeface="Arial MT"/>
              </a:rPr>
              <a:t>3/4/7)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179" y="2781045"/>
            <a:ext cx="255714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A</a:t>
            </a:r>
            <a:r>
              <a:rPr sz="1600" spc="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70" dirty="0">
                <a:solidFill>
                  <a:srgbClr val="3D454B"/>
                </a:solidFill>
                <a:latin typeface="Arial MT"/>
                <a:cs typeface="Arial MT"/>
              </a:rPr>
              <a:t>network</a:t>
            </a:r>
            <a:r>
              <a:rPr sz="1600" spc="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device used</a:t>
            </a:r>
            <a:r>
              <a:rPr sz="1600" spc="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65" dirty="0">
                <a:solidFill>
                  <a:srgbClr val="3D454B"/>
                </a:solidFill>
                <a:latin typeface="Arial MT"/>
                <a:cs typeface="Arial MT"/>
              </a:rPr>
              <a:t>to filter</a:t>
            </a:r>
            <a:r>
              <a:rPr sz="1600" spc="-5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55" dirty="0">
                <a:solidFill>
                  <a:srgbClr val="3D454B"/>
                </a:solidFill>
                <a:latin typeface="Arial MT"/>
                <a:cs typeface="Arial MT"/>
              </a:rPr>
              <a:t>traffic</a:t>
            </a:r>
            <a:r>
              <a:rPr sz="1600" spc="-5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80" dirty="0">
                <a:solidFill>
                  <a:srgbClr val="3D454B"/>
                </a:solidFill>
                <a:latin typeface="Arial MT"/>
                <a:cs typeface="Arial MT"/>
              </a:rPr>
              <a:t>that</a:t>
            </a:r>
            <a:r>
              <a:rPr sz="1600" spc="-3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is</a:t>
            </a:r>
            <a:r>
              <a:rPr sz="1600" spc="-3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50" dirty="0">
                <a:solidFill>
                  <a:srgbClr val="3D454B"/>
                </a:solidFill>
                <a:latin typeface="Arial MT"/>
                <a:cs typeface="Arial MT"/>
              </a:rPr>
              <a:t>It</a:t>
            </a:r>
            <a:r>
              <a:rPr sz="1600" spc="-25" dirty="0">
                <a:solidFill>
                  <a:srgbClr val="3D454B"/>
                </a:solidFill>
                <a:latin typeface="Arial MT"/>
                <a:cs typeface="Arial MT"/>
              </a:rPr>
              <a:t> is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typically</a:t>
            </a:r>
            <a:r>
              <a:rPr sz="1600" spc="26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D454B"/>
                </a:solidFill>
                <a:latin typeface="Arial MT"/>
                <a:cs typeface="Arial MT"/>
              </a:rPr>
              <a:t>deployed</a:t>
            </a:r>
            <a:r>
              <a:rPr sz="1600" spc="50" dirty="0">
                <a:solidFill>
                  <a:srgbClr val="3D454B"/>
                </a:solidFill>
                <a:latin typeface="Arial MT"/>
                <a:cs typeface="Arial MT"/>
              </a:rPr>
              <a:t>  between</a:t>
            </a:r>
            <a:r>
              <a:rPr sz="1600" spc="-3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a</a:t>
            </a:r>
            <a:r>
              <a:rPr sz="1600" spc="-2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50" dirty="0">
                <a:solidFill>
                  <a:srgbClr val="3D454B"/>
                </a:solidFill>
                <a:latin typeface="Arial MT"/>
                <a:cs typeface="Arial MT"/>
              </a:rPr>
              <a:t>private</a:t>
            </a:r>
            <a:r>
              <a:rPr sz="1600" spc="-4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60" dirty="0">
                <a:solidFill>
                  <a:srgbClr val="3D454B"/>
                </a:solidFill>
                <a:latin typeface="Arial MT"/>
                <a:cs typeface="Arial MT"/>
              </a:rPr>
              <a:t>network and</a:t>
            </a:r>
            <a:r>
              <a:rPr sz="1600" spc="-2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70" dirty="0">
                <a:solidFill>
                  <a:srgbClr val="3D454B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55" dirty="0">
                <a:solidFill>
                  <a:srgbClr val="3D454B"/>
                </a:solidFill>
                <a:latin typeface="Arial MT"/>
                <a:cs typeface="Arial MT"/>
              </a:rPr>
              <a:t>internet.</a:t>
            </a:r>
            <a:r>
              <a:rPr sz="1600" spc="-3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D454B"/>
                </a:solidFill>
                <a:latin typeface="Arial MT"/>
                <a:cs typeface="Arial MT"/>
              </a:rPr>
              <a:t>Firewalls </a:t>
            </a:r>
            <a:r>
              <a:rPr sz="1600" spc="65" dirty="0">
                <a:solidFill>
                  <a:srgbClr val="3D454B"/>
                </a:solidFill>
                <a:latin typeface="Arial MT"/>
                <a:cs typeface="Arial MT"/>
              </a:rPr>
              <a:t>filter</a:t>
            </a:r>
            <a:r>
              <a:rPr sz="1600" spc="-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50" dirty="0">
                <a:solidFill>
                  <a:srgbClr val="3D454B"/>
                </a:solidFill>
                <a:latin typeface="Arial MT"/>
                <a:cs typeface="Arial MT"/>
              </a:rPr>
              <a:t>traffic</a:t>
            </a:r>
            <a:r>
              <a:rPr sz="1600" spc="-1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based</a:t>
            </a:r>
            <a:r>
              <a:rPr sz="1600" spc="-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85" dirty="0">
                <a:solidFill>
                  <a:srgbClr val="3D454B"/>
                </a:solidFill>
                <a:latin typeface="Arial MT"/>
                <a:cs typeface="Arial MT"/>
              </a:rPr>
              <a:t>on</a:t>
            </a:r>
            <a:r>
              <a:rPr sz="1600" spc="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3D454B"/>
                </a:solidFill>
                <a:latin typeface="Arial MT"/>
                <a:cs typeface="Arial MT"/>
              </a:rPr>
              <a:t>a </a:t>
            </a:r>
            <a:r>
              <a:rPr sz="1600" spc="55" dirty="0">
                <a:solidFill>
                  <a:srgbClr val="3D454B"/>
                </a:solidFill>
                <a:latin typeface="Arial MT"/>
                <a:cs typeface="Arial MT"/>
              </a:rPr>
              <a:t>defined</a:t>
            </a:r>
            <a:r>
              <a:rPr sz="1600" spc="1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set</a:t>
            </a:r>
            <a:r>
              <a:rPr sz="1600" spc="2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80" dirty="0">
                <a:solidFill>
                  <a:srgbClr val="3D454B"/>
                </a:solidFill>
                <a:latin typeface="Arial MT"/>
                <a:cs typeface="Arial MT"/>
              </a:rPr>
              <a:t>of</a:t>
            </a:r>
            <a:r>
              <a:rPr sz="1600" spc="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rules,</a:t>
            </a:r>
            <a:r>
              <a:rPr sz="1600" spc="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3D454B"/>
                </a:solidFill>
                <a:latin typeface="Arial MT"/>
                <a:cs typeface="Arial MT"/>
              </a:rPr>
              <a:t>also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called</a:t>
            </a:r>
            <a:r>
              <a:rPr sz="1600" spc="1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50" dirty="0">
                <a:solidFill>
                  <a:srgbClr val="3D454B"/>
                </a:solidFill>
                <a:latin typeface="Arial MT"/>
                <a:cs typeface="Arial MT"/>
              </a:rPr>
              <a:t>filters</a:t>
            </a:r>
            <a:r>
              <a:rPr sz="1600" spc="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90" dirty="0">
                <a:solidFill>
                  <a:srgbClr val="3D454B"/>
                </a:solidFill>
                <a:latin typeface="Arial MT"/>
                <a:cs typeface="Arial MT"/>
              </a:rPr>
              <a:t>or</a:t>
            </a:r>
            <a:r>
              <a:rPr sz="1600" spc="2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D454B"/>
                </a:solidFill>
                <a:latin typeface="Arial MT"/>
                <a:cs typeface="Arial MT"/>
              </a:rPr>
              <a:t>access </a:t>
            </a:r>
            <a:r>
              <a:rPr sz="1600" spc="65" dirty="0">
                <a:solidFill>
                  <a:srgbClr val="3D454B"/>
                </a:solidFill>
                <a:latin typeface="Arial MT"/>
                <a:cs typeface="Arial MT"/>
              </a:rPr>
              <a:t>control</a:t>
            </a:r>
            <a:r>
              <a:rPr sz="1600" spc="-3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3D454B"/>
                </a:solidFill>
                <a:latin typeface="Arial MT"/>
                <a:cs typeface="Arial MT"/>
              </a:rPr>
              <a:t>lists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5200" y="1822704"/>
            <a:ext cx="7842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D454B"/>
                </a:solidFill>
                <a:latin typeface="Arial MT"/>
                <a:cs typeface="Arial MT"/>
              </a:rPr>
              <a:t>Server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7511" y="2825495"/>
            <a:ext cx="257556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" marR="74930"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A</a:t>
            </a:r>
            <a:r>
              <a:rPr sz="1600" spc="-4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65" dirty="0">
                <a:solidFill>
                  <a:srgbClr val="3D454B"/>
                </a:solidFill>
                <a:latin typeface="Arial MT"/>
                <a:cs typeface="Arial MT"/>
              </a:rPr>
              <a:t>computer</a:t>
            </a:r>
            <a:r>
              <a:rPr sz="1600" spc="-6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80" dirty="0">
                <a:solidFill>
                  <a:srgbClr val="3D454B"/>
                </a:solidFill>
                <a:latin typeface="Arial MT"/>
                <a:cs typeface="Arial MT"/>
              </a:rPr>
              <a:t>that</a:t>
            </a:r>
            <a:r>
              <a:rPr sz="1600" spc="-4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D454B"/>
                </a:solidFill>
                <a:latin typeface="Arial MT"/>
                <a:cs typeface="Arial MT"/>
              </a:rPr>
              <a:t>provides </a:t>
            </a:r>
            <a:r>
              <a:rPr sz="1600" spc="75" dirty="0">
                <a:solidFill>
                  <a:srgbClr val="3D454B"/>
                </a:solidFill>
                <a:latin typeface="Arial MT"/>
                <a:cs typeface="Arial MT"/>
              </a:rPr>
              <a:t>information</a:t>
            </a:r>
            <a:r>
              <a:rPr sz="1600" spc="-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90" dirty="0">
                <a:solidFill>
                  <a:srgbClr val="3D454B"/>
                </a:solidFill>
                <a:latin typeface="Arial MT"/>
                <a:cs typeface="Arial MT"/>
              </a:rPr>
              <a:t>to</a:t>
            </a:r>
            <a:r>
              <a:rPr sz="1600" spc="-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65" dirty="0">
                <a:solidFill>
                  <a:srgbClr val="3D454B"/>
                </a:solidFill>
                <a:latin typeface="Arial MT"/>
                <a:cs typeface="Arial MT"/>
              </a:rPr>
              <a:t>other </a:t>
            </a:r>
            <a:r>
              <a:rPr sz="1600" spc="55" dirty="0">
                <a:solidFill>
                  <a:srgbClr val="3D454B"/>
                </a:solidFill>
                <a:latin typeface="Arial MT"/>
                <a:cs typeface="Arial MT"/>
              </a:rPr>
              <a:t>computers</a:t>
            </a:r>
            <a:r>
              <a:rPr sz="1600" spc="-4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85" dirty="0">
                <a:solidFill>
                  <a:srgbClr val="3D454B"/>
                </a:solidFill>
                <a:latin typeface="Arial MT"/>
                <a:cs typeface="Arial MT"/>
              </a:rPr>
              <a:t>on</a:t>
            </a:r>
            <a:r>
              <a:rPr sz="1600" spc="-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a</a:t>
            </a:r>
            <a:r>
              <a:rPr sz="1600" spc="-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50" dirty="0">
                <a:solidFill>
                  <a:srgbClr val="3D454B"/>
                </a:solidFill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12700" marR="5080" indent="-635" algn="ctr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Some</a:t>
            </a:r>
            <a:r>
              <a:rPr sz="1600" spc="1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70" dirty="0">
                <a:solidFill>
                  <a:srgbClr val="3D454B"/>
                </a:solidFill>
                <a:latin typeface="Arial MT"/>
                <a:cs typeface="Arial MT"/>
              </a:rPr>
              <a:t>common</a:t>
            </a:r>
            <a:r>
              <a:rPr sz="1600" spc="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servers</a:t>
            </a:r>
            <a:r>
              <a:rPr sz="1600" spc="1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3D454B"/>
                </a:solidFill>
                <a:latin typeface="Arial MT"/>
                <a:cs typeface="Arial MT"/>
              </a:rPr>
              <a:t>are </a:t>
            </a:r>
            <a:r>
              <a:rPr sz="1600" spc="55" dirty="0">
                <a:solidFill>
                  <a:srgbClr val="3D454B"/>
                </a:solidFill>
                <a:latin typeface="Arial MT"/>
                <a:cs typeface="Arial MT"/>
              </a:rPr>
              <a:t>web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 servers,</a:t>
            </a:r>
            <a:r>
              <a:rPr sz="1600" spc="-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50" dirty="0">
                <a:solidFill>
                  <a:srgbClr val="3D454B"/>
                </a:solidFill>
                <a:latin typeface="Arial MT"/>
                <a:cs typeface="Arial MT"/>
              </a:rPr>
              <a:t>email</a:t>
            </a:r>
            <a:r>
              <a:rPr sz="1600" spc="-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D454B"/>
                </a:solidFill>
                <a:latin typeface="Arial MT"/>
                <a:cs typeface="Arial MT"/>
              </a:rPr>
              <a:t>servers,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database</a:t>
            </a:r>
            <a:r>
              <a:rPr sz="1600" spc="5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servers</a:t>
            </a:r>
            <a:r>
              <a:rPr sz="1600" spc="7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60" dirty="0">
                <a:solidFill>
                  <a:srgbClr val="3D454B"/>
                </a:solidFill>
                <a:latin typeface="Arial MT"/>
                <a:cs typeface="Arial MT"/>
              </a:rPr>
              <a:t>and</a:t>
            </a:r>
            <a:r>
              <a:rPr sz="1600" spc="7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3D454B"/>
                </a:solidFill>
                <a:latin typeface="Arial MT"/>
                <a:cs typeface="Arial MT"/>
              </a:rPr>
              <a:t>file </a:t>
            </a:r>
            <a:r>
              <a:rPr sz="1600" spc="-10" dirty="0">
                <a:solidFill>
                  <a:srgbClr val="3D454B"/>
                </a:solidFill>
                <a:latin typeface="Arial MT"/>
                <a:cs typeface="Arial MT"/>
              </a:rPr>
              <a:t>servers.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77152" y="1146809"/>
            <a:ext cx="10953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45" dirty="0">
                <a:solidFill>
                  <a:srgbClr val="3D454B"/>
                </a:solidFill>
                <a:latin typeface="Arial MT"/>
                <a:cs typeface="Arial MT"/>
              </a:rPr>
              <a:t>Endpoint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35370" y="2663697"/>
            <a:ext cx="2702560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Endpoints</a:t>
            </a:r>
            <a:r>
              <a:rPr sz="1600" spc="4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are</a:t>
            </a:r>
            <a:r>
              <a:rPr sz="1600" spc="7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70" dirty="0">
                <a:solidFill>
                  <a:srgbClr val="3D454B"/>
                </a:solidFill>
                <a:latin typeface="Arial MT"/>
                <a:cs typeface="Arial MT"/>
              </a:rPr>
              <a:t>the</a:t>
            </a:r>
            <a:r>
              <a:rPr sz="1600" spc="8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ends</a:t>
            </a:r>
            <a:r>
              <a:rPr sz="1600" spc="7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80" dirty="0">
                <a:solidFill>
                  <a:srgbClr val="3D454B"/>
                </a:solidFill>
                <a:latin typeface="Arial MT"/>
                <a:cs typeface="Arial MT"/>
              </a:rPr>
              <a:t>of</a:t>
            </a:r>
            <a:r>
              <a:rPr sz="1600" spc="6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3D454B"/>
                </a:solidFill>
                <a:latin typeface="Arial MT"/>
                <a:cs typeface="Arial MT"/>
              </a:rPr>
              <a:t>a </a:t>
            </a:r>
            <a:r>
              <a:rPr sz="1600" spc="70" dirty="0">
                <a:solidFill>
                  <a:srgbClr val="3D454B"/>
                </a:solidFill>
                <a:latin typeface="Arial MT"/>
                <a:cs typeface="Arial MT"/>
              </a:rPr>
              <a:t>network</a:t>
            </a:r>
            <a:r>
              <a:rPr sz="1600" spc="-3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50" dirty="0">
                <a:solidFill>
                  <a:srgbClr val="3D454B"/>
                </a:solidFill>
                <a:latin typeface="Arial MT"/>
                <a:cs typeface="Arial MT"/>
              </a:rPr>
              <a:t>communication </a:t>
            </a:r>
            <a:r>
              <a:rPr sz="1600" spc="-20" dirty="0">
                <a:solidFill>
                  <a:srgbClr val="3D454B"/>
                </a:solidFill>
                <a:latin typeface="Arial MT"/>
                <a:cs typeface="Arial MT"/>
              </a:rPr>
              <a:t>link.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An</a:t>
            </a:r>
            <a:r>
              <a:rPr sz="1600" spc="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75" dirty="0">
                <a:solidFill>
                  <a:srgbClr val="3D454B"/>
                </a:solidFill>
                <a:latin typeface="Arial MT"/>
                <a:cs typeface="Arial MT"/>
              </a:rPr>
              <a:t>endpoint</a:t>
            </a:r>
            <a:r>
              <a:rPr sz="1600" spc="-1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can</a:t>
            </a:r>
            <a:r>
              <a:rPr sz="1600" spc="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be</a:t>
            </a:r>
            <a:r>
              <a:rPr sz="1600" spc="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55" dirty="0">
                <a:solidFill>
                  <a:srgbClr val="3D454B"/>
                </a:solidFill>
                <a:latin typeface="Arial MT"/>
                <a:cs typeface="Arial MT"/>
              </a:rPr>
              <a:t>another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server,</a:t>
            </a:r>
            <a:r>
              <a:rPr sz="1600" spc="1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55" dirty="0">
                <a:solidFill>
                  <a:srgbClr val="3D454B"/>
                </a:solidFill>
                <a:latin typeface="Arial MT"/>
                <a:cs typeface="Arial MT"/>
              </a:rPr>
              <a:t>desktop</a:t>
            </a:r>
            <a:r>
              <a:rPr sz="1600" spc="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35" dirty="0">
                <a:solidFill>
                  <a:srgbClr val="3D454B"/>
                </a:solidFill>
                <a:latin typeface="Arial MT"/>
                <a:cs typeface="Arial MT"/>
              </a:rPr>
              <a:t>workstation, </a:t>
            </a:r>
            <a:r>
              <a:rPr sz="1600" spc="50" dirty="0">
                <a:solidFill>
                  <a:srgbClr val="3D454B"/>
                </a:solidFill>
                <a:latin typeface="Arial MT"/>
                <a:cs typeface="Arial MT"/>
              </a:rPr>
              <a:t>laptop,</a:t>
            </a:r>
            <a:r>
              <a:rPr sz="1600" spc="3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tablet,</a:t>
            </a:r>
            <a:r>
              <a:rPr sz="1600" spc="4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65" dirty="0">
                <a:solidFill>
                  <a:srgbClr val="3D454B"/>
                </a:solidFill>
                <a:latin typeface="Arial MT"/>
                <a:cs typeface="Arial MT"/>
              </a:rPr>
              <a:t>mobile</a:t>
            </a:r>
            <a:r>
              <a:rPr sz="1600" spc="55" dirty="0">
                <a:solidFill>
                  <a:srgbClr val="3D454B"/>
                </a:solidFill>
                <a:latin typeface="Arial MT"/>
                <a:cs typeface="Arial MT"/>
              </a:rPr>
              <a:t> phone </a:t>
            </a:r>
            <a:r>
              <a:rPr sz="1600" spc="90" dirty="0">
                <a:solidFill>
                  <a:srgbClr val="3D454B"/>
                </a:solidFill>
                <a:latin typeface="Arial MT"/>
                <a:cs typeface="Arial MT"/>
              </a:rPr>
              <a:t>or</a:t>
            </a:r>
            <a:r>
              <a:rPr sz="1600" spc="-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D454B"/>
                </a:solidFill>
                <a:latin typeface="Arial MT"/>
                <a:cs typeface="Arial MT"/>
              </a:rPr>
              <a:t>any </a:t>
            </a:r>
            <a:r>
              <a:rPr sz="1600" spc="75" dirty="0">
                <a:solidFill>
                  <a:srgbClr val="3D454B"/>
                </a:solidFill>
                <a:latin typeface="Arial MT"/>
                <a:cs typeface="Arial MT"/>
              </a:rPr>
              <a:t>other</a:t>
            </a:r>
            <a:r>
              <a:rPr sz="1600" spc="-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60" dirty="0">
                <a:solidFill>
                  <a:srgbClr val="3D454B"/>
                </a:solidFill>
                <a:latin typeface="Arial MT"/>
                <a:cs typeface="Arial MT"/>
              </a:rPr>
              <a:t>end</a:t>
            </a:r>
            <a:r>
              <a:rPr sz="1600" spc="-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3D454B"/>
                </a:solidFill>
                <a:latin typeface="Arial MT"/>
                <a:cs typeface="Arial MT"/>
              </a:rPr>
              <a:t>user</a:t>
            </a:r>
            <a:r>
              <a:rPr sz="1600" spc="50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D454B"/>
                </a:solidFill>
                <a:latin typeface="Arial MT"/>
                <a:cs typeface="Arial MT"/>
              </a:rPr>
              <a:t>device.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9347" y="1819655"/>
            <a:ext cx="1403604" cy="94030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58055" y="1490472"/>
            <a:ext cx="1160526" cy="116052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99097" y="1596958"/>
            <a:ext cx="1499734" cy="40834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58143" y="2099360"/>
            <a:ext cx="1577146" cy="3643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2438" y="456437"/>
            <a:ext cx="3565398" cy="9593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5073" y="542797"/>
            <a:ext cx="3044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5" dirty="0"/>
              <a:t>Device</a:t>
            </a:r>
            <a:r>
              <a:rPr sz="3600" spc="-270" dirty="0"/>
              <a:t> </a:t>
            </a:r>
            <a:r>
              <a:rPr sz="3600" spc="-60" dirty="0"/>
              <a:t>Address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395" marR="587375" indent="-354330">
              <a:lnSpc>
                <a:spcPct val="114999"/>
              </a:lnSpc>
              <a:spcBef>
                <a:spcPts val="100"/>
              </a:spcBef>
              <a:buClr>
                <a:srgbClr val="00CC9F"/>
              </a:buClr>
              <a:buFont typeface="Cambria Math"/>
              <a:buChar char="⦿"/>
              <a:tabLst>
                <a:tab pos="368300" algn="l"/>
              </a:tabLst>
            </a:pPr>
            <a:r>
              <a:rPr spc="-30" dirty="0"/>
              <a:t>Media</a:t>
            </a:r>
            <a:r>
              <a:rPr spc="-114" dirty="0"/>
              <a:t> </a:t>
            </a:r>
            <a:r>
              <a:rPr spc="-60" dirty="0"/>
              <a:t>Access</a:t>
            </a:r>
            <a:r>
              <a:rPr spc="-114" dirty="0"/>
              <a:t> </a:t>
            </a:r>
            <a:r>
              <a:rPr spc="-85" dirty="0"/>
              <a:t>Control 	</a:t>
            </a:r>
            <a:r>
              <a:rPr spc="-50" dirty="0"/>
              <a:t>(MAC)</a:t>
            </a:r>
            <a:r>
              <a:rPr spc="-145" dirty="0"/>
              <a:t> </a:t>
            </a:r>
            <a:r>
              <a:rPr spc="-10" dirty="0"/>
              <a:t>Address</a:t>
            </a:r>
          </a:p>
          <a:p>
            <a:pPr marL="12700" marR="22860">
              <a:lnSpc>
                <a:spcPct val="114999"/>
              </a:lnSpc>
              <a:spcBef>
                <a:spcPts val="55"/>
              </a:spcBef>
            </a:pPr>
            <a:r>
              <a:rPr sz="1600" b="0" spc="-160" dirty="0">
                <a:solidFill>
                  <a:srgbClr val="677579"/>
                </a:solidFill>
                <a:latin typeface="Lucida Sans Unicode"/>
                <a:cs typeface="Lucida Sans Unicode"/>
              </a:rPr>
              <a:t>A</a:t>
            </a:r>
            <a:r>
              <a:rPr sz="1600" b="0" spc="-120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140" dirty="0">
                <a:solidFill>
                  <a:srgbClr val="677579"/>
                </a:solidFill>
                <a:latin typeface="Lucida Sans Unicode"/>
                <a:cs typeface="Lucida Sans Unicode"/>
              </a:rPr>
              <a:t>unique</a:t>
            </a:r>
            <a:r>
              <a:rPr sz="1600" b="0" spc="-110" dirty="0">
                <a:solidFill>
                  <a:srgbClr val="677579"/>
                </a:solidFill>
                <a:latin typeface="Lucida Sans Unicode"/>
                <a:cs typeface="Lucida Sans Unicode"/>
              </a:rPr>
              <a:t> identifier </a:t>
            </a:r>
            <a:r>
              <a:rPr sz="1600" b="0" spc="-120" dirty="0">
                <a:solidFill>
                  <a:srgbClr val="677579"/>
                </a:solidFill>
                <a:latin typeface="Lucida Sans Unicode"/>
                <a:cs typeface="Lucida Sans Unicode"/>
              </a:rPr>
              <a:t>assigned</a:t>
            </a:r>
            <a:r>
              <a:rPr sz="1600" b="0" spc="-95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105" dirty="0">
                <a:solidFill>
                  <a:srgbClr val="677579"/>
                </a:solidFill>
                <a:latin typeface="Lucida Sans Unicode"/>
                <a:cs typeface="Lucida Sans Unicode"/>
              </a:rPr>
              <a:t>to</a:t>
            </a:r>
            <a:r>
              <a:rPr sz="1600" b="0" spc="-110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50" dirty="0">
                <a:solidFill>
                  <a:srgbClr val="677579"/>
                </a:solidFill>
                <a:latin typeface="Lucida Sans Unicode"/>
                <a:cs typeface="Lucida Sans Unicode"/>
              </a:rPr>
              <a:t>a </a:t>
            </a:r>
            <a:r>
              <a:rPr sz="1600" b="0" spc="-105" dirty="0">
                <a:solidFill>
                  <a:srgbClr val="677579"/>
                </a:solidFill>
                <a:latin typeface="Lucida Sans Unicode"/>
                <a:cs typeface="Lucida Sans Unicode"/>
              </a:rPr>
              <a:t>network</a:t>
            </a:r>
            <a:r>
              <a:rPr sz="1600" b="0" spc="-110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100" dirty="0">
                <a:solidFill>
                  <a:srgbClr val="677579"/>
                </a:solidFill>
                <a:latin typeface="Lucida Sans Unicode"/>
                <a:cs typeface="Lucida Sans Unicode"/>
              </a:rPr>
              <a:t>interface</a:t>
            </a:r>
            <a:r>
              <a:rPr sz="1600" b="0" spc="-110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114" dirty="0">
                <a:solidFill>
                  <a:srgbClr val="677579"/>
                </a:solidFill>
                <a:latin typeface="Lucida Sans Unicode"/>
                <a:cs typeface="Lucida Sans Unicode"/>
              </a:rPr>
              <a:t>controller</a:t>
            </a:r>
            <a:r>
              <a:rPr sz="1600" b="0" spc="-90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110" dirty="0">
                <a:solidFill>
                  <a:srgbClr val="677579"/>
                </a:solidFill>
                <a:latin typeface="Lucida Sans Unicode"/>
                <a:cs typeface="Lucida Sans Unicode"/>
              </a:rPr>
              <a:t>for</a:t>
            </a:r>
            <a:r>
              <a:rPr sz="1600" b="0" spc="-120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105" dirty="0">
                <a:solidFill>
                  <a:srgbClr val="677579"/>
                </a:solidFill>
                <a:latin typeface="Lucida Sans Unicode"/>
                <a:cs typeface="Lucida Sans Unicode"/>
              </a:rPr>
              <a:t>use </a:t>
            </a:r>
            <a:r>
              <a:rPr sz="1600" b="0" spc="-50" dirty="0">
                <a:solidFill>
                  <a:srgbClr val="677579"/>
                </a:solidFill>
                <a:latin typeface="Lucida Sans Unicode"/>
                <a:cs typeface="Lucida Sans Unicode"/>
              </a:rPr>
              <a:t>as </a:t>
            </a:r>
            <a:r>
              <a:rPr sz="1600" b="0" spc="-95" dirty="0">
                <a:solidFill>
                  <a:srgbClr val="677579"/>
                </a:solidFill>
                <a:latin typeface="Lucida Sans Unicode"/>
                <a:cs typeface="Lucida Sans Unicode"/>
              </a:rPr>
              <a:t>a</a:t>
            </a:r>
            <a:r>
              <a:rPr sz="1600" b="0" spc="-130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110" dirty="0">
                <a:solidFill>
                  <a:srgbClr val="677579"/>
                </a:solidFill>
                <a:latin typeface="Lucida Sans Unicode"/>
                <a:cs typeface="Lucida Sans Unicode"/>
              </a:rPr>
              <a:t>network</a:t>
            </a:r>
            <a:r>
              <a:rPr sz="1600" b="0" spc="-120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110" dirty="0">
                <a:solidFill>
                  <a:srgbClr val="677579"/>
                </a:solidFill>
                <a:latin typeface="Lucida Sans Unicode"/>
                <a:cs typeface="Lucida Sans Unicode"/>
              </a:rPr>
              <a:t>address</a:t>
            </a:r>
            <a:r>
              <a:rPr sz="1600" b="0" spc="-120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130" dirty="0">
                <a:solidFill>
                  <a:srgbClr val="677579"/>
                </a:solidFill>
                <a:latin typeface="Lucida Sans Unicode"/>
                <a:cs typeface="Lucida Sans Unicode"/>
              </a:rPr>
              <a:t>in</a:t>
            </a:r>
            <a:r>
              <a:rPr sz="1600" b="0" spc="-135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114" dirty="0">
                <a:solidFill>
                  <a:srgbClr val="677579"/>
                </a:solidFill>
                <a:latin typeface="Lucida Sans Unicode"/>
                <a:cs typeface="Lucida Sans Unicode"/>
              </a:rPr>
              <a:t>communications </a:t>
            </a:r>
            <a:r>
              <a:rPr sz="1600" b="0" spc="-100" dirty="0">
                <a:solidFill>
                  <a:srgbClr val="677579"/>
                </a:solidFill>
                <a:latin typeface="Lucida Sans Unicode"/>
                <a:cs typeface="Lucida Sans Unicode"/>
              </a:rPr>
              <a:t>within</a:t>
            </a:r>
            <a:r>
              <a:rPr sz="1600" b="0" spc="-114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95" dirty="0">
                <a:solidFill>
                  <a:srgbClr val="677579"/>
                </a:solidFill>
                <a:latin typeface="Lucida Sans Unicode"/>
                <a:cs typeface="Lucida Sans Unicode"/>
              </a:rPr>
              <a:t>a</a:t>
            </a:r>
            <a:r>
              <a:rPr sz="1600" b="0" spc="-120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110" dirty="0">
                <a:solidFill>
                  <a:srgbClr val="677579"/>
                </a:solidFill>
                <a:latin typeface="Lucida Sans Unicode"/>
                <a:cs typeface="Lucida Sans Unicode"/>
              </a:rPr>
              <a:t>network</a:t>
            </a:r>
            <a:r>
              <a:rPr sz="1600" b="0" spc="-114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125" dirty="0">
                <a:solidFill>
                  <a:srgbClr val="677579"/>
                </a:solidFill>
                <a:latin typeface="Lucida Sans Unicode"/>
                <a:cs typeface="Lucida Sans Unicode"/>
              </a:rPr>
              <a:t>segment.</a:t>
            </a:r>
            <a:r>
              <a:rPr sz="1600" b="0" spc="-110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140" dirty="0">
                <a:solidFill>
                  <a:srgbClr val="677579"/>
                </a:solidFill>
                <a:latin typeface="Lucida Sans Unicode"/>
                <a:cs typeface="Lucida Sans Unicode"/>
              </a:rPr>
              <a:t>No</a:t>
            </a:r>
            <a:r>
              <a:rPr sz="1600" b="0" spc="-110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25" dirty="0">
                <a:solidFill>
                  <a:srgbClr val="677579"/>
                </a:solidFill>
                <a:latin typeface="Lucida Sans Unicode"/>
                <a:cs typeface="Lucida Sans Unicode"/>
              </a:rPr>
              <a:t>two </a:t>
            </a:r>
            <a:r>
              <a:rPr sz="1600" b="0" spc="-110" dirty="0">
                <a:solidFill>
                  <a:srgbClr val="677579"/>
                </a:solidFill>
                <a:latin typeface="Lucida Sans Unicode"/>
                <a:cs typeface="Lucida Sans Unicode"/>
              </a:rPr>
              <a:t>devices</a:t>
            </a:r>
            <a:r>
              <a:rPr sz="1600" b="0" spc="-100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125" dirty="0">
                <a:solidFill>
                  <a:srgbClr val="677579"/>
                </a:solidFill>
                <a:latin typeface="Lucida Sans Unicode"/>
                <a:cs typeface="Lucida Sans Unicode"/>
              </a:rPr>
              <a:t>can </a:t>
            </a:r>
            <a:r>
              <a:rPr sz="1600" b="0" spc="-95" dirty="0">
                <a:solidFill>
                  <a:srgbClr val="677579"/>
                </a:solidFill>
                <a:latin typeface="Lucida Sans Unicode"/>
                <a:cs typeface="Lucida Sans Unicode"/>
              </a:rPr>
              <a:t>have</a:t>
            </a:r>
            <a:r>
              <a:rPr sz="1600" b="0" spc="-114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90" dirty="0">
                <a:solidFill>
                  <a:srgbClr val="677579"/>
                </a:solidFill>
                <a:latin typeface="Lucida Sans Unicode"/>
                <a:cs typeface="Lucida Sans Unicode"/>
              </a:rPr>
              <a:t>the</a:t>
            </a:r>
            <a:r>
              <a:rPr sz="1600" b="0" spc="-120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110" dirty="0">
                <a:solidFill>
                  <a:srgbClr val="677579"/>
                </a:solidFill>
                <a:latin typeface="Lucida Sans Unicode"/>
                <a:cs typeface="Lucida Sans Unicode"/>
              </a:rPr>
              <a:t>same</a:t>
            </a:r>
            <a:r>
              <a:rPr sz="1600" b="0" spc="-120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25" dirty="0">
                <a:solidFill>
                  <a:srgbClr val="677579"/>
                </a:solidFill>
                <a:latin typeface="Lucida Sans Unicode"/>
                <a:cs typeface="Lucida Sans Unicode"/>
              </a:rPr>
              <a:t>MAC </a:t>
            </a:r>
            <a:r>
              <a:rPr sz="1600" b="0" spc="-110" dirty="0">
                <a:solidFill>
                  <a:srgbClr val="677579"/>
                </a:solidFill>
                <a:latin typeface="Lucida Sans Unicode"/>
                <a:cs typeface="Lucida Sans Unicode"/>
              </a:rPr>
              <a:t>address</a:t>
            </a:r>
            <a:r>
              <a:rPr sz="1600" b="0" spc="-125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130" dirty="0">
                <a:solidFill>
                  <a:srgbClr val="677579"/>
                </a:solidFill>
                <a:latin typeface="Lucida Sans Unicode"/>
                <a:cs typeface="Lucida Sans Unicode"/>
              </a:rPr>
              <a:t>in</a:t>
            </a:r>
            <a:r>
              <a:rPr sz="1600" b="0" spc="-125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90" dirty="0">
                <a:solidFill>
                  <a:srgbClr val="677579"/>
                </a:solidFill>
                <a:latin typeface="Lucida Sans Unicode"/>
                <a:cs typeface="Lucida Sans Unicode"/>
              </a:rPr>
              <a:t>the</a:t>
            </a:r>
            <a:r>
              <a:rPr sz="1600" b="0" spc="-130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110" dirty="0">
                <a:solidFill>
                  <a:srgbClr val="677579"/>
                </a:solidFill>
                <a:latin typeface="Lucida Sans Unicode"/>
                <a:cs typeface="Lucida Sans Unicode"/>
              </a:rPr>
              <a:t>same</a:t>
            </a:r>
            <a:r>
              <a:rPr sz="1600" b="0" spc="-125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120" dirty="0">
                <a:solidFill>
                  <a:srgbClr val="677579"/>
                </a:solidFill>
                <a:latin typeface="Lucida Sans Unicode"/>
                <a:cs typeface="Lucida Sans Unicode"/>
              </a:rPr>
              <a:t>local </a:t>
            </a:r>
            <a:r>
              <a:rPr sz="1600" b="0" spc="-10" dirty="0">
                <a:solidFill>
                  <a:srgbClr val="677579"/>
                </a:solidFill>
                <a:latin typeface="Lucida Sans Unicode"/>
                <a:cs typeface="Lucida Sans Unicode"/>
              </a:rPr>
              <a:t>network; </a:t>
            </a:r>
            <a:r>
              <a:rPr sz="1600" b="0" spc="-105" dirty="0">
                <a:solidFill>
                  <a:srgbClr val="677579"/>
                </a:solidFill>
                <a:latin typeface="Lucida Sans Unicode"/>
                <a:cs typeface="Lucida Sans Unicode"/>
              </a:rPr>
              <a:t>otherwise,</a:t>
            </a:r>
            <a:r>
              <a:rPr sz="1600" b="0" spc="-80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120" dirty="0">
                <a:solidFill>
                  <a:srgbClr val="677579"/>
                </a:solidFill>
                <a:latin typeface="Lucida Sans Unicode"/>
                <a:cs typeface="Lucida Sans Unicode"/>
              </a:rPr>
              <a:t>an</a:t>
            </a:r>
            <a:r>
              <a:rPr sz="1600" b="0" spc="-110" dirty="0">
                <a:solidFill>
                  <a:srgbClr val="677579"/>
                </a:solidFill>
                <a:latin typeface="Lucida Sans Unicode"/>
                <a:cs typeface="Lucida Sans Unicode"/>
              </a:rPr>
              <a:t> address</a:t>
            </a:r>
            <a:r>
              <a:rPr sz="1600" b="0" spc="-100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114" dirty="0">
                <a:solidFill>
                  <a:srgbClr val="677579"/>
                </a:solidFill>
                <a:latin typeface="Lucida Sans Unicode"/>
                <a:cs typeface="Lucida Sans Unicode"/>
              </a:rPr>
              <a:t>conflict</a:t>
            </a:r>
            <a:r>
              <a:rPr sz="1600" b="0" spc="-85" dirty="0">
                <a:solidFill>
                  <a:srgbClr val="677579"/>
                </a:solidFill>
                <a:latin typeface="Lucida Sans Unicode"/>
                <a:cs typeface="Lucida Sans Unicode"/>
              </a:rPr>
              <a:t> </a:t>
            </a:r>
            <a:r>
              <a:rPr sz="1600" b="0" spc="-55" dirty="0">
                <a:solidFill>
                  <a:srgbClr val="677579"/>
                </a:solidFill>
                <a:latin typeface="Lucida Sans Unicode"/>
                <a:cs typeface="Lucida Sans Unicode"/>
              </a:rPr>
              <a:t>occurs. </a:t>
            </a:r>
            <a:r>
              <a:rPr sz="1600" i="1" spc="-175" dirty="0">
                <a:solidFill>
                  <a:srgbClr val="677579"/>
                </a:solidFill>
                <a:latin typeface="Arial"/>
                <a:cs typeface="Arial"/>
              </a:rPr>
              <a:t>Example:</a:t>
            </a:r>
            <a:r>
              <a:rPr sz="1600" i="1" spc="30" dirty="0">
                <a:solidFill>
                  <a:srgbClr val="677579"/>
                </a:solidFill>
                <a:latin typeface="Arial"/>
                <a:cs typeface="Arial"/>
              </a:rPr>
              <a:t> </a:t>
            </a:r>
            <a:r>
              <a:rPr sz="1600" i="1" spc="-40" dirty="0">
                <a:solidFill>
                  <a:srgbClr val="FF0000"/>
                </a:solidFill>
                <a:latin typeface="Arial"/>
                <a:cs typeface="Arial"/>
              </a:rPr>
              <a:t>00-13-02</a:t>
            </a:r>
            <a:r>
              <a:rPr sz="1600" i="1" spc="-40" dirty="0">
                <a:solidFill>
                  <a:srgbClr val="677579"/>
                </a:solidFill>
                <a:latin typeface="Arial"/>
                <a:cs typeface="Arial"/>
              </a:rPr>
              <a:t>-</a:t>
            </a:r>
            <a:r>
              <a:rPr sz="1600" i="1" spc="-114" dirty="0">
                <a:solidFill>
                  <a:srgbClr val="677579"/>
                </a:solidFill>
                <a:latin typeface="Arial"/>
                <a:cs typeface="Arial"/>
              </a:rPr>
              <a:t>1F-</a:t>
            </a:r>
            <a:r>
              <a:rPr sz="1600" i="1" spc="-40" dirty="0">
                <a:solidFill>
                  <a:srgbClr val="677579"/>
                </a:solidFill>
                <a:latin typeface="Arial"/>
                <a:cs typeface="Arial"/>
              </a:rPr>
              <a:t>58-</a:t>
            </a:r>
            <a:r>
              <a:rPr sz="1600" i="1" spc="-25" dirty="0">
                <a:solidFill>
                  <a:srgbClr val="677579"/>
                </a:solidFill>
                <a:latin typeface="Arial"/>
                <a:cs typeface="Arial"/>
              </a:rPr>
              <a:t>F5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i="1" spc="-185" dirty="0">
                <a:solidFill>
                  <a:srgbClr val="677579"/>
                </a:solidFill>
                <a:latin typeface="Arial"/>
                <a:cs typeface="Arial"/>
              </a:rPr>
              <a:t>The</a:t>
            </a:r>
            <a:r>
              <a:rPr sz="1600" i="1" spc="-80" dirty="0">
                <a:solidFill>
                  <a:srgbClr val="677579"/>
                </a:solidFill>
                <a:latin typeface="Arial"/>
                <a:cs typeface="Arial"/>
              </a:rPr>
              <a:t> </a:t>
            </a:r>
            <a:r>
              <a:rPr sz="1600" i="1" spc="-85" dirty="0">
                <a:solidFill>
                  <a:srgbClr val="677579"/>
                </a:solidFill>
                <a:latin typeface="Arial"/>
                <a:cs typeface="Arial"/>
              </a:rPr>
              <a:t>first</a:t>
            </a:r>
            <a:r>
              <a:rPr sz="1600" i="1" spc="-80" dirty="0">
                <a:solidFill>
                  <a:srgbClr val="677579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1600" i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i="1" spc="-135" dirty="0">
                <a:solidFill>
                  <a:srgbClr val="FF0000"/>
                </a:solidFill>
                <a:latin typeface="Arial"/>
                <a:cs typeface="Arial"/>
              </a:rPr>
              <a:t>bytes</a:t>
            </a:r>
            <a:r>
              <a:rPr sz="1600" i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i="1" spc="-60" dirty="0">
                <a:solidFill>
                  <a:srgbClr val="677579"/>
                </a:solidFill>
                <a:latin typeface="Arial"/>
                <a:cs typeface="Arial"/>
              </a:rPr>
              <a:t>(24</a:t>
            </a:r>
            <a:r>
              <a:rPr sz="1600" i="1" spc="-65" dirty="0">
                <a:solidFill>
                  <a:srgbClr val="677579"/>
                </a:solidFill>
                <a:latin typeface="Arial"/>
                <a:cs typeface="Arial"/>
              </a:rPr>
              <a:t> </a:t>
            </a:r>
            <a:r>
              <a:rPr sz="1600" i="1" spc="-125" dirty="0">
                <a:solidFill>
                  <a:srgbClr val="677579"/>
                </a:solidFill>
                <a:latin typeface="Arial"/>
                <a:cs typeface="Arial"/>
              </a:rPr>
              <a:t>bits)</a:t>
            </a:r>
            <a:r>
              <a:rPr sz="1600" i="1" spc="-95" dirty="0">
                <a:solidFill>
                  <a:srgbClr val="677579"/>
                </a:solidFill>
                <a:latin typeface="Arial"/>
                <a:cs typeface="Arial"/>
              </a:rPr>
              <a:t> </a:t>
            </a:r>
            <a:r>
              <a:rPr sz="1600" i="1" spc="-100" dirty="0">
                <a:solidFill>
                  <a:srgbClr val="677579"/>
                </a:solidFill>
                <a:latin typeface="Arial"/>
                <a:cs typeface="Arial"/>
              </a:rPr>
              <a:t>of</a:t>
            </a:r>
            <a:r>
              <a:rPr sz="1600" i="1" spc="-85" dirty="0">
                <a:solidFill>
                  <a:srgbClr val="677579"/>
                </a:solidFill>
                <a:latin typeface="Arial"/>
                <a:cs typeface="Arial"/>
              </a:rPr>
              <a:t> </a:t>
            </a:r>
            <a:r>
              <a:rPr sz="1600" i="1" spc="-100" dirty="0">
                <a:solidFill>
                  <a:srgbClr val="677579"/>
                </a:solidFill>
                <a:latin typeface="Arial"/>
                <a:cs typeface="Arial"/>
              </a:rPr>
              <a:t>the</a:t>
            </a:r>
            <a:r>
              <a:rPr sz="1600" i="1" spc="-70" dirty="0">
                <a:solidFill>
                  <a:srgbClr val="677579"/>
                </a:solidFill>
                <a:latin typeface="Arial"/>
                <a:cs typeface="Arial"/>
              </a:rPr>
              <a:t> </a:t>
            </a:r>
            <a:r>
              <a:rPr sz="1600" i="1" spc="-114" dirty="0">
                <a:solidFill>
                  <a:srgbClr val="677579"/>
                </a:solidFill>
                <a:latin typeface="Arial"/>
                <a:cs typeface="Arial"/>
              </a:rPr>
              <a:t>address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i="1" spc="-130" dirty="0">
                <a:solidFill>
                  <a:srgbClr val="677579"/>
                </a:solidFill>
                <a:latin typeface="Arial"/>
                <a:cs typeface="Arial"/>
              </a:rPr>
              <a:t>denote</a:t>
            </a:r>
            <a:r>
              <a:rPr sz="1600" i="1" spc="-80" dirty="0">
                <a:solidFill>
                  <a:srgbClr val="677579"/>
                </a:solidFill>
                <a:latin typeface="Arial"/>
                <a:cs typeface="Arial"/>
              </a:rPr>
              <a:t> </a:t>
            </a:r>
            <a:r>
              <a:rPr sz="1600" i="1" spc="-105" dirty="0">
                <a:solidFill>
                  <a:srgbClr val="677579"/>
                </a:solidFill>
                <a:latin typeface="Arial"/>
                <a:cs typeface="Arial"/>
              </a:rPr>
              <a:t>the</a:t>
            </a:r>
            <a:r>
              <a:rPr sz="1600" i="1" spc="-70" dirty="0">
                <a:solidFill>
                  <a:srgbClr val="677579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677579"/>
                </a:solidFill>
                <a:latin typeface="Arial"/>
                <a:cs typeface="Arial"/>
              </a:rPr>
              <a:t>vendor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indent="354330">
              <a:lnSpc>
                <a:spcPct val="114799"/>
              </a:lnSpc>
              <a:spcBef>
                <a:spcPts val="170"/>
              </a:spcBef>
              <a:buClr>
                <a:srgbClr val="00CC9F"/>
              </a:buClr>
              <a:buFont typeface="Cambria Math"/>
              <a:buChar char="⦿"/>
              <a:tabLst>
                <a:tab pos="367030" algn="l"/>
              </a:tabLst>
            </a:pPr>
            <a:r>
              <a:rPr sz="2000" b="1" spc="-95" dirty="0">
                <a:solidFill>
                  <a:srgbClr val="171F21"/>
                </a:solidFill>
                <a:latin typeface="Trebuchet MS"/>
                <a:cs typeface="Trebuchet MS"/>
              </a:rPr>
              <a:t>Internet</a:t>
            </a:r>
            <a:r>
              <a:rPr sz="2000" b="1" spc="-11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000" b="1" spc="-85" dirty="0">
                <a:solidFill>
                  <a:srgbClr val="171F21"/>
                </a:solidFill>
                <a:latin typeface="Trebuchet MS"/>
                <a:cs typeface="Trebuchet MS"/>
              </a:rPr>
              <a:t>Protocol</a:t>
            </a:r>
            <a:r>
              <a:rPr sz="2000" b="1" spc="-13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000" b="1" spc="-70" dirty="0">
                <a:solidFill>
                  <a:srgbClr val="171F21"/>
                </a:solidFill>
                <a:latin typeface="Trebuchet MS"/>
                <a:cs typeface="Trebuchet MS"/>
              </a:rPr>
              <a:t>(IP)</a:t>
            </a:r>
            <a:r>
              <a:rPr sz="2000" b="1" spc="-114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171F21"/>
                </a:solidFill>
                <a:latin typeface="Trebuchet MS"/>
                <a:cs typeface="Trebuchet MS"/>
              </a:rPr>
              <a:t>Address </a:t>
            </a:r>
            <a:r>
              <a:rPr spc="-160" dirty="0"/>
              <a:t>A</a:t>
            </a:r>
            <a:r>
              <a:rPr spc="-125" dirty="0"/>
              <a:t> </a:t>
            </a:r>
            <a:r>
              <a:rPr spc="-140" dirty="0"/>
              <a:t>unique</a:t>
            </a:r>
            <a:r>
              <a:rPr spc="-114" dirty="0"/>
              <a:t> string</a:t>
            </a:r>
            <a:r>
              <a:rPr spc="-110" dirty="0"/>
              <a:t> of</a:t>
            </a:r>
            <a:r>
              <a:rPr spc="-130" dirty="0"/>
              <a:t> </a:t>
            </a:r>
            <a:r>
              <a:rPr spc="-105" dirty="0"/>
              <a:t>characters</a:t>
            </a:r>
            <a:r>
              <a:rPr spc="-110" dirty="0"/>
              <a:t> </a:t>
            </a:r>
            <a:r>
              <a:rPr spc="-85" dirty="0"/>
              <a:t>that</a:t>
            </a:r>
            <a:r>
              <a:rPr spc="-114" dirty="0"/>
              <a:t> </a:t>
            </a:r>
            <a:r>
              <a:rPr spc="-100" dirty="0"/>
              <a:t>identifies </a:t>
            </a:r>
            <a:r>
              <a:rPr spc="-114" dirty="0"/>
              <a:t>each </a:t>
            </a:r>
            <a:r>
              <a:rPr spc="-130" dirty="0"/>
              <a:t>computer</a:t>
            </a:r>
            <a:r>
              <a:rPr spc="-125" dirty="0"/>
              <a:t> </a:t>
            </a:r>
            <a:r>
              <a:rPr spc="-135" dirty="0"/>
              <a:t>using</a:t>
            </a:r>
            <a:r>
              <a:rPr spc="-105" dirty="0"/>
              <a:t> </a:t>
            </a:r>
            <a:r>
              <a:rPr spc="-90" dirty="0"/>
              <a:t>the</a:t>
            </a:r>
            <a:r>
              <a:rPr spc="-110" dirty="0"/>
              <a:t> </a:t>
            </a:r>
            <a:r>
              <a:rPr spc="-90" dirty="0"/>
              <a:t>Internet</a:t>
            </a:r>
            <a:r>
              <a:rPr spc="-114" dirty="0"/>
              <a:t> </a:t>
            </a:r>
            <a:r>
              <a:rPr spc="-20" dirty="0"/>
              <a:t>Protocol </a:t>
            </a:r>
            <a:r>
              <a:rPr spc="-105" dirty="0"/>
              <a:t>to</a:t>
            </a:r>
            <a:r>
              <a:rPr spc="-125" dirty="0"/>
              <a:t> </a:t>
            </a:r>
            <a:r>
              <a:rPr spc="-130" dirty="0"/>
              <a:t>communicate</a:t>
            </a:r>
            <a:r>
              <a:rPr spc="-120" dirty="0"/>
              <a:t> </a:t>
            </a:r>
            <a:r>
              <a:rPr spc="-110" dirty="0"/>
              <a:t>over</a:t>
            </a:r>
            <a:r>
              <a:rPr spc="-125" dirty="0"/>
              <a:t> </a:t>
            </a:r>
            <a:r>
              <a:rPr spc="-95" dirty="0"/>
              <a:t>a</a:t>
            </a:r>
            <a:r>
              <a:rPr spc="-125" dirty="0"/>
              <a:t> </a:t>
            </a:r>
            <a:r>
              <a:rPr spc="-10" dirty="0"/>
              <a:t>network.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pc="-145" dirty="0"/>
              <a:t>An </a:t>
            </a:r>
            <a:r>
              <a:rPr spc="-10" dirty="0"/>
              <a:t>IP</a:t>
            </a:r>
            <a:r>
              <a:rPr spc="-140" dirty="0"/>
              <a:t> </a:t>
            </a:r>
            <a:r>
              <a:rPr spc="-120" dirty="0"/>
              <a:t>address</a:t>
            </a:r>
            <a:r>
              <a:rPr spc="-125" dirty="0"/>
              <a:t> </a:t>
            </a:r>
            <a:r>
              <a:rPr spc="-95" dirty="0"/>
              <a:t>is</a:t>
            </a:r>
            <a:r>
              <a:rPr spc="-135" dirty="0"/>
              <a:t> </a:t>
            </a:r>
            <a:r>
              <a:rPr spc="-95" dirty="0"/>
              <a:t>a</a:t>
            </a:r>
            <a:r>
              <a:rPr spc="-135" dirty="0"/>
              <a:t> </a:t>
            </a:r>
            <a:r>
              <a:rPr spc="-114" dirty="0"/>
              <a:t>string</a:t>
            </a:r>
            <a:r>
              <a:rPr spc="-130" dirty="0"/>
              <a:t> </a:t>
            </a:r>
            <a:r>
              <a:rPr spc="-110" dirty="0"/>
              <a:t>of</a:t>
            </a:r>
            <a:r>
              <a:rPr spc="-135" dirty="0"/>
              <a:t> </a:t>
            </a:r>
            <a:r>
              <a:rPr spc="-10" dirty="0"/>
              <a:t>numbers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pc="-110" dirty="0"/>
              <a:t>separated</a:t>
            </a:r>
            <a:r>
              <a:rPr spc="-130" dirty="0"/>
              <a:t> by periods</a:t>
            </a:r>
            <a:r>
              <a:rPr spc="-120" dirty="0"/>
              <a:t> </a:t>
            </a:r>
            <a:r>
              <a:rPr spc="-135" dirty="0"/>
              <a:t>(.)</a:t>
            </a:r>
            <a:r>
              <a:rPr spc="-105" dirty="0"/>
              <a:t> </a:t>
            </a:r>
            <a:r>
              <a:rPr spc="-130" dirty="0"/>
              <a:t>or </a:t>
            </a:r>
            <a:r>
              <a:rPr spc="-125" dirty="0"/>
              <a:t>colons</a:t>
            </a:r>
            <a:r>
              <a:rPr spc="-95" dirty="0"/>
              <a:t> </a:t>
            </a:r>
            <a:r>
              <a:rPr spc="-25" dirty="0"/>
              <a:t>(:)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pc="-25" dirty="0"/>
          </a:p>
          <a:p>
            <a:pPr marL="12700">
              <a:lnSpc>
                <a:spcPct val="100000"/>
              </a:lnSpc>
            </a:pPr>
            <a:r>
              <a:rPr b="1" spc="-45" dirty="0">
                <a:latin typeface="Trebuchet MS"/>
                <a:cs typeface="Trebuchet MS"/>
              </a:rPr>
              <a:t>Versions</a:t>
            </a:r>
            <a:r>
              <a:rPr b="1" spc="-130" dirty="0">
                <a:latin typeface="Trebuchet MS"/>
                <a:cs typeface="Trebuchet MS"/>
              </a:rPr>
              <a:t> </a:t>
            </a:r>
            <a:r>
              <a:rPr b="1" spc="-45" dirty="0">
                <a:latin typeface="Trebuchet MS"/>
                <a:cs typeface="Trebuchet MS"/>
              </a:rPr>
              <a:t>of</a:t>
            </a:r>
            <a:r>
              <a:rPr b="1" spc="-114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IP</a:t>
            </a:r>
            <a:r>
              <a:rPr b="1" spc="-105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Address:</a:t>
            </a:r>
          </a:p>
          <a:p>
            <a:pPr marL="367030" indent="-354330">
              <a:lnSpc>
                <a:spcPct val="100000"/>
              </a:lnSpc>
              <a:spcBef>
                <a:spcPts val="290"/>
              </a:spcBef>
              <a:buClr>
                <a:srgbClr val="00CC9F"/>
              </a:buClr>
              <a:buSzPct val="125000"/>
              <a:buFont typeface="Cambria Math"/>
              <a:buChar char="⦿"/>
              <a:tabLst>
                <a:tab pos="367030" algn="l"/>
              </a:tabLst>
            </a:pPr>
            <a:r>
              <a:rPr b="1" spc="-25" dirty="0">
                <a:latin typeface="Trebuchet MS"/>
                <a:cs typeface="Trebuchet MS"/>
              </a:rPr>
              <a:t>IPV4</a:t>
            </a:r>
            <a:r>
              <a:rPr b="1" spc="-114" dirty="0">
                <a:latin typeface="Trebuchet MS"/>
                <a:cs typeface="Trebuchet MS"/>
              </a:rPr>
              <a:t> </a:t>
            </a:r>
            <a:r>
              <a:rPr b="1" spc="-180" dirty="0">
                <a:latin typeface="Trebuchet MS"/>
                <a:cs typeface="Trebuchet MS"/>
              </a:rPr>
              <a:t>,</a:t>
            </a:r>
            <a:r>
              <a:rPr b="1" spc="-110" dirty="0">
                <a:latin typeface="Trebuchet MS"/>
                <a:cs typeface="Trebuchet MS"/>
              </a:rPr>
              <a:t> </a:t>
            </a:r>
            <a:r>
              <a:rPr b="1" spc="-150" dirty="0">
                <a:latin typeface="Trebuchet MS"/>
                <a:cs typeface="Trebuchet MS"/>
              </a:rPr>
              <a:t>ex:</a:t>
            </a:r>
            <a:r>
              <a:rPr b="1" spc="-11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192.168.1.1</a:t>
            </a:r>
          </a:p>
          <a:p>
            <a:pPr marL="367030" indent="-354330">
              <a:lnSpc>
                <a:spcPct val="100000"/>
              </a:lnSpc>
              <a:spcBef>
                <a:spcPts val="285"/>
              </a:spcBef>
              <a:buClr>
                <a:srgbClr val="00CC9F"/>
              </a:buClr>
              <a:buSzPct val="125000"/>
              <a:buFont typeface="Cambria Math"/>
              <a:buChar char="⦿"/>
              <a:tabLst>
                <a:tab pos="367030" algn="l"/>
              </a:tabLst>
            </a:pPr>
            <a:r>
              <a:rPr b="1" spc="-55" dirty="0">
                <a:latin typeface="Trebuchet MS"/>
                <a:cs typeface="Trebuchet MS"/>
              </a:rPr>
              <a:t>IPV6,</a:t>
            </a:r>
            <a:r>
              <a:rPr b="1" spc="-105" dirty="0">
                <a:latin typeface="Trebuchet MS"/>
                <a:cs typeface="Trebuchet MS"/>
              </a:rPr>
              <a:t> </a:t>
            </a:r>
            <a:r>
              <a:rPr b="1" spc="-150" dirty="0">
                <a:latin typeface="Trebuchet MS"/>
                <a:cs typeface="Trebuchet MS"/>
              </a:rPr>
              <a:t>ex:</a:t>
            </a:r>
            <a:r>
              <a:rPr b="1" spc="-100" dirty="0">
                <a:latin typeface="Trebuchet MS"/>
                <a:cs typeface="Trebuchet MS"/>
              </a:rPr>
              <a:t> </a:t>
            </a:r>
            <a:r>
              <a:rPr b="1" spc="-80" dirty="0">
                <a:latin typeface="Trebuchet MS"/>
                <a:cs typeface="Trebuchet MS"/>
              </a:rPr>
              <a:t>1050:0:0:0:5:600:300c:326b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6152" y="4799072"/>
            <a:ext cx="296405" cy="3444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35128" y="159257"/>
            <a:ext cx="918838" cy="94640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7192" y="867797"/>
            <a:ext cx="3731232" cy="2592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2609215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Small</a:t>
            </a:r>
            <a:r>
              <a:rPr spc="-215" dirty="0"/>
              <a:t> </a:t>
            </a:r>
            <a:r>
              <a:rPr spc="-30" dirty="0"/>
              <a:t>Business</a:t>
            </a:r>
            <a:r>
              <a:rPr spc="-170" dirty="0"/>
              <a:t> </a:t>
            </a:r>
            <a:r>
              <a:rPr spc="-65" dirty="0"/>
              <a:t>Network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19456" y="1166596"/>
            <a:ext cx="8913495" cy="3977004"/>
            <a:chOff x="219456" y="1166596"/>
            <a:chExt cx="8913495" cy="3977004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6151" y="4799072"/>
              <a:ext cx="296405" cy="3444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2909" y="1166596"/>
              <a:ext cx="4713732" cy="37439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7220" y="1360932"/>
              <a:ext cx="4163568" cy="319354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456" y="1985010"/>
              <a:ext cx="4308094" cy="23042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3766" y="2179319"/>
              <a:ext cx="3758184" cy="17541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5538" y="1533144"/>
              <a:ext cx="2750819" cy="74599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77467" y="1599946"/>
            <a:ext cx="23514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0" dirty="0">
                <a:solidFill>
                  <a:srgbClr val="171F21"/>
                </a:solidFill>
                <a:latin typeface="Trebuchet MS"/>
                <a:cs typeface="Trebuchet MS"/>
              </a:rPr>
              <a:t>Home</a:t>
            </a:r>
            <a:r>
              <a:rPr sz="2800" b="1" spc="-21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800" b="1" spc="-80" dirty="0">
                <a:solidFill>
                  <a:srgbClr val="171F21"/>
                </a:solidFill>
                <a:latin typeface="Trebuchet MS"/>
                <a:cs typeface="Trebuchet MS"/>
              </a:rPr>
              <a:t>Network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4660" y="263652"/>
            <a:ext cx="4059174" cy="745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082" y="329945"/>
            <a:ext cx="36595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Network</a:t>
            </a:r>
            <a:r>
              <a:rPr spc="-200" dirty="0"/>
              <a:t> </a:t>
            </a:r>
            <a:r>
              <a:rPr spc="-120" dirty="0"/>
              <a:t>Layers</a:t>
            </a:r>
            <a:r>
              <a:rPr spc="-195" dirty="0"/>
              <a:t> </a:t>
            </a:r>
            <a:r>
              <a:rPr spc="-10" dirty="0"/>
              <a:t>Models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50807" y="4799072"/>
            <a:ext cx="381761" cy="34442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496494" y="4255849"/>
            <a:ext cx="367030" cy="403860"/>
            <a:chOff x="8496494" y="4255849"/>
            <a:chExt cx="367030" cy="4038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96494" y="4255849"/>
              <a:ext cx="364202" cy="4034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9728" y="4352968"/>
              <a:ext cx="263352" cy="30637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969459" y="1310720"/>
            <a:ext cx="367030" cy="403860"/>
            <a:chOff x="969459" y="1310720"/>
            <a:chExt cx="367030" cy="4038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9459" y="1310720"/>
              <a:ext cx="364202" cy="40349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2693" y="1407839"/>
              <a:ext cx="263351" cy="30637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959645" y="734872"/>
            <a:ext cx="7901051" cy="4325366"/>
            <a:chOff x="965922" y="730731"/>
            <a:chExt cx="7901051" cy="4325366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8927" y="730731"/>
              <a:ext cx="7333615" cy="432536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3238" y="925067"/>
              <a:ext cx="6783323" cy="377494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492958" y="4249313"/>
              <a:ext cx="374015" cy="421005"/>
            </a:xfrm>
            <a:custGeom>
              <a:avLst/>
              <a:gdLst/>
              <a:ahLst/>
              <a:cxnLst/>
              <a:rect l="l" t="t" r="r" b="b"/>
              <a:pathLst>
                <a:path w="374015" h="421004">
                  <a:moveTo>
                    <a:pt x="309743" y="55723"/>
                  </a:moveTo>
                  <a:lnTo>
                    <a:pt x="63917" y="55723"/>
                  </a:lnTo>
                  <a:lnTo>
                    <a:pt x="63917" y="103934"/>
                  </a:lnTo>
                  <a:lnTo>
                    <a:pt x="0" y="156954"/>
                  </a:lnTo>
                  <a:lnTo>
                    <a:pt x="0" y="420637"/>
                  </a:lnTo>
                  <a:lnTo>
                    <a:pt x="373658" y="420637"/>
                  </a:lnTo>
                  <a:lnTo>
                    <a:pt x="373658" y="410774"/>
                  </a:lnTo>
                  <a:lnTo>
                    <a:pt x="16876" y="410774"/>
                  </a:lnTo>
                  <a:lnTo>
                    <a:pt x="23801" y="403738"/>
                  </a:lnTo>
                  <a:lnTo>
                    <a:pt x="9897" y="403738"/>
                  </a:lnTo>
                  <a:lnTo>
                    <a:pt x="9855" y="171255"/>
                  </a:lnTo>
                  <a:lnTo>
                    <a:pt x="23807" y="171255"/>
                  </a:lnTo>
                  <a:lnTo>
                    <a:pt x="12212" y="159625"/>
                  </a:lnTo>
                  <a:lnTo>
                    <a:pt x="63917" y="116731"/>
                  </a:lnTo>
                  <a:lnTo>
                    <a:pt x="73750" y="116731"/>
                  </a:lnTo>
                  <a:lnTo>
                    <a:pt x="73750" y="65586"/>
                  </a:lnTo>
                  <a:lnTo>
                    <a:pt x="309743" y="65586"/>
                  </a:lnTo>
                  <a:lnTo>
                    <a:pt x="309743" y="55723"/>
                  </a:lnTo>
                  <a:close/>
                </a:path>
                <a:path w="374015" h="421004">
                  <a:moveTo>
                    <a:pt x="223637" y="270891"/>
                  </a:moveTo>
                  <a:lnTo>
                    <a:pt x="184864" y="270891"/>
                  </a:lnTo>
                  <a:lnTo>
                    <a:pt x="199855" y="271989"/>
                  </a:lnTo>
                  <a:lnTo>
                    <a:pt x="214166" y="276077"/>
                  </a:lnTo>
                  <a:lnTo>
                    <a:pt x="227359" y="282983"/>
                  </a:lnTo>
                  <a:lnTo>
                    <a:pt x="238995" y="292531"/>
                  </a:lnTo>
                  <a:lnTo>
                    <a:pt x="356783" y="410691"/>
                  </a:lnTo>
                  <a:lnTo>
                    <a:pt x="373658" y="410774"/>
                  </a:lnTo>
                  <a:lnTo>
                    <a:pt x="373658" y="403733"/>
                  </a:lnTo>
                  <a:lnTo>
                    <a:pt x="363801" y="403733"/>
                  </a:lnTo>
                  <a:lnTo>
                    <a:pt x="247861" y="287493"/>
                  </a:lnTo>
                  <a:lnTo>
                    <a:pt x="254564" y="280770"/>
                  </a:lnTo>
                  <a:lnTo>
                    <a:pt x="240666" y="280770"/>
                  </a:lnTo>
                  <a:lnTo>
                    <a:pt x="223637" y="270891"/>
                  </a:lnTo>
                  <a:close/>
                </a:path>
                <a:path w="374015" h="421004">
                  <a:moveTo>
                    <a:pt x="23807" y="171255"/>
                  </a:moveTo>
                  <a:lnTo>
                    <a:pt x="9907" y="171255"/>
                  </a:lnTo>
                  <a:lnTo>
                    <a:pt x="125792" y="287493"/>
                  </a:lnTo>
                  <a:lnTo>
                    <a:pt x="9897" y="403738"/>
                  </a:lnTo>
                  <a:lnTo>
                    <a:pt x="23801" y="403738"/>
                  </a:lnTo>
                  <a:lnTo>
                    <a:pt x="133093" y="294118"/>
                  </a:lnTo>
                  <a:lnTo>
                    <a:pt x="144194" y="284658"/>
                  </a:lnTo>
                  <a:lnTo>
                    <a:pt x="151044" y="280770"/>
                  </a:lnTo>
                  <a:lnTo>
                    <a:pt x="132994" y="280770"/>
                  </a:lnTo>
                  <a:lnTo>
                    <a:pt x="73750" y="221348"/>
                  </a:lnTo>
                  <a:lnTo>
                    <a:pt x="73750" y="211486"/>
                  </a:lnTo>
                  <a:lnTo>
                    <a:pt x="63917" y="211486"/>
                  </a:lnTo>
                  <a:lnTo>
                    <a:pt x="23807" y="171255"/>
                  </a:lnTo>
                  <a:close/>
                </a:path>
                <a:path w="374015" h="421004">
                  <a:moveTo>
                    <a:pt x="373658" y="171246"/>
                  </a:moveTo>
                  <a:lnTo>
                    <a:pt x="363792" y="171246"/>
                  </a:lnTo>
                  <a:lnTo>
                    <a:pt x="363801" y="403733"/>
                  </a:lnTo>
                  <a:lnTo>
                    <a:pt x="373658" y="403733"/>
                  </a:lnTo>
                  <a:lnTo>
                    <a:pt x="373658" y="171246"/>
                  </a:lnTo>
                  <a:close/>
                </a:path>
                <a:path w="374015" h="421004">
                  <a:moveTo>
                    <a:pt x="186830" y="260996"/>
                  </a:moveTo>
                  <a:lnTo>
                    <a:pt x="158559" y="265939"/>
                  </a:lnTo>
                  <a:lnTo>
                    <a:pt x="132994" y="280770"/>
                  </a:lnTo>
                  <a:lnTo>
                    <a:pt x="151044" y="280770"/>
                  </a:lnTo>
                  <a:lnTo>
                    <a:pt x="156759" y="277527"/>
                  </a:lnTo>
                  <a:lnTo>
                    <a:pt x="170434" y="272885"/>
                  </a:lnTo>
                  <a:lnTo>
                    <a:pt x="184864" y="270891"/>
                  </a:lnTo>
                  <a:lnTo>
                    <a:pt x="223637" y="270891"/>
                  </a:lnTo>
                  <a:lnTo>
                    <a:pt x="215101" y="265939"/>
                  </a:lnTo>
                  <a:lnTo>
                    <a:pt x="186830" y="260996"/>
                  </a:lnTo>
                  <a:close/>
                </a:path>
                <a:path w="374015" h="421004">
                  <a:moveTo>
                    <a:pt x="309743" y="65586"/>
                  </a:moveTo>
                  <a:lnTo>
                    <a:pt x="299910" y="65586"/>
                  </a:lnTo>
                  <a:lnTo>
                    <a:pt x="299910" y="221348"/>
                  </a:lnTo>
                  <a:lnTo>
                    <a:pt x="240666" y="280770"/>
                  </a:lnTo>
                  <a:lnTo>
                    <a:pt x="254564" y="280770"/>
                  </a:lnTo>
                  <a:lnTo>
                    <a:pt x="323641" y="211486"/>
                  </a:lnTo>
                  <a:lnTo>
                    <a:pt x="309743" y="211486"/>
                  </a:lnTo>
                  <a:lnTo>
                    <a:pt x="309743" y="116756"/>
                  </a:lnTo>
                  <a:lnTo>
                    <a:pt x="325199" y="116756"/>
                  </a:lnTo>
                  <a:lnTo>
                    <a:pt x="309743" y="103934"/>
                  </a:lnTo>
                  <a:lnTo>
                    <a:pt x="309743" y="65586"/>
                  </a:lnTo>
                  <a:close/>
                </a:path>
                <a:path w="374015" h="421004">
                  <a:moveTo>
                    <a:pt x="73750" y="116731"/>
                  </a:moveTo>
                  <a:lnTo>
                    <a:pt x="63917" y="116731"/>
                  </a:lnTo>
                  <a:lnTo>
                    <a:pt x="63917" y="211486"/>
                  </a:lnTo>
                  <a:lnTo>
                    <a:pt x="73750" y="211486"/>
                  </a:lnTo>
                  <a:lnTo>
                    <a:pt x="73750" y="116731"/>
                  </a:lnTo>
                  <a:close/>
                </a:path>
                <a:path w="374015" h="421004">
                  <a:moveTo>
                    <a:pt x="325199" y="116756"/>
                  </a:moveTo>
                  <a:lnTo>
                    <a:pt x="309743" y="116756"/>
                  </a:lnTo>
                  <a:lnTo>
                    <a:pt x="361441" y="159658"/>
                  </a:lnTo>
                  <a:lnTo>
                    <a:pt x="309743" y="211486"/>
                  </a:lnTo>
                  <a:lnTo>
                    <a:pt x="323641" y="211486"/>
                  </a:lnTo>
                  <a:lnTo>
                    <a:pt x="363759" y="171246"/>
                  </a:lnTo>
                  <a:lnTo>
                    <a:pt x="373658" y="171246"/>
                  </a:lnTo>
                  <a:lnTo>
                    <a:pt x="373658" y="156954"/>
                  </a:lnTo>
                  <a:lnTo>
                    <a:pt x="325199" y="116756"/>
                  </a:lnTo>
                  <a:close/>
                </a:path>
                <a:path w="374015" h="421004">
                  <a:moveTo>
                    <a:pt x="186830" y="0"/>
                  </a:moveTo>
                  <a:lnTo>
                    <a:pt x="120490" y="55723"/>
                  </a:lnTo>
                  <a:lnTo>
                    <a:pt x="135805" y="55723"/>
                  </a:lnTo>
                  <a:lnTo>
                    <a:pt x="186830" y="12845"/>
                  </a:lnTo>
                  <a:lnTo>
                    <a:pt x="202121" y="12845"/>
                  </a:lnTo>
                  <a:lnTo>
                    <a:pt x="186830" y="0"/>
                  </a:lnTo>
                  <a:close/>
                </a:path>
                <a:path w="374015" h="421004">
                  <a:moveTo>
                    <a:pt x="202121" y="12845"/>
                  </a:moveTo>
                  <a:lnTo>
                    <a:pt x="186830" y="12845"/>
                  </a:lnTo>
                  <a:lnTo>
                    <a:pt x="237847" y="55723"/>
                  </a:lnTo>
                  <a:lnTo>
                    <a:pt x="253162" y="55723"/>
                  </a:lnTo>
                  <a:lnTo>
                    <a:pt x="202121" y="12845"/>
                  </a:lnTo>
                  <a:close/>
                </a:path>
              </a:pathLst>
            </a:custGeom>
            <a:solidFill>
              <a:srgbClr val="006D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92958" y="4249313"/>
              <a:ext cx="374015" cy="421005"/>
            </a:xfrm>
            <a:custGeom>
              <a:avLst/>
              <a:gdLst/>
              <a:ahLst/>
              <a:cxnLst/>
              <a:rect l="l" t="t" r="r" b="b"/>
              <a:pathLst>
                <a:path w="374015" h="421004">
                  <a:moveTo>
                    <a:pt x="309743" y="103934"/>
                  </a:moveTo>
                  <a:lnTo>
                    <a:pt x="309743" y="55723"/>
                  </a:lnTo>
                  <a:lnTo>
                    <a:pt x="253162" y="55723"/>
                  </a:lnTo>
                  <a:lnTo>
                    <a:pt x="186830" y="0"/>
                  </a:lnTo>
                  <a:lnTo>
                    <a:pt x="120490" y="55723"/>
                  </a:lnTo>
                  <a:lnTo>
                    <a:pt x="63917" y="55723"/>
                  </a:lnTo>
                  <a:lnTo>
                    <a:pt x="63917" y="103934"/>
                  </a:lnTo>
                  <a:lnTo>
                    <a:pt x="0" y="156954"/>
                  </a:lnTo>
                  <a:lnTo>
                    <a:pt x="0" y="420637"/>
                  </a:lnTo>
                  <a:lnTo>
                    <a:pt x="373658" y="420637"/>
                  </a:lnTo>
                  <a:lnTo>
                    <a:pt x="373658" y="156954"/>
                  </a:lnTo>
                  <a:lnTo>
                    <a:pt x="309743" y="103934"/>
                  </a:lnTo>
                  <a:close/>
                </a:path>
                <a:path w="374015" h="421004">
                  <a:moveTo>
                    <a:pt x="16868" y="410691"/>
                  </a:moveTo>
                  <a:lnTo>
                    <a:pt x="133093" y="294118"/>
                  </a:lnTo>
                  <a:lnTo>
                    <a:pt x="170434" y="272885"/>
                  </a:lnTo>
                  <a:lnTo>
                    <a:pt x="184864" y="270891"/>
                  </a:lnTo>
                  <a:lnTo>
                    <a:pt x="199855" y="271989"/>
                  </a:lnTo>
                  <a:lnTo>
                    <a:pt x="238995" y="292531"/>
                  </a:lnTo>
                  <a:lnTo>
                    <a:pt x="356787" y="410691"/>
                  </a:lnTo>
                  <a:lnTo>
                    <a:pt x="16903" y="410774"/>
                  </a:lnTo>
                  <a:close/>
                </a:path>
              </a:pathLst>
            </a:custGeom>
            <a:ln w="12605">
              <a:solidFill>
                <a:srgbClr val="171F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65922" y="1304183"/>
              <a:ext cx="374015" cy="421005"/>
            </a:xfrm>
            <a:custGeom>
              <a:avLst/>
              <a:gdLst/>
              <a:ahLst/>
              <a:cxnLst/>
              <a:rect l="l" t="t" r="r" b="b"/>
              <a:pathLst>
                <a:path w="374015" h="421005">
                  <a:moveTo>
                    <a:pt x="309743" y="55723"/>
                  </a:moveTo>
                  <a:lnTo>
                    <a:pt x="63917" y="55723"/>
                  </a:lnTo>
                  <a:lnTo>
                    <a:pt x="63917" y="103934"/>
                  </a:lnTo>
                  <a:lnTo>
                    <a:pt x="0" y="156954"/>
                  </a:lnTo>
                  <a:lnTo>
                    <a:pt x="0" y="420637"/>
                  </a:lnTo>
                  <a:lnTo>
                    <a:pt x="373658" y="420637"/>
                  </a:lnTo>
                  <a:lnTo>
                    <a:pt x="373658" y="410775"/>
                  </a:lnTo>
                  <a:lnTo>
                    <a:pt x="16876" y="410774"/>
                  </a:lnTo>
                  <a:lnTo>
                    <a:pt x="23800" y="403737"/>
                  </a:lnTo>
                  <a:lnTo>
                    <a:pt x="9897" y="403737"/>
                  </a:lnTo>
                  <a:lnTo>
                    <a:pt x="9855" y="171255"/>
                  </a:lnTo>
                  <a:lnTo>
                    <a:pt x="23807" y="171255"/>
                  </a:lnTo>
                  <a:lnTo>
                    <a:pt x="12212" y="159625"/>
                  </a:lnTo>
                  <a:lnTo>
                    <a:pt x="63917" y="116731"/>
                  </a:lnTo>
                  <a:lnTo>
                    <a:pt x="73750" y="116731"/>
                  </a:lnTo>
                  <a:lnTo>
                    <a:pt x="73750" y="65585"/>
                  </a:lnTo>
                  <a:lnTo>
                    <a:pt x="309743" y="65586"/>
                  </a:lnTo>
                  <a:lnTo>
                    <a:pt x="309743" y="55723"/>
                  </a:lnTo>
                  <a:close/>
                </a:path>
                <a:path w="374015" h="421005">
                  <a:moveTo>
                    <a:pt x="223637" y="270891"/>
                  </a:moveTo>
                  <a:lnTo>
                    <a:pt x="184863" y="270891"/>
                  </a:lnTo>
                  <a:lnTo>
                    <a:pt x="199855" y="271989"/>
                  </a:lnTo>
                  <a:lnTo>
                    <a:pt x="214166" y="276077"/>
                  </a:lnTo>
                  <a:lnTo>
                    <a:pt x="227358" y="282983"/>
                  </a:lnTo>
                  <a:lnTo>
                    <a:pt x="238994" y="292531"/>
                  </a:lnTo>
                  <a:lnTo>
                    <a:pt x="356783" y="410691"/>
                  </a:lnTo>
                  <a:lnTo>
                    <a:pt x="373658" y="410775"/>
                  </a:lnTo>
                  <a:lnTo>
                    <a:pt x="373658" y="403733"/>
                  </a:lnTo>
                  <a:lnTo>
                    <a:pt x="363800" y="403733"/>
                  </a:lnTo>
                  <a:lnTo>
                    <a:pt x="247861" y="287493"/>
                  </a:lnTo>
                  <a:lnTo>
                    <a:pt x="254563" y="280770"/>
                  </a:lnTo>
                  <a:lnTo>
                    <a:pt x="240666" y="280770"/>
                  </a:lnTo>
                  <a:lnTo>
                    <a:pt x="223637" y="270891"/>
                  </a:lnTo>
                  <a:close/>
                </a:path>
                <a:path w="374015" h="421005">
                  <a:moveTo>
                    <a:pt x="23807" y="171255"/>
                  </a:moveTo>
                  <a:lnTo>
                    <a:pt x="9907" y="171255"/>
                  </a:lnTo>
                  <a:lnTo>
                    <a:pt x="125791" y="287493"/>
                  </a:lnTo>
                  <a:lnTo>
                    <a:pt x="9897" y="403737"/>
                  </a:lnTo>
                  <a:lnTo>
                    <a:pt x="23800" y="403737"/>
                  </a:lnTo>
                  <a:lnTo>
                    <a:pt x="133092" y="294118"/>
                  </a:lnTo>
                  <a:lnTo>
                    <a:pt x="144194" y="284658"/>
                  </a:lnTo>
                  <a:lnTo>
                    <a:pt x="151044" y="280770"/>
                  </a:lnTo>
                  <a:lnTo>
                    <a:pt x="132994" y="280770"/>
                  </a:lnTo>
                  <a:lnTo>
                    <a:pt x="73750" y="221348"/>
                  </a:lnTo>
                  <a:lnTo>
                    <a:pt x="73750" y="211486"/>
                  </a:lnTo>
                  <a:lnTo>
                    <a:pt x="63917" y="211486"/>
                  </a:lnTo>
                  <a:lnTo>
                    <a:pt x="23807" y="171255"/>
                  </a:lnTo>
                  <a:close/>
                </a:path>
                <a:path w="374015" h="421005">
                  <a:moveTo>
                    <a:pt x="373658" y="171247"/>
                  </a:moveTo>
                  <a:lnTo>
                    <a:pt x="363792" y="171247"/>
                  </a:lnTo>
                  <a:lnTo>
                    <a:pt x="363800" y="403733"/>
                  </a:lnTo>
                  <a:lnTo>
                    <a:pt x="373658" y="403733"/>
                  </a:lnTo>
                  <a:lnTo>
                    <a:pt x="373658" y="171247"/>
                  </a:lnTo>
                  <a:close/>
                </a:path>
                <a:path w="374015" h="421005">
                  <a:moveTo>
                    <a:pt x="186830" y="260996"/>
                  </a:moveTo>
                  <a:lnTo>
                    <a:pt x="158559" y="265939"/>
                  </a:lnTo>
                  <a:lnTo>
                    <a:pt x="132994" y="280770"/>
                  </a:lnTo>
                  <a:lnTo>
                    <a:pt x="151044" y="280770"/>
                  </a:lnTo>
                  <a:lnTo>
                    <a:pt x="156759" y="277527"/>
                  </a:lnTo>
                  <a:lnTo>
                    <a:pt x="170434" y="272885"/>
                  </a:lnTo>
                  <a:lnTo>
                    <a:pt x="184863" y="270891"/>
                  </a:lnTo>
                  <a:lnTo>
                    <a:pt x="223637" y="270891"/>
                  </a:lnTo>
                  <a:lnTo>
                    <a:pt x="215101" y="265939"/>
                  </a:lnTo>
                  <a:lnTo>
                    <a:pt x="186830" y="260996"/>
                  </a:lnTo>
                  <a:close/>
                </a:path>
                <a:path w="374015" h="421005">
                  <a:moveTo>
                    <a:pt x="309743" y="65586"/>
                  </a:moveTo>
                  <a:lnTo>
                    <a:pt x="299910" y="65586"/>
                  </a:lnTo>
                  <a:lnTo>
                    <a:pt x="299910" y="221348"/>
                  </a:lnTo>
                  <a:lnTo>
                    <a:pt x="240666" y="280770"/>
                  </a:lnTo>
                  <a:lnTo>
                    <a:pt x="254563" y="280770"/>
                  </a:lnTo>
                  <a:lnTo>
                    <a:pt x="323641" y="211486"/>
                  </a:lnTo>
                  <a:lnTo>
                    <a:pt x="309743" y="211486"/>
                  </a:lnTo>
                  <a:lnTo>
                    <a:pt x="309743" y="116756"/>
                  </a:lnTo>
                  <a:lnTo>
                    <a:pt x="325199" y="116756"/>
                  </a:lnTo>
                  <a:lnTo>
                    <a:pt x="309743" y="103935"/>
                  </a:lnTo>
                  <a:lnTo>
                    <a:pt x="309743" y="65586"/>
                  </a:lnTo>
                  <a:close/>
                </a:path>
                <a:path w="374015" h="421005">
                  <a:moveTo>
                    <a:pt x="73750" y="116731"/>
                  </a:moveTo>
                  <a:lnTo>
                    <a:pt x="63917" y="116731"/>
                  </a:lnTo>
                  <a:lnTo>
                    <a:pt x="63917" y="211486"/>
                  </a:lnTo>
                  <a:lnTo>
                    <a:pt x="73750" y="211486"/>
                  </a:lnTo>
                  <a:lnTo>
                    <a:pt x="73750" y="116731"/>
                  </a:lnTo>
                  <a:close/>
                </a:path>
                <a:path w="374015" h="421005">
                  <a:moveTo>
                    <a:pt x="325199" y="116756"/>
                  </a:moveTo>
                  <a:lnTo>
                    <a:pt x="309743" y="116756"/>
                  </a:lnTo>
                  <a:lnTo>
                    <a:pt x="361441" y="159658"/>
                  </a:lnTo>
                  <a:lnTo>
                    <a:pt x="309743" y="211486"/>
                  </a:lnTo>
                  <a:lnTo>
                    <a:pt x="323641" y="211486"/>
                  </a:lnTo>
                  <a:lnTo>
                    <a:pt x="363759" y="171247"/>
                  </a:lnTo>
                  <a:lnTo>
                    <a:pt x="373658" y="171247"/>
                  </a:lnTo>
                  <a:lnTo>
                    <a:pt x="373658" y="156954"/>
                  </a:lnTo>
                  <a:lnTo>
                    <a:pt x="325199" y="116756"/>
                  </a:lnTo>
                  <a:close/>
                </a:path>
                <a:path w="374015" h="421005">
                  <a:moveTo>
                    <a:pt x="186830" y="0"/>
                  </a:moveTo>
                  <a:lnTo>
                    <a:pt x="120490" y="55723"/>
                  </a:lnTo>
                  <a:lnTo>
                    <a:pt x="135805" y="55723"/>
                  </a:lnTo>
                  <a:lnTo>
                    <a:pt x="186830" y="12845"/>
                  </a:lnTo>
                  <a:lnTo>
                    <a:pt x="202122" y="12846"/>
                  </a:lnTo>
                  <a:lnTo>
                    <a:pt x="186830" y="0"/>
                  </a:lnTo>
                  <a:close/>
                </a:path>
                <a:path w="374015" h="421005">
                  <a:moveTo>
                    <a:pt x="202122" y="12846"/>
                  </a:moveTo>
                  <a:lnTo>
                    <a:pt x="186830" y="12845"/>
                  </a:lnTo>
                  <a:lnTo>
                    <a:pt x="237847" y="55723"/>
                  </a:lnTo>
                  <a:lnTo>
                    <a:pt x="253162" y="55723"/>
                  </a:lnTo>
                  <a:lnTo>
                    <a:pt x="202122" y="12846"/>
                  </a:lnTo>
                  <a:close/>
                </a:path>
              </a:pathLst>
            </a:custGeom>
            <a:solidFill>
              <a:srgbClr val="006D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5922" y="1304183"/>
              <a:ext cx="374015" cy="421005"/>
            </a:xfrm>
            <a:custGeom>
              <a:avLst/>
              <a:gdLst/>
              <a:ahLst/>
              <a:cxnLst/>
              <a:rect l="l" t="t" r="r" b="b"/>
              <a:pathLst>
                <a:path w="374015" h="421005">
                  <a:moveTo>
                    <a:pt x="309743" y="103935"/>
                  </a:moveTo>
                  <a:lnTo>
                    <a:pt x="309743" y="55723"/>
                  </a:lnTo>
                  <a:lnTo>
                    <a:pt x="253162" y="55723"/>
                  </a:lnTo>
                  <a:lnTo>
                    <a:pt x="186830" y="0"/>
                  </a:lnTo>
                  <a:lnTo>
                    <a:pt x="120490" y="55723"/>
                  </a:lnTo>
                  <a:lnTo>
                    <a:pt x="63917" y="55723"/>
                  </a:lnTo>
                  <a:lnTo>
                    <a:pt x="63917" y="103934"/>
                  </a:lnTo>
                  <a:lnTo>
                    <a:pt x="0" y="156954"/>
                  </a:lnTo>
                  <a:lnTo>
                    <a:pt x="0" y="420637"/>
                  </a:lnTo>
                  <a:lnTo>
                    <a:pt x="373658" y="420637"/>
                  </a:lnTo>
                  <a:lnTo>
                    <a:pt x="373658" y="156954"/>
                  </a:lnTo>
                  <a:lnTo>
                    <a:pt x="309743" y="103935"/>
                  </a:lnTo>
                  <a:close/>
                </a:path>
                <a:path w="374015" h="421005">
                  <a:moveTo>
                    <a:pt x="16868" y="410691"/>
                  </a:moveTo>
                  <a:lnTo>
                    <a:pt x="133092" y="294118"/>
                  </a:lnTo>
                  <a:lnTo>
                    <a:pt x="170434" y="272885"/>
                  </a:lnTo>
                  <a:lnTo>
                    <a:pt x="184863" y="270891"/>
                  </a:lnTo>
                  <a:lnTo>
                    <a:pt x="199855" y="271989"/>
                  </a:lnTo>
                  <a:lnTo>
                    <a:pt x="238994" y="292531"/>
                  </a:lnTo>
                  <a:lnTo>
                    <a:pt x="356786" y="410691"/>
                  </a:lnTo>
                  <a:lnTo>
                    <a:pt x="16903" y="410774"/>
                  </a:lnTo>
                  <a:close/>
                </a:path>
              </a:pathLst>
            </a:custGeom>
            <a:ln w="12605">
              <a:solidFill>
                <a:srgbClr val="171F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44777" y="963549"/>
              <a:ext cx="6490335" cy="351790"/>
            </a:xfrm>
            <a:custGeom>
              <a:avLst/>
              <a:gdLst/>
              <a:ahLst/>
              <a:cxnLst/>
              <a:rect l="l" t="t" r="r" b="b"/>
              <a:pathLst>
                <a:path w="6490334" h="351790">
                  <a:moveTo>
                    <a:pt x="0" y="351282"/>
                  </a:moveTo>
                  <a:lnTo>
                    <a:pt x="2708910" y="351282"/>
                  </a:lnTo>
                  <a:lnTo>
                    <a:pt x="2708910" y="0"/>
                  </a:lnTo>
                  <a:lnTo>
                    <a:pt x="0" y="0"/>
                  </a:lnTo>
                  <a:lnTo>
                    <a:pt x="0" y="351282"/>
                  </a:lnTo>
                  <a:close/>
                </a:path>
                <a:path w="6490334" h="351790">
                  <a:moveTo>
                    <a:pt x="3346704" y="351282"/>
                  </a:moveTo>
                  <a:lnTo>
                    <a:pt x="6489954" y="351282"/>
                  </a:lnTo>
                  <a:lnTo>
                    <a:pt x="6489954" y="0"/>
                  </a:lnTo>
                  <a:lnTo>
                    <a:pt x="3346704" y="0"/>
                  </a:lnTo>
                  <a:lnTo>
                    <a:pt x="3346704" y="35128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1513</Words>
  <Application>Microsoft Office PowerPoint</Application>
  <PresentationFormat>On-screen Show (16:9)</PresentationFormat>
  <Paragraphs>232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Black</vt:lpstr>
      <vt:lpstr>Arial MT</vt:lpstr>
      <vt:lpstr>Cambria Math</vt:lpstr>
      <vt:lpstr>Lucida Sans Unicode</vt:lpstr>
      <vt:lpstr>Microsoft Sans Serif</vt:lpstr>
      <vt:lpstr>Times New Roman</vt:lpstr>
      <vt:lpstr>Trebuchet MS</vt:lpstr>
      <vt:lpstr>Office Theme</vt:lpstr>
      <vt:lpstr>Domain 4 Agenda</vt:lpstr>
      <vt:lpstr>Domain 4: Network Security Objectives</vt:lpstr>
      <vt:lpstr>Computer Networking</vt:lpstr>
      <vt:lpstr>What is Networking!</vt:lpstr>
      <vt:lpstr>Network Devices</vt:lpstr>
      <vt:lpstr>Network Devices</vt:lpstr>
      <vt:lpstr>Device Address</vt:lpstr>
      <vt:lpstr>Small Business Network</vt:lpstr>
      <vt:lpstr>Network Layers Models</vt:lpstr>
      <vt:lpstr>Open Systems Interconnection (OSI) Model</vt:lpstr>
      <vt:lpstr>Transmission Control  Protocol/Internet Protocol (TCP/IP)</vt:lpstr>
      <vt:lpstr>PowerPoint Presentation</vt:lpstr>
      <vt:lpstr>Internet Protocol (IPv4)</vt:lpstr>
      <vt:lpstr>PowerPoint Presentation</vt:lpstr>
      <vt:lpstr>IPv4 – Private Address Ranges</vt:lpstr>
      <vt:lpstr>Internet Protocol (IPv6)</vt:lpstr>
      <vt:lpstr>Internet Protocol (IPv6) example</vt:lpstr>
      <vt:lpstr>Wireless Networking - WiFi</vt:lpstr>
      <vt:lpstr>Network Attacks Types</vt:lpstr>
      <vt:lpstr>Network Attacks (Active Attacks - Part 1)</vt:lpstr>
      <vt:lpstr>Network Attacks (Active Attacks - Part 2)</vt:lpstr>
      <vt:lpstr>Network Attacks (Active Attacks - Part 3)</vt:lpstr>
      <vt:lpstr>Network Attacks (Passive Attacks)</vt:lpstr>
      <vt:lpstr>Ports and Protocols (Applications/Services)</vt:lpstr>
      <vt:lpstr>Logical Ports Ranges</vt:lpstr>
      <vt:lpstr>Non-Secure and Secure Ports</vt:lpstr>
      <vt:lpstr>TCP vs UDP</vt:lpstr>
      <vt:lpstr>What Does Three-Way Handshake Mean?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4 Agenda</dc:title>
  <cp:lastModifiedBy>وليد عبدالله الغامدي</cp:lastModifiedBy>
  <cp:revision>3</cp:revision>
  <dcterms:created xsi:type="dcterms:W3CDTF">2024-08-23T21:19:31Z</dcterms:created>
  <dcterms:modified xsi:type="dcterms:W3CDTF">2024-10-28T06:32:11Z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2024-08-23T00:00:00Z</vt:filetime>
  </property>
  <property fmtid="{D5CDD505-2E9C-101B-9397-08002B2CF9AE}" pid="3" name="Producer">
    <vt:lpwstr>3-Heights™ PDF Merge Split Shell 6.12.1.11 (http://www.pdf-tools.com)</vt:lpwstr>
  </property>
</Properties>
</file>