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38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762000"/>
            <a:ext cx="599440" cy="47218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624" y="1272539"/>
            <a:ext cx="7181850" cy="34373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399" y="484631"/>
            <a:ext cx="7816596" cy="4201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9604" y="1290955"/>
            <a:ext cx="230124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D45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D45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D45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D45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D45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881628" cy="22418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5347" y="3892296"/>
            <a:ext cx="2168652" cy="12512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6787" y="3933444"/>
            <a:ext cx="2077211" cy="12100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1716" y="416051"/>
            <a:ext cx="3702557" cy="7475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D45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881628" cy="22418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5347" y="3892295"/>
            <a:ext cx="2168652" cy="12512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66788" y="3933444"/>
            <a:ext cx="2077211" cy="1210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817" y="375119"/>
            <a:ext cx="7109332" cy="958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D45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263" y="1621688"/>
            <a:ext cx="3678554" cy="3110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D45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277" y="4802378"/>
            <a:ext cx="259715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jp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5897" y="0"/>
              <a:ext cx="4118610" cy="5143500"/>
            </a:xfrm>
            <a:custGeom>
              <a:avLst/>
              <a:gdLst/>
              <a:ahLst/>
              <a:cxnLst/>
              <a:rect l="l" t="t" r="r" b="b"/>
              <a:pathLst>
                <a:path w="4118609" h="5143500">
                  <a:moveTo>
                    <a:pt x="0" y="5143500"/>
                  </a:moveTo>
                  <a:lnTo>
                    <a:pt x="4118102" y="5143500"/>
                  </a:lnTo>
                  <a:lnTo>
                    <a:pt x="4118102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2B373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" y="1952244"/>
              <a:ext cx="3576066" cy="13235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3280" y="2024888"/>
            <a:ext cx="308419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b="1" spc="-105" dirty="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sz="32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sz="3200" b="1" spc="-11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32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00065" y="1398270"/>
            <a:ext cx="311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5" dirty="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sz="32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320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414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75250" y="2080641"/>
            <a:ext cx="3764915" cy="848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27100" marR="608965" indent="-914400">
              <a:lnSpc>
                <a:spcPct val="101699"/>
              </a:lnSpc>
              <a:spcBef>
                <a:spcPts val="60"/>
              </a:spcBef>
            </a:pPr>
            <a:r>
              <a:rPr sz="1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8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1:</a:t>
            </a:r>
            <a:r>
              <a:rPr sz="18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Understand</a:t>
            </a:r>
            <a:r>
              <a:rPr sz="18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Computer 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Networking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2125"/>
              </a:lnSpc>
            </a:pPr>
            <a:r>
              <a:rPr sz="1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8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2:</a:t>
            </a:r>
            <a:r>
              <a:rPr sz="18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8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sz="18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(Cyber)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9650" y="2907868"/>
            <a:ext cx="1950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Threats</a:t>
            </a:r>
            <a:r>
              <a:rPr sz="18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Attacks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1778" y="3187445"/>
            <a:ext cx="3823970" cy="600710"/>
          </a:xfrm>
          <a:prstGeom prst="rect">
            <a:avLst/>
          </a:prstGeom>
          <a:solidFill>
            <a:srgbClr val="2B373C">
              <a:alpha val="30195"/>
            </a:srgbClr>
          </a:solidFill>
          <a:ln w="25400">
            <a:solidFill>
              <a:srgbClr val="3DF38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R="694055" algn="r">
              <a:lnSpc>
                <a:spcPct val="100000"/>
              </a:lnSpc>
              <a:spcBef>
                <a:spcPts val="25"/>
              </a:spcBef>
            </a:pPr>
            <a:r>
              <a:rPr sz="1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8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3:</a:t>
            </a:r>
            <a:r>
              <a:rPr sz="18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Understand</a:t>
            </a:r>
            <a:r>
              <a:rPr sz="18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endParaRPr sz="1800">
              <a:latin typeface="Lucida Sans Unicode"/>
              <a:cs typeface="Lucida Sans Unicode"/>
            </a:endParaRPr>
          </a:p>
          <a:p>
            <a:pPr marR="629285" algn="r">
              <a:lnSpc>
                <a:spcPct val="100000"/>
              </a:lnSpc>
              <a:spcBef>
                <a:spcPts val="40"/>
              </a:spcBef>
            </a:pPr>
            <a:r>
              <a:rPr sz="1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sz="1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Infrastructure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339" rIns="0" bIns="0" rtlCol="0">
            <a:spAutoFit/>
          </a:bodyPr>
          <a:lstStyle/>
          <a:p>
            <a:pPr marL="1685289">
              <a:lnSpc>
                <a:spcPct val="100000"/>
              </a:lnSpc>
              <a:spcBef>
                <a:spcPts val="95"/>
              </a:spcBef>
            </a:pPr>
            <a:r>
              <a:rPr sz="2800" b="1" spc="-130" dirty="0">
                <a:solidFill>
                  <a:srgbClr val="171F21"/>
                </a:solidFill>
                <a:latin typeface="Trebuchet MS"/>
                <a:cs typeface="Trebuchet MS"/>
              </a:rPr>
              <a:t>Cloud</a:t>
            </a:r>
            <a:r>
              <a:rPr sz="2800" b="1" spc="-1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30" dirty="0">
                <a:solidFill>
                  <a:srgbClr val="171F21"/>
                </a:solidFill>
                <a:latin typeface="Trebuchet MS"/>
                <a:cs typeface="Trebuchet MS"/>
              </a:rPr>
              <a:t>Service</a:t>
            </a:r>
            <a:r>
              <a:rPr sz="2800" b="1" spc="-1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171F21"/>
                </a:solidFill>
                <a:latin typeface="Trebuchet MS"/>
                <a:cs typeface="Trebuchet MS"/>
              </a:rPr>
              <a:t>Models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3955" y="1074419"/>
            <a:ext cx="5765800" cy="3685540"/>
            <a:chOff x="1933955" y="1074419"/>
            <a:chExt cx="5765800" cy="3685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955" y="1074419"/>
              <a:ext cx="1100328" cy="3685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483" y="1074419"/>
              <a:ext cx="1098803" cy="36850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7488" y="1074419"/>
              <a:ext cx="1100327" cy="36850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5015" y="1074419"/>
              <a:ext cx="1094358" cy="36850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078" y="3128589"/>
            <a:ext cx="1219885" cy="322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6477" y="3545092"/>
            <a:ext cx="1214212" cy="32690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2272" y="373430"/>
            <a:ext cx="8203692" cy="4576572"/>
            <a:chOff x="652272" y="373430"/>
            <a:chExt cx="8203692" cy="4576572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72" y="373430"/>
              <a:ext cx="8203692" cy="45765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344" y="568451"/>
              <a:ext cx="7633716" cy="4006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740" y="1415795"/>
              <a:ext cx="2433828" cy="14005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787" y="1511808"/>
              <a:ext cx="2380488" cy="1094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9462" y="1457706"/>
              <a:ext cx="2315210" cy="1282065"/>
            </a:xfrm>
            <a:custGeom>
              <a:avLst/>
              <a:gdLst/>
              <a:ahLst/>
              <a:cxnLst/>
              <a:rect l="l" t="t" r="r" b="b"/>
              <a:pathLst>
                <a:path w="2315210" h="1282064">
                  <a:moveTo>
                    <a:pt x="2314955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1350390" y="1114044"/>
                  </a:lnTo>
                  <a:lnTo>
                    <a:pt x="1161033" y="1281811"/>
                  </a:lnTo>
                  <a:lnTo>
                    <a:pt x="1929130" y="1114044"/>
                  </a:lnTo>
                  <a:lnTo>
                    <a:pt x="2314955" y="1114044"/>
                  </a:lnTo>
                  <a:lnTo>
                    <a:pt x="2314955" y="0"/>
                  </a:lnTo>
                  <a:close/>
                </a:path>
              </a:pathLst>
            </a:custGeom>
            <a:solidFill>
              <a:srgbClr val="F6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9462" y="1457706"/>
              <a:ext cx="2315210" cy="1282065"/>
            </a:xfrm>
            <a:custGeom>
              <a:avLst/>
              <a:gdLst/>
              <a:ahLst/>
              <a:cxnLst/>
              <a:rect l="l" t="t" r="r" b="b"/>
              <a:pathLst>
                <a:path w="2315210" h="1282064">
                  <a:moveTo>
                    <a:pt x="0" y="0"/>
                  </a:moveTo>
                  <a:lnTo>
                    <a:pt x="1350390" y="0"/>
                  </a:lnTo>
                  <a:lnTo>
                    <a:pt x="1929130" y="0"/>
                  </a:lnTo>
                  <a:lnTo>
                    <a:pt x="2314955" y="0"/>
                  </a:lnTo>
                  <a:lnTo>
                    <a:pt x="2314955" y="649859"/>
                  </a:lnTo>
                  <a:lnTo>
                    <a:pt x="2314955" y="928370"/>
                  </a:lnTo>
                  <a:lnTo>
                    <a:pt x="2314955" y="1114044"/>
                  </a:lnTo>
                  <a:lnTo>
                    <a:pt x="1929130" y="1114044"/>
                  </a:lnTo>
                  <a:lnTo>
                    <a:pt x="1161033" y="1281811"/>
                  </a:lnTo>
                  <a:lnTo>
                    <a:pt x="1350390" y="1114044"/>
                  </a:lnTo>
                  <a:lnTo>
                    <a:pt x="0" y="1114044"/>
                  </a:lnTo>
                  <a:lnTo>
                    <a:pt x="0" y="928370"/>
                  </a:lnTo>
                  <a:lnTo>
                    <a:pt x="0" y="6498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196" y="1415795"/>
              <a:ext cx="2433828" cy="13822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4243" y="1511808"/>
              <a:ext cx="2389632" cy="10942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72918" y="1457706"/>
              <a:ext cx="2315210" cy="1263015"/>
            </a:xfrm>
            <a:custGeom>
              <a:avLst/>
              <a:gdLst/>
              <a:ahLst/>
              <a:cxnLst/>
              <a:rect l="l" t="t" r="r" b="b"/>
              <a:pathLst>
                <a:path w="2315210" h="1263014">
                  <a:moveTo>
                    <a:pt x="2314956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385825" y="1114044"/>
                  </a:lnTo>
                  <a:lnTo>
                    <a:pt x="961008" y="1262761"/>
                  </a:lnTo>
                  <a:lnTo>
                    <a:pt x="964565" y="1114044"/>
                  </a:lnTo>
                  <a:lnTo>
                    <a:pt x="2314956" y="1114044"/>
                  </a:lnTo>
                  <a:lnTo>
                    <a:pt x="2314956" y="0"/>
                  </a:lnTo>
                  <a:close/>
                </a:path>
              </a:pathLst>
            </a:custGeom>
            <a:solidFill>
              <a:srgbClr val="00C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2918" y="1457706"/>
              <a:ext cx="2315210" cy="1263015"/>
            </a:xfrm>
            <a:custGeom>
              <a:avLst/>
              <a:gdLst/>
              <a:ahLst/>
              <a:cxnLst/>
              <a:rect l="l" t="t" r="r" b="b"/>
              <a:pathLst>
                <a:path w="2315210" h="1263014">
                  <a:moveTo>
                    <a:pt x="0" y="0"/>
                  </a:moveTo>
                  <a:lnTo>
                    <a:pt x="385825" y="0"/>
                  </a:lnTo>
                  <a:lnTo>
                    <a:pt x="964565" y="0"/>
                  </a:lnTo>
                  <a:lnTo>
                    <a:pt x="2314956" y="0"/>
                  </a:lnTo>
                  <a:lnTo>
                    <a:pt x="2314956" y="649859"/>
                  </a:lnTo>
                  <a:lnTo>
                    <a:pt x="2314956" y="928370"/>
                  </a:lnTo>
                  <a:lnTo>
                    <a:pt x="2314956" y="1114044"/>
                  </a:lnTo>
                  <a:lnTo>
                    <a:pt x="964565" y="1114044"/>
                  </a:lnTo>
                  <a:lnTo>
                    <a:pt x="961008" y="1262761"/>
                  </a:lnTo>
                  <a:lnTo>
                    <a:pt x="385825" y="1114044"/>
                  </a:lnTo>
                  <a:lnTo>
                    <a:pt x="0" y="1114044"/>
                  </a:lnTo>
                  <a:lnTo>
                    <a:pt x="0" y="928370"/>
                  </a:lnTo>
                  <a:lnTo>
                    <a:pt x="0" y="6498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7744" y="1570989"/>
            <a:ext cx="38214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171F21"/>
                </a:solidFill>
                <a:latin typeface="Arial MT"/>
                <a:cs typeface="Arial MT"/>
              </a:rPr>
              <a:t>It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171F21"/>
                </a:solidFill>
                <a:latin typeface="Arial MT"/>
                <a:cs typeface="Arial MT"/>
              </a:rPr>
              <a:t>is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50" dirty="0">
                <a:solidFill>
                  <a:srgbClr val="171F21"/>
                </a:solidFill>
                <a:latin typeface="Arial MT"/>
                <a:cs typeface="Arial MT"/>
              </a:rPr>
              <a:t>open</a:t>
            </a:r>
            <a:r>
              <a:rPr sz="1400" spc="-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Arial MT"/>
                <a:cs typeface="Arial MT"/>
              </a:rPr>
              <a:t>to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25" dirty="0">
                <a:solidFill>
                  <a:srgbClr val="171F21"/>
                </a:solidFill>
                <a:latin typeface="Arial MT"/>
                <a:cs typeface="Arial MT"/>
              </a:rPr>
              <a:t>the</a:t>
            </a:r>
            <a:r>
              <a:rPr sz="1400" spc="-5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Arial MT"/>
                <a:cs typeface="Arial MT"/>
              </a:rPr>
              <a:t>public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1400" spc="-6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000" dirty="0">
                <a:solidFill>
                  <a:srgbClr val="171F21"/>
                </a:solidFill>
                <a:latin typeface="Arial MT"/>
                <a:cs typeface="Arial MT"/>
              </a:rPr>
              <a:t>S</a:t>
            </a:r>
            <a:r>
              <a:rPr sz="1400" spc="-70" dirty="0">
                <a:solidFill>
                  <a:srgbClr val="171F21"/>
                </a:solidFill>
                <a:latin typeface="Arial MT"/>
                <a:cs typeface="Arial MT"/>
              </a:rPr>
              <a:t>i</a:t>
            </a:r>
            <a:r>
              <a:rPr sz="1400" spc="-180" dirty="0">
                <a:solidFill>
                  <a:srgbClr val="171F21"/>
                </a:solidFill>
                <a:latin typeface="Arial MT"/>
                <a:cs typeface="Arial MT"/>
              </a:rPr>
              <a:t>s</a:t>
            </a:r>
            <a:r>
              <a:rPr sz="1400" spc="-750" dirty="0">
                <a:solidFill>
                  <a:srgbClr val="171F21"/>
                </a:solidFill>
                <a:latin typeface="Arial MT"/>
                <a:cs typeface="Arial MT"/>
              </a:rPr>
              <a:t>a</a:t>
            </a:r>
            <a:r>
              <a:rPr sz="1400" spc="-70" dirty="0">
                <a:solidFill>
                  <a:srgbClr val="171F21"/>
                </a:solidFill>
                <a:latin typeface="Arial MT"/>
                <a:cs typeface="Arial MT"/>
              </a:rPr>
              <a:t>,</a:t>
            </a:r>
            <a:r>
              <a:rPr sz="1400" spc="-1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171F21"/>
                </a:solidFill>
                <a:latin typeface="Arial MT"/>
                <a:cs typeface="Arial MT"/>
              </a:rPr>
              <a:t>me</a:t>
            </a:r>
            <a:r>
              <a:rPr sz="1400" spc="-6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30" dirty="0">
                <a:solidFill>
                  <a:srgbClr val="171F21"/>
                </a:solidFill>
                <a:latin typeface="Arial MT"/>
                <a:cs typeface="Arial MT"/>
              </a:rPr>
              <a:t>concept</a:t>
            </a:r>
            <a:r>
              <a:rPr sz="1400" spc="-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Arial MT"/>
                <a:cs typeface="Arial MT"/>
              </a:rPr>
              <a:t>as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Arial MT"/>
                <a:cs typeface="Arial MT"/>
              </a:rPr>
              <a:t>public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171F21"/>
                </a:solidFill>
                <a:latin typeface="Arial MT"/>
                <a:cs typeface="Arial MT"/>
              </a:rPr>
              <a:t>clouds,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7744" y="2211451"/>
            <a:ext cx="3864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5" dirty="0">
                <a:solidFill>
                  <a:srgbClr val="171F21"/>
                </a:solidFill>
                <a:latin typeface="Arial MT"/>
                <a:cs typeface="Arial MT"/>
              </a:rPr>
              <a:t>use</a:t>
            </a:r>
            <a:r>
              <a:rPr sz="1400" spc="-5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Arial MT"/>
                <a:cs typeface="Arial MT"/>
              </a:rPr>
              <a:t>as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171F21"/>
                </a:solidFill>
                <a:latin typeface="Arial MT"/>
                <a:cs typeface="Arial MT"/>
              </a:rPr>
              <a:t>part</a:t>
            </a:r>
            <a:r>
              <a:rPr sz="1400" spc="-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14" dirty="0">
                <a:solidFill>
                  <a:srgbClr val="171F21"/>
                </a:solidFill>
                <a:latin typeface="Arial MT"/>
                <a:cs typeface="Arial MT"/>
              </a:rPr>
              <a:t>of</a:t>
            </a:r>
            <a:r>
              <a:rPr sz="1400" spc="-4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Arial MT"/>
                <a:cs typeface="Arial MT"/>
              </a:rPr>
              <a:t>a</a:t>
            </a:r>
            <a:r>
              <a:rPr sz="1400" spc="-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30" dirty="0">
                <a:solidFill>
                  <a:srgbClr val="171F21"/>
                </a:solidFill>
                <a:latin typeface="Arial MT"/>
                <a:cs typeface="Arial MT"/>
              </a:rPr>
              <a:t>resource</a:t>
            </a:r>
            <a:r>
              <a:rPr sz="1400" spc="-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171F21"/>
                </a:solidFill>
                <a:latin typeface="Arial MT"/>
                <a:cs typeface="Arial MT"/>
              </a:rPr>
              <a:t>p</a:t>
            </a:r>
            <a:r>
              <a:rPr sz="1400" spc="-860" dirty="0">
                <a:solidFill>
                  <a:srgbClr val="171F21"/>
                </a:solidFill>
                <a:latin typeface="Arial MT"/>
                <a:cs typeface="Arial MT"/>
              </a:rPr>
              <a:t>o</a:t>
            </a:r>
            <a:r>
              <a:rPr sz="1400" spc="-140" dirty="0">
                <a:solidFill>
                  <a:srgbClr val="171F21"/>
                </a:solidFill>
                <a:latin typeface="Arial MT"/>
                <a:cs typeface="Arial MT"/>
              </a:rPr>
              <a:t>a</a:t>
            </a:r>
            <a:r>
              <a:rPr sz="1400" spc="-860" dirty="0">
                <a:solidFill>
                  <a:srgbClr val="171F21"/>
                </a:solidFill>
                <a:latin typeface="Arial MT"/>
                <a:cs typeface="Arial MT"/>
              </a:rPr>
              <a:t>o</a:t>
            </a:r>
            <a:r>
              <a:rPr sz="1400" spc="-110" dirty="0">
                <a:solidFill>
                  <a:srgbClr val="171F21"/>
                </a:solidFill>
                <a:latin typeface="Arial MT"/>
                <a:cs typeface="Arial MT"/>
              </a:rPr>
              <a:t>s</a:t>
            </a:r>
            <a:r>
              <a:rPr sz="1400" spc="-760" dirty="0">
                <a:solidFill>
                  <a:srgbClr val="171F21"/>
                </a:solidFill>
                <a:latin typeface="Arial MT"/>
                <a:cs typeface="Arial MT"/>
              </a:rPr>
              <a:t>s</a:t>
            </a:r>
            <a:r>
              <a:rPr sz="1400" spc="-100" dirty="0">
                <a:solidFill>
                  <a:srgbClr val="171F21"/>
                </a:solidFill>
                <a:latin typeface="Arial MT"/>
                <a:cs typeface="Arial MT"/>
              </a:rPr>
              <a:t>l</a:t>
            </a:r>
            <a:r>
              <a:rPr sz="1400" spc="-150" dirty="0">
                <a:solidFill>
                  <a:srgbClr val="171F21"/>
                </a:solidFill>
                <a:latin typeface="Arial MT"/>
                <a:cs typeface="Arial MT"/>
              </a:rPr>
              <a:t>.</a:t>
            </a:r>
            <a:r>
              <a:rPr sz="1400" spc="-110" dirty="0">
                <a:solidFill>
                  <a:srgbClr val="171F21"/>
                </a:solidFill>
                <a:latin typeface="Arial MT"/>
                <a:cs typeface="Arial MT"/>
              </a:rPr>
              <a:t>et</a:t>
            </a:r>
            <a:r>
              <a:rPr sz="1400" spc="-100" dirty="0">
                <a:solidFill>
                  <a:srgbClr val="171F21"/>
                </a:solidFill>
                <a:latin typeface="Arial MT"/>
                <a:cs typeface="Arial MT"/>
              </a:rPr>
              <a:t>s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171F21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45" dirty="0">
                <a:solidFill>
                  <a:srgbClr val="171F21"/>
                </a:solidFill>
                <a:latin typeface="Arial MT"/>
                <a:cs typeface="Arial MT"/>
              </a:rPr>
              <a:t>a</a:t>
            </a:r>
            <a:r>
              <a:rPr sz="1400" spc="-5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b="1" spc="-125" dirty="0">
                <a:solidFill>
                  <a:srgbClr val="171F21"/>
                </a:solidFill>
                <a:latin typeface="Arial"/>
                <a:cs typeface="Arial"/>
              </a:rPr>
              <a:t>single</a:t>
            </a:r>
            <a:r>
              <a:rPr sz="1400" b="1" spc="-5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171F21"/>
                </a:solidFill>
                <a:latin typeface="Arial MT"/>
                <a:cs typeface="Arial MT"/>
              </a:rPr>
              <a:t>organization.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02479" y="1405127"/>
            <a:ext cx="3834765" cy="1431290"/>
            <a:chOff x="4602479" y="1405127"/>
            <a:chExt cx="3834765" cy="143129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2479" y="1415795"/>
              <a:ext cx="2433828" cy="13914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5527" y="1405127"/>
              <a:ext cx="2356104" cy="13075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64201" y="1457705"/>
              <a:ext cx="2315210" cy="1272540"/>
            </a:xfrm>
            <a:custGeom>
              <a:avLst/>
              <a:gdLst/>
              <a:ahLst/>
              <a:cxnLst/>
              <a:rect l="l" t="t" r="r" b="b"/>
              <a:pathLst>
                <a:path w="2315209" h="1272539">
                  <a:moveTo>
                    <a:pt x="2314955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385825" y="1114044"/>
                  </a:lnTo>
                  <a:lnTo>
                    <a:pt x="808609" y="1272286"/>
                  </a:lnTo>
                  <a:lnTo>
                    <a:pt x="964564" y="1114044"/>
                  </a:lnTo>
                  <a:lnTo>
                    <a:pt x="2314955" y="1114044"/>
                  </a:lnTo>
                  <a:lnTo>
                    <a:pt x="2314955" y="0"/>
                  </a:lnTo>
                  <a:close/>
                </a:path>
              </a:pathLst>
            </a:custGeom>
            <a:solidFill>
              <a:srgbClr val="505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4201" y="1457705"/>
              <a:ext cx="2315210" cy="1272540"/>
            </a:xfrm>
            <a:custGeom>
              <a:avLst/>
              <a:gdLst/>
              <a:ahLst/>
              <a:cxnLst/>
              <a:rect l="l" t="t" r="r" b="b"/>
              <a:pathLst>
                <a:path w="2315209" h="1272539">
                  <a:moveTo>
                    <a:pt x="0" y="0"/>
                  </a:moveTo>
                  <a:lnTo>
                    <a:pt x="385825" y="0"/>
                  </a:lnTo>
                  <a:lnTo>
                    <a:pt x="964564" y="0"/>
                  </a:lnTo>
                  <a:lnTo>
                    <a:pt x="2314955" y="0"/>
                  </a:lnTo>
                  <a:lnTo>
                    <a:pt x="2314955" y="649859"/>
                  </a:lnTo>
                  <a:lnTo>
                    <a:pt x="2314955" y="928370"/>
                  </a:lnTo>
                  <a:lnTo>
                    <a:pt x="2314955" y="1114044"/>
                  </a:lnTo>
                  <a:lnTo>
                    <a:pt x="964564" y="1114044"/>
                  </a:lnTo>
                  <a:lnTo>
                    <a:pt x="808609" y="1272286"/>
                  </a:lnTo>
                  <a:lnTo>
                    <a:pt x="385825" y="1114044"/>
                  </a:lnTo>
                  <a:lnTo>
                    <a:pt x="0" y="1114044"/>
                  </a:lnTo>
                  <a:lnTo>
                    <a:pt x="0" y="928370"/>
                  </a:lnTo>
                  <a:lnTo>
                    <a:pt x="0" y="6498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7929" y="1883409"/>
              <a:ext cx="478790" cy="6350"/>
            </a:xfrm>
            <a:custGeom>
              <a:avLst/>
              <a:gdLst/>
              <a:ahLst/>
              <a:cxnLst/>
              <a:rect l="l" t="t" r="r" b="b"/>
              <a:pathLst>
                <a:path w="478790" h="6350">
                  <a:moveTo>
                    <a:pt x="47853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78535" y="6096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3035" y="1415795"/>
              <a:ext cx="2433827" cy="14203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6083" y="1405127"/>
              <a:ext cx="2319527" cy="13075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64757" y="1457705"/>
              <a:ext cx="2315210" cy="1301115"/>
            </a:xfrm>
            <a:custGeom>
              <a:avLst/>
              <a:gdLst/>
              <a:ahLst/>
              <a:cxnLst/>
              <a:rect l="l" t="t" r="r" b="b"/>
              <a:pathLst>
                <a:path w="2315209" h="1301114">
                  <a:moveTo>
                    <a:pt x="2314956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385825" y="1114044"/>
                  </a:lnTo>
                  <a:lnTo>
                    <a:pt x="1122934" y="1300861"/>
                  </a:lnTo>
                  <a:lnTo>
                    <a:pt x="964564" y="1114044"/>
                  </a:lnTo>
                  <a:lnTo>
                    <a:pt x="2314956" y="1114044"/>
                  </a:lnTo>
                  <a:lnTo>
                    <a:pt x="2314956" y="0"/>
                  </a:lnTo>
                  <a:close/>
                </a:path>
              </a:pathLst>
            </a:custGeom>
            <a:solidFill>
              <a:srgbClr val="EA1D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64757" y="1457705"/>
              <a:ext cx="2315210" cy="1301115"/>
            </a:xfrm>
            <a:custGeom>
              <a:avLst/>
              <a:gdLst/>
              <a:ahLst/>
              <a:cxnLst/>
              <a:rect l="l" t="t" r="r" b="b"/>
              <a:pathLst>
                <a:path w="2315209" h="1301114">
                  <a:moveTo>
                    <a:pt x="0" y="0"/>
                  </a:moveTo>
                  <a:lnTo>
                    <a:pt x="385825" y="0"/>
                  </a:lnTo>
                  <a:lnTo>
                    <a:pt x="964564" y="0"/>
                  </a:lnTo>
                  <a:lnTo>
                    <a:pt x="2314956" y="0"/>
                  </a:lnTo>
                  <a:lnTo>
                    <a:pt x="2314956" y="649859"/>
                  </a:lnTo>
                  <a:lnTo>
                    <a:pt x="2314956" y="928370"/>
                  </a:lnTo>
                  <a:lnTo>
                    <a:pt x="2314956" y="1114044"/>
                  </a:lnTo>
                  <a:lnTo>
                    <a:pt x="964564" y="1114044"/>
                  </a:lnTo>
                  <a:lnTo>
                    <a:pt x="1122934" y="1300861"/>
                  </a:lnTo>
                  <a:lnTo>
                    <a:pt x="385825" y="1114044"/>
                  </a:lnTo>
                  <a:lnTo>
                    <a:pt x="0" y="1114044"/>
                  </a:lnTo>
                  <a:lnTo>
                    <a:pt x="0" y="928370"/>
                  </a:lnTo>
                  <a:lnTo>
                    <a:pt x="0" y="64985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43703" y="1464309"/>
            <a:ext cx="3105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5" dirty="0">
                <a:solidFill>
                  <a:srgbClr val="FFFFFF"/>
                </a:solidFill>
                <a:latin typeface="Arial"/>
                <a:cs typeface="Arial"/>
              </a:rPr>
              <a:t>Combines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u="sng" spc="-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public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(c</a:t>
            </a:r>
            <a:r>
              <a:rPr sz="1400" spc="-29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90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434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52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44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90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37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99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unity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clouds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1082344" y="1677670"/>
            <a:ext cx="65824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172" baseline="-33730" dirty="0">
                <a:solidFill>
                  <a:srgbClr val="171F21"/>
                </a:solidFill>
                <a:latin typeface="Arial MT"/>
                <a:cs typeface="Arial MT"/>
              </a:rPr>
              <a:t>therefore,</a:t>
            </a:r>
            <a:r>
              <a:rPr sz="2100" spc="-30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217" baseline="-33730" dirty="0">
                <a:solidFill>
                  <a:srgbClr val="171F21"/>
                </a:solidFill>
                <a:latin typeface="Arial MT"/>
                <a:cs typeface="Arial MT"/>
              </a:rPr>
              <a:t>a</a:t>
            </a:r>
            <a:r>
              <a:rPr sz="2100" spc="-75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b="1" spc="-217" baseline="-33730" dirty="0">
                <a:solidFill>
                  <a:srgbClr val="171F21"/>
                </a:solidFill>
                <a:latin typeface="Arial"/>
                <a:cs typeface="Arial"/>
              </a:rPr>
              <a:t>shared</a:t>
            </a:r>
            <a:r>
              <a:rPr sz="2100" b="1" spc="-75" baseline="-3373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2100" spc="-179" baseline="-33730" dirty="0">
                <a:solidFill>
                  <a:srgbClr val="171F21"/>
                </a:solidFill>
                <a:latin typeface="Arial MT"/>
                <a:cs typeface="Arial MT"/>
              </a:rPr>
              <a:t>res</a:t>
            </a:r>
            <a:r>
              <a:rPr sz="2100" spc="-187" baseline="-33730" dirty="0">
                <a:solidFill>
                  <a:srgbClr val="171F21"/>
                </a:solidFill>
                <a:latin typeface="Arial MT"/>
                <a:cs typeface="Arial MT"/>
              </a:rPr>
              <a:t>o</a:t>
            </a:r>
            <a:r>
              <a:rPr sz="2100" spc="-179" baseline="-33730" dirty="0">
                <a:solidFill>
                  <a:srgbClr val="171F21"/>
                </a:solidFill>
                <a:latin typeface="Arial MT"/>
                <a:cs typeface="Arial MT"/>
              </a:rPr>
              <a:t>ur</a:t>
            </a:r>
            <a:r>
              <a:rPr sz="2100" spc="-907" baseline="-33730" dirty="0">
                <a:solidFill>
                  <a:srgbClr val="171F21"/>
                </a:solidFill>
                <a:latin typeface="Arial MT"/>
                <a:cs typeface="Arial MT"/>
              </a:rPr>
              <a:t>c</a:t>
            </a:r>
            <a:r>
              <a:rPr sz="2100" spc="-607" baseline="-33730" dirty="0">
                <a:solidFill>
                  <a:srgbClr val="171F21"/>
                </a:solidFill>
                <a:latin typeface="Arial MT"/>
                <a:cs typeface="Arial MT"/>
              </a:rPr>
              <a:t>e</a:t>
            </a:r>
            <a:r>
              <a:rPr sz="2100" spc="-914" baseline="-33730" dirty="0">
                <a:solidFill>
                  <a:srgbClr val="171F21"/>
                </a:solidFill>
                <a:latin typeface="Arial MT"/>
                <a:cs typeface="Arial MT"/>
              </a:rPr>
              <a:t>e</a:t>
            </a:r>
            <a:r>
              <a:rPr sz="2100" spc="-179" baseline="-33730" dirty="0">
                <a:solidFill>
                  <a:srgbClr val="171F21"/>
                </a:solidFill>
                <a:latin typeface="Arial MT"/>
                <a:cs typeface="Arial MT"/>
              </a:rPr>
              <a:t>xce</a:t>
            </a:r>
            <a:r>
              <a:rPr sz="2100" spc="-187" baseline="-33730" dirty="0">
                <a:solidFill>
                  <a:srgbClr val="171F21"/>
                </a:solidFill>
                <a:latin typeface="Arial MT"/>
                <a:cs typeface="Arial MT"/>
              </a:rPr>
              <a:t>p</a:t>
            </a:r>
            <a:r>
              <a:rPr sz="2100" spc="-165" baseline="-33730" dirty="0">
                <a:solidFill>
                  <a:srgbClr val="171F21"/>
                </a:solidFill>
                <a:latin typeface="Arial MT"/>
                <a:cs typeface="Arial MT"/>
              </a:rPr>
              <a:t>t</a:t>
            </a:r>
            <a:r>
              <a:rPr sz="2100" spc="52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165" baseline="-33730" dirty="0">
                <a:solidFill>
                  <a:srgbClr val="171F21"/>
                </a:solidFill>
                <a:latin typeface="Arial MT"/>
                <a:cs typeface="Arial MT"/>
              </a:rPr>
              <a:t>that</a:t>
            </a:r>
            <a:r>
              <a:rPr sz="2100" spc="-67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165" baseline="-33730" dirty="0">
                <a:solidFill>
                  <a:srgbClr val="171F21"/>
                </a:solidFill>
                <a:latin typeface="Arial MT"/>
                <a:cs typeface="Arial MT"/>
              </a:rPr>
              <a:t>this</a:t>
            </a:r>
            <a:r>
              <a:rPr sz="2100" spc="-82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172" baseline="-33730" dirty="0">
                <a:solidFill>
                  <a:srgbClr val="171F21"/>
                </a:solidFill>
                <a:latin typeface="Arial MT"/>
                <a:cs typeface="Arial MT"/>
              </a:rPr>
              <a:t>deployment</a:t>
            </a:r>
            <a:r>
              <a:rPr sz="2100" spc="82" baseline="-33730" dirty="0">
                <a:solidFill>
                  <a:srgbClr val="171F21"/>
                </a:solidFill>
                <a:latin typeface="Arial MT"/>
                <a:cs typeface="Arial MT"/>
              </a:rPr>
              <a:t>  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non-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critical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assets)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28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67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28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b="1" spc="-8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400" b="1" spc="-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35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b="1" spc="-2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4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b="1" spc="-1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spc="-76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b="1" spc="-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7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6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bl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private.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2344" y="1890725"/>
            <a:ext cx="6783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165" baseline="-33730" dirty="0">
                <a:solidFill>
                  <a:srgbClr val="171F21"/>
                </a:solidFill>
                <a:latin typeface="Arial MT"/>
                <a:cs typeface="Arial MT"/>
              </a:rPr>
              <a:t>that</a:t>
            </a:r>
            <a:r>
              <a:rPr sz="2100" spc="-75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240" baseline="-33730" dirty="0">
                <a:solidFill>
                  <a:srgbClr val="171F21"/>
                </a:solidFill>
                <a:latin typeface="Arial MT"/>
                <a:cs typeface="Arial MT"/>
              </a:rPr>
              <a:t>many</a:t>
            </a:r>
            <a:r>
              <a:rPr sz="2100" spc="-60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209" baseline="-33730" dirty="0">
                <a:solidFill>
                  <a:srgbClr val="171F21"/>
                </a:solidFill>
                <a:latin typeface="Arial MT"/>
                <a:cs typeface="Arial MT"/>
              </a:rPr>
              <a:t>people</a:t>
            </a:r>
            <a:r>
              <a:rPr sz="2100" spc="-97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150" baseline="-33730" dirty="0">
                <a:solidFill>
                  <a:srgbClr val="171F21"/>
                </a:solidFill>
                <a:latin typeface="Arial MT"/>
                <a:cs typeface="Arial MT"/>
              </a:rPr>
              <a:t>will</a:t>
            </a:r>
            <a:r>
              <a:rPr sz="2100" spc="-97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225" baseline="-33730" dirty="0">
                <a:solidFill>
                  <a:srgbClr val="171F21"/>
                </a:solidFill>
                <a:latin typeface="Arial MT"/>
                <a:cs typeface="Arial MT"/>
              </a:rPr>
              <a:t>be</a:t>
            </a:r>
            <a:r>
              <a:rPr sz="2100" spc="-89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135" baseline="-33730" dirty="0">
                <a:solidFill>
                  <a:srgbClr val="171F21"/>
                </a:solidFill>
                <a:latin typeface="Arial MT"/>
                <a:cs typeface="Arial MT"/>
              </a:rPr>
              <a:t>a</a:t>
            </a:r>
            <a:r>
              <a:rPr sz="2100" spc="-472" baseline="-33730" dirty="0">
                <a:solidFill>
                  <a:srgbClr val="171F21"/>
                </a:solidFill>
                <a:latin typeface="Arial MT"/>
                <a:cs typeface="Arial MT"/>
              </a:rPr>
              <a:t>b</a:t>
            </a:r>
            <a:r>
              <a:rPr sz="2100" spc="-1552" baseline="-33730" dirty="0">
                <a:solidFill>
                  <a:srgbClr val="171F21"/>
                </a:solidFill>
                <a:latin typeface="Arial MT"/>
                <a:cs typeface="Arial MT"/>
              </a:rPr>
              <a:t>m</a:t>
            </a:r>
            <a:r>
              <a:rPr sz="2100" spc="-135" baseline="-33730" dirty="0">
                <a:solidFill>
                  <a:srgbClr val="171F21"/>
                </a:solidFill>
                <a:latin typeface="Arial MT"/>
                <a:cs typeface="Arial MT"/>
              </a:rPr>
              <a:t>l</a:t>
            </a:r>
            <a:r>
              <a:rPr sz="2100" spc="-345" baseline="-33730" dirty="0">
                <a:solidFill>
                  <a:srgbClr val="171F21"/>
                </a:solidFill>
                <a:latin typeface="Arial MT"/>
                <a:cs typeface="Arial MT"/>
              </a:rPr>
              <a:t>e</a:t>
            </a:r>
            <a:r>
              <a:rPr sz="2100" spc="-517" baseline="-33730" dirty="0">
                <a:solidFill>
                  <a:srgbClr val="171F21"/>
                </a:solidFill>
                <a:latin typeface="Arial MT"/>
                <a:cs typeface="Arial MT"/>
              </a:rPr>
              <a:t>o</a:t>
            </a:r>
            <a:r>
              <a:rPr sz="2100" spc="-337" baseline="-33730" dirty="0">
                <a:solidFill>
                  <a:srgbClr val="171F21"/>
                </a:solidFill>
                <a:latin typeface="Arial MT"/>
                <a:cs typeface="Arial MT"/>
              </a:rPr>
              <a:t>t</a:t>
            </a:r>
            <a:r>
              <a:rPr sz="2100" spc="-1087" baseline="-33730" dirty="0">
                <a:solidFill>
                  <a:srgbClr val="171F21"/>
                </a:solidFill>
                <a:latin typeface="Arial MT"/>
                <a:cs typeface="Arial MT"/>
              </a:rPr>
              <a:t>d</a:t>
            </a:r>
            <a:r>
              <a:rPr sz="2100" spc="-359" baseline="-33730" dirty="0">
                <a:solidFill>
                  <a:srgbClr val="171F21"/>
                </a:solidFill>
                <a:latin typeface="Arial MT"/>
                <a:cs typeface="Arial MT"/>
              </a:rPr>
              <a:t>o</a:t>
            </a:r>
            <a:r>
              <a:rPr sz="2100" spc="-142" baseline="-33730" dirty="0">
                <a:solidFill>
                  <a:srgbClr val="171F21"/>
                </a:solidFill>
                <a:latin typeface="Arial MT"/>
                <a:cs typeface="Arial MT"/>
              </a:rPr>
              <a:t>e</a:t>
            </a:r>
            <a:r>
              <a:rPr sz="2100" spc="-120" baseline="-33730" dirty="0">
                <a:solidFill>
                  <a:srgbClr val="171F21"/>
                </a:solidFill>
                <a:latin typeface="Arial MT"/>
                <a:cs typeface="Arial MT"/>
              </a:rPr>
              <a:t>l</a:t>
            </a:r>
            <a:r>
              <a:rPr sz="2100" spc="-82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187" baseline="-33730" dirty="0">
                <a:solidFill>
                  <a:srgbClr val="171F21"/>
                </a:solidFill>
                <a:latin typeface="Arial MT"/>
                <a:cs typeface="Arial MT"/>
              </a:rPr>
              <a:t>includes</a:t>
            </a:r>
            <a:r>
              <a:rPr sz="2100" spc="-60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100" spc="-187" baseline="-33730" dirty="0">
                <a:solidFill>
                  <a:srgbClr val="171F21"/>
                </a:solidFill>
                <a:latin typeface="Arial MT"/>
                <a:cs typeface="Arial MT"/>
              </a:rPr>
              <a:t>cloud-</a:t>
            </a:r>
            <a:r>
              <a:rPr sz="2100" spc="-157" baseline="-33730" dirty="0">
                <a:solidFill>
                  <a:srgbClr val="171F21"/>
                </a:solidFill>
                <a:latin typeface="Arial MT"/>
                <a:cs typeface="Arial MT"/>
              </a:rPr>
              <a:t>based</a:t>
            </a:r>
            <a:r>
              <a:rPr sz="2100" spc="450" baseline="-337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(contains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critical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4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84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51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83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-38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-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28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68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400" spc="-29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68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-77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 MT"/>
                <a:cs typeface="Arial MT"/>
              </a:rPr>
              <a:t>developed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3703" y="2104771"/>
            <a:ext cx="3407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4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reduce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20" dirty="0">
                <a:solidFill>
                  <a:srgbClr val="FFFFFF"/>
                </a:solidFill>
                <a:latin typeface="Arial MT"/>
                <a:cs typeface="Arial MT"/>
              </a:rPr>
              <a:t>mepeatrticular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b="1" spc="-160" dirty="0">
                <a:solidFill>
                  <a:srgbClr val="FFFFFF"/>
                </a:solidFill>
                <a:latin typeface="Arial"/>
                <a:cs typeface="Arial"/>
              </a:rPr>
              <a:t>community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(similar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3703" y="2318131"/>
            <a:ext cx="3106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2875" algn="l"/>
              </a:tabLst>
            </a:pPr>
            <a:r>
              <a:rPr sz="1400" spc="-135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needs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400" b="1" spc="-14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6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functions)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0383" y="751331"/>
            <a:ext cx="5441442" cy="7475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238" rIns="0" bIns="0" rtlCol="0">
            <a:spAutoFit/>
          </a:bodyPr>
          <a:lstStyle/>
          <a:p>
            <a:pPr marL="934085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171F21"/>
                </a:solidFill>
                <a:latin typeface="Trebuchet MS"/>
                <a:cs typeface="Trebuchet MS"/>
              </a:rPr>
              <a:t>Managed</a:t>
            </a:r>
            <a:r>
              <a:rPr sz="2800" b="1" spc="-17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171F21"/>
                </a:solidFill>
                <a:latin typeface="Trebuchet MS"/>
                <a:cs typeface="Trebuchet MS"/>
              </a:rPr>
              <a:t>Service</a:t>
            </a:r>
            <a:r>
              <a:rPr sz="2800" b="1" spc="-17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171F21"/>
                </a:solidFill>
                <a:latin typeface="Trebuchet MS"/>
                <a:cs typeface="Trebuchet MS"/>
              </a:rPr>
              <a:t>Provider</a:t>
            </a:r>
            <a:r>
              <a:rPr sz="2800" b="1" spc="-1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171F21"/>
                </a:solidFill>
                <a:latin typeface="Trebuchet MS"/>
                <a:cs typeface="Trebuchet MS"/>
              </a:rPr>
              <a:t>(MSP)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792" y="1729719"/>
            <a:ext cx="3385820" cy="2831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 marR="93980" indent="-353695">
              <a:lnSpc>
                <a:spcPct val="115100"/>
              </a:lnSpc>
              <a:spcBef>
                <a:spcPts val="105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7665" algn="l"/>
              </a:tabLst>
            </a:pP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managed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provider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(MSP) 	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company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manages 	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information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technology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assets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171F21"/>
                </a:solidFill>
                <a:latin typeface="Lucida Sans Unicode"/>
                <a:cs typeface="Lucida Sans Unicode"/>
              </a:rPr>
              <a:t>for 	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another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company.</a:t>
            </a:r>
            <a:endParaRPr sz="1600">
              <a:latin typeface="Lucida Sans Unicode"/>
              <a:cs typeface="Lucida Sans Unicode"/>
            </a:endParaRPr>
          </a:p>
          <a:p>
            <a:pPr marL="365760" marR="756285" indent="-353695">
              <a:lnSpc>
                <a:spcPct val="114999"/>
              </a:lnSpc>
              <a:buClr>
                <a:srgbClr val="00CC9F"/>
              </a:buClr>
              <a:buSzPct val="125000"/>
              <a:buFont typeface="Cambria Math"/>
              <a:buChar char="⦿"/>
              <a:tabLst>
                <a:tab pos="367665" algn="l"/>
              </a:tabLst>
            </a:pP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Mainly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used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by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Small-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and 	</a:t>
            </a:r>
            <a:r>
              <a:rPr sz="1600" spc="-170" dirty="0">
                <a:solidFill>
                  <a:srgbClr val="171F21"/>
                </a:solidFill>
                <a:latin typeface="Lucida Sans Unicode"/>
                <a:cs typeface="Lucida Sans Unicode"/>
              </a:rPr>
              <a:t>medium-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sized</a:t>
            </a:r>
            <a:r>
              <a:rPr sz="16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businesses</a:t>
            </a:r>
            <a:endParaRPr sz="1600">
              <a:latin typeface="Lucida Sans Unicode"/>
              <a:cs typeface="Lucida Sans Unicode"/>
            </a:endParaRPr>
          </a:p>
          <a:p>
            <a:pPr marL="365760" marR="314960" indent="-353695">
              <a:lnSpc>
                <a:spcPct val="114999"/>
              </a:lnSpc>
              <a:buClr>
                <a:srgbClr val="00CC9F"/>
              </a:buClr>
              <a:buSzPct val="125000"/>
              <a:buFont typeface="Cambria Math"/>
              <a:buChar char="⦿"/>
              <a:tabLst>
                <a:tab pos="367665" algn="l"/>
              </a:tabLst>
            </a:pP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Can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be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used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network 	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security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monitoring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endParaRPr sz="1600">
              <a:latin typeface="Lucida Sans Unicode"/>
              <a:cs typeface="Lucida Sans Unicode"/>
            </a:endParaRPr>
          </a:p>
          <a:p>
            <a:pPr marL="367665" marR="5080">
              <a:lnSpc>
                <a:spcPct val="114999"/>
              </a:lnSpc>
            </a:pP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patching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services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such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as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managed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detection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response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(MDR)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9915" y="1653539"/>
            <a:ext cx="5129784" cy="29047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6876" y="812291"/>
            <a:ext cx="4377689" cy="7475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579" rIns="0" bIns="0" rtlCol="0">
            <a:spAutoFit/>
          </a:bodyPr>
          <a:lstStyle/>
          <a:p>
            <a:pPr marL="1059815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solidFill>
                  <a:srgbClr val="171F21"/>
                </a:solidFill>
                <a:latin typeface="Trebuchet MS"/>
                <a:cs typeface="Trebuchet MS"/>
              </a:rPr>
              <a:t>Network</a:t>
            </a:r>
            <a:r>
              <a:rPr sz="2800" b="1" spc="-20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171F21"/>
                </a:solidFill>
                <a:latin typeface="Trebuchet MS"/>
                <a:cs typeface="Trebuchet MS"/>
              </a:rPr>
              <a:t>&amp;</a:t>
            </a:r>
            <a:r>
              <a:rPr sz="2800" b="1" spc="-1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25" dirty="0">
                <a:solidFill>
                  <a:srgbClr val="171F21"/>
                </a:solidFill>
                <a:latin typeface="Trebuchet MS"/>
                <a:cs typeface="Trebuchet MS"/>
              </a:rPr>
              <a:t>Cloud</a:t>
            </a:r>
            <a:r>
              <a:rPr sz="2800" b="1" spc="-20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171F21"/>
                </a:solidFill>
                <a:latin typeface="Trebuchet MS"/>
                <a:cs typeface="Trebuchet MS"/>
              </a:rPr>
              <a:t>Security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1856" y="1976627"/>
            <a:ext cx="1710055" cy="1074420"/>
            <a:chOff x="371856" y="1976627"/>
            <a:chExt cx="1710055" cy="10744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856" y="1976627"/>
              <a:ext cx="1709927" cy="1074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92" y="2161006"/>
              <a:ext cx="1665732" cy="7406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3578" y="2018537"/>
              <a:ext cx="1591310" cy="955675"/>
            </a:xfrm>
            <a:custGeom>
              <a:avLst/>
              <a:gdLst/>
              <a:ahLst/>
              <a:cxnLst/>
              <a:rect l="l" t="t" r="r" b="b"/>
              <a:pathLst>
                <a:path w="1591310" h="955675">
                  <a:moveTo>
                    <a:pt x="1495552" y="0"/>
                  </a:moveTo>
                  <a:lnTo>
                    <a:pt x="95554" y="0"/>
                  </a:lnTo>
                  <a:lnTo>
                    <a:pt x="58362" y="7510"/>
                  </a:lnTo>
                  <a:lnTo>
                    <a:pt x="27989" y="27987"/>
                  </a:lnTo>
                  <a:lnTo>
                    <a:pt x="7509" y="58346"/>
                  </a:lnTo>
                  <a:lnTo>
                    <a:pt x="0" y="95504"/>
                  </a:lnTo>
                  <a:lnTo>
                    <a:pt x="0" y="860044"/>
                  </a:lnTo>
                  <a:lnTo>
                    <a:pt x="7509" y="897201"/>
                  </a:lnTo>
                  <a:lnTo>
                    <a:pt x="27989" y="927560"/>
                  </a:lnTo>
                  <a:lnTo>
                    <a:pt x="58362" y="948037"/>
                  </a:lnTo>
                  <a:lnTo>
                    <a:pt x="95554" y="955548"/>
                  </a:lnTo>
                  <a:lnTo>
                    <a:pt x="1495552" y="955548"/>
                  </a:lnTo>
                  <a:lnTo>
                    <a:pt x="1532709" y="948037"/>
                  </a:lnTo>
                  <a:lnTo>
                    <a:pt x="1563068" y="927560"/>
                  </a:lnTo>
                  <a:lnTo>
                    <a:pt x="1583545" y="897201"/>
                  </a:lnTo>
                  <a:lnTo>
                    <a:pt x="1591055" y="860044"/>
                  </a:lnTo>
                  <a:lnTo>
                    <a:pt x="1591055" y="95504"/>
                  </a:lnTo>
                  <a:lnTo>
                    <a:pt x="1583545" y="58346"/>
                  </a:lnTo>
                  <a:lnTo>
                    <a:pt x="1563068" y="27987"/>
                  </a:lnTo>
                  <a:lnTo>
                    <a:pt x="1532709" y="7510"/>
                  </a:lnTo>
                  <a:lnTo>
                    <a:pt x="1495552" y="0"/>
                  </a:lnTo>
                  <a:close/>
                </a:path>
              </a:pathLst>
            </a:custGeom>
            <a:solidFill>
              <a:srgbClr val="00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578" y="2018537"/>
              <a:ext cx="1591310" cy="955675"/>
            </a:xfrm>
            <a:custGeom>
              <a:avLst/>
              <a:gdLst/>
              <a:ahLst/>
              <a:cxnLst/>
              <a:rect l="l" t="t" r="r" b="b"/>
              <a:pathLst>
                <a:path w="1591310" h="955675">
                  <a:moveTo>
                    <a:pt x="0" y="95504"/>
                  </a:moveTo>
                  <a:lnTo>
                    <a:pt x="7509" y="58346"/>
                  </a:lnTo>
                  <a:lnTo>
                    <a:pt x="27989" y="27987"/>
                  </a:lnTo>
                  <a:lnTo>
                    <a:pt x="58362" y="7510"/>
                  </a:lnTo>
                  <a:lnTo>
                    <a:pt x="95554" y="0"/>
                  </a:lnTo>
                  <a:lnTo>
                    <a:pt x="1495552" y="0"/>
                  </a:lnTo>
                  <a:lnTo>
                    <a:pt x="1532709" y="7510"/>
                  </a:lnTo>
                  <a:lnTo>
                    <a:pt x="1563068" y="27987"/>
                  </a:lnTo>
                  <a:lnTo>
                    <a:pt x="1583545" y="58346"/>
                  </a:lnTo>
                  <a:lnTo>
                    <a:pt x="1591055" y="95504"/>
                  </a:lnTo>
                  <a:lnTo>
                    <a:pt x="1591055" y="860044"/>
                  </a:lnTo>
                  <a:lnTo>
                    <a:pt x="1583545" y="897201"/>
                  </a:lnTo>
                  <a:lnTo>
                    <a:pt x="1563068" y="927560"/>
                  </a:lnTo>
                  <a:lnTo>
                    <a:pt x="1532709" y="948037"/>
                  </a:lnTo>
                  <a:lnTo>
                    <a:pt x="1495552" y="955548"/>
                  </a:lnTo>
                  <a:lnTo>
                    <a:pt x="95554" y="955548"/>
                  </a:lnTo>
                  <a:lnTo>
                    <a:pt x="58362" y="948037"/>
                  </a:lnTo>
                  <a:lnTo>
                    <a:pt x="27989" y="927560"/>
                  </a:lnTo>
                  <a:lnTo>
                    <a:pt x="7509" y="897201"/>
                  </a:lnTo>
                  <a:lnTo>
                    <a:pt x="0" y="860044"/>
                  </a:lnTo>
                  <a:lnTo>
                    <a:pt x="0" y="9550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7522" y="2222119"/>
            <a:ext cx="136080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895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95"/>
              </a:lnSpc>
            </a:pP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Segmentation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50297" y="2293238"/>
            <a:ext cx="390525" cy="440055"/>
            <a:chOff x="2150297" y="2293238"/>
            <a:chExt cx="390525" cy="44005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0297" y="2293238"/>
              <a:ext cx="390330" cy="4396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83891" y="2298192"/>
              <a:ext cx="337185" cy="394970"/>
            </a:xfrm>
            <a:custGeom>
              <a:avLst/>
              <a:gdLst/>
              <a:ahLst/>
              <a:cxnLst/>
              <a:rect l="l" t="t" r="r" b="b"/>
              <a:pathLst>
                <a:path w="337185" h="394969">
                  <a:moveTo>
                    <a:pt x="168401" y="0"/>
                  </a:moveTo>
                  <a:lnTo>
                    <a:pt x="168401" y="78993"/>
                  </a:lnTo>
                  <a:lnTo>
                    <a:pt x="0" y="78993"/>
                  </a:lnTo>
                  <a:lnTo>
                    <a:pt x="0" y="315721"/>
                  </a:lnTo>
                  <a:lnTo>
                    <a:pt x="168401" y="315721"/>
                  </a:lnTo>
                  <a:lnTo>
                    <a:pt x="168401" y="394715"/>
                  </a:lnTo>
                  <a:lnTo>
                    <a:pt x="336803" y="197357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AA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599944" y="1976627"/>
            <a:ext cx="1711960" cy="1074420"/>
            <a:chOff x="2599944" y="1976627"/>
            <a:chExt cx="1711960" cy="10744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9944" y="1976627"/>
              <a:ext cx="1711452" cy="10744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1280" y="2161006"/>
              <a:ext cx="1665732" cy="74068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61666" y="2018537"/>
              <a:ext cx="1592580" cy="955675"/>
            </a:xfrm>
            <a:custGeom>
              <a:avLst/>
              <a:gdLst/>
              <a:ahLst/>
              <a:cxnLst/>
              <a:rect l="l" t="t" r="r" b="b"/>
              <a:pathLst>
                <a:path w="1592579" h="955675">
                  <a:moveTo>
                    <a:pt x="1497075" y="0"/>
                  </a:moveTo>
                  <a:lnTo>
                    <a:pt x="95503" y="0"/>
                  </a:lnTo>
                  <a:lnTo>
                    <a:pt x="58346" y="7510"/>
                  </a:lnTo>
                  <a:lnTo>
                    <a:pt x="27987" y="27987"/>
                  </a:lnTo>
                  <a:lnTo>
                    <a:pt x="7510" y="58346"/>
                  </a:lnTo>
                  <a:lnTo>
                    <a:pt x="0" y="95504"/>
                  </a:lnTo>
                  <a:lnTo>
                    <a:pt x="0" y="860044"/>
                  </a:lnTo>
                  <a:lnTo>
                    <a:pt x="7510" y="897201"/>
                  </a:lnTo>
                  <a:lnTo>
                    <a:pt x="27987" y="927560"/>
                  </a:lnTo>
                  <a:lnTo>
                    <a:pt x="58346" y="948037"/>
                  </a:lnTo>
                  <a:lnTo>
                    <a:pt x="95503" y="955548"/>
                  </a:lnTo>
                  <a:lnTo>
                    <a:pt x="1497075" y="955548"/>
                  </a:lnTo>
                  <a:lnTo>
                    <a:pt x="1534233" y="948037"/>
                  </a:lnTo>
                  <a:lnTo>
                    <a:pt x="1564592" y="927560"/>
                  </a:lnTo>
                  <a:lnTo>
                    <a:pt x="1585069" y="897201"/>
                  </a:lnTo>
                  <a:lnTo>
                    <a:pt x="1592580" y="860044"/>
                  </a:lnTo>
                  <a:lnTo>
                    <a:pt x="1592580" y="95504"/>
                  </a:lnTo>
                  <a:lnTo>
                    <a:pt x="1585069" y="58346"/>
                  </a:lnTo>
                  <a:lnTo>
                    <a:pt x="1564592" y="27987"/>
                  </a:lnTo>
                  <a:lnTo>
                    <a:pt x="1534233" y="7510"/>
                  </a:lnTo>
                  <a:lnTo>
                    <a:pt x="1497075" y="0"/>
                  </a:lnTo>
                  <a:close/>
                </a:path>
              </a:pathLst>
            </a:custGeom>
            <a:solidFill>
              <a:srgbClr val="00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1666" y="2018537"/>
              <a:ext cx="1592580" cy="955675"/>
            </a:xfrm>
            <a:custGeom>
              <a:avLst/>
              <a:gdLst/>
              <a:ahLst/>
              <a:cxnLst/>
              <a:rect l="l" t="t" r="r" b="b"/>
              <a:pathLst>
                <a:path w="1592579" h="955675">
                  <a:moveTo>
                    <a:pt x="0" y="95504"/>
                  </a:moveTo>
                  <a:lnTo>
                    <a:pt x="7510" y="58346"/>
                  </a:lnTo>
                  <a:lnTo>
                    <a:pt x="27987" y="27987"/>
                  </a:lnTo>
                  <a:lnTo>
                    <a:pt x="58346" y="7510"/>
                  </a:lnTo>
                  <a:lnTo>
                    <a:pt x="95503" y="0"/>
                  </a:lnTo>
                  <a:lnTo>
                    <a:pt x="1497075" y="0"/>
                  </a:lnTo>
                  <a:lnTo>
                    <a:pt x="1534233" y="7510"/>
                  </a:lnTo>
                  <a:lnTo>
                    <a:pt x="1564592" y="27987"/>
                  </a:lnTo>
                  <a:lnTo>
                    <a:pt x="1585069" y="58346"/>
                  </a:lnTo>
                  <a:lnTo>
                    <a:pt x="1592580" y="95504"/>
                  </a:lnTo>
                  <a:lnTo>
                    <a:pt x="1592580" y="860044"/>
                  </a:lnTo>
                  <a:lnTo>
                    <a:pt x="1585069" y="897201"/>
                  </a:lnTo>
                  <a:lnTo>
                    <a:pt x="1564592" y="927560"/>
                  </a:lnTo>
                  <a:lnTo>
                    <a:pt x="1534233" y="948037"/>
                  </a:lnTo>
                  <a:lnTo>
                    <a:pt x="1497075" y="955548"/>
                  </a:lnTo>
                  <a:lnTo>
                    <a:pt x="95503" y="955548"/>
                  </a:lnTo>
                  <a:lnTo>
                    <a:pt x="58346" y="948037"/>
                  </a:lnTo>
                  <a:lnTo>
                    <a:pt x="27987" y="927560"/>
                  </a:lnTo>
                  <a:lnTo>
                    <a:pt x="7510" y="897201"/>
                  </a:lnTo>
                  <a:lnTo>
                    <a:pt x="0" y="860044"/>
                  </a:lnTo>
                  <a:lnTo>
                    <a:pt x="0" y="9550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76854" y="2222119"/>
            <a:ext cx="136080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895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Micro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895"/>
              </a:lnSpc>
            </a:pP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Segmentation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79909" y="2293238"/>
            <a:ext cx="390525" cy="440055"/>
            <a:chOff x="4379909" y="2293238"/>
            <a:chExt cx="390525" cy="44005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9909" y="2293238"/>
              <a:ext cx="390330" cy="4396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13503" y="2298192"/>
              <a:ext cx="337185" cy="394970"/>
            </a:xfrm>
            <a:custGeom>
              <a:avLst/>
              <a:gdLst/>
              <a:ahLst/>
              <a:cxnLst/>
              <a:rect l="l" t="t" r="r" b="b"/>
              <a:pathLst>
                <a:path w="337185" h="394969">
                  <a:moveTo>
                    <a:pt x="168401" y="0"/>
                  </a:moveTo>
                  <a:lnTo>
                    <a:pt x="168401" y="78993"/>
                  </a:lnTo>
                  <a:lnTo>
                    <a:pt x="0" y="78993"/>
                  </a:lnTo>
                  <a:lnTo>
                    <a:pt x="0" y="315721"/>
                  </a:lnTo>
                  <a:lnTo>
                    <a:pt x="168401" y="315721"/>
                  </a:lnTo>
                  <a:lnTo>
                    <a:pt x="168401" y="394715"/>
                  </a:lnTo>
                  <a:lnTo>
                    <a:pt x="336804" y="197357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AA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838659" y="1985733"/>
            <a:ext cx="1693545" cy="1056640"/>
            <a:chOff x="4838659" y="1985733"/>
            <a:chExt cx="1693545" cy="105664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8659" y="1985733"/>
              <a:ext cx="1693245" cy="10562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91277" y="2018537"/>
              <a:ext cx="1592580" cy="955675"/>
            </a:xfrm>
            <a:custGeom>
              <a:avLst/>
              <a:gdLst/>
              <a:ahLst/>
              <a:cxnLst/>
              <a:rect l="l" t="t" r="r" b="b"/>
              <a:pathLst>
                <a:path w="1592579" h="955675">
                  <a:moveTo>
                    <a:pt x="1497076" y="0"/>
                  </a:moveTo>
                  <a:lnTo>
                    <a:pt x="95504" y="0"/>
                  </a:lnTo>
                  <a:lnTo>
                    <a:pt x="58346" y="7510"/>
                  </a:lnTo>
                  <a:lnTo>
                    <a:pt x="27987" y="27987"/>
                  </a:lnTo>
                  <a:lnTo>
                    <a:pt x="7510" y="58346"/>
                  </a:lnTo>
                  <a:lnTo>
                    <a:pt x="0" y="95504"/>
                  </a:lnTo>
                  <a:lnTo>
                    <a:pt x="0" y="860044"/>
                  </a:lnTo>
                  <a:lnTo>
                    <a:pt x="7510" y="897201"/>
                  </a:lnTo>
                  <a:lnTo>
                    <a:pt x="27987" y="927560"/>
                  </a:lnTo>
                  <a:lnTo>
                    <a:pt x="58346" y="948037"/>
                  </a:lnTo>
                  <a:lnTo>
                    <a:pt x="95504" y="955548"/>
                  </a:lnTo>
                  <a:lnTo>
                    <a:pt x="1497076" y="955548"/>
                  </a:lnTo>
                  <a:lnTo>
                    <a:pt x="1534233" y="948037"/>
                  </a:lnTo>
                  <a:lnTo>
                    <a:pt x="1564592" y="927560"/>
                  </a:lnTo>
                  <a:lnTo>
                    <a:pt x="1585069" y="897201"/>
                  </a:lnTo>
                  <a:lnTo>
                    <a:pt x="1592580" y="860044"/>
                  </a:lnTo>
                  <a:lnTo>
                    <a:pt x="1592580" y="95504"/>
                  </a:lnTo>
                  <a:lnTo>
                    <a:pt x="1585069" y="58346"/>
                  </a:lnTo>
                  <a:lnTo>
                    <a:pt x="1564592" y="27987"/>
                  </a:lnTo>
                  <a:lnTo>
                    <a:pt x="1534233" y="7510"/>
                  </a:lnTo>
                  <a:lnTo>
                    <a:pt x="1497076" y="0"/>
                  </a:lnTo>
                  <a:close/>
                </a:path>
              </a:pathLst>
            </a:custGeom>
            <a:solidFill>
              <a:srgbClr val="00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91277" y="2018537"/>
              <a:ext cx="1592580" cy="955675"/>
            </a:xfrm>
            <a:custGeom>
              <a:avLst/>
              <a:gdLst/>
              <a:ahLst/>
              <a:cxnLst/>
              <a:rect l="l" t="t" r="r" b="b"/>
              <a:pathLst>
                <a:path w="1592579" h="955675">
                  <a:moveTo>
                    <a:pt x="0" y="95504"/>
                  </a:moveTo>
                  <a:lnTo>
                    <a:pt x="7510" y="58346"/>
                  </a:lnTo>
                  <a:lnTo>
                    <a:pt x="27987" y="27987"/>
                  </a:lnTo>
                  <a:lnTo>
                    <a:pt x="58346" y="7510"/>
                  </a:lnTo>
                  <a:lnTo>
                    <a:pt x="95504" y="0"/>
                  </a:lnTo>
                  <a:lnTo>
                    <a:pt x="1497076" y="0"/>
                  </a:lnTo>
                  <a:lnTo>
                    <a:pt x="1534233" y="7510"/>
                  </a:lnTo>
                  <a:lnTo>
                    <a:pt x="1564592" y="27987"/>
                  </a:lnTo>
                  <a:lnTo>
                    <a:pt x="1585069" y="58346"/>
                  </a:lnTo>
                  <a:lnTo>
                    <a:pt x="1592580" y="95504"/>
                  </a:lnTo>
                  <a:lnTo>
                    <a:pt x="1592580" y="860044"/>
                  </a:lnTo>
                  <a:lnTo>
                    <a:pt x="1585069" y="897201"/>
                  </a:lnTo>
                  <a:lnTo>
                    <a:pt x="1564592" y="927560"/>
                  </a:lnTo>
                  <a:lnTo>
                    <a:pt x="1534233" y="948037"/>
                  </a:lnTo>
                  <a:lnTo>
                    <a:pt x="1497076" y="955548"/>
                  </a:lnTo>
                  <a:lnTo>
                    <a:pt x="95504" y="955548"/>
                  </a:lnTo>
                  <a:lnTo>
                    <a:pt x="58346" y="948037"/>
                  </a:lnTo>
                  <a:lnTo>
                    <a:pt x="27987" y="927560"/>
                  </a:lnTo>
                  <a:lnTo>
                    <a:pt x="7510" y="897201"/>
                  </a:lnTo>
                  <a:lnTo>
                    <a:pt x="0" y="860044"/>
                  </a:lnTo>
                  <a:lnTo>
                    <a:pt x="0" y="9550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39283" y="2334006"/>
            <a:ext cx="4946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DMZ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08029" y="2293238"/>
            <a:ext cx="391795" cy="440055"/>
            <a:chOff x="6608029" y="2293238"/>
            <a:chExt cx="391795" cy="44005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8029" y="2293238"/>
              <a:ext cx="391731" cy="4396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641591" y="2298192"/>
              <a:ext cx="338455" cy="394970"/>
            </a:xfrm>
            <a:custGeom>
              <a:avLst/>
              <a:gdLst/>
              <a:ahLst/>
              <a:cxnLst/>
              <a:rect l="l" t="t" r="r" b="b"/>
              <a:pathLst>
                <a:path w="338454" h="394969">
                  <a:moveTo>
                    <a:pt x="169163" y="0"/>
                  </a:moveTo>
                  <a:lnTo>
                    <a:pt x="169163" y="78993"/>
                  </a:lnTo>
                  <a:lnTo>
                    <a:pt x="0" y="78993"/>
                  </a:lnTo>
                  <a:lnTo>
                    <a:pt x="0" y="315721"/>
                  </a:lnTo>
                  <a:lnTo>
                    <a:pt x="169163" y="315721"/>
                  </a:lnTo>
                  <a:lnTo>
                    <a:pt x="169163" y="394715"/>
                  </a:lnTo>
                  <a:lnTo>
                    <a:pt x="338327" y="197357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AA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068263" y="1985733"/>
            <a:ext cx="1692275" cy="1056640"/>
            <a:chOff x="7068263" y="1985733"/>
            <a:chExt cx="1692275" cy="105664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8263" y="1985733"/>
              <a:ext cx="1691737" cy="105620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20889" y="2018537"/>
              <a:ext cx="1591310" cy="955675"/>
            </a:xfrm>
            <a:custGeom>
              <a:avLst/>
              <a:gdLst/>
              <a:ahLst/>
              <a:cxnLst/>
              <a:rect l="l" t="t" r="r" b="b"/>
              <a:pathLst>
                <a:path w="1591309" h="955675">
                  <a:moveTo>
                    <a:pt x="1495552" y="0"/>
                  </a:moveTo>
                  <a:lnTo>
                    <a:pt x="95503" y="0"/>
                  </a:lnTo>
                  <a:lnTo>
                    <a:pt x="58346" y="7510"/>
                  </a:lnTo>
                  <a:lnTo>
                    <a:pt x="27987" y="27987"/>
                  </a:lnTo>
                  <a:lnTo>
                    <a:pt x="7510" y="58346"/>
                  </a:lnTo>
                  <a:lnTo>
                    <a:pt x="0" y="95504"/>
                  </a:lnTo>
                  <a:lnTo>
                    <a:pt x="0" y="860044"/>
                  </a:lnTo>
                  <a:lnTo>
                    <a:pt x="7510" y="897201"/>
                  </a:lnTo>
                  <a:lnTo>
                    <a:pt x="27987" y="927560"/>
                  </a:lnTo>
                  <a:lnTo>
                    <a:pt x="58346" y="948037"/>
                  </a:lnTo>
                  <a:lnTo>
                    <a:pt x="95503" y="955548"/>
                  </a:lnTo>
                  <a:lnTo>
                    <a:pt x="1495552" y="955548"/>
                  </a:lnTo>
                  <a:lnTo>
                    <a:pt x="1532709" y="948037"/>
                  </a:lnTo>
                  <a:lnTo>
                    <a:pt x="1563068" y="927560"/>
                  </a:lnTo>
                  <a:lnTo>
                    <a:pt x="1583545" y="897201"/>
                  </a:lnTo>
                  <a:lnTo>
                    <a:pt x="1591055" y="860044"/>
                  </a:lnTo>
                  <a:lnTo>
                    <a:pt x="1591055" y="95504"/>
                  </a:lnTo>
                  <a:lnTo>
                    <a:pt x="1583545" y="58346"/>
                  </a:lnTo>
                  <a:lnTo>
                    <a:pt x="1563068" y="27987"/>
                  </a:lnTo>
                  <a:lnTo>
                    <a:pt x="1532709" y="7510"/>
                  </a:lnTo>
                  <a:lnTo>
                    <a:pt x="1495552" y="0"/>
                  </a:lnTo>
                  <a:close/>
                </a:path>
              </a:pathLst>
            </a:custGeom>
            <a:solidFill>
              <a:srgbClr val="00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20889" y="2018537"/>
              <a:ext cx="1591310" cy="955675"/>
            </a:xfrm>
            <a:custGeom>
              <a:avLst/>
              <a:gdLst/>
              <a:ahLst/>
              <a:cxnLst/>
              <a:rect l="l" t="t" r="r" b="b"/>
              <a:pathLst>
                <a:path w="1591309" h="955675">
                  <a:moveTo>
                    <a:pt x="0" y="95504"/>
                  </a:moveTo>
                  <a:lnTo>
                    <a:pt x="7510" y="58346"/>
                  </a:lnTo>
                  <a:lnTo>
                    <a:pt x="27987" y="27987"/>
                  </a:lnTo>
                  <a:lnTo>
                    <a:pt x="58346" y="7510"/>
                  </a:lnTo>
                  <a:lnTo>
                    <a:pt x="95503" y="0"/>
                  </a:lnTo>
                  <a:lnTo>
                    <a:pt x="1495552" y="0"/>
                  </a:lnTo>
                  <a:lnTo>
                    <a:pt x="1532709" y="7510"/>
                  </a:lnTo>
                  <a:lnTo>
                    <a:pt x="1563068" y="27987"/>
                  </a:lnTo>
                  <a:lnTo>
                    <a:pt x="1583545" y="58346"/>
                  </a:lnTo>
                  <a:lnTo>
                    <a:pt x="1591055" y="95504"/>
                  </a:lnTo>
                  <a:lnTo>
                    <a:pt x="1591055" y="860044"/>
                  </a:lnTo>
                  <a:lnTo>
                    <a:pt x="1583545" y="897201"/>
                  </a:lnTo>
                  <a:lnTo>
                    <a:pt x="1563068" y="927560"/>
                  </a:lnTo>
                  <a:lnTo>
                    <a:pt x="1532709" y="948037"/>
                  </a:lnTo>
                  <a:lnTo>
                    <a:pt x="1495552" y="955548"/>
                  </a:lnTo>
                  <a:lnTo>
                    <a:pt x="95503" y="955548"/>
                  </a:lnTo>
                  <a:lnTo>
                    <a:pt x="58346" y="948037"/>
                  </a:lnTo>
                  <a:lnTo>
                    <a:pt x="27987" y="927560"/>
                  </a:lnTo>
                  <a:lnTo>
                    <a:pt x="7510" y="897201"/>
                  </a:lnTo>
                  <a:lnTo>
                    <a:pt x="0" y="860044"/>
                  </a:lnTo>
                  <a:lnTo>
                    <a:pt x="0" y="9550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19745" y="2334006"/>
            <a:ext cx="5918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VLAN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46227" y="3206405"/>
            <a:ext cx="1682750" cy="1042669"/>
            <a:chOff x="1446227" y="3206405"/>
            <a:chExt cx="1682750" cy="104266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6227" y="3206405"/>
              <a:ext cx="1682593" cy="104259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7632" y="3486912"/>
              <a:ext cx="1316736" cy="51814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498854" y="3239262"/>
              <a:ext cx="1582420" cy="942340"/>
            </a:xfrm>
            <a:custGeom>
              <a:avLst/>
              <a:gdLst/>
              <a:ahLst/>
              <a:cxnLst/>
              <a:rect l="l" t="t" r="r" b="b"/>
              <a:pathLst>
                <a:path w="1582420" h="942339">
                  <a:moveTo>
                    <a:pt x="1487678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847648"/>
                  </a:lnTo>
                  <a:lnTo>
                    <a:pt x="7401" y="884310"/>
                  </a:lnTo>
                  <a:lnTo>
                    <a:pt x="27590" y="914247"/>
                  </a:lnTo>
                  <a:lnTo>
                    <a:pt x="57542" y="934431"/>
                  </a:lnTo>
                  <a:lnTo>
                    <a:pt x="94234" y="941832"/>
                  </a:lnTo>
                  <a:lnTo>
                    <a:pt x="1487678" y="941832"/>
                  </a:lnTo>
                  <a:lnTo>
                    <a:pt x="1524369" y="934431"/>
                  </a:lnTo>
                  <a:lnTo>
                    <a:pt x="1554321" y="914247"/>
                  </a:lnTo>
                  <a:lnTo>
                    <a:pt x="1574510" y="884310"/>
                  </a:lnTo>
                  <a:lnTo>
                    <a:pt x="1581912" y="847648"/>
                  </a:lnTo>
                  <a:lnTo>
                    <a:pt x="1581912" y="94233"/>
                  </a:lnTo>
                  <a:lnTo>
                    <a:pt x="1574510" y="57542"/>
                  </a:lnTo>
                  <a:lnTo>
                    <a:pt x="1554321" y="27590"/>
                  </a:lnTo>
                  <a:lnTo>
                    <a:pt x="1524369" y="7401"/>
                  </a:lnTo>
                  <a:lnTo>
                    <a:pt x="1487678" y="0"/>
                  </a:lnTo>
                  <a:close/>
                </a:path>
              </a:pathLst>
            </a:custGeom>
            <a:solidFill>
              <a:srgbClr val="006D85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98854" y="3239262"/>
              <a:ext cx="1582420" cy="942340"/>
            </a:xfrm>
            <a:custGeom>
              <a:avLst/>
              <a:gdLst/>
              <a:ahLst/>
              <a:cxnLst/>
              <a:rect l="l" t="t" r="r" b="b"/>
              <a:pathLst>
                <a:path w="1582420" h="942339">
                  <a:moveTo>
                    <a:pt x="0" y="94233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1487678" y="0"/>
                  </a:lnTo>
                  <a:lnTo>
                    <a:pt x="1524369" y="7401"/>
                  </a:lnTo>
                  <a:lnTo>
                    <a:pt x="1554321" y="27590"/>
                  </a:lnTo>
                  <a:lnTo>
                    <a:pt x="1574510" y="57542"/>
                  </a:lnTo>
                  <a:lnTo>
                    <a:pt x="1581912" y="94233"/>
                  </a:lnTo>
                  <a:lnTo>
                    <a:pt x="1581912" y="847648"/>
                  </a:lnTo>
                  <a:lnTo>
                    <a:pt x="1574510" y="884310"/>
                  </a:lnTo>
                  <a:lnTo>
                    <a:pt x="1554321" y="914247"/>
                  </a:lnTo>
                  <a:lnTo>
                    <a:pt x="1524369" y="934431"/>
                  </a:lnTo>
                  <a:lnTo>
                    <a:pt x="1487678" y="941832"/>
                  </a:lnTo>
                  <a:lnTo>
                    <a:pt x="94234" y="941832"/>
                  </a:lnTo>
                  <a:lnTo>
                    <a:pt x="57542" y="934431"/>
                  </a:lnTo>
                  <a:lnTo>
                    <a:pt x="27590" y="914247"/>
                  </a:lnTo>
                  <a:lnTo>
                    <a:pt x="7401" y="884310"/>
                  </a:lnTo>
                  <a:lnTo>
                    <a:pt x="0" y="847648"/>
                  </a:lnTo>
                  <a:lnTo>
                    <a:pt x="0" y="9423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82317" y="3548253"/>
            <a:ext cx="10128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Zero</a:t>
            </a:r>
            <a:r>
              <a:rPr sz="17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Trust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03348" y="3509654"/>
            <a:ext cx="389255" cy="436245"/>
            <a:chOff x="3203348" y="3509654"/>
            <a:chExt cx="389255" cy="436245"/>
          </a:xfrm>
        </p:grpSpPr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03348" y="3509654"/>
              <a:ext cx="388918" cy="4360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236976" y="3514344"/>
              <a:ext cx="335280" cy="391795"/>
            </a:xfrm>
            <a:custGeom>
              <a:avLst/>
              <a:gdLst/>
              <a:ahLst/>
              <a:cxnLst/>
              <a:rect l="l" t="t" r="r" b="b"/>
              <a:pathLst>
                <a:path w="335279" h="391795">
                  <a:moveTo>
                    <a:pt x="167639" y="0"/>
                  </a:moveTo>
                  <a:lnTo>
                    <a:pt x="167639" y="78358"/>
                  </a:lnTo>
                  <a:lnTo>
                    <a:pt x="0" y="78358"/>
                  </a:lnTo>
                  <a:lnTo>
                    <a:pt x="0" y="313308"/>
                  </a:lnTo>
                  <a:lnTo>
                    <a:pt x="167639" y="313308"/>
                  </a:lnTo>
                  <a:lnTo>
                    <a:pt x="167639" y="391667"/>
                  </a:lnTo>
                  <a:lnTo>
                    <a:pt x="335279" y="195833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006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660639" y="3206405"/>
            <a:ext cx="1681480" cy="1042669"/>
            <a:chOff x="3660639" y="3206405"/>
            <a:chExt cx="1681480" cy="1042669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60639" y="3206405"/>
              <a:ext cx="1680988" cy="104259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04131" y="3486912"/>
              <a:ext cx="789444" cy="51814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713225" y="3239262"/>
              <a:ext cx="1580515" cy="942340"/>
            </a:xfrm>
            <a:custGeom>
              <a:avLst/>
              <a:gdLst/>
              <a:ahLst/>
              <a:cxnLst/>
              <a:rect l="l" t="t" r="r" b="b"/>
              <a:pathLst>
                <a:path w="1580514" h="942339">
                  <a:moveTo>
                    <a:pt x="1486153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847648"/>
                  </a:lnTo>
                  <a:lnTo>
                    <a:pt x="7401" y="884310"/>
                  </a:lnTo>
                  <a:lnTo>
                    <a:pt x="27590" y="914247"/>
                  </a:lnTo>
                  <a:lnTo>
                    <a:pt x="57542" y="934431"/>
                  </a:lnTo>
                  <a:lnTo>
                    <a:pt x="94234" y="941832"/>
                  </a:lnTo>
                  <a:lnTo>
                    <a:pt x="1486153" y="941832"/>
                  </a:lnTo>
                  <a:lnTo>
                    <a:pt x="1522845" y="934431"/>
                  </a:lnTo>
                  <a:lnTo>
                    <a:pt x="1552797" y="914247"/>
                  </a:lnTo>
                  <a:lnTo>
                    <a:pt x="1572986" y="884310"/>
                  </a:lnTo>
                  <a:lnTo>
                    <a:pt x="1580388" y="847648"/>
                  </a:lnTo>
                  <a:lnTo>
                    <a:pt x="1580388" y="94233"/>
                  </a:lnTo>
                  <a:lnTo>
                    <a:pt x="1572986" y="57542"/>
                  </a:lnTo>
                  <a:lnTo>
                    <a:pt x="1552797" y="27590"/>
                  </a:lnTo>
                  <a:lnTo>
                    <a:pt x="1522845" y="7401"/>
                  </a:lnTo>
                  <a:lnTo>
                    <a:pt x="1486153" y="0"/>
                  </a:lnTo>
                  <a:close/>
                </a:path>
              </a:pathLst>
            </a:custGeom>
            <a:solidFill>
              <a:srgbClr val="006D8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13225" y="3239262"/>
              <a:ext cx="1580515" cy="942340"/>
            </a:xfrm>
            <a:custGeom>
              <a:avLst/>
              <a:gdLst/>
              <a:ahLst/>
              <a:cxnLst/>
              <a:rect l="l" t="t" r="r" b="b"/>
              <a:pathLst>
                <a:path w="1580514" h="942339">
                  <a:moveTo>
                    <a:pt x="0" y="94233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1486153" y="0"/>
                  </a:lnTo>
                  <a:lnTo>
                    <a:pt x="1522845" y="7401"/>
                  </a:lnTo>
                  <a:lnTo>
                    <a:pt x="1552797" y="27590"/>
                  </a:lnTo>
                  <a:lnTo>
                    <a:pt x="1572986" y="57542"/>
                  </a:lnTo>
                  <a:lnTo>
                    <a:pt x="1580388" y="94233"/>
                  </a:lnTo>
                  <a:lnTo>
                    <a:pt x="1580388" y="847648"/>
                  </a:lnTo>
                  <a:lnTo>
                    <a:pt x="1572986" y="884310"/>
                  </a:lnTo>
                  <a:lnTo>
                    <a:pt x="1552797" y="914247"/>
                  </a:lnTo>
                  <a:lnTo>
                    <a:pt x="1522845" y="934431"/>
                  </a:lnTo>
                  <a:lnTo>
                    <a:pt x="1486153" y="941832"/>
                  </a:lnTo>
                  <a:lnTo>
                    <a:pt x="94234" y="941832"/>
                  </a:lnTo>
                  <a:lnTo>
                    <a:pt x="57542" y="934431"/>
                  </a:lnTo>
                  <a:lnTo>
                    <a:pt x="27590" y="914247"/>
                  </a:lnTo>
                  <a:lnTo>
                    <a:pt x="7401" y="884310"/>
                  </a:lnTo>
                  <a:lnTo>
                    <a:pt x="0" y="847648"/>
                  </a:lnTo>
                  <a:lnTo>
                    <a:pt x="0" y="9423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260341" y="3548253"/>
            <a:ext cx="48323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NAC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417720" y="3509654"/>
            <a:ext cx="389255" cy="436245"/>
            <a:chOff x="5417720" y="3509654"/>
            <a:chExt cx="389255" cy="436245"/>
          </a:xfrm>
        </p:grpSpPr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7720" y="3509654"/>
              <a:ext cx="388918" cy="43608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451347" y="3514344"/>
              <a:ext cx="335280" cy="391795"/>
            </a:xfrm>
            <a:custGeom>
              <a:avLst/>
              <a:gdLst/>
              <a:ahLst/>
              <a:cxnLst/>
              <a:rect l="l" t="t" r="r" b="b"/>
              <a:pathLst>
                <a:path w="335279" h="391795">
                  <a:moveTo>
                    <a:pt x="167639" y="0"/>
                  </a:moveTo>
                  <a:lnTo>
                    <a:pt x="167639" y="78358"/>
                  </a:lnTo>
                  <a:lnTo>
                    <a:pt x="0" y="78358"/>
                  </a:lnTo>
                  <a:lnTo>
                    <a:pt x="0" y="313308"/>
                  </a:lnTo>
                  <a:lnTo>
                    <a:pt x="167639" y="313308"/>
                  </a:lnTo>
                  <a:lnTo>
                    <a:pt x="167639" y="391667"/>
                  </a:lnTo>
                  <a:lnTo>
                    <a:pt x="335279" y="195833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BBC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864352" y="3197339"/>
            <a:ext cx="1701164" cy="1061085"/>
            <a:chOff x="5864352" y="3197339"/>
            <a:chExt cx="1701164" cy="1061085"/>
          </a:xfrm>
        </p:grpSpPr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64352" y="3197339"/>
              <a:ext cx="1700783" cy="106072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24600" y="3486912"/>
              <a:ext cx="777265" cy="51814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926074" y="3239262"/>
              <a:ext cx="1582420" cy="942340"/>
            </a:xfrm>
            <a:custGeom>
              <a:avLst/>
              <a:gdLst/>
              <a:ahLst/>
              <a:cxnLst/>
              <a:rect l="l" t="t" r="r" b="b"/>
              <a:pathLst>
                <a:path w="1582420" h="942339">
                  <a:moveTo>
                    <a:pt x="1487677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847648"/>
                  </a:lnTo>
                  <a:lnTo>
                    <a:pt x="7401" y="884310"/>
                  </a:lnTo>
                  <a:lnTo>
                    <a:pt x="27590" y="914247"/>
                  </a:lnTo>
                  <a:lnTo>
                    <a:pt x="57542" y="934431"/>
                  </a:lnTo>
                  <a:lnTo>
                    <a:pt x="94234" y="941832"/>
                  </a:lnTo>
                  <a:lnTo>
                    <a:pt x="1487677" y="941832"/>
                  </a:lnTo>
                  <a:lnTo>
                    <a:pt x="1524369" y="934431"/>
                  </a:lnTo>
                  <a:lnTo>
                    <a:pt x="1554321" y="914247"/>
                  </a:lnTo>
                  <a:lnTo>
                    <a:pt x="1574510" y="884310"/>
                  </a:lnTo>
                  <a:lnTo>
                    <a:pt x="1581911" y="847648"/>
                  </a:lnTo>
                  <a:lnTo>
                    <a:pt x="1581911" y="94233"/>
                  </a:lnTo>
                  <a:lnTo>
                    <a:pt x="1574510" y="57542"/>
                  </a:lnTo>
                  <a:lnTo>
                    <a:pt x="1554321" y="27590"/>
                  </a:lnTo>
                  <a:lnTo>
                    <a:pt x="1524369" y="7401"/>
                  </a:lnTo>
                  <a:lnTo>
                    <a:pt x="1487677" y="0"/>
                  </a:lnTo>
                  <a:close/>
                </a:path>
              </a:pathLst>
            </a:custGeom>
            <a:solidFill>
              <a:srgbClr val="006D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26074" y="3239262"/>
              <a:ext cx="1582420" cy="942340"/>
            </a:xfrm>
            <a:custGeom>
              <a:avLst/>
              <a:gdLst/>
              <a:ahLst/>
              <a:cxnLst/>
              <a:rect l="l" t="t" r="r" b="b"/>
              <a:pathLst>
                <a:path w="1582420" h="942339">
                  <a:moveTo>
                    <a:pt x="0" y="94233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1487677" y="0"/>
                  </a:lnTo>
                  <a:lnTo>
                    <a:pt x="1524369" y="7401"/>
                  </a:lnTo>
                  <a:lnTo>
                    <a:pt x="1554321" y="27590"/>
                  </a:lnTo>
                  <a:lnTo>
                    <a:pt x="1574510" y="57542"/>
                  </a:lnTo>
                  <a:lnTo>
                    <a:pt x="1581911" y="94233"/>
                  </a:lnTo>
                  <a:lnTo>
                    <a:pt x="1581911" y="847648"/>
                  </a:lnTo>
                  <a:lnTo>
                    <a:pt x="1574510" y="884310"/>
                  </a:lnTo>
                  <a:lnTo>
                    <a:pt x="1554321" y="914247"/>
                  </a:lnTo>
                  <a:lnTo>
                    <a:pt x="1524369" y="934431"/>
                  </a:lnTo>
                  <a:lnTo>
                    <a:pt x="1487677" y="941832"/>
                  </a:lnTo>
                  <a:lnTo>
                    <a:pt x="94234" y="941832"/>
                  </a:lnTo>
                  <a:lnTo>
                    <a:pt x="57542" y="934431"/>
                  </a:lnTo>
                  <a:lnTo>
                    <a:pt x="27590" y="914247"/>
                  </a:lnTo>
                  <a:lnTo>
                    <a:pt x="7401" y="884310"/>
                  </a:lnTo>
                  <a:lnTo>
                    <a:pt x="0" y="847648"/>
                  </a:lnTo>
                  <a:lnTo>
                    <a:pt x="0" y="9423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480809" y="3548253"/>
            <a:ext cx="4718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VPN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485" rIns="0" bIns="0" rtlCol="0">
            <a:spAutoFit/>
          </a:bodyPr>
          <a:lstStyle/>
          <a:p>
            <a:pPr marL="352679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solidFill>
                  <a:srgbClr val="171F21"/>
                </a:solidFill>
                <a:latin typeface="Trebuchet MS"/>
                <a:cs typeface="Trebuchet MS"/>
              </a:rPr>
              <a:t>Network</a:t>
            </a:r>
            <a:r>
              <a:rPr sz="2800" b="1" spc="-1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171F21"/>
                </a:solidFill>
                <a:latin typeface="Trebuchet MS"/>
                <a:cs typeface="Trebuchet MS"/>
              </a:rPr>
              <a:t>Segmentation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4223" y="1462637"/>
            <a:ext cx="3618229" cy="286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2540" algn="ctr">
              <a:lnSpc>
                <a:spcPct val="114999"/>
              </a:lnSpc>
              <a:spcBef>
                <a:spcPts val="95"/>
              </a:spcBef>
            </a:pP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segmentation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involves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controlling</a:t>
            </a:r>
            <a:r>
              <a:rPr sz="1800" spc="-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traffic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among 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networked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devices.</a:t>
            </a:r>
            <a:r>
              <a:rPr sz="18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3D454B"/>
                </a:solidFill>
                <a:latin typeface="Arial MT"/>
                <a:cs typeface="Arial MT"/>
              </a:rPr>
              <a:t>Complete</a:t>
            </a:r>
            <a:r>
              <a:rPr sz="18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or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physical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3D454B"/>
                </a:solidFill>
                <a:latin typeface="Arial MT"/>
                <a:cs typeface="Arial MT"/>
              </a:rPr>
              <a:t>network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3D454B"/>
                </a:solidFill>
                <a:latin typeface="Arial MT"/>
                <a:cs typeface="Arial MT"/>
              </a:rPr>
              <a:t>segmentation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occurs</a:t>
            </a:r>
            <a:r>
              <a:rPr sz="18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when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 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network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isolated </a:t>
            </a:r>
            <a:r>
              <a:rPr sz="1800" spc="120" dirty="0">
                <a:solidFill>
                  <a:srgbClr val="3D454B"/>
                </a:solidFill>
                <a:latin typeface="Arial MT"/>
                <a:cs typeface="Arial MT"/>
              </a:rPr>
              <a:t>from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all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outside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communications, 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so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transactions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can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only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occur 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between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devices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3D454B"/>
                </a:solidFill>
                <a:latin typeface="Arial MT"/>
                <a:cs typeface="Arial MT"/>
              </a:rPr>
              <a:t>within</a:t>
            </a:r>
            <a:r>
              <a:rPr sz="18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segmented</a:t>
            </a:r>
            <a:r>
              <a:rPr sz="1800" spc="40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network.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392" y="877824"/>
            <a:ext cx="4482084" cy="34518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75176" y="920546"/>
            <a:ext cx="5069205" cy="4223385"/>
            <a:chOff x="4075176" y="920546"/>
            <a:chExt cx="5069205" cy="4223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9284" y="4797554"/>
              <a:ext cx="384822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5176" y="920546"/>
              <a:ext cx="5055108" cy="34823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248" y="1115568"/>
              <a:ext cx="4485132" cy="29123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35830" y="4189628"/>
              <a:ext cx="365125" cy="376555"/>
            </a:xfrm>
            <a:custGeom>
              <a:avLst/>
              <a:gdLst/>
              <a:ahLst/>
              <a:cxnLst/>
              <a:rect l="l" t="t" r="r" b="b"/>
              <a:pathLst>
                <a:path w="365125" h="376554">
                  <a:moveTo>
                    <a:pt x="147027" y="345998"/>
                  </a:moveTo>
                  <a:lnTo>
                    <a:pt x="0" y="345998"/>
                  </a:lnTo>
                  <a:lnTo>
                    <a:pt x="0" y="376529"/>
                  </a:lnTo>
                  <a:lnTo>
                    <a:pt x="147027" y="376529"/>
                  </a:lnTo>
                  <a:lnTo>
                    <a:pt x="147027" y="345998"/>
                  </a:lnTo>
                  <a:close/>
                </a:path>
                <a:path w="365125" h="376554">
                  <a:moveTo>
                    <a:pt x="197726" y="345998"/>
                  </a:moveTo>
                  <a:lnTo>
                    <a:pt x="167309" y="345998"/>
                  </a:lnTo>
                  <a:lnTo>
                    <a:pt x="167309" y="376529"/>
                  </a:lnTo>
                  <a:lnTo>
                    <a:pt x="197726" y="376529"/>
                  </a:lnTo>
                  <a:lnTo>
                    <a:pt x="197726" y="345998"/>
                  </a:lnTo>
                  <a:close/>
                </a:path>
                <a:path w="365125" h="376554">
                  <a:moveTo>
                    <a:pt x="344741" y="221742"/>
                  </a:moveTo>
                  <a:lnTo>
                    <a:pt x="343319" y="214655"/>
                  </a:lnTo>
                  <a:lnTo>
                    <a:pt x="339432" y="208864"/>
                  </a:lnTo>
                  <a:lnTo>
                    <a:pt x="333654" y="204965"/>
                  </a:lnTo>
                  <a:lnTo>
                    <a:pt x="326593" y="203530"/>
                  </a:lnTo>
                  <a:lnTo>
                    <a:pt x="182511" y="203530"/>
                  </a:lnTo>
                  <a:lnTo>
                    <a:pt x="182511" y="238620"/>
                  </a:lnTo>
                  <a:lnTo>
                    <a:pt x="182511" y="249859"/>
                  </a:lnTo>
                  <a:lnTo>
                    <a:pt x="177977" y="254406"/>
                  </a:lnTo>
                  <a:lnTo>
                    <a:pt x="166776" y="254406"/>
                  </a:lnTo>
                  <a:lnTo>
                    <a:pt x="162229" y="249859"/>
                  </a:lnTo>
                  <a:lnTo>
                    <a:pt x="162229" y="238620"/>
                  </a:lnTo>
                  <a:lnTo>
                    <a:pt x="166776" y="234061"/>
                  </a:lnTo>
                  <a:lnTo>
                    <a:pt x="177977" y="234061"/>
                  </a:lnTo>
                  <a:lnTo>
                    <a:pt x="182511" y="238620"/>
                  </a:lnTo>
                  <a:lnTo>
                    <a:pt x="182511" y="203530"/>
                  </a:lnTo>
                  <a:lnTo>
                    <a:pt x="131813" y="203530"/>
                  </a:lnTo>
                  <a:lnTo>
                    <a:pt x="131813" y="238620"/>
                  </a:lnTo>
                  <a:lnTo>
                    <a:pt x="131813" y="249859"/>
                  </a:lnTo>
                  <a:lnTo>
                    <a:pt x="127279" y="254406"/>
                  </a:lnTo>
                  <a:lnTo>
                    <a:pt x="116078" y="254406"/>
                  </a:lnTo>
                  <a:lnTo>
                    <a:pt x="111544" y="249859"/>
                  </a:lnTo>
                  <a:lnTo>
                    <a:pt x="111544" y="238620"/>
                  </a:lnTo>
                  <a:lnTo>
                    <a:pt x="116078" y="234061"/>
                  </a:lnTo>
                  <a:lnTo>
                    <a:pt x="127279" y="234061"/>
                  </a:lnTo>
                  <a:lnTo>
                    <a:pt x="131813" y="238620"/>
                  </a:lnTo>
                  <a:lnTo>
                    <a:pt x="131813" y="203530"/>
                  </a:lnTo>
                  <a:lnTo>
                    <a:pt x="81114" y="203530"/>
                  </a:lnTo>
                  <a:lnTo>
                    <a:pt x="81114" y="238620"/>
                  </a:lnTo>
                  <a:lnTo>
                    <a:pt x="81114" y="249859"/>
                  </a:lnTo>
                  <a:lnTo>
                    <a:pt x="76581" y="254406"/>
                  </a:lnTo>
                  <a:lnTo>
                    <a:pt x="65379" y="254406"/>
                  </a:lnTo>
                  <a:lnTo>
                    <a:pt x="60845" y="249859"/>
                  </a:lnTo>
                  <a:lnTo>
                    <a:pt x="60845" y="238620"/>
                  </a:lnTo>
                  <a:lnTo>
                    <a:pt x="65379" y="234061"/>
                  </a:lnTo>
                  <a:lnTo>
                    <a:pt x="76581" y="234061"/>
                  </a:lnTo>
                  <a:lnTo>
                    <a:pt x="81114" y="238620"/>
                  </a:lnTo>
                  <a:lnTo>
                    <a:pt x="81114" y="203530"/>
                  </a:lnTo>
                  <a:lnTo>
                    <a:pt x="38430" y="203530"/>
                  </a:lnTo>
                  <a:lnTo>
                    <a:pt x="31369" y="204965"/>
                  </a:lnTo>
                  <a:lnTo>
                    <a:pt x="25603" y="208864"/>
                  </a:lnTo>
                  <a:lnTo>
                    <a:pt x="21717" y="214655"/>
                  </a:lnTo>
                  <a:lnTo>
                    <a:pt x="20281" y="221742"/>
                  </a:lnTo>
                  <a:lnTo>
                    <a:pt x="20281" y="266725"/>
                  </a:lnTo>
                  <a:lnTo>
                    <a:pt x="21717" y="273812"/>
                  </a:lnTo>
                  <a:lnTo>
                    <a:pt x="25603" y="279603"/>
                  </a:lnTo>
                  <a:lnTo>
                    <a:pt x="31369" y="283514"/>
                  </a:lnTo>
                  <a:lnTo>
                    <a:pt x="38430" y="284937"/>
                  </a:lnTo>
                  <a:lnTo>
                    <a:pt x="167309" y="284937"/>
                  </a:lnTo>
                  <a:lnTo>
                    <a:pt x="167309" y="325640"/>
                  </a:lnTo>
                  <a:lnTo>
                    <a:pt x="197726" y="325640"/>
                  </a:lnTo>
                  <a:lnTo>
                    <a:pt x="197726" y="284937"/>
                  </a:lnTo>
                  <a:lnTo>
                    <a:pt x="326593" y="284937"/>
                  </a:lnTo>
                  <a:lnTo>
                    <a:pt x="333654" y="283514"/>
                  </a:lnTo>
                  <a:lnTo>
                    <a:pt x="339432" y="279603"/>
                  </a:lnTo>
                  <a:lnTo>
                    <a:pt x="343319" y="273812"/>
                  </a:lnTo>
                  <a:lnTo>
                    <a:pt x="344741" y="266725"/>
                  </a:lnTo>
                  <a:lnTo>
                    <a:pt x="344741" y="254406"/>
                  </a:lnTo>
                  <a:lnTo>
                    <a:pt x="344741" y="234061"/>
                  </a:lnTo>
                  <a:lnTo>
                    <a:pt x="344741" y="221742"/>
                  </a:lnTo>
                  <a:close/>
                </a:path>
                <a:path w="365125" h="376554">
                  <a:moveTo>
                    <a:pt x="344741" y="119976"/>
                  </a:moveTo>
                  <a:lnTo>
                    <a:pt x="343319" y="112890"/>
                  </a:lnTo>
                  <a:lnTo>
                    <a:pt x="339432" y="107099"/>
                  </a:lnTo>
                  <a:lnTo>
                    <a:pt x="333654" y="103200"/>
                  </a:lnTo>
                  <a:lnTo>
                    <a:pt x="326593" y="101765"/>
                  </a:lnTo>
                  <a:lnTo>
                    <a:pt x="182511" y="101765"/>
                  </a:lnTo>
                  <a:lnTo>
                    <a:pt x="182511" y="136855"/>
                  </a:lnTo>
                  <a:lnTo>
                    <a:pt x="182511" y="148094"/>
                  </a:lnTo>
                  <a:lnTo>
                    <a:pt x="177977" y="152641"/>
                  </a:lnTo>
                  <a:lnTo>
                    <a:pt x="166776" y="152641"/>
                  </a:lnTo>
                  <a:lnTo>
                    <a:pt x="162229" y="148094"/>
                  </a:lnTo>
                  <a:lnTo>
                    <a:pt x="162229" y="136855"/>
                  </a:lnTo>
                  <a:lnTo>
                    <a:pt x="166776" y="132295"/>
                  </a:lnTo>
                  <a:lnTo>
                    <a:pt x="177977" y="132295"/>
                  </a:lnTo>
                  <a:lnTo>
                    <a:pt x="182511" y="136855"/>
                  </a:lnTo>
                  <a:lnTo>
                    <a:pt x="182511" y="101765"/>
                  </a:lnTo>
                  <a:lnTo>
                    <a:pt x="131813" y="101765"/>
                  </a:lnTo>
                  <a:lnTo>
                    <a:pt x="131813" y="136855"/>
                  </a:lnTo>
                  <a:lnTo>
                    <a:pt x="131813" y="148094"/>
                  </a:lnTo>
                  <a:lnTo>
                    <a:pt x="127279" y="152641"/>
                  </a:lnTo>
                  <a:lnTo>
                    <a:pt x="116078" y="152641"/>
                  </a:lnTo>
                  <a:lnTo>
                    <a:pt x="111544" y="148094"/>
                  </a:lnTo>
                  <a:lnTo>
                    <a:pt x="111544" y="136855"/>
                  </a:lnTo>
                  <a:lnTo>
                    <a:pt x="116078" y="132295"/>
                  </a:lnTo>
                  <a:lnTo>
                    <a:pt x="127279" y="132295"/>
                  </a:lnTo>
                  <a:lnTo>
                    <a:pt x="131813" y="136855"/>
                  </a:lnTo>
                  <a:lnTo>
                    <a:pt x="131813" y="101765"/>
                  </a:lnTo>
                  <a:lnTo>
                    <a:pt x="81114" y="101765"/>
                  </a:lnTo>
                  <a:lnTo>
                    <a:pt x="81114" y="136855"/>
                  </a:lnTo>
                  <a:lnTo>
                    <a:pt x="81114" y="148094"/>
                  </a:lnTo>
                  <a:lnTo>
                    <a:pt x="76581" y="152641"/>
                  </a:lnTo>
                  <a:lnTo>
                    <a:pt x="65379" y="152641"/>
                  </a:lnTo>
                  <a:lnTo>
                    <a:pt x="60845" y="148094"/>
                  </a:lnTo>
                  <a:lnTo>
                    <a:pt x="60845" y="136855"/>
                  </a:lnTo>
                  <a:lnTo>
                    <a:pt x="65379" y="132295"/>
                  </a:lnTo>
                  <a:lnTo>
                    <a:pt x="76581" y="132295"/>
                  </a:lnTo>
                  <a:lnTo>
                    <a:pt x="81114" y="136855"/>
                  </a:lnTo>
                  <a:lnTo>
                    <a:pt x="81114" y="101765"/>
                  </a:lnTo>
                  <a:lnTo>
                    <a:pt x="38430" y="101765"/>
                  </a:lnTo>
                  <a:lnTo>
                    <a:pt x="31369" y="103200"/>
                  </a:lnTo>
                  <a:lnTo>
                    <a:pt x="25603" y="107099"/>
                  </a:lnTo>
                  <a:lnTo>
                    <a:pt x="21717" y="112890"/>
                  </a:lnTo>
                  <a:lnTo>
                    <a:pt x="20281" y="119976"/>
                  </a:lnTo>
                  <a:lnTo>
                    <a:pt x="20281" y="164960"/>
                  </a:lnTo>
                  <a:lnTo>
                    <a:pt x="21717" y="172046"/>
                  </a:lnTo>
                  <a:lnTo>
                    <a:pt x="25603" y="177838"/>
                  </a:lnTo>
                  <a:lnTo>
                    <a:pt x="31369" y="181749"/>
                  </a:lnTo>
                  <a:lnTo>
                    <a:pt x="38430" y="183172"/>
                  </a:lnTo>
                  <a:lnTo>
                    <a:pt x="326593" y="183172"/>
                  </a:lnTo>
                  <a:lnTo>
                    <a:pt x="333654" y="181749"/>
                  </a:lnTo>
                  <a:lnTo>
                    <a:pt x="339432" y="177838"/>
                  </a:lnTo>
                  <a:lnTo>
                    <a:pt x="343319" y="172046"/>
                  </a:lnTo>
                  <a:lnTo>
                    <a:pt x="344741" y="164960"/>
                  </a:lnTo>
                  <a:lnTo>
                    <a:pt x="344741" y="152641"/>
                  </a:lnTo>
                  <a:lnTo>
                    <a:pt x="344741" y="132295"/>
                  </a:lnTo>
                  <a:lnTo>
                    <a:pt x="344741" y="119976"/>
                  </a:lnTo>
                  <a:close/>
                </a:path>
                <a:path w="365125" h="376554">
                  <a:moveTo>
                    <a:pt x="344741" y="18211"/>
                  </a:moveTo>
                  <a:lnTo>
                    <a:pt x="343319" y="11125"/>
                  </a:lnTo>
                  <a:lnTo>
                    <a:pt x="339432" y="5334"/>
                  </a:lnTo>
                  <a:lnTo>
                    <a:pt x="333654" y="1435"/>
                  </a:lnTo>
                  <a:lnTo>
                    <a:pt x="326593" y="0"/>
                  </a:lnTo>
                  <a:lnTo>
                    <a:pt x="182511" y="0"/>
                  </a:lnTo>
                  <a:lnTo>
                    <a:pt x="182511" y="35090"/>
                  </a:lnTo>
                  <a:lnTo>
                    <a:pt x="182511" y="46329"/>
                  </a:lnTo>
                  <a:lnTo>
                    <a:pt x="177977" y="50888"/>
                  </a:lnTo>
                  <a:lnTo>
                    <a:pt x="166776" y="50888"/>
                  </a:lnTo>
                  <a:lnTo>
                    <a:pt x="162229" y="46329"/>
                  </a:lnTo>
                  <a:lnTo>
                    <a:pt x="162229" y="35090"/>
                  </a:lnTo>
                  <a:lnTo>
                    <a:pt x="166776" y="30530"/>
                  </a:lnTo>
                  <a:lnTo>
                    <a:pt x="177977" y="30530"/>
                  </a:lnTo>
                  <a:lnTo>
                    <a:pt x="182511" y="35090"/>
                  </a:lnTo>
                  <a:lnTo>
                    <a:pt x="182511" y="0"/>
                  </a:lnTo>
                  <a:lnTo>
                    <a:pt x="131813" y="0"/>
                  </a:lnTo>
                  <a:lnTo>
                    <a:pt x="131813" y="35090"/>
                  </a:lnTo>
                  <a:lnTo>
                    <a:pt x="131813" y="46329"/>
                  </a:lnTo>
                  <a:lnTo>
                    <a:pt x="127279" y="50888"/>
                  </a:lnTo>
                  <a:lnTo>
                    <a:pt x="116078" y="50888"/>
                  </a:lnTo>
                  <a:lnTo>
                    <a:pt x="111544" y="46329"/>
                  </a:lnTo>
                  <a:lnTo>
                    <a:pt x="111544" y="35090"/>
                  </a:lnTo>
                  <a:lnTo>
                    <a:pt x="116078" y="30530"/>
                  </a:lnTo>
                  <a:lnTo>
                    <a:pt x="127279" y="30530"/>
                  </a:lnTo>
                  <a:lnTo>
                    <a:pt x="131813" y="35090"/>
                  </a:lnTo>
                  <a:lnTo>
                    <a:pt x="131813" y="0"/>
                  </a:lnTo>
                  <a:lnTo>
                    <a:pt x="81114" y="0"/>
                  </a:lnTo>
                  <a:lnTo>
                    <a:pt x="81114" y="35090"/>
                  </a:lnTo>
                  <a:lnTo>
                    <a:pt x="81114" y="46329"/>
                  </a:lnTo>
                  <a:lnTo>
                    <a:pt x="76581" y="50888"/>
                  </a:lnTo>
                  <a:lnTo>
                    <a:pt x="65379" y="50888"/>
                  </a:lnTo>
                  <a:lnTo>
                    <a:pt x="60845" y="46329"/>
                  </a:lnTo>
                  <a:lnTo>
                    <a:pt x="60845" y="35090"/>
                  </a:lnTo>
                  <a:lnTo>
                    <a:pt x="65379" y="30530"/>
                  </a:lnTo>
                  <a:lnTo>
                    <a:pt x="76581" y="30530"/>
                  </a:lnTo>
                  <a:lnTo>
                    <a:pt x="81114" y="35090"/>
                  </a:lnTo>
                  <a:lnTo>
                    <a:pt x="81114" y="0"/>
                  </a:lnTo>
                  <a:lnTo>
                    <a:pt x="38430" y="0"/>
                  </a:lnTo>
                  <a:lnTo>
                    <a:pt x="31369" y="1435"/>
                  </a:lnTo>
                  <a:lnTo>
                    <a:pt x="25603" y="5334"/>
                  </a:lnTo>
                  <a:lnTo>
                    <a:pt x="21717" y="11125"/>
                  </a:lnTo>
                  <a:lnTo>
                    <a:pt x="20281" y="18211"/>
                  </a:lnTo>
                  <a:lnTo>
                    <a:pt x="20281" y="63195"/>
                  </a:lnTo>
                  <a:lnTo>
                    <a:pt x="21717" y="70281"/>
                  </a:lnTo>
                  <a:lnTo>
                    <a:pt x="25603" y="76073"/>
                  </a:lnTo>
                  <a:lnTo>
                    <a:pt x="31369" y="79984"/>
                  </a:lnTo>
                  <a:lnTo>
                    <a:pt x="38430" y="81407"/>
                  </a:lnTo>
                  <a:lnTo>
                    <a:pt x="326593" y="81407"/>
                  </a:lnTo>
                  <a:lnTo>
                    <a:pt x="333654" y="79984"/>
                  </a:lnTo>
                  <a:lnTo>
                    <a:pt x="339432" y="76073"/>
                  </a:lnTo>
                  <a:lnTo>
                    <a:pt x="343319" y="70281"/>
                  </a:lnTo>
                  <a:lnTo>
                    <a:pt x="344741" y="63195"/>
                  </a:lnTo>
                  <a:lnTo>
                    <a:pt x="344741" y="50888"/>
                  </a:lnTo>
                  <a:lnTo>
                    <a:pt x="344741" y="30530"/>
                  </a:lnTo>
                  <a:lnTo>
                    <a:pt x="344741" y="18211"/>
                  </a:lnTo>
                  <a:close/>
                </a:path>
                <a:path w="365125" h="376554">
                  <a:moveTo>
                    <a:pt x="365023" y="345998"/>
                  </a:moveTo>
                  <a:lnTo>
                    <a:pt x="218008" y="345998"/>
                  </a:lnTo>
                  <a:lnTo>
                    <a:pt x="218008" y="376529"/>
                  </a:lnTo>
                  <a:lnTo>
                    <a:pt x="365023" y="376529"/>
                  </a:lnTo>
                  <a:lnTo>
                    <a:pt x="365023" y="345998"/>
                  </a:lnTo>
                  <a:close/>
                </a:path>
              </a:pathLst>
            </a:custGeom>
            <a:solidFill>
              <a:srgbClr val="00C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93130" y="4184535"/>
              <a:ext cx="284480" cy="386715"/>
            </a:xfrm>
            <a:custGeom>
              <a:avLst/>
              <a:gdLst/>
              <a:ahLst/>
              <a:cxnLst/>
              <a:rect l="l" t="t" r="r" b="b"/>
              <a:pathLst>
                <a:path w="284479" h="386714">
                  <a:moveTo>
                    <a:pt x="283895" y="264591"/>
                  </a:moveTo>
                  <a:lnTo>
                    <a:pt x="272694" y="280403"/>
                  </a:lnTo>
                  <a:lnTo>
                    <a:pt x="253479" y="288569"/>
                  </a:lnTo>
                  <a:lnTo>
                    <a:pt x="253479" y="329717"/>
                  </a:lnTo>
                  <a:lnTo>
                    <a:pt x="253479" y="341934"/>
                  </a:lnTo>
                  <a:lnTo>
                    <a:pt x="249428" y="345998"/>
                  </a:lnTo>
                  <a:lnTo>
                    <a:pt x="237261" y="345998"/>
                  </a:lnTo>
                  <a:lnTo>
                    <a:pt x="233210" y="341934"/>
                  </a:lnTo>
                  <a:lnTo>
                    <a:pt x="233210" y="329717"/>
                  </a:lnTo>
                  <a:lnTo>
                    <a:pt x="237261" y="325653"/>
                  </a:lnTo>
                  <a:lnTo>
                    <a:pt x="249428" y="325653"/>
                  </a:lnTo>
                  <a:lnTo>
                    <a:pt x="253479" y="329717"/>
                  </a:lnTo>
                  <a:lnTo>
                    <a:pt x="253479" y="288569"/>
                  </a:lnTo>
                  <a:lnTo>
                    <a:pt x="242201" y="293344"/>
                  </a:lnTo>
                  <a:lnTo>
                    <a:pt x="197065" y="302082"/>
                  </a:lnTo>
                  <a:lnTo>
                    <a:pt x="141947" y="305295"/>
                  </a:lnTo>
                  <a:lnTo>
                    <a:pt x="86829" y="302082"/>
                  </a:lnTo>
                  <a:lnTo>
                    <a:pt x="41694" y="293344"/>
                  </a:lnTo>
                  <a:lnTo>
                    <a:pt x="11201" y="280403"/>
                  </a:lnTo>
                  <a:lnTo>
                    <a:pt x="0" y="264591"/>
                  </a:lnTo>
                  <a:lnTo>
                    <a:pt x="0" y="345998"/>
                  </a:lnTo>
                  <a:lnTo>
                    <a:pt x="11201" y="361810"/>
                  </a:lnTo>
                  <a:lnTo>
                    <a:pt x="41694" y="374751"/>
                  </a:lnTo>
                  <a:lnTo>
                    <a:pt x="86829" y="383501"/>
                  </a:lnTo>
                  <a:lnTo>
                    <a:pt x="141947" y="386702"/>
                  </a:lnTo>
                  <a:lnTo>
                    <a:pt x="197065" y="383501"/>
                  </a:lnTo>
                  <a:lnTo>
                    <a:pt x="242201" y="374751"/>
                  </a:lnTo>
                  <a:lnTo>
                    <a:pt x="272694" y="361810"/>
                  </a:lnTo>
                  <a:lnTo>
                    <a:pt x="283895" y="345998"/>
                  </a:lnTo>
                  <a:lnTo>
                    <a:pt x="283895" y="325653"/>
                  </a:lnTo>
                  <a:lnTo>
                    <a:pt x="283895" y="305295"/>
                  </a:lnTo>
                  <a:lnTo>
                    <a:pt x="283895" y="264591"/>
                  </a:lnTo>
                  <a:close/>
                </a:path>
                <a:path w="284479" h="386714">
                  <a:moveTo>
                    <a:pt x="283895" y="162826"/>
                  </a:moveTo>
                  <a:lnTo>
                    <a:pt x="272694" y="178638"/>
                  </a:lnTo>
                  <a:lnTo>
                    <a:pt x="253479" y="186804"/>
                  </a:lnTo>
                  <a:lnTo>
                    <a:pt x="253479" y="227952"/>
                  </a:lnTo>
                  <a:lnTo>
                    <a:pt x="253479" y="240169"/>
                  </a:lnTo>
                  <a:lnTo>
                    <a:pt x="249428" y="244233"/>
                  </a:lnTo>
                  <a:lnTo>
                    <a:pt x="237261" y="244233"/>
                  </a:lnTo>
                  <a:lnTo>
                    <a:pt x="233210" y="240169"/>
                  </a:lnTo>
                  <a:lnTo>
                    <a:pt x="233210" y="227952"/>
                  </a:lnTo>
                  <a:lnTo>
                    <a:pt x="237261" y="223888"/>
                  </a:lnTo>
                  <a:lnTo>
                    <a:pt x="249428" y="223888"/>
                  </a:lnTo>
                  <a:lnTo>
                    <a:pt x="253479" y="227952"/>
                  </a:lnTo>
                  <a:lnTo>
                    <a:pt x="253479" y="186804"/>
                  </a:lnTo>
                  <a:lnTo>
                    <a:pt x="242201" y="191579"/>
                  </a:lnTo>
                  <a:lnTo>
                    <a:pt x="197065" y="200317"/>
                  </a:lnTo>
                  <a:lnTo>
                    <a:pt x="141947" y="203530"/>
                  </a:lnTo>
                  <a:lnTo>
                    <a:pt x="86829" y="200317"/>
                  </a:lnTo>
                  <a:lnTo>
                    <a:pt x="41694" y="191579"/>
                  </a:lnTo>
                  <a:lnTo>
                    <a:pt x="11201" y="178638"/>
                  </a:lnTo>
                  <a:lnTo>
                    <a:pt x="0" y="162826"/>
                  </a:lnTo>
                  <a:lnTo>
                    <a:pt x="0" y="244233"/>
                  </a:lnTo>
                  <a:lnTo>
                    <a:pt x="11201" y="260045"/>
                  </a:lnTo>
                  <a:lnTo>
                    <a:pt x="41694" y="272986"/>
                  </a:lnTo>
                  <a:lnTo>
                    <a:pt x="86829" y="281736"/>
                  </a:lnTo>
                  <a:lnTo>
                    <a:pt x="141947" y="284949"/>
                  </a:lnTo>
                  <a:lnTo>
                    <a:pt x="197065" y="281736"/>
                  </a:lnTo>
                  <a:lnTo>
                    <a:pt x="242201" y="272986"/>
                  </a:lnTo>
                  <a:lnTo>
                    <a:pt x="272694" y="260045"/>
                  </a:lnTo>
                  <a:lnTo>
                    <a:pt x="283895" y="244233"/>
                  </a:lnTo>
                  <a:lnTo>
                    <a:pt x="283895" y="223888"/>
                  </a:lnTo>
                  <a:lnTo>
                    <a:pt x="283895" y="203530"/>
                  </a:lnTo>
                  <a:lnTo>
                    <a:pt x="283895" y="162826"/>
                  </a:lnTo>
                  <a:close/>
                </a:path>
                <a:path w="284479" h="386714">
                  <a:moveTo>
                    <a:pt x="283895" y="61061"/>
                  </a:moveTo>
                  <a:lnTo>
                    <a:pt x="272694" y="76873"/>
                  </a:lnTo>
                  <a:lnTo>
                    <a:pt x="253479" y="85039"/>
                  </a:lnTo>
                  <a:lnTo>
                    <a:pt x="253479" y="126187"/>
                  </a:lnTo>
                  <a:lnTo>
                    <a:pt x="253479" y="138404"/>
                  </a:lnTo>
                  <a:lnTo>
                    <a:pt x="249428" y="142481"/>
                  </a:lnTo>
                  <a:lnTo>
                    <a:pt x="237261" y="142481"/>
                  </a:lnTo>
                  <a:lnTo>
                    <a:pt x="233210" y="138404"/>
                  </a:lnTo>
                  <a:lnTo>
                    <a:pt x="233210" y="126187"/>
                  </a:lnTo>
                  <a:lnTo>
                    <a:pt x="237261" y="122123"/>
                  </a:lnTo>
                  <a:lnTo>
                    <a:pt x="249428" y="122123"/>
                  </a:lnTo>
                  <a:lnTo>
                    <a:pt x="253479" y="126187"/>
                  </a:lnTo>
                  <a:lnTo>
                    <a:pt x="253479" y="85039"/>
                  </a:lnTo>
                  <a:lnTo>
                    <a:pt x="242201" y="89814"/>
                  </a:lnTo>
                  <a:lnTo>
                    <a:pt x="197065" y="98552"/>
                  </a:lnTo>
                  <a:lnTo>
                    <a:pt x="141947" y="101765"/>
                  </a:lnTo>
                  <a:lnTo>
                    <a:pt x="86829" y="98552"/>
                  </a:lnTo>
                  <a:lnTo>
                    <a:pt x="41694" y="89814"/>
                  </a:lnTo>
                  <a:lnTo>
                    <a:pt x="11201" y="76873"/>
                  </a:lnTo>
                  <a:lnTo>
                    <a:pt x="0" y="61061"/>
                  </a:lnTo>
                  <a:lnTo>
                    <a:pt x="0" y="142481"/>
                  </a:lnTo>
                  <a:lnTo>
                    <a:pt x="11201" y="158280"/>
                  </a:lnTo>
                  <a:lnTo>
                    <a:pt x="41694" y="171221"/>
                  </a:lnTo>
                  <a:lnTo>
                    <a:pt x="86829" y="179971"/>
                  </a:lnTo>
                  <a:lnTo>
                    <a:pt x="141947" y="183184"/>
                  </a:lnTo>
                  <a:lnTo>
                    <a:pt x="197065" y="179971"/>
                  </a:lnTo>
                  <a:lnTo>
                    <a:pt x="242201" y="171221"/>
                  </a:lnTo>
                  <a:lnTo>
                    <a:pt x="272694" y="158280"/>
                  </a:lnTo>
                  <a:lnTo>
                    <a:pt x="283895" y="142481"/>
                  </a:lnTo>
                  <a:lnTo>
                    <a:pt x="283895" y="122123"/>
                  </a:lnTo>
                  <a:lnTo>
                    <a:pt x="283895" y="101765"/>
                  </a:lnTo>
                  <a:lnTo>
                    <a:pt x="283895" y="61061"/>
                  </a:lnTo>
                  <a:close/>
                </a:path>
                <a:path w="284479" h="386714">
                  <a:moveTo>
                    <a:pt x="283895" y="40716"/>
                  </a:moveTo>
                  <a:lnTo>
                    <a:pt x="272745" y="24866"/>
                  </a:lnTo>
                  <a:lnTo>
                    <a:pt x="242328" y="11925"/>
                  </a:lnTo>
                  <a:lnTo>
                    <a:pt x="197205" y="3200"/>
                  </a:lnTo>
                  <a:lnTo>
                    <a:pt x="141947" y="0"/>
                  </a:lnTo>
                  <a:lnTo>
                    <a:pt x="86690" y="3200"/>
                  </a:lnTo>
                  <a:lnTo>
                    <a:pt x="41579" y="11925"/>
                  </a:lnTo>
                  <a:lnTo>
                    <a:pt x="11150" y="24866"/>
                  </a:lnTo>
                  <a:lnTo>
                    <a:pt x="0" y="40716"/>
                  </a:lnTo>
                  <a:lnTo>
                    <a:pt x="11150" y="56553"/>
                  </a:lnTo>
                  <a:lnTo>
                    <a:pt x="41579" y="69494"/>
                  </a:lnTo>
                  <a:lnTo>
                    <a:pt x="86690" y="78219"/>
                  </a:lnTo>
                  <a:lnTo>
                    <a:pt x="141947" y="81419"/>
                  </a:lnTo>
                  <a:lnTo>
                    <a:pt x="197205" y="78219"/>
                  </a:lnTo>
                  <a:lnTo>
                    <a:pt x="242328" y="69494"/>
                  </a:lnTo>
                  <a:lnTo>
                    <a:pt x="272745" y="56553"/>
                  </a:lnTo>
                  <a:lnTo>
                    <a:pt x="283895" y="40716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50204" y="2314955"/>
              <a:ext cx="200025" cy="452755"/>
            </a:xfrm>
            <a:custGeom>
              <a:avLst/>
              <a:gdLst/>
              <a:ahLst/>
              <a:cxnLst/>
              <a:rect l="l" t="t" r="r" b="b"/>
              <a:pathLst>
                <a:path w="200025" h="452755">
                  <a:moveTo>
                    <a:pt x="66675" y="252349"/>
                  </a:moveTo>
                  <a:lnTo>
                    <a:pt x="0" y="252349"/>
                  </a:lnTo>
                  <a:lnTo>
                    <a:pt x="100075" y="452374"/>
                  </a:lnTo>
                  <a:lnTo>
                    <a:pt x="183335" y="285750"/>
                  </a:lnTo>
                  <a:lnTo>
                    <a:pt x="66675" y="285750"/>
                  </a:lnTo>
                  <a:lnTo>
                    <a:pt x="66675" y="252349"/>
                  </a:lnTo>
                  <a:close/>
                </a:path>
                <a:path w="200025" h="452755">
                  <a:moveTo>
                    <a:pt x="133350" y="0"/>
                  </a:moveTo>
                  <a:lnTo>
                    <a:pt x="66675" y="0"/>
                  </a:lnTo>
                  <a:lnTo>
                    <a:pt x="66675" y="285750"/>
                  </a:lnTo>
                  <a:lnTo>
                    <a:pt x="133350" y="285750"/>
                  </a:lnTo>
                  <a:lnTo>
                    <a:pt x="133350" y="0"/>
                  </a:lnTo>
                  <a:close/>
                </a:path>
                <a:path w="200025" h="452755">
                  <a:moveTo>
                    <a:pt x="200025" y="252349"/>
                  </a:moveTo>
                  <a:lnTo>
                    <a:pt x="133350" y="252349"/>
                  </a:lnTo>
                  <a:lnTo>
                    <a:pt x="133350" y="285750"/>
                  </a:lnTo>
                  <a:lnTo>
                    <a:pt x="183335" y="285750"/>
                  </a:lnTo>
                  <a:lnTo>
                    <a:pt x="200025" y="252349"/>
                  </a:lnTo>
                  <a:close/>
                </a:path>
              </a:pathLst>
            </a:custGeom>
            <a:solidFill>
              <a:srgbClr val="EA1D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2763" y="3699639"/>
              <a:ext cx="488950" cy="446405"/>
            </a:xfrm>
            <a:custGeom>
              <a:avLst/>
              <a:gdLst/>
              <a:ahLst/>
              <a:cxnLst/>
              <a:rect l="l" t="t" r="r" b="b"/>
              <a:pathLst>
                <a:path w="488950" h="446404">
                  <a:moveTo>
                    <a:pt x="195529" y="346824"/>
                  </a:moveTo>
                  <a:lnTo>
                    <a:pt x="97764" y="346824"/>
                  </a:lnTo>
                  <a:lnTo>
                    <a:pt x="97765" y="445937"/>
                  </a:lnTo>
                  <a:lnTo>
                    <a:pt x="195529" y="346824"/>
                  </a:lnTo>
                  <a:close/>
                </a:path>
                <a:path w="488950" h="446404">
                  <a:moveTo>
                    <a:pt x="464382" y="0"/>
                  </a:moveTo>
                  <a:lnTo>
                    <a:pt x="24441" y="0"/>
                  </a:lnTo>
                  <a:lnTo>
                    <a:pt x="14882" y="1988"/>
                  </a:lnTo>
                  <a:lnTo>
                    <a:pt x="7098" y="7304"/>
                  </a:lnTo>
                  <a:lnTo>
                    <a:pt x="1876" y="15154"/>
                  </a:lnTo>
                  <a:lnTo>
                    <a:pt x="0" y="24742"/>
                  </a:lnTo>
                  <a:lnTo>
                    <a:pt x="0" y="322082"/>
                  </a:lnTo>
                  <a:lnTo>
                    <a:pt x="1876" y="331669"/>
                  </a:lnTo>
                  <a:lnTo>
                    <a:pt x="7098" y="339519"/>
                  </a:lnTo>
                  <a:lnTo>
                    <a:pt x="14882" y="344836"/>
                  </a:lnTo>
                  <a:lnTo>
                    <a:pt x="24441" y="346824"/>
                  </a:lnTo>
                  <a:lnTo>
                    <a:pt x="464382" y="346824"/>
                  </a:lnTo>
                  <a:lnTo>
                    <a:pt x="473942" y="344836"/>
                  </a:lnTo>
                  <a:lnTo>
                    <a:pt x="481725" y="339519"/>
                  </a:lnTo>
                  <a:lnTo>
                    <a:pt x="486947" y="331669"/>
                  </a:lnTo>
                  <a:lnTo>
                    <a:pt x="488824" y="322082"/>
                  </a:lnTo>
                  <a:lnTo>
                    <a:pt x="488824" y="208583"/>
                  </a:lnTo>
                  <a:lnTo>
                    <a:pt x="129394" y="208583"/>
                  </a:lnTo>
                  <a:lnTo>
                    <a:pt x="115403" y="205757"/>
                  </a:lnTo>
                  <a:lnTo>
                    <a:pt x="103978" y="198051"/>
                  </a:lnTo>
                  <a:lnTo>
                    <a:pt x="96276" y="186620"/>
                  </a:lnTo>
                  <a:lnTo>
                    <a:pt x="93451" y="172621"/>
                  </a:lnTo>
                  <a:lnTo>
                    <a:pt x="96276" y="158621"/>
                  </a:lnTo>
                  <a:lnTo>
                    <a:pt x="103978" y="147190"/>
                  </a:lnTo>
                  <a:lnTo>
                    <a:pt x="115403" y="139484"/>
                  </a:lnTo>
                  <a:lnTo>
                    <a:pt x="129394" y="136658"/>
                  </a:lnTo>
                  <a:lnTo>
                    <a:pt x="488824" y="136658"/>
                  </a:lnTo>
                  <a:lnTo>
                    <a:pt x="488824" y="24742"/>
                  </a:lnTo>
                  <a:lnTo>
                    <a:pt x="486947" y="15154"/>
                  </a:lnTo>
                  <a:lnTo>
                    <a:pt x="481725" y="7304"/>
                  </a:lnTo>
                  <a:lnTo>
                    <a:pt x="473941" y="1988"/>
                  </a:lnTo>
                  <a:lnTo>
                    <a:pt x="464382" y="0"/>
                  </a:lnTo>
                  <a:close/>
                </a:path>
                <a:path w="488950" h="446404">
                  <a:moveTo>
                    <a:pt x="244412" y="136658"/>
                  </a:moveTo>
                  <a:lnTo>
                    <a:pt x="129394" y="136658"/>
                  </a:lnTo>
                  <a:lnTo>
                    <a:pt x="143385" y="139484"/>
                  </a:lnTo>
                  <a:lnTo>
                    <a:pt x="154810" y="147190"/>
                  </a:lnTo>
                  <a:lnTo>
                    <a:pt x="162513" y="158621"/>
                  </a:lnTo>
                  <a:lnTo>
                    <a:pt x="165337" y="172621"/>
                  </a:lnTo>
                  <a:lnTo>
                    <a:pt x="162513" y="186620"/>
                  </a:lnTo>
                  <a:lnTo>
                    <a:pt x="154810" y="198051"/>
                  </a:lnTo>
                  <a:lnTo>
                    <a:pt x="143386" y="205757"/>
                  </a:lnTo>
                  <a:lnTo>
                    <a:pt x="129394" y="208583"/>
                  </a:lnTo>
                  <a:lnTo>
                    <a:pt x="244412" y="208583"/>
                  </a:lnTo>
                  <a:lnTo>
                    <a:pt x="230420" y="205757"/>
                  </a:lnTo>
                  <a:lnTo>
                    <a:pt x="218995" y="198051"/>
                  </a:lnTo>
                  <a:lnTo>
                    <a:pt x="211293" y="186620"/>
                  </a:lnTo>
                  <a:lnTo>
                    <a:pt x="208469" y="172621"/>
                  </a:lnTo>
                  <a:lnTo>
                    <a:pt x="211293" y="158621"/>
                  </a:lnTo>
                  <a:lnTo>
                    <a:pt x="218995" y="147190"/>
                  </a:lnTo>
                  <a:lnTo>
                    <a:pt x="230420" y="139484"/>
                  </a:lnTo>
                  <a:lnTo>
                    <a:pt x="244412" y="136658"/>
                  </a:lnTo>
                  <a:close/>
                </a:path>
                <a:path w="488950" h="446404">
                  <a:moveTo>
                    <a:pt x="359429" y="136658"/>
                  </a:moveTo>
                  <a:lnTo>
                    <a:pt x="244412" y="136658"/>
                  </a:lnTo>
                  <a:lnTo>
                    <a:pt x="258403" y="139484"/>
                  </a:lnTo>
                  <a:lnTo>
                    <a:pt x="269828" y="147190"/>
                  </a:lnTo>
                  <a:lnTo>
                    <a:pt x="277530" y="158621"/>
                  </a:lnTo>
                  <a:lnTo>
                    <a:pt x="280355" y="172621"/>
                  </a:lnTo>
                  <a:lnTo>
                    <a:pt x="277530" y="186620"/>
                  </a:lnTo>
                  <a:lnTo>
                    <a:pt x="269828" y="198051"/>
                  </a:lnTo>
                  <a:lnTo>
                    <a:pt x="258403" y="205757"/>
                  </a:lnTo>
                  <a:lnTo>
                    <a:pt x="244412" y="208583"/>
                  </a:lnTo>
                  <a:lnTo>
                    <a:pt x="359429" y="208583"/>
                  </a:lnTo>
                  <a:lnTo>
                    <a:pt x="345438" y="205757"/>
                  </a:lnTo>
                  <a:lnTo>
                    <a:pt x="334013" y="198051"/>
                  </a:lnTo>
                  <a:lnTo>
                    <a:pt x="326310" y="186620"/>
                  </a:lnTo>
                  <a:lnTo>
                    <a:pt x="323486" y="172621"/>
                  </a:lnTo>
                  <a:lnTo>
                    <a:pt x="326310" y="158621"/>
                  </a:lnTo>
                  <a:lnTo>
                    <a:pt x="334013" y="147190"/>
                  </a:lnTo>
                  <a:lnTo>
                    <a:pt x="345438" y="139484"/>
                  </a:lnTo>
                  <a:lnTo>
                    <a:pt x="359429" y="136658"/>
                  </a:lnTo>
                  <a:close/>
                </a:path>
                <a:path w="488950" h="446404">
                  <a:moveTo>
                    <a:pt x="488824" y="136658"/>
                  </a:moveTo>
                  <a:lnTo>
                    <a:pt x="359429" y="136658"/>
                  </a:lnTo>
                  <a:lnTo>
                    <a:pt x="373420" y="139484"/>
                  </a:lnTo>
                  <a:lnTo>
                    <a:pt x="384845" y="147190"/>
                  </a:lnTo>
                  <a:lnTo>
                    <a:pt x="392548" y="158621"/>
                  </a:lnTo>
                  <a:lnTo>
                    <a:pt x="395372" y="172621"/>
                  </a:lnTo>
                  <a:lnTo>
                    <a:pt x="392548" y="186620"/>
                  </a:lnTo>
                  <a:lnTo>
                    <a:pt x="384845" y="198051"/>
                  </a:lnTo>
                  <a:lnTo>
                    <a:pt x="373420" y="205757"/>
                  </a:lnTo>
                  <a:lnTo>
                    <a:pt x="359429" y="208583"/>
                  </a:lnTo>
                  <a:lnTo>
                    <a:pt x="488824" y="208583"/>
                  </a:lnTo>
                  <a:lnTo>
                    <a:pt x="488824" y="1366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4804" y="2314955"/>
              <a:ext cx="200025" cy="452755"/>
            </a:xfrm>
            <a:custGeom>
              <a:avLst/>
              <a:gdLst/>
              <a:ahLst/>
              <a:cxnLst/>
              <a:rect l="l" t="t" r="r" b="b"/>
              <a:pathLst>
                <a:path w="200025" h="452755">
                  <a:moveTo>
                    <a:pt x="66675" y="252349"/>
                  </a:moveTo>
                  <a:lnTo>
                    <a:pt x="0" y="252349"/>
                  </a:lnTo>
                  <a:lnTo>
                    <a:pt x="100075" y="452374"/>
                  </a:lnTo>
                  <a:lnTo>
                    <a:pt x="183335" y="285750"/>
                  </a:lnTo>
                  <a:lnTo>
                    <a:pt x="66675" y="285750"/>
                  </a:lnTo>
                  <a:lnTo>
                    <a:pt x="66675" y="252349"/>
                  </a:lnTo>
                  <a:close/>
                </a:path>
                <a:path w="200025" h="452755">
                  <a:moveTo>
                    <a:pt x="133350" y="0"/>
                  </a:moveTo>
                  <a:lnTo>
                    <a:pt x="66675" y="0"/>
                  </a:lnTo>
                  <a:lnTo>
                    <a:pt x="66675" y="285750"/>
                  </a:lnTo>
                  <a:lnTo>
                    <a:pt x="133350" y="285750"/>
                  </a:lnTo>
                  <a:lnTo>
                    <a:pt x="133350" y="0"/>
                  </a:lnTo>
                  <a:close/>
                </a:path>
                <a:path w="200025" h="452755">
                  <a:moveTo>
                    <a:pt x="200025" y="252349"/>
                  </a:moveTo>
                  <a:lnTo>
                    <a:pt x="133350" y="252349"/>
                  </a:lnTo>
                  <a:lnTo>
                    <a:pt x="133350" y="285750"/>
                  </a:lnTo>
                  <a:lnTo>
                    <a:pt x="183335" y="285750"/>
                  </a:lnTo>
                  <a:lnTo>
                    <a:pt x="200025" y="252349"/>
                  </a:lnTo>
                  <a:close/>
                </a:path>
              </a:pathLst>
            </a:custGeom>
            <a:solidFill>
              <a:srgbClr val="EA1D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2472" y="1548841"/>
            <a:ext cx="3004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Microsegmentation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11427" y="2241296"/>
            <a:ext cx="2944495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8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3D454B"/>
                </a:solidFill>
                <a:latin typeface="Arial MT"/>
                <a:cs typeface="Arial MT"/>
              </a:rPr>
              <a:t>method</a:t>
            </a:r>
            <a:r>
              <a:rPr sz="18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3D454B"/>
                </a:solidFill>
                <a:latin typeface="Arial MT"/>
                <a:cs typeface="Arial MT"/>
              </a:rPr>
              <a:t>of</a:t>
            </a:r>
            <a:r>
              <a:rPr sz="18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creating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zones 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in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data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centers</a:t>
            </a:r>
            <a:r>
              <a:rPr sz="1800" spc="9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and 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cloud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environments</a:t>
            </a:r>
            <a:r>
              <a:rPr sz="1800" spc="-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3D454B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isolate 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workloads</a:t>
            </a:r>
            <a:r>
              <a:rPr sz="1800" spc="-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via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security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policies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3D454B"/>
                </a:solidFill>
                <a:latin typeface="Arial MT"/>
                <a:cs typeface="Arial MT"/>
              </a:rPr>
              <a:t>that</a:t>
            </a:r>
            <a:r>
              <a:rPr sz="1800" spc="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3D454B"/>
                </a:solidFill>
                <a:latin typeface="Arial MT"/>
                <a:cs typeface="Arial MT"/>
              </a:rPr>
              <a:t>limit</a:t>
            </a:r>
            <a:r>
              <a:rPr sz="1800" spc="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3D454B"/>
                </a:solidFill>
                <a:latin typeface="Arial MT"/>
                <a:cs typeface="Arial MT"/>
              </a:rPr>
              <a:t>user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access.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9428" y="1408175"/>
            <a:ext cx="3319272" cy="27340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9932" y="1093297"/>
            <a:ext cx="2907665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-105" dirty="0"/>
              <a:t>Demilitarized</a:t>
            </a:r>
            <a:r>
              <a:rPr spc="-85" dirty="0"/>
              <a:t> </a:t>
            </a:r>
            <a:r>
              <a:rPr spc="-100" dirty="0"/>
              <a:t>Zone</a:t>
            </a: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pc="-10" dirty="0"/>
              <a:t>(DMZ)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0494" y="1946634"/>
            <a:ext cx="3564254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4999"/>
              </a:lnSpc>
              <a:spcBef>
                <a:spcPts val="95"/>
              </a:spcBef>
            </a:pP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800" spc="-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subnetwork</a:t>
            </a:r>
            <a:r>
              <a:rPr sz="1800" spc="-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containing</a:t>
            </a:r>
            <a:r>
              <a:rPr sz="1800" spc="-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3D454B"/>
                </a:solidFill>
                <a:latin typeface="Arial MT"/>
                <a:cs typeface="Arial MT"/>
              </a:rPr>
              <a:t>an 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organization's</a:t>
            </a:r>
            <a:r>
              <a:rPr sz="1800" spc="2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exposed,</a:t>
            </a:r>
            <a:r>
              <a:rPr sz="1800" spc="2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outward-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facing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services.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It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acts</a:t>
            </a:r>
            <a:r>
              <a:rPr sz="18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exposed</a:t>
            </a:r>
            <a:r>
              <a:rPr sz="18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3D454B"/>
                </a:solidFill>
                <a:latin typeface="Arial MT"/>
                <a:cs typeface="Arial MT"/>
              </a:rPr>
              <a:t>point</a:t>
            </a:r>
            <a:r>
              <a:rPr sz="1800" spc="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3D454B"/>
                </a:solidFill>
                <a:latin typeface="Arial MT"/>
                <a:cs typeface="Arial MT"/>
              </a:rPr>
              <a:t>to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 an</a:t>
            </a:r>
            <a:r>
              <a:rPr sz="1800" spc="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untrusted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network,</a:t>
            </a:r>
            <a:r>
              <a:rPr sz="18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commonly</a:t>
            </a:r>
            <a:r>
              <a:rPr sz="1800" spc="-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3D454B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internet.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Arial MT"/>
              <a:cs typeface="Arial MT"/>
            </a:endParaRPr>
          </a:p>
          <a:p>
            <a:pPr marL="368935" marR="361950" algn="ctr">
              <a:lnSpc>
                <a:spcPct val="114999"/>
              </a:lnSpc>
            </a:pP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Examples</a:t>
            </a:r>
            <a:r>
              <a:rPr sz="1800" spc="-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3D454B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DMZ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services: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Web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Email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 servers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3405" y="933998"/>
            <a:ext cx="511175" cy="358140"/>
          </a:xfrm>
          <a:custGeom>
            <a:avLst/>
            <a:gdLst/>
            <a:ahLst/>
            <a:cxnLst/>
            <a:rect l="l" t="t" r="r" b="b"/>
            <a:pathLst>
              <a:path w="511175" h="358140">
                <a:moveTo>
                  <a:pt x="511048" y="0"/>
                </a:moveTo>
                <a:lnTo>
                  <a:pt x="0" y="0"/>
                </a:lnTo>
                <a:lnTo>
                  <a:pt x="0" y="357930"/>
                </a:lnTo>
                <a:lnTo>
                  <a:pt x="511049" y="357931"/>
                </a:lnTo>
                <a:lnTo>
                  <a:pt x="511049" y="319581"/>
                </a:lnTo>
                <a:lnTo>
                  <a:pt x="56854" y="319581"/>
                </a:lnTo>
                <a:lnTo>
                  <a:pt x="74102" y="302323"/>
                </a:lnTo>
                <a:lnTo>
                  <a:pt x="38328" y="302323"/>
                </a:lnTo>
                <a:lnTo>
                  <a:pt x="38328" y="54967"/>
                </a:lnTo>
                <a:lnTo>
                  <a:pt x="74504" y="54968"/>
                </a:lnTo>
                <a:lnTo>
                  <a:pt x="57493" y="38349"/>
                </a:lnTo>
                <a:lnTo>
                  <a:pt x="511048" y="38350"/>
                </a:lnTo>
                <a:lnTo>
                  <a:pt x="511048" y="0"/>
                </a:lnTo>
                <a:close/>
              </a:path>
              <a:path w="511175" h="358140">
                <a:moveTo>
                  <a:pt x="366038" y="194944"/>
                </a:moveTo>
                <a:lnTo>
                  <a:pt x="330904" y="194944"/>
                </a:lnTo>
                <a:lnTo>
                  <a:pt x="454833" y="319581"/>
                </a:lnTo>
                <a:lnTo>
                  <a:pt x="511049" y="319581"/>
                </a:lnTo>
                <a:lnTo>
                  <a:pt x="511049" y="301684"/>
                </a:lnTo>
                <a:lnTo>
                  <a:pt x="472720" y="301684"/>
                </a:lnTo>
                <a:lnTo>
                  <a:pt x="366038" y="194944"/>
                </a:lnTo>
                <a:close/>
              </a:path>
              <a:path w="511175" h="358140">
                <a:moveTo>
                  <a:pt x="74504" y="54968"/>
                </a:moveTo>
                <a:lnTo>
                  <a:pt x="38328" y="54967"/>
                </a:lnTo>
                <a:lnTo>
                  <a:pt x="162896" y="177048"/>
                </a:lnTo>
                <a:lnTo>
                  <a:pt x="38328" y="302323"/>
                </a:lnTo>
                <a:lnTo>
                  <a:pt x="74102" y="302323"/>
                </a:lnTo>
                <a:lnTo>
                  <a:pt x="181422" y="194944"/>
                </a:lnTo>
                <a:lnTo>
                  <a:pt x="217792" y="194944"/>
                </a:lnTo>
                <a:lnTo>
                  <a:pt x="74504" y="54968"/>
                </a:lnTo>
                <a:close/>
              </a:path>
              <a:path w="511175" h="358140">
                <a:moveTo>
                  <a:pt x="511048" y="55607"/>
                </a:moveTo>
                <a:lnTo>
                  <a:pt x="472720" y="55607"/>
                </a:lnTo>
                <a:lnTo>
                  <a:pt x="472720" y="301684"/>
                </a:lnTo>
                <a:lnTo>
                  <a:pt x="511049" y="301684"/>
                </a:lnTo>
                <a:lnTo>
                  <a:pt x="511048" y="55607"/>
                </a:lnTo>
                <a:close/>
              </a:path>
              <a:path w="511175" h="358140">
                <a:moveTo>
                  <a:pt x="217792" y="194944"/>
                </a:moveTo>
                <a:lnTo>
                  <a:pt x="229333" y="241603"/>
                </a:lnTo>
                <a:lnTo>
                  <a:pt x="256163" y="252469"/>
                </a:lnTo>
                <a:lnTo>
                  <a:pt x="263320" y="251760"/>
                </a:lnTo>
                <a:lnTo>
                  <a:pt x="270297" y="249672"/>
                </a:lnTo>
                <a:lnTo>
                  <a:pt x="276914" y="246267"/>
                </a:lnTo>
                <a:lnTo>
                  <a:pt x="282993" y="241603"/>
                </a:lnTo>
                <a:lnTo>
                  <a:pt x="296776" y="228181"/>
                </a:lnTo>
                <a:lnTo>
                  <a:pt x="251691" y="228181"/>
                </a:lnTo>
                <a:lnTo>
                  <a:pt x="246581" y="223067"/>
                </a:lnTo>
                <a:lnTo>
                  <a:pt x="217792" y="194944"/>
                </a:lnTo>
                <a:close/>
              </a:path>
              <a:path w="511175" h="358140">
                <a:moveTo>
                  <a:pt x="511048" y="38350"/>
                </a:moveTo>
                <a:lnTo>
                  <a:pt x="454194" y="38349"/>
                </a:lnTo>
                <a:lnTo>
                  <a:pt x="264467" y="223067"/>
                </a:lnTo>
                <a:lnTo>
                  <a:pt x="259357" y="228181"/>
                </a:lnTo>
                <a:lnTo>
                  <a:pt x="296776" y="228181"/>
                </a:lnTo>
                <a:lnTo>
                  <a:pt x="330904" y="194944"/>
                </a:lnTo>
                <a:lnTo>
                  <a:pt x="366038" y="194944"/>
                </a:lnTo>
                <a:lnTo>
                  <a:pt x="348152" y="177048"/>
                </a:lnTo>
                <a:lnTo>
                  <a:pt x="472720" y="55607"/>
                </a:lnTo>
                <a:lnTo>
                  <a:pt x="511048" y="55607"/>
                </a:lnTo>
                <a:lnTo>
                  <a:pt x="511048" y="38350"/>
                </a:lnTo>
                <a:close/>
              </a:path>
            </a:pathLst>
          </a:custGeom>
          <a:solidFill>
            <a:srgbClr val="006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40" y="881075"/>
            <a:ext cx="467719" cy="46298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45677" y="48226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7550" y="375119"/>
            <a:ext cx="3471545" cy="7823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-80" dirty="0"/>
              <a:t>Virtual</a:t>
            </a:r>
            <a:r>
              <a:rPr sz="2000" spc="-140" dirty="0"/>
              <a:t> </a:t>
            </a:r>
            <a:r>
              <a:rPr sz="2000" spc="-175" dirty="0"/>
              <a:t>Local</a:t>
            </a:r>
            <a:r>
              <a:rPr sz="2000" spc="-110" dirty="0"/>
              <a:t> Area</a:t>
            </a:r>
            <a:r>
              <a:rPr sz="2000" spc="-125" dirty="0"/>
              <a:t> </a:t>
            </a:r>
            <a:r>
              <a:rPr sz="2000" spc="-40" dirty="0"/>
              <a:t>Network</a:t>
            </a:r>
            <a:endParaRPr sz="2000"/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pc="-25" dirty="0"/>
              <a:t>(VLAN)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8867" y="1457960"/>
            <a:ext cx="748220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8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logical</a:t>
            </a:r>
            <a:r>
              <a:rPr sz="18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3D454B"/>
                </a:solidFill>
                <a:latin typeface="Arial MT"/>
                <a:cs typeface="Arial MT"/>
              </a:rPr>
              <a:t>network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created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by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switches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3D454B"/>
                </a:solidFill>
                <a:latin typeface="Arial MT"/>
                <a:cs typeface="Arial MT"/>
              </a:rPr>
              <a:t>that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groups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together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subset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devices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3D454B"/>
                </a:solidFill>
                <a:latin typeface="Arial MT"/>
                <a:cs typeface="Arial MT"/>
              </a:rPr>
              <a:t>that</a:t>
            </a:r>
            <a:r>
              <a:rPr sz="1800" spc="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share</a:t>
            </a:r>
            <a:r>
              <a:rPr sz="18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physical</a:t>
            </a:r>
            <a:r>
              <a:rPr sz="18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3D454B"/>
                </a:solidFill>
                <a:latin typeface="Arial MT"/>
                <a:cs typeface="Arial MT"/>
              </a:rPr>
              <a:t>LAN,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isolating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3D454B"/>
                </a:solidFill>
                <a:latin typeface="Arial MT"/>
                <a:cs typeface="Arial MT"/>
              </a:rPr>
              <a:t>the</a:t>
            </a:r>
            <a:r>
              <a:rPr sz="1800" spc="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traffic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3D454B"/>
                </a:solidFill>
                <a:latin typeface="Arial MT"/>
                <a:cs typeface="Arial MT"/>
              </a:rPr>
              <a:t>for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each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group </a:t>
            </a:r>
            <a:r>
              <a:rPr sz="1800" spc="95" dirty="0">
                <a:solidFill>
                  <a:srgbClr val="3D454B"/>
                </a:solidFill>
                <a:latin typeface="Arial MT"/>
                <a:cs typeface="Arial MT"/>
              </a:rPr>
              <a:t>without</a:t>
            </a:r>
            <a:r>
              <a:rPr sz="1800" spc="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altering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its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physical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topology.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15203" y="2836164"/>
            <a:ext cx="6527800" cy="1925320"/>
            <a:chOff x="1315203" y="2836164"/>
            <a:chExt cx="6527800" cy="19253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203" y="2854408"/>
              <a:ext cx="3070877" cy="18883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0264" y="2851404"/>
              <a:ext cx="3005328" cy="18227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5067" y="2836164"/>
              <a:ext cx="3107436" cy="19248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8408" y="2851404"/>
              <a:ext cx="3005328" cy="182270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11011" y="4737912"/>
            <a:ext cx="986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71F21"/>
                </a:solidFill>
                <a:latin typeface="Trebuchet MS"/>
                <a:cs typeface="Trebuchet MS"/>
              </a:rPr>
              <a:t>1</a:t>
            </a:r>
            <a:r>
              <a:rPr sz="1950" b="1" baseline="25641" dirty="0">
                <a:solidFill>
                  <a:srgbClr val="171F21"/>
                </a:solidFill>
                <a:latin typeface="Trebuchet MS"/>
                <a:cs typeface="Trebuchet MS"/>
              </a:rPr>
              <a:t>st</a:t>
            </a:r>
            <a:r>
              <a:rPr sz="1950" b="1" spc="22" baseline="25641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171F21"/>
                </a:solidFill>
                <a:latin typeface="Trebuchet MS"/>
                <a:cs typeface="Trebuchet MS"/>
              </a:rPr>
              <a:t>Floor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1979" y="4737912"/>
            <a:ext cx="1031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71F21"/>
                </a:solidFill>
                <a:latin typeface="Trebuchet MS"/>
                <a:cs typeface="Trebuchet MS"/>
              </a:rPr>
              <a:t>2</a:t>
            </a:r>
            <a:r>
              <a:rPr sz="1950" b="1" baseline="25641" dirty="0">
                <a:solidFill>
                  <a:srgbClr val="171F21"/>
                </a:solidFill>
                <a:latin typeface="Trebuchet MS"/>
                <a:cs typeface="Trebuchet MS"/>
              </a:rPr>
              <a:t>nd</a:t>
            </a:r>
            <a:r>
              <a:rPr sz="1950" b="1" spc="-82" baseline="25641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171F21"/>
                </a:solidFill>
                <a:latin typeface="Trebuchet MS"/>
                <a:cs typeface="Trebuchet MS"/>
              </a:rPr>
              <a:t>Floor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52727" y="2596895"/>
            <a:ext cx="5840730" cy="2178685"/>
            <a:chOff x="1252727" y="2596895"/>
            <a:chExt cx="5840730" cy="2178685"/>
          </a:xfrm>
        </p:grpSpPr>
        <p:sp>
          <p:nvSpPr>
            <p:cNvPr id="15" name="object 15"/>
            <p:cNvSpPr/>
            <p:nvPr/>
          </p:nvSpPr>
          <p:spPr>
            <a:xfrm>
              <a:off x="2859786" y="2596895"/>
              <a:ext cx="3438525" cy="262255"/>
            </a:xfrm>
            <a:custGeom>
              <a:avLst/>
              <a:gdLst/>
              <a:ahLst/>
              <a:cxnLst/>
              <a:rect l="l" t="t" r="r" b="b"/>
              <a:pathLst>
                <a:path w="3438525" h="262255">
                  <a:moveTo>
                    <a:pt x="3363987" y="216075"/>
                  </a:moveTo>
                  <a:lnTo>
                    <a:pt x="3346704" y="234442"/>
                  </a:lnTo>
                  <a:lnTo>
                    <a:pt x="3438525" y="261874"/>
                  </a:lnTo>
                  <a:lnTo>
                    <a:pt x="3425046" y="225171"/>
                  </a:lnTo>
                  <a:lnTo>
                    <a:pt x="3379089" y="225171"/>
                  </a:lnTo>
                  <a:lnTo>
                    <a:pt x="3363987" y="216075"/>
                  </a:lnTo>
                  <a:close/>
                </a:path>
                <a:path w="3438525" h="262255">
                  <a:moveTo>
                    <a:pt x="36194" y="160401"/>
                  </a:moveTo>
                  <a:lnTo>
                    <a:pt x="0" y="249174"/>
                  </a:lnTo>
                  <a:lnTo>
                    <a:pt x="92709" y="224790"/>
                  </a:lnTo>
                  <a:lnTo>
                    <a:pt x="83569" y="214376"/>
                  </a:lnTo>
                  <a:lnTo>
                    <a:pt x="60832" y="214376"/>
                  </a:lnTo>
                  <a:lnTo>
                    <a:pt x="46481" y="189611"/>
                  </a:lnTo>
                  <a:lnTo>
                    <a:pt x="56684" y="183745"/>
                  </a:lnTo>
                  <a:lnTo>
                    <a:pt x="36194" y="160401"/>
                  </a:lnTo>
                  <a:close/>
                </a:path>
                <a:path w="3438525" h="262255">
                  <a:moveTo>
                    <a:pt x="3384018" y="194790"/>
                  </a:moveTo>
                  <a:lnTo>
                    <a:pt x="3363987" y="216075"/>
                  </a:lnTo>
                  <a:lnTo>
                    <a:pt x="3379089" y="225171"/>
                  </a:lnTo>
                  <a:lnTo>
                    <a:pt x="3393948" y="200787"/>
                  </a:lnTo>
                  <a:lnTo>
                    <a:pt x="3384018" y="194790"/>
                  </a:lnTo>
                  <a:close/>
                </a:path>
                <a:path w="3438525" h="262255">
                  <a:moveTo>
                    <a:pt x="3405504" y="171958"/>
                  </a:moveTo>
                  <a:lnTo>
                    <a:pt x="3384018" y="194790"/>
                  </a:lnTo>
                  <a:lnTo>
                    <a:pt x="3393948" y="200787"/>
                  </a:lnTo>
                  <a:lnTo>
                    <a:pt x="3379089" y="225171"/>
                  </a:lnTo>
                  <a:lnTo>
                    <a:pt x="3425046" y="225171"/>
                  </a:lnTo>
                  <a:lnTo>
                    <a:pt x="3405504" y="171958"/>
                  </a:lnTo>
                  <a:close/>
                </a:path>
                <a:path w="3438525" h="262255">
                  <a:moveTo>
                    <a:pt x="3346894" y="205779"/>
                  </a:moveTo>
                  <a:lnTo>
                    <a:pt x="3363987" y="216075"/>
                  </a:lnTo>
                  <a:lnTo>
                    <a:pt x="3373116" y="206375"/>
                  </a:lnTo>
                  <a:lnTo>
                    <a:pt x="3348481" y="206375"/>
                  </a:lnTo>
                  <a:lnTo>
                    <a:pt x="3346894" y="205779"/>
                  </a:lnTo>
                  <a:close/>
                </a:path>
                <a:path w="3438525" h="262255">
                  <a:moveTo>
                    <a:pt x="56684" y="183745"/>
                  </a:moveTo>
                  <a:lnTo>
                    <a:pt x="46481" y="189611"/>
                  </a:lnTo>
                  <a:lnTo>
                    <a:pt x="60832" y="214376"/>
                  </a:lnTo>
                  <a:lnTo>
                    <a:pt x="75923" y="205665"/>
                  </a:lnTo>
                  <a:lnTo>
                    <a:pt x="56684" y="183745"/>
                  </a:lnTo>
                  <a:close/>
                </a:path>
                <a:path w="3438525" h="262255">
                  <a:moveTo>
                    <a:pt x="75923" y="205665"/>
                  </a:moveTo>
                  <a:lnTo>
                    <a:pt x="60832" y="214376"/>
                  </a:lnTo>
                  <a:lnTo>
                    <a:pt x="83569" y="214376"/>
                  </a:lnTo>
                  <a:lnTo>
                    <a:pt x="75923" y="205665"/>
                  </a:lnTo>
                  <a:close/>
                </a:path>
                <a:path w="3438525" h="262255">
                  <a:moveTo>
                    <a:pt x="3346196" y="205359"/>
                  </a:moveTo>
                  <a:lnTo>
                    <a:pt x="3346894" y="205779"/>
                  </a:lnTo>
                  <a:lnTo>
                    <a:pt x="3348481" y="206375"/>
                  </a:lnTo>
                  <a:lnTo>
                    <a:pt x="3346196" y="205359"/>
                  </a:lnTo>
                  <a:close/>
                </a:path>
                <a:path w="3438525" h="262255">
                  <a:moveTo>
                    <a:pt x="3374072" y="205359"/>
                  </a:moveTo>
                  <a:lnTo>
                    <a:pt x="3346196" y="205359"/>
                  </a:lnTo>
                  <a:lnTo>
                    <a:pt x="3348481" y="206375"/>
                  </a:lnTo>
                  <a:lnTo>
                    <a:pt x="3373116" y="206375"/>
                  </a:lnTo>
                  <a:lnTo>
                    <a:pt x="3374072" y="205359"/>
                  </a:lnTo>
                  <a:close/>
                </a:path>
                <a:path w="3438525" h="262255">
                  <a:moveTo>
                    <a:pt x="2450608" y="28575"/>
                  </a:moveTo>
                  <a:lnTo>
                    <a:pt x="1719199" y="28575"/>
                  </a:lnTo>
                  <a:lnTo>
                    <a:pt x="1879853" y="29972"/>
                  </a:lnTo>
                  <a:lnTo>
                    <a:pt x="2039365" y="34036"/>
                  </a:lnTo>
                  <a:lnTo>
                    <a:pt x="2196338" y="40893"/>
                  </a:lnTo>
                  <a:lnTo>
                    <a:pt x="2349500" y="49784"/>
                  </a:lnTo>
                  <a:lnTo>
                    <a:pt x="2497709" y="60960"/>
                  </a:lnTo>
                  <a:lnTo>
                    <a:pt x="2569464" y="67310"/>
                  </a:lnTo>
                  <a:lnTo>
                    <a:pt x="2707640" y="81406"/>
                  </a:lnTo>
                  <a:lnTo>
                    <a:pt x="2837688" y="97281"/>
                  </a:lnTo>
                  <a:lnTo>
                    <a:pt x="2958084" y="114681"/>
                  </a:lnTo>
                  <a:lnTo>
                    <a:pt x="3014344" y="123952"/>
                  </a:lnTo>
                  <a:lnTo>
                    <a:pt x="3067812" y="133350"/>
                  </a:lnTo>
                  <a:lnTo>
                    <a:pt x="3118230" y="143129"/>
                  </a:lnTo>
                  <a:lnTo>
                    <a:pt x="3165475" y="153162"/>
                  </a:lnTo>
                  <a:lnTo>
                    <a:pt x="3209290" y="163449"/>
                  </a:lnTo>
                  <a:lnTo>
                    <a:pt x="3249676" y="173990"/>
                  </a:lnTo>
                  <a:lnTo>
                    <a:pt x="3286379" y="184531"/>
                  </a:lnTo>
                  <a:lnTo>
                    <a:pt x="3346894" y="205779"/>
                  </a:lnTo>
                  <a:lnTo>
                    <a:pt x="3346196" y="205359"/>
                  </a:lnTo>
                  <a:lnTo>
                    <a:pt x="3374072" y="205359"/>
                  </a:lnTo>
                  <a:lnTo>
                    <a:pt x="3384018" y="194790"/>
                  </a:lnTo>
                  <a:lnTo>
                    <a:pt x="3360928" y="180848"/>
                  </a:lnTo>
                  <a:lnTo>
                    <a:pt x="3360166" y="180340"/>
                  </a:lnTo>
                  <a:lnTo>
                    <a:pt x="3359404" y="179959"/>
                  </a:lnTo>
                  <a:lnTo>
                    <a:pt x="3358641" y="179705"/>
                  </a:lnTo>
                  <a:lnTo>
                    <a:pt x="3329178" y="168529"/>
                  </a:lnTo>
                  <a:lnTo>
                    <a:pt x="3257677" y="146431"/>
                  </a:lnTo>
                  <a:lnTo>
                    <a:pt x="3216402" y="135762"/>
                  </a:lnTo>
                  <a:lnTo>
                    <a:pt x="3171952" y="125349"/>
                  </a:lnTo>
                  <a:lnTo>
                    <a:pt x="3124200" y="115189"/>
                  </a:lnTo>
                  <a:lnTo>
                    <a:pt x="3073273" y="105283"/>
                  </a:lnTo>
                  <a:lnTo>
                    <a:pt x="3019298" y="95758"/>
                  </a:lnTo>
                  <a:lnTo>
                    <a:pt x="2962655" y="86487"/>
                  </a:lnTo>
                  <a:lnTo>
                    <a:pt x="2903347" y="77597"/>
                  </a:lnTo>
                  <a:lnTo>
                    <a:pt x="2841498" y="68961"/>
                  </a:lnTo>
                  <a:lnTo>
                    <a:pt x="2777363" y="60833"/>
                  </a:lnTo>
                  <a:lnTo>
                    <a:pt x="2710941" y="53086"/>
                  </a:lnTo>
                  <a:lnTo>
                    <a:pt x="2572130" y="38989"/>
                  </a:lnTo>
                  <a:lnTo>
                    <a:pt x="2500249" y="32512"/>
                  </a:lnTo>
                  <a:lnTo>
                    <a:pt x="2450608" y="28575"/>
                  </a:lnTo>
                  <a:close/>
                </a:path>
                <a:path w="3438525" h="262255">
                  <a:moveTo>
                    <a:pt x="1719326" y="0"/>
                  </a:moveTo>
                  <a:lnTo>
                    <a:pt x="1558163" y="1397"/>
                  </a:lnTo>
                  <a:lnTo>
                    <a:pt x="1398269" y="5206"/>
                  </a:lnTo>
                  <a:lnTo>
                    <a:pt x="1240789" y="11684"/>
                  </a:lnTo>
                  <a:lnTo>
                    <a:pt x="1087119" y="20193"/>
                  </a:lnTo>
                  <a:lnTo>
                    <a:pt x="938402" y="30861"/>
                  </a:lnTo>
                  <a:lnTo>
                    <a:pt x="796163" y="43434"/>
                  </a:lnTo>
                  <a:lnTo>
                    <a:pt x="661415" y="57658"/>
                  </a:lnTo>
                  <a:lnTo>
                    <a:pt x="597280" y="65405"/>
                  </a:lnTo>
                  <a:lnTo>
                    <a:pt x="476123" y="81915"/>
                  </a:lnTo>
                  <a:lnTo>
                    <a:pt x="419480" y="90805"/>
                  </a:lnTo>
                  <a:lnTo>
                    <a:pt x="365632" y="99822"/>
                  </a:lnTo>
                  <a:lnTo>
                    <a:pt x="314706" y="109220"/>
                  </a:lnTo>
                  <a:lnTo>
                    <a:pt x="266953" y="118872"/>
                  </a:lnTo>
                  <a:lnTo>
                    <a:pt x="222503" y="128778"/>
                  </a:lnTo>
                  <a:lnTo>
                    <a:pt x="181482" y="138811"/>
                  </a:lnTo>
                  <a:lnTo>
                    <a:pt x="143890" y="149225"/>
                  </a:lnTo>
                  <a:lnTo>
                    <a:pt x="80137" y="170434"/>
                  </a:lnTo>
                  <a:lnTo>
                    <a:pt x="79375" y="170815"/>
                  </a:lnTo>
                  <a:lnTo>
                    <a:pt x="78486" y="171196"/>
                  </a:lnTo>
                  <a:lnTo>
                    <a:pt x="77850" y="171577"/>
                  </a:lnTo>
                  <a:lnTo>
                    <a:pt x="56684" y="183745"/>
                  </a:lnTo>
                  <a:lnTo>
                    <a:pt x="75923" y="205665"/>
                  </a:lnTo>
                  <a:lnTo>
                    <a:pt x="90314" y="197358"/>
                  </a:lnTo>
                  <a:lnTo>
                    <a:pt x="89788" y="197358"/>
                  </a:lnTo>
                  <a:lnTo>
                    <a:pt x="92075" y="196342"/>
                  </a:lnTo>
                  <a:lnTo>
                    <a:pt x="92601" y="196342"/>
                  </a:lnTo>
                  <a:lnTo>
                    <a:pt x="118618" y="186944"/>
                  </a:lnTo>
                  <a:lnTo>
                    <a:pt x="151511" y="176784"/>
                  </a:lnTo>
                  <a:lnTo>
                    <a:pt x="188340" y="166624"/>
                  </a:lnTo>
                  <a:lnTo>
                    <a:pt x="228726" y="156591"/>
                  </a:lnTo>
                  <a:lnTo>
                    <a:pt x="272669" y="146939"/>
                  </a:lnTo>
                  <a:lnTo>
                    <a:pt x="319913" y="137287"/>
                  </a:lnTo>
                  <a:lnTo>
                    <a:pt x="370331" y="128016"/>
                  </a:lnTo>
                  <a:lnTo>
                    <a:pt x="423799" y="118999"/>
                  </a:lnTo>
                  <a:lnTo>
                    <a:pt x="480187" y="110236"/>
                  </a:lnTo>
                  <a:lnTo>
                    <a:pt x="539114" y="101854"/>
                  </a:lnTo>
                  <a:lnTo>
                    <a:pt x="664463" y="86106"/>
                  </a:lnTo>
                  <a:lnTo>
                    <a:pt x="730630" y="78740"/>
                  </a:lnTo>
                  <a:lnTo>
                    <a:pt x="868934" y="65405"/>
                  </a:lnTo>
                  <a:lnTo>
                    <a:pt x="1014094" y="53721"/>
                  </a:lnTo>
                  <a:lnTo>
                    <a:pt x="1241933" y="40131"/>
                  </a:lnTo>
                  <a:lnTo>
                    <a:pt x="1398904" y="33781"/>
                  </a:lnTo>
                  <a:lnTo>
                    <a:pt x="1558416" y="29845"/>
                  </a:lnTo>
                  <a:lnTo>
                    <a:pt x="2450608" y="28575"/>
                  </a:lnTo>
                  <a:lnTo>
                    <a:pt x="2351659" y="21336"/>
                  </a:lnTo>
                  <a:lnTo>
                    <a:pt x="2197989" y="12318"/>
                  </a:lnTo>
                  <a:lnTo>
                    <a:pt x="2040636" y="5587"/>
                  </a:lnTo>
                  <a:lnTo>
                    <a:pt x="1880615" y="1397"/>
                  </a:lnTo>
                  <a:lnTo>
                    <a:pt x="1719326" y="0"/>
                  </a:lnTo>
                  <a:close/>
                </a:path>
                <a:path w="3438525" h="262255">
                  <a:moveTo>
                    <a:pt x="92075" y="196342"/>
                  </a:moveTo>
                  <a:lnTo>
                    <a:pt x="89788" y="197358"/>
                  </a:lnTo>
                  <a:lnTo>
                    <a:pt x="91194" y="196850"/>
                  </a:lnTo>
                  <a:lnTo>
                    <a:pt x="92075" y="196342"/>
                  </a:lnTo>
                  <a:close/>
                </a:path>
                <a:path w="3438525" h="262255">
                  <a:moveTo>
                    <a:pt x="91194" y="196850"/>
                  </a:moveTo>
                  <a:lnTo>
                    <a:pt x="89788" y="197358"/>
                  </a:lnTo>
                  <a:lnTo>
                    <a:pt x="90314" y="197358"/>
                  </a:lnTo>
                  <a:lnTo>
                    <a:pt x="91194" y="196850"/>
                  </a:lnTo>
                  <a:close/>
                </a:path>
                <a:path w="3438525" h="262255">
                  <a:moveTo>
                    <a:pt x="92601" y="196342"/>
                  </a:moveTo>
                  <a:lnTo>
                    <a:pt x="92075" y="196342"/>
                  </a:lnTo>
                  <a:lnTo>
                    <a:pt x="91194" y="196850"/>
                  </a:lnTo>
                  <a:lnTo>
                    <a:pt x="92601" y="196342"/>
                  </a:lnTo>
                  <a:close/>
                </a:path>
              </a:pathLst>
            </a:custGeom>
            <a:solidFill>
              <a:srgbClr val="677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6875" y="3534155"/>
              <a:ext cx="846581" cy="12412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4412" y="3631691"/>
              <a:ext cx="654050" cy="1049020"/>
            </a:xfrm>
            <a:custGeom>
              <a:avLst/>
              <a:gdLst/>
              <a:ahLst/>
              <a:cxnLst/>
              <a:rect l="l" t="t" r="r" b="b"/>
              <a:pathLst>
                <a:path w="654050" h="1049020">
                  <a:moveTo>
                    <a:pt x="0" y="108966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5" y="0"/>
                  </a:lnTo>
                  <a:lnTo>
                    <a:pt x="544830" y="0"/>
                  </a:lnTo>
                  <a:lnTo>
                    <a:pt x="587251" y="8560"/>
                  </a:lnTo>
                  <a:lnTo>
                    <a:pt x="621887" y="31908"/>
                  </a:lnTo>
                  <a:lnTo>
                    <a:pt x="645235" y="66544"/>
                  </a:lnTo>
                  <a:lnTo>
                    <a:pt x="653795" y="108966"/>
                  </a:lnTo>
                  <a:lnTo>
                    <a:pt x="653795" y="939546"/>
                  </a:lnTo>
                  <a:lnTo>
                    <a:pt x="645235" y="981962"/>
                  </a:lnTo>
                  <a:lnTo>
                    <a:pt x="621887" y="1016598"/>
                  </a:lnTo>
                  <a:lnTo>
                    <a:pt x="587251" y="1039949"/>
                  </a:lnTo>
                  <a:lnTo>
                    <a:pt x="544830" y="1048512"/>
                  </a:lnTo>
                  <a:lnTo>
                    <a:pt x="108965" y="1048512"/>
                  </a:lnTo>
                  <a:lnTo>
                    <a:pt x="66544" y="1039949"/>
                  </a:lnTo>
                  <a:lnTo>
                    <a:pt x="31908" y="1016598"/>
                  </a:lnTo>
                  <a:lnTo>
                    <a:pt x="8560" y="981962"/>
                  </a:lnTo>
                  <a:lnTo>
                    <a:pt x="0" y="939546"/>
                  </a:lnTo>
                  <a:lnTo>
                    <a:pt x="0" y="108966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7875" y="3534155"/>
              <a:ext cx="846581" cy="12412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15411" y="3631691"/>
              <a:ext cx="654050" cy="1049020"/>
            </a:xfrm>
            <a:custGeom>
              <a:avLst/>
              <a:gdLst/>
              <a:ahLst/>
              <a:cxnLst/>
              <a:rect l="l" t="t" r="r" b="b"/>
              <a:pathLst>
                <a:path w="654050" h="1049020">
                  <a:moveTo>
                    <a:pt x="0" y="108966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5" y="0"/>
                  </a:lnTo>
                  <a:lnTo>
                    <a:pt x="544829" y="0"/>
                  </a:lnTo>
                  <a:lnTo>
                    <a:pt x="587251" y="8560"/>
                  </a:lnTo>
                  <a:lnTo>
                    <a:pt x="621887" y="31908"/>
                  </a:lnTo>
                  <a:lnTo>
                    <a:pt x="645235" y="66544"/>
                  </a:lnTo>
                  <a:lnTo>
                    <a:pt x="653796" y="108966"/>
                  </a:lnTo>
                  <a:lnTo>
                    <a:pt x="653796" y="939546"/>
                  </a:lnTo>
                  <a:lnTo>
                    <a:pt x="645235" y="981962"/>
                  </a:lnTo>
                  <a:lnTo>
                    <a:pt x="621887" y="1016598"/>
                  </a:lnTo>
                  <a:lnTo>
                    <a:pt x="587251" y="1039949"/>
                  </a:lnTo>
                  <a:lnTo>
                    <a:pt x="544829" y="1048512"/>
                  </a:lnTo>
                  <a:lnTo>
                    <a:pt x="108965" y="1048512"/>
                  </a:lnTo>
                  <a:lnTo>
                    <a:pt x="66544" y="1039949"/>
                  </a:lnTo>
                  <a:lnTo>
                    <a:pt x="31908" y="1016598"/>
                  </a:lnTo>
                  <a:lnTo>
                    <a:pt x="8560" y="981962"/>
                  </a:lnTo>
                  <a:lnTo>
                    <a:pt x="0" y="939546"/>
                  </a:lnTo>
                  <a:lnTo>
                    <a:pt x="0" y="108966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0872" y="3534155"/>
              <a:ext cx="872489" cy="12412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88407" y="3631691"/>
              <a:ext cx="680085" cy="1049020"/>
            </a:xfrm>
            <a:custGeom>
              <a:avLst/>
              <a:gdLst/>
              <a:ahLst/>
              <a:cxnLst/>
              <a:rect l="l" t="t" r="r" b="b"/>
              <a:pathLst>
                <a:path w="680085" h="1049020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3" y="0"/>
                  </a:lnTo>
                  <a:lnTo>
                    <a:pt x="566419" y="0"/>
                  </a:lnTo>
                  <a:lnTo>
                    <a:pt x="610534" y="8895"/>
                  </a:lnTo>
                  <a:lnTo>
                    <a:pt x="646541" y="33162"/>
                  </a:lnTo>
                  <a:lnTo>
                    <a:pt x="670808" y="69169"/>
                  </a:lnTo>
                  <a:lnTo>
                    <a:pt x="679703" y="113284"/>
                  </a:lnTo>
                  <a:lnTo>
                    <a:pt x="679703" y="935228"/>
                  </a:lnTo>
                  <a:lnTo>
                    <a:pt x="670808" y="979321"/>
                  </a:lnTo>
                  <a:lnTo>
                    <a:pt x="646541" y="1015330"/>
                  </a:lnTo>
                  <a:lnTo>
                    <a:pt x="610534" y="1039608"/>
                  </a:lnTo>
                  <a:lnTo>
                    <a:pt x="566419" y="1048512"/>
                  </a:lnTo>
                  <a:lnTo>
                    <a:pt x="113283" y="1048512"/>
                  </a:lnTo>
                  <a:lnTo>
                    <a:pt x="69169" y="1039608"/>
                  </a:lnTo>
                  <a:lnTo>
                    <a:pt x="33162" y="1015330"/>
                  </a:lnTo>
                  <a:lnTo>
                    <a:pt x="8895" y="979321"/>
                  </a:lnTo>
                  <a:lnTo>
                    <a:pt x="0" y="935228"/>
                  </a:lnTo>
                  <a:lnTo>
                    <a:pt x="0" y="113284"/>
                  </a:lnTo>
                  <a:close/>
                </a:path>
              </a:pathLst>
            </a:custGeom>
            <a:ln w="63500">
              <a:solidFill>
                <a:srgbClr val="3DF3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727" y="3534155"/>
              <a:ext cx="872490" cy="124129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50263" y="3631691"/>
              <a:ext cx="680085" cy="1049020"/>
            </a:xfrm>
            <a:custGeom>
              <a:avLst/>
              <a:gdLst/>
              <a:ahLst/>
              <a:cxnLst/>
              <a:rect l="l" t="t" r="r" b="b"/>
              <a:pathLst>
                <a:path w="680085" h="1049020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4" y="0"/>
                  </a:lnTo>
                  <a:lnTo>
                    <a:pt x="566419" y="0"/>
                  </a:lnTo>
                  <a:lnTo>
                    <a:pt x="610534" y="8895"/>
                  </a:lnTo>
                  <a:lnTo>
                    <a:pt x="646541" y="33162"/>
                  </a:lnTo>
                  <a:lnTo>
                    <a:pt x="670808" y="69169"/>
                  </a:lnTo>
                  <a:lnTo>
                    <a:pt x="679704" y="113284"/>
                  </a:lnTo>
                  <a:lnTo>
                    <a:pt x="679704" y="935228"/>
                  </a:lnTo>
                  <a:lnTo>
                    <a:pt x="670808" y="979321"/>
                  </a:lnTo>
                  <a:lnTo>
                    <a:pt x="646541" y="1015330"/>
                  </a:lnTo>
                  <a:lnTo>
                    <a:pt x="610534" y="1039608"/>
                  </a:lnTo>
                  <a:lnTo>
                    <a:pt x="566419" y="1048512"/>
                  </a:lnTo>
                  <a:lnTo>
                    <a:pt x="113284" y="1048512"/>
                  </a:lnTo>
                  <a:lnTo>
                    <a:pt x="69169" y="1039608"/>
                  </a:lnTo>
                  <a:lnTo>
                    <a:pt x="33162" y="1015330"/>
                  </a:lnTo>
                  <a:lnTo>
                    <a:pt x="8895" y="979321"/>
                  </a:lnTo>
                  <a:lnTo>
                    <a:pt x="0" y="935228"/>
                  </a:lnTo>
                  <a:lnTo>
                    <a:pt x="0" y="113284"/>
                  </a:lnTo>
                  <a:close/>
                </a:path>
              </a:pathLst>
            </a:custGeom>
            <a:ln w="63500">
              <a:solidFill>
                <a:srgbClr val="3DF3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2294" y="742264"/>
            <a:ext cx="184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/>
              <a:t>Zero</a:t>
            </a:r>
            <a:r>
              <a:rPr sz="2800" spc="-175" dirty="0"/>
              <a:t> </a:t>
            </a:r>
            <a:r>
              <a:rPr sz="2800" spc="-130" dirty="0"/>
              <a:t>Trust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16677" y="1502261"/>
            <a:ext cx="3336925" cy="318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14999"/>
              </a:lnSpc>
              <a:spcBef>
                <a:spcPts val="95"/>
              </a:spcBef>
            </a:pP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security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framework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 requiring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all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users,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3D454B"/>
                </a:solidFill>
                <a:latin typeface="Arial MT"/>
                <a:cs typeface="Arial MT"/>
              </a:rPr>
              <a:t>whether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3D454B"/>
                </a:solidFill>
                <a:latin typeface="Arial MT"/>
                <a:cs typeface="Arial MT"/>
              </a:rPr>
              <a:t>or</a:t>
            </a:r>
            <a:r>
              <a:rPr sz="1800" spc="-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outside </a:t>
            </a:r>
            <a:r>
              <a:rPr sz="1800" spc="80" dirty="0">
                <a:solidFill>
                  <a:srgbClr val="3D454B"/>
                </a:solidFill>
                <a:latin typeface="Arial MT"/>
                <a:cs typeface="Arial MT"/>
              </a:rPr>
              <a:t>the </a:t>
            </a:r>
            <a:r>
              <a:rPr sz="1800" spc="20" dirty="0">
                <a:solidFill>
                  <a:srgbClr val="3D454B"/>
                </a:solidFill>
                <a:latin typeface="Arial MT"/>
                <a:cs typeface="Arial MT"/>
              </a:rPr>
              <a:t>organization's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network, </a:t>
            </a:r>
            <a:r>
              <a:rPr sz="1800" spc="80" dirty="0">
                <a:solidFill>
                  <a:srgbClr val="3D454B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be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Black"/>
                <a:cs typeface="Arial Black"/>
              </a:rPr>
              <a:t>authenticated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, </a:t>
            </a:r>
            <a:r>
              <a:rPr sz="1800" spc="-65" dirty="0">
                <a:solidFill>
                  <a:srgbClr val="3D454B"/>
                </a:solidFill>
                <a:latin typeface="Arial Black"/>
                <a:cs typeface="Arial Black"/>
              </a:rPr>
              <a:t>authorized</a:t>
            </a:r>
            <a:r>
              <a:rPr sz="1800" spc="-65" dirty="0">
                <a:solidFill>
                  <a:srgbClr val="3D454B"/>
                </a:solidFill>
                <a:latin typeface="Arial MT"/>
                <a:cs typeface="Arial MT"/>
              </a:rPr>
              <a:t>,</a:t>
            </a:r>
            <a:r>
              <a:rPr sz="1800" spc="-6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3D454B"/>
                </a:solidFill>
                <a:latin typeface="Arial Black"/>
                <a:cs typeface="Arial Black"/>
              </a:rPr>
              <a:t>continuously </a:t>
            </a:r>
            <a:r>
              <a:rPr sz="1800" spc="-90" dirty="0">
                <a:solidFill>
                  <a:srgbClr val="3D454B"/>
                </a:solidFill>
                <a:latin typeface="Arial Black"/>
                <a:cs typeface="Arial Black"/>
              </a:rPr>
              <a:t>validated</a:t>
            </a:r>
            <a:r>
              <a:rPr sz="1800" spc="-105" dirty="0">
                <a:solidFill>
                  <a:srgbClr val="3D454B"/>
                </a:solidFill>
                <a:latin typeface="Arial Black"/>
                <a:cs typeface="Arial Black"/>
              </a:rPr>
              <a:t> </a:t>
            </a:r>
            <a:r>
              <a:rPr sz="1800" spc="110" dirty="0">
                <a:solidFill>
                  <a:srgbClr val="3D454B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security 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configuration</a:t>
            </a:r>
            <a:r>
              <a:rPr sz="18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posture 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before</a:t>
            </a:r>
            <a:r>
              <a:rPr sz="1800" spc="-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being</a:t>
            </a:r>
            <a:r>
              <a:rPr sz="1800" spc="-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granted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3D454B"/>
                </a:solidFill>
                <a:latin typeface="Arial MT"/>
                <a:cs typeface="Arial MT"/>
              </a:rPr>
              <a:t>or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keeping</a:t>
            </a:r>
            <a:r>
              <a:rPr sz="18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3D454B"/>
                </a:solidFill>
                <a:latin typeface="Arial MT"/>
                <a:cs typeface="Arial MT"/>
              </a:rPr>
              <a:t>access</a:t>
            </a:r>
            <a:r>
              <a:rPr sz="1800" spc="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3D454B"/>
                </a:solidFill>
                <a:latin typeface="Arial MT"/>
                <a:cs typeface="Arial MT"/>
              </a:rPr>
              <a:t>to</a:t>
            </a:r>
            <a:r>
              <a:rPr sz="1800" spc="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applications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3D454B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4797554"/>
            <a:ext cx="384822" cy="345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77012" y="1405089"/>
            <a:ext cx="5012436" cy="2950464"/>
            <a:chOff x="477012" y="1405089"/>
            <a:chExt cx="5012436" cy="295046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012" y="1405089"/>
              <a:ext cx="5012436" cy="29504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084" y="1600200"/>
              <a:ext cx="4442460" cy="23804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9600" y="1639823"/>
            <a:ext cx="4724400" cy="3503929"/>
            <a:chOff x="4419600" y="1639823"/>
            <a:chExt cx="4724400" cy="35039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9284" y="4797554"/>
              <a:ext cx="384822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1639823"/>
              <a:ext cx="4247388" cy="24627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66940" y="2685478"/>
              <a:ext cx="455295" cy="308610"/>
            </a:xfrm>
            <a:custGeom>
              <a:avLst/>
              <a:gdLst/>
              <a:ahLst/>
              <a:cxnLst/>
              <a:rect l="l" t="t" r="r" b="b"/>
              <a:pathLst>
                <a:path w="455295" h="308610">
                  <a:moveTo>
                    <a:pt x="427926" y="0"/>
                  </a:moveTo>
                  <a:lnTo>
                    <a:pt x="26745" y="0"/>
                  </a:lnTo>
                  <a:lnTo>
                    <a:pt x="0" y="26823"/>
                  </a:lnTo>
                  <a:lnTo>
                    <a:pt x="0" y="308465"/>
                  </a:lnTo>
                  <a:lnTo>
                    <a:pt x="454672" y="308465"/>
                  </a:lnTo>
                  <a:lnTo>
                    <a:pt x="454672" y="268230"/>
                  </a:lnTo>
                  <a:lnTo>
                    <a:pt x="40118" y="268230"/>
                  </a:lnTo>
                  <a:lnTo>
                    <a:pt x="40118" y="40234"/>
                  </a:lnTo>
                  <a:lnTo>
                    <a:pt x="454672" y="40234"/>
                  </a:lnTo>
                  <a:lnTo>
                    <a:pt x="454672" y="26823"/>
                  </a:lnTo>
                  <a:lnTo>
                    <a:pt x="452561" y="16408"/>
                  </a:lnTo>
                  <a:lnTo>
                    <a:pt x="446815" y="7879"/>
                  </a:lnTo>
                  <a:lnTo>
                    <a:pt x="438311" y="2116"/>
                  </a:lnTo>
                  <a:lnTo>
                    <a:pt x="427926" y="0"/>
                  </a:lnTo>
                  <a:close/>
                </a:path>
                <a:path w="455295" h="308610">
                  <a:moveTo>
                    <a:pt x="454672" y="40234"/>
                  </a:moveTo>
                  <a:lnTo>
                    <a:pt x="414554" y="40234"/>
                  </a:lnTo>
                  <a:lnTo>
                    <a:pt x="414554" y="268230"/>
                  </a:lnTo>
                  <a:lnTo>
                    <a:pt x="454672" y="268230"/>
                  </a:lnTo>
                  <a:lnTo>
                    <a:pt x="454672" y="40234"/>
                  </a:lnTo>
                  <a:close/>
                </a:path>
              </a:pathLst>
            </a:custGeom>
            <a:solidFill>
              <a:srgbClr val="00C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6940" y="2685478"/>
              <a:ext cx="455295" cy="308610"/>
            </a:xfrm>
            <a:custGeom>
              <a:avLst/>
              <a:gdLst/>
              <a:ahLst/>
              <a:cxnLst/>
              <a:rect l="l" t="t" r="r" b="b"/>
              <a:pathLst>
                <a:path w="455295" h="308610">
                  <a:moveTo>
                    <a:pt x="414554" y="268230"/>
                  </a:moveTo>
                  <a:lnTo>
                    <a:pt x="40118" y="268230"/>
                  </a:lnTo>
                  <a:lnTo>
                    <a:pt x="40118" y="40234"/>
                  </a:lnTo>
                  <a:lnTo>
                    <a:pt x="414554" y="40234"/>
                  </a:lnTo>
                  <a:lnTo>
                    <a:pt x="414554" y="268230"/>
                  </a:lnTo>
                  <a:close/>
                </a:path>
                <a:path w="455295" h="308610">
                  <a:moveTo>
                    <a:pt x="454672" y="26823"/>
                  </a:moveTo>
                  <a:lnTo>
                    <a:pt x="26745" y="0"/>
                  </a:lnTo>
                  <a:lnTo>
                    <a:pt x="16360" y="2116"/>
                  </a:lnTo>
                  <a:lnTo>
                    <a:pt x="7856" y="7879"/>
                  </a:lnTo>
                  <a:lnTo>
                    <a:pt x="2110" y="16408"/>
                  </a:lnTo>
                  <a:lnTo>
                    <a:pt x="0" y="26823"/>
                  </a:lnTo>
                  <a:lnTo>
                    <a:pt x="0" y="308465"/>
                  </a:lnTo>
                  <a:lnTo>
                    <a:pt x="454672" y="308465"/>
                  </a:lnTo>
                  <a:lnTo>
                    <a:pt x="454672" y="26823"/>
                  </a:lnTo>
                  <a:close/>
                </a:path>
              </a:pathLst>
            </a:custGeom>
            <a:ln w="7812">
              <a:solidFill>
                <a:srgbClr val="0D0F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6704" y="3020766"/>
              <a:ext cx="615315" cy="40640"/>
            </a:xfrm>
            <a:custGeom>
              <a:avLst/>
              <a:gdLst/>
              <a:ahLst/>
              <a:cxnLst/>
              <a:rect l="l" t="t" r="r" b="b"/>
              <a:pathLst>
                <a:path w="615314" h="40639">
                  <a:moveTo>
                    <a:pt x="615144" y="0"/>
                  </a:moveTo>
                  <a:lnTo>
                    <a:pt x="347690" y="0"/>
                  </a:lnTo>
                  <a:lnTo>
                    <a:pt x="347690" y="10729"/>
                  </a:lnTo>
                  <a:lnTo>
                    <a:pt x="345016" y="13411"/>
                  </a:lnTo>
                  <a:lnTo>
                    <a:pt x="270128" y="13411"/>
                  </a:lnTo>
                  <a:lnTo>
                    <a:pt x="267454" y="10729"/>
                  </a:lnTo>
                  <a:lnTo>
                    <a:pt x="267454" y="0"/>
                  </a:lnTo>
                  <a:lnTo>
                    <a:pt x="0" y="0"/>
                  </a:lnTo>
                  <a:lnTo>
                    <a:pt x="16360" y="38118"/>
                  </a:lnTo>
                  <a:lnTo>
                    <a:pt x="588399" y="40234"/>
                  </a:lnTo>
                  <a:lnTo>
                    <a:pt x="598784" y="38118"/>
                  </a:lnTo>
                  <a:lnTo>
                    <a:pt x="607288" y="32355"/>
                  </a:lnTo>
                  <a:lnTo>
                    <a:pt x="613034" y="23826"/>
                  </a:lnTo>
                  <a:lnTo>
                    <a:pt x="615144" y="13411"/>
                  </a:lnTo>
                  <a:lnTo>
                    <a:pt x="615144" y="0"/>
                  </a:lnTo>
                  <a:close/>
                </a:path>
              </a:pathLst>
            </a:custGeom>
            <a:solidFill>
              <a:srgbClr val="00C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6704" y="3020766"/>
              <a:ext cx="615315" cy="40640"/>
            </a:xfrm>
            <a:custGeom>
              <a:avLst/>
              <a:gdLst/>
              <a:ahLst/>
              <a:cxnLst/>
              <a:rect l="l" t="t" r="r" b="b"/>
              <a:pathLst>
                <a:path w="615314" h="40639">
                  <a:moveTo>
                    <a:pt x="347690" y="0"/>
                  </a:moveTo>
                  <a:lnTo>
                    <a:pt x="347690" y="6705"/>
                  </a:lnTo>
                  <a:lnTo>
                    <a:pt x="347690" y="10729"/>
                  </a:lnTo>
                  <a:lnTo>
                    <a:pt x="345016" y="13411"/>
                  </a:lnTo>
                  <a:lnTo>
                    <a:pt x="341004" y="13411"/>
                  </a:lnTo>
                  <a:lnTo>
                    <a:pt x="274140" y="13411"/>
                  </a:lnTo>
                  <a:lnTo>
                    <a:pt x="270128" y="13411"/>
                  </a:lnTo>
                  <a:lnTo>
                    <a:pt x="267454" y="10729"/>
                  </a:lnTo>
                  <a:lnTo>
                    <a:pt x="267454" y="6705"/>
                  </a:lnTo>
                  <a:lnTo>
                    <a:pt x="267454" y="0"/>
                  </a:lnTo>
                  <a:lnTo>
                    <a:pt x="0" y="0"/>
                  </a:lnTo>
                  <a:lnTo>
                    <a:pt x="16360" y="38118"/>
                  </a:lnTo>
                  <a:lnTo>
                    <a:pt x="588399" y="40234"/>
                  </a:lnTo>
                  <a:lnTo>
                    <a:pt x="598784" y="38118"/>
                  </a:lnTo>
                  <a:lnTo>
                    <a:pt x="607288" y="32355"/>
                  </a:lnTo>
                  <a:lnTo>
                    <a:pt x="613034" y="23826"/>
                  </a:lnTo>
                  <a:lnTo>
                    <a:pt x="615144" y="13411"/>
                  </a:lnTo>
                  <a:lnTo>
                    <a:pt x="615144" y="0"/>
                  </a:lnTo>
                  <a:lnTo>
                    <a:pt x="347690" y="0"/>
                  </a:lnTo>
                  <a:close/>
                </a:path>
              </a:pathLst>
            </a:custGeom>
            <a:ln w="7823">
              <a:solidFill>
                <a:srgbClr val="0D0F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6940" y="2683631"/>
              <a:ext cx="455295" cy="307975"/>
            </a:xfrm>
            <a:custGeom>
              <a:avLst/>
              <a:gdLst/>
              <a:ahLst/>
              <a:cxnLst/>
              <a:rect l="l" t="t" r="r" b="b"/>
              <a:pathLst>
                <a:path w="455295" h="307975">
                  <a:moveTo>
                    <a:pt x="427926" y="0"/>
                  </a:moveTo>
                  <a:lnTo>
                    <a:pt x="26745" y="0"/>
                  </a:lnTo>
                  <a:lnTo>
                    <a:pt x="0" y="26760"/>
                  </a:lnTo>
                  <a:lnTo>
                    <a:pt x="0" y="307741"/>
                  </a:lnTo>
                  <a:lnTo>
                    <a:pt x="454672" y="307741"/>
                  </a:lnTo>
                  <a:lnTo>
                    <a:pt x="454672" y="267601"/>
                  </a:lnTo>
                  <a:lnTo>
                    <a:pt x="40118" y="267601"/>
                  </a:lnTo>
                  <a:lnTo>
                    <a:pt x="40118" y="40140"/>
                  </a:lnTo>
                  <a:lnTo>
                    <a:pt x="454672" y="40140"/>
                  </a:lnTo>
                  <a:lnTo>
                    <a:pt x="454672" y="26760"/>
                  </a:lnTo>
                  <a:lnTo>
                    <a:pt x="452561" y="16369"/>
                  </a:lnTo>
                  <a:lnTo>
                    <a:pt x="446815" y="7860"/>
                  </a:lnTo>
                  <a:lnTo>
                    <a:pt x="438311" y="2111"/>
                  </a:lnTo>
                  <a:lnTo>
                    <a:pt x="427926" y="0"/>
                  </a:lnTo>
                  <a:close/>
                </a:path>
                <a:path w="455295" h="307975">
                  <a:moveTo>
                    <a:pt x="454672" y="40140"/>
                  </a:moveTo>
                  <a:lnTo>
                    <a:pt x="414554" y="40140"/>
                  </a:lnTo>
                  <a:lnTo>
                    <a:pt x="414554" y="267601"/>
                  </a:lnTo>
                  <a:lnTo>
                    <a:pt x="454672" y="267601"/>
                  </a:lnTo>
                  <a:lnTo>
                    <a:pt x="454672" y="401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6940" y="2683631"/>
              <a:ext cx="455295" cy="307975"/>
            </a:xfrm>
            <a:custGeom>
              <a:avLst/>
              <a:gdLst/>
              <a:ahLst/>
              <a:cxnLst/>
              <a:rect l="l" t="t" r="r" b="b"/>
              <a:pathLst>
                <a:path w="455295" h="307975">
                  <a:moveTo>
                    <a:pt x="414554" y="267601"/>
                  </a:moveTo>
                  <a:lnTo>
                    <a:pt x="40118" y="267601"/>
                  </a:lnTo>
                  <a:lnTo>
                    <a:pt x="40118" y="40140"/>
                  </a:lnTo>
                  <a:lnTo>
                    <a:pt x="414554" y="40140"/>
                  </a:lnTo>
                  <a:lnTo>
                    <a:pt x="414554" y="267601"/>
                  </a:lnTo>
                  <a:close/>
                </a:path>
                <a:path w="455295" h="307975">
                  <a:moveTo>
                    <a:pt x="454672" y="26760"/>
                  </a:moveTo>
                  <a:lnTo>
                    <a:pt x="26745" y="0"/>
                  </a:lnTo>
                  <a:lnTo>
                    <a:pt x="16360" y="2111"/>
                  </a:lnTo>
                  <a:lnTo>
                    <a:pt x="7856" y="7860"/>
                  </a:lnTo>
                  <a:lnTo>
                    <a:pt x="2110" y="16369"/>
                  </a:lnTo>
                  <a:lnTo>
                    <a:pt x="0" y="26760"/>
                  </a:lnTo>
                  <a:lnTo>
                    <a:pt x="0" y="307741"/>
                  </a:lnTo>
                  <a:lnTo>
                    <a:pt x="454672" y="307741"/>
                  </a:lnTo>
                  <a:lnTo>
                    <a:pt x="454672" y="26760"/>
                  </a:lnTo>
                  <a:close/>
                </a:path>
              </a:pathLst>
            </a:custGeom>
            <a:ln w="7802">
              <a:solidFill>
                <a:srgbClr val="0D0F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6704" y="3018133"/>
              <a:ext cx="615315" cy="40640"/>
            </a:xfrm>
            <a:custGeom>
              <a:avLst/>
              <a:gdLst/>
              <a:ahLst/>
              <a:cxnLst/>
              <a:rect l="l" t="t" r="r" b="b"/>
              <a:pathLst>
                <a:path w="615314" h="40639">
                  <a:moveTo>
                    <a:pt x="615144" y="0"/>
                  </a:moveTo>
                  <a:lnTo>
                    <a:pt x="347690" y="0"/>
                  </a:lnTo>
                  <a:lnTo>
                    <a:pt x="347690" y="10704"/>
                  </a:lnTo>
                  <a:lnTo>
                    <a:pt x="345016" y="13380"/>
                  </a:lnTo>
                  <a:lnTo>
                    <a:pt x="270128" y="13380"/>
                  </a:lnTo>
                  <a:lnTo>
                    <a:pt x="267454" y="10704"/>
                  </a:lnTo>
                  <a:lnTo>
                    <a:pt x="267454" y="0"/>
                  </a:lnTo>
                  <a:lnTo>
                    <a:pt x="0" y="0"/>
                  </a:lnTo>
                  <a:lnTo>
                    <a:pt x="16360" y="38028"/>
                  </a:lnTo>
                  <a:lnTo>
                    <a:pt x="588399" y="40140"/>
                  </a:lnTo>
                  <a:lnTo>
                    <a:pt x="598784" y="38028"/>
                  </a:lnTo>
                  <a:lnTo>
                    <a:pt x="607288" y="32279"/>
                  </a:lnTo>
                  <a:lnTo>
                    <a:pt x="613034" y="23770"/>
                  </a:lnTo>
                  <a:lnTo>
                    <a:pt x="615144" y="13380"/>
                  </a:lnTo>
                  <a:lnTo>
                    <a:pt x="6151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6704" y="3018133"/>
              <a:ext cx="615315" cy="40640"/>
            </a:xfrm>
            <a:custGeom>
              <a:avLst/>
              <a:gdLst/>
              <a:ahLst/>
              <a:cxnLst/>
              <a:rect l="l" t="t" r="r" b="b"/>
              <a:pathLst>
                <a:path w="615314" h="40639">
                  <a:moveTo>
                    <a:pt x="347690" y="0"/>
                  </a:moveTo>
                  <a:lnTo>
                    <a:pt x="347690" y="6690"/>
                  </a:lnTo>
                  <a:lnTo>
                    <a:pt x="347690" y="10704"/>
                  </a:lnTo>
                  <a:lnTo>
                    <a:pt x="345016" y="13380"/>
                  </a:lnTo>
                  <a:lnTo>
                    <a:pt x="341004" y="13380"/>
                  </a:lnTo>
                  <a:lnTo>
                    <a:pt x="274140" y="13380"/>
                  </a:lnTo>
                  <a:lnTo>
                    <a:pt x="270128" y="13380"/>
                  </a:lnTo>
                  <a:lnTo>
                    <a:pt x="267454" y="10704"/>
                  </a:lnTo>
                  <a:lnTo>
                    <a:pt x="267454" y="6690"/>
                  </a:lnTo>
                  <a:lnTo>
                    <a:pt x="267454" y="0"/>
                  </a:lnTo>
                  <a:lnTo>
                    <a:pt x="0" y="0"/>
                  </a:lnTo>
                  <a:lnTo>
                    <a:pt x="16360" y="38028"/>
                  </a:lnTo>
                  <a:lnTo>
                    <a:pt x="588399" y="40140"/>
                  </a:lnTo>
                  <a:lnTo>
                    <a:pt x="598784" y="38028"/>
                  </a:lnTo>
                  <a:lnTo>
                    <a:pt x="607288" y="32279"/>
                  </a:lnTo>
                  <a:lnTo>
                    <a:pt x="613034" y="23770"/>
                  </a:lnTo>
                  <a:lnTo>
                    <a:pt x="615144" y="13380"/>
                  </a:lnTo>
                  <a:lnTo>
                    <a:pt x="615144" y="0"/>
                  </a:lnTo>
                  <a:lnTo>
                    <a:pt x="347690" y="0"/>
                  </a:lnTo>
                  <a:close/>
                </a:path>
              </a:pathLst>
            </a:custGeom>
            <a:ln w="7805">
              <a:solidFill>
                <a:srgbClr val="0D0F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821" rIns="0" bIns="0" rtlCol="0">
            <a:spAutoFit/>
          </a:bodyPr>
          <a:lstStyle/>
          <a:p>
            <a:pPr marL="116522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Network</a:t>
            </a:r>
            <a:r>
              <a:rPr spc="-160" dirty="0"/>
              <a:t> </a:t>
            </a:r>
            <a:r>
              <a:rPr spc="-285" dirty="0"/>
              <a:t>access</a:t>
            </a:r>
            <a:r>
              <a:rPr spc="-140" dirty="0"/>
              <a:t> </a:t>
            </a:r>
            <a:r>
              <a:rPr spc="-120" dirty="0"/>
              <a:t>control</a:t>
            </a:r>
            <a:r>
              <a:rPr spc="-235" dirty="0"/>
              <a:t> </a:t>
            </a:r>
            <a:r>
              <a:rPr spc="-110" dirty="0"/>
              <a:t>(NAC)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698093" y="1773636"/>
            <a:ext cx="3623945" cy="299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05" algn="ctr">
              <a:lnSpc>
                <a:spcPct val="115100"/>
              </a:lnSpc>
              <a:spcBef>
                <a:spcPts val="100"/>
              </a:spcBef>
            </a:pP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Network</a:t>
            </a:r>
            <a:r>
              <a:rPr sz="1800" spc="-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3D454B"/>
                </a:solidFill>
                <a:latin typeface="Arial MT"/>
                <a:cs typeface="Arial MT"/>
              </a:rPr>
              <a:t>access</a:t>
            </a:r>
            <a:r>
              <a:rPr sz="1800" spc="-1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control</a:t>
            </a:r>
            <a:r>
              <a:rPr sz="1800" spc="-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3D454B"/>
                </a:solidFill>
                <a:latin typeface="Arial MT"/>
                <a:cs typeface="Arial MT"/>
              </a:rPr>
              <a:t>(NAC)</a:t>
            </a:r>
            <a:r>
              <a:rPr sz="1800" spc="-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is</a:t>
            </a:r>
            <a:r>
              <a:rPr sz="1800" spc="-5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3D454B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security</a:t>
            </a:r>
            <a:r>
              <a:rPr sz="1800" spc="70" dirty="0">
                <a:solidFill>
                  <a:srgbClr val="3D454B"/>
                </a:solidFill>
                <a:latin typeface="Arial MT"/>
                <a:cs typeface="Arial MT"/>
              </a:rPr>
              <a:t> solution</a:t>
            </a:r>
            <a:r>
              <a:rPr sz="1800" spc="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3D454B"/>
                </a:solidFill>
                <a:latin typeface="Arial MT"/>
                <a:cs typeface="Arial MT"/>
              </a:rPr>
              <a:t>that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enforces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policy</a:t>
            </a:r>
            <a:r>
              <a:rPr sz="1800" spc="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3D454B"/>
                </a:solidFill>
                <a:latin typeface="Arial MT"/>
                <a:cs typeface="Arial MT"/>
              </a:rPr>
              <a:t>on</a:t>
            </a:r>
            <a:r>
              <a:rPr sz="1800" spc="2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devices</a:t>
            </a:r>
            <a:r>
              <a:rPr sz="18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90" dirty="0">
                <a:solidFill>
                  <a:srgbClr val="3D454B"/>
                </a:solidFill>
                <a:latin typeface="Arial MT"/>
                <a:cs typeface="Arial MT"/>
              </a:rPr>
              <a:t>that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454B"/>
                </a:solidFill>
                <a:latin typeface="Arial MT"/>
                <a:cs typeface="Arial MT"/>
              </a:rPr>
              <a:t>access </a:t>
            </a:r>
            <a:r>
              <a:rPr sz="1800" spc="65" dirty="0">
                <a:solidFill>
                  <a:srgbClr val="3D454B"/>
                </a:solidFill>
                <a:latin typeface="Arial MT"/>
                <a:cs typeface="Arial MT"/>
              </a:rPr>
              <a:t>networks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3D454B"/>
                </a:solidFill>
                <a:latin typeface="Arial MT"/>
                <a:cs typeface="Arial MT"/>
              </a:rPr>
              <a:t>to</a:t>
            </a:r>
            <a:r>
              <a:rPr sz="18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454B"/>
                </a:solidFill>
                <a:latin typeface="Arial MT"/>
                <a:cs typeface="Arial MT"/>
              </a:rPr>
              <a:t>increase</a:t>
            </a:r>
            <a:r>
              <a:rPr sz="1800" spc="4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3D454B"/>
                </a:solidFill>
                <a:latin typeface="Arial MT"/>
                <a:cs typeface="Arial MT"/>
              </a:rPr>
              <a:t>network 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visibility</a:t>
            </a:r>
            <a:r>
              <a:rPr sz="1800" spc="11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800" spc="1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D454B"/>
                </a:solidFill>
                <a:latin typeface="Arial MT"/>
                <a:cs typeface="Arial MT"/>
              </a:rPr>
              <a:t>reduce</a:t>
            </a:r>
            <a:r>
              <a:rPr sz="1800" spc="17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3D454B"/>
                </a:solidFill>
                <a:latin typeface="Arial MT"/>
                <a:cs typeface="Arial MT"/>
              </a:rPr>
              <a:t>risk.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800">
              <a:latin typeface="Arial MT"/>
              <a:cs typeface="Arial MT"/>
            </a:endParaRPr>
          </a:p>
          <a:p>
            <a:pPr marL="135255">
              <a:lnSpc>
                <a:spcPts val="1675"/>
              </a:lnSpc>
            </a:pPr>
            <a:r>
              <a:rPr sz="1400" spc="-45" dirty="0">
                <a:solidFill>
                  <a:srgbClr val="3D454B"/>
                </a:solidFill>
                <a:latin typeface="Arial MT"/>
                <a:cs typeface="Arial MT"/>
              </a:rPr>
              <a:t>NAC </a:t>
            </a:r>
            <a:r>
              <a:rPr sz="1400" spc="40" dirty="0">
                <a:solidFill>
                  <a:srgbClr val="3D454B"/>
                </a:solidFill>
                <a:latin typeface="Arial MT"/>
                <a:cs typeface="Arial MT"/>
              </a:rPr>
              <a:t>deployment:</a:t>
            </a:r>
            <a:endParaRPr sz="1400">
              <a:latin typeface="Arial MT"/>
              <a:cs typeface="Arial MT"/>
            </a:endParaRPr>
          </a:p>
          <a:p>
            <a:pPr marL="420370" indent="-285115">
              <a:lnSpc>
                <a:spcPts val="1675"/>
              </a:lnSpc>
              <a:buClr>
                <a:srgbClr val="000000"/>
              </a:buClr>
              <a:buFont typeface="Wingdings"/>
              <a:buChar char=""/>
              <a:tabLst>
                <a:tab pos="420370" algn="l"/>
              </a:tabLst>
            </a:pPr>
            <a:r>
              <a:rPr sz="1400" dirty="0">
                <a:solidFill>
                  <a:srgbClr val="3D454B"/>
                </a:solidFill>
                <a:latin typeface="Arial MT"/>
                <a:cs typeface="Arial MT"/>
              </a:rPr>
              <a:t>IoT</a:t>
            </a:r>
            <a:r>
              <a:rPr sz="1400" spc="-5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D454B"/>
                </a:solidFill>
                <a:latin typeface="Arial MT"/>
                <a:cs typeface="Arial MT"/>
              </a:rPr>
              <a:t>devices</a:t>
            </a:r>
            <a:endParaRPr sz="1400">
              <a:latin typeface="Arial MT"/>
              <a:cs typeface="Arial MT"/>
            </a:endParaRPr>
          </a:p>
          <a:p>
            <a:pPr marL="420370" marR="5080" indent="-2851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"/>
              <a:tabLst>
                <a:tab pos="420370" algn="l"/>
              </a:tabLst>
            </a:pPr>
            <a:r>
              <a:rPr sz="1400" dirty="0">
                <a:solidFill>
                  <a:srgbClr val="3D454B"/>
                </a:solidFill>
                <a:latin typeface="Arial MT"/>
                <a:cs typeface="Arial MT"/>
              </a:rPr>
              <a:t>BYOD/mobile</a:t>
            </a:r>
            <a:r>
              <a:rPr sz="1400" spc="17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D454B"/>
                </a:solidFill>
                <a:latin typeface="Arial MT"/>
                <a:cs typeface="Arial MT"/>
              </a:rPr>
              <a:t>devices</a:t>
            </a:r>
            <a:r>
              <a:rPr sz="1400" spc="1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D454B"/>
                </a:solidFill>
                <a:latin typeface="Arial MT"/>
                <a:cs typeface="Arial MT"/>
              </a:rPr>
              <a:t>(laptops,</a:t>
            </a:r>
            <a:r>
              <a:rPr sz="1400" spc="13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D454B"/>
                </a:solidFill>
                <a:latin typeface="Arial MT"/>
                <a:cs typeface="Arial MT"/>
              </a:rPr>
              <a:t>tablets, smartphones)</a:t>
            </a:r>
            <a:endParaRPr sz="1400">
              <a:latin typeface="Arial MT"/>
              <a:cs typeface="Arial MT"/>
            </a:endParaRPr>
          </a:p>
          <a:p>
            <a:pPr marL="420370" indent="-28511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420370" algn="l"/>
              </a:tabLst>
            </a:pPr>
            <a:r>
              <a:rPr sz="1400" dirty="0">
                <a:solidFill>
                  <a:srgbClr val="3D454B"/>
                </a:solidFill>
                <a:latin typeface="Arial MT"/>
                <a:cs typeface="Arial MT"/>
              </a:rPr>
              <a:t>Guest</a:t>
            </a:r>
            <a:r>
              <a:rPr sz="1400" spc="3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D454B"/>
                </a:solidFill>
                <a:latin typeface="Arial MT"/>
                <a:cs typeface="Arial MT"/>
              </a:rPr>
              <a:t>users</a:t>
            </a:r>
            <a:r>
              <a:rPr sz="1400" spc="20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400" spc="50" dirty="0">
                <a:solidFill>
                  <a:srgbClr val="3D454B"/>
                </a:solidFill>
                <a:latin typeface="Arial MT"/>
                <a:cs typeface="Arial MT"/>
              </a:rPr>
              <a:t>and</a:t>
            </a:r>
            <a:r>
              <a:rPr sz="1400" spc="45" dirty="0">
                <a:solidFill>
                  <a:srgbClr val="3D454B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D454B"/>
                </a:solidFill>
                <a:latin typeface="Arial MT"/>
                <a:cs typeface="Arial MT"/>
              </a:rPr>
              <a:t>contractors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1411" y="1399032"/>
            <a:ext cx="3942715" cy="3744595"/>
            <a:chOff x="5201411" y="1399032"/>
            <a:chExt cx="3942715" cy="3744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627" y="4797554"/>
              <a:ext cx="299466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1411" y="1399032"/>
              <a:ext cx="2956560" cy="29580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1792" y="545668"/>
            <a:ext cx="3011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5" dirty="0">
                <a:solidFill>
                  <a:srgbClr val="171F21"/>
                </a:solidFill>
                <a:latin typeface="Trebuchet MS"/>
                <a:cs typeface="Trebuchet MS"/>
              </a:rPr>
              <a:t>What</a:t>
            </a:r>
            <a:r>
              <a:rPr b="1" spc="-18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171F21"/>
                </a:solidFill>
                <a:latin typeface="Trebuchet MS"/>
                <a:cs typeface="Trebuchet MS"/>
              </a:rPr>
              <a:t>is</a:t>
            </a:r>
            <a:r>
              <a:rPr b="1" spc="-17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b="1" spc="-60" dirty="0">
                <a:solidFill>
                  <a:srgbClr val="171F21"/>
                </a:solidFill>
                <a:latin typeface="Trebuchet MS"/>
                <a:cs typeface="Trebuchet MS"/>
              </a:rPr>
              <a:t>a</a:t>
            </a:r>
            <a:r>
              <a:rPr b="1" spc="-1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b="1" spc="-60" dirty="0">
                <a:solidFill>
                  <a:srgbClr val="171F21"/>
                </a:solidFill>
                <a:latin typeface="Trebuchet MS"/>
                <a:cs typeface="Trebuchet MS"/>
              </a:rPr>
              <a:t>Data</a:t>
            </a:r>
            <a:r>
              <a:rPr b="1" spc="-1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b="1" spc="-100" dirty="0">
                <a:solidFill>
                  <a:srgbClr val="171F21"/>
                </a:solidFill>
                <a:latin typeface="Trebuchet MS"/>
                <a:cs typeface="Trebuchet MS"/>
              </a:rPr>
              <a:t>Center?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112" y="1963064"/>
            <a:ext cx="395224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Data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Center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facility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provides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shared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access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applications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data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using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complex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network,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compute,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storage </a:t>
            </a:r>
            <a:r>
              <a:rPr sz="16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infrastructure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9897" y="3453638"/>
            <a:ext cx="3459479" cy="883919"/>
            <a:chOff x="1249897" y="3453638"/>
            <a:chExt cx="3459479" cy="88391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9897" y="3461198"/>
              <a:ext cx="3426334" cy="8760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78558" y="3466338"/>
              <a:ext cx="2517775" cy="858519"/>
            </a:xfrm>
            <a:custGeom>
              <a:avLst/>
              <a:gdLst/>
              <a:ahLst/>
              <a:cxnLst/>
              <a:rect l="l" t="t" r="r" b="b"/>
              <a:pathLst>
                <a:path w="2517775" h="858520">
                  <a:moveTo>
                    <a:pt x="0" y="428244"/>
                  </a:moveTo>
                  <a:lnTo>
                    <a:pt x="2809" y="378308"/>
                  </a:lnTo>
                  <a:lnTo>
                    <a:pt x="11027" y="330063"/>
                  </a:lnTo>
                  <a:lnTo>
                    <a:pt x="24342" y="283830"/>
                  </a:lnTo>
                  <a:lnTo>
                    <a:pt x="42440" y="239930"/>
                  </a:lnTo>
                  <a:lnTo>
                    <a:pt x="65008" y="198684"/>
                  </a:lnTo>
                  <a:lnTo>
                    <a:pt x="91733" y="160415"/>
                  </a:lnTo>
                  <a:lnTo>
                    <a:pt x="122300" y="125444"/>
                  </a:lnTo>
                  <a:lnTo>
                    <a:pt x="156398" y="94092"/>
                  </a:lnTo>
                  <a:lnTo>
                    <a:pt x="193713" y="66681"/>
                  </a:lnTo>
                  <a:lnTo>
                    <a:pt x="233931" y="43533"/>
                  </a:lnTo>
                  <a:lnTo>
                    <a:pt x="276740" y="24970"/>
                  </a:lnTo>
                  <a:lnTo>
                    <a:pt x="321826" y="11312"/>
                  </a:lnTo>
                  <a:lnTo>
                    <a:pt x="368875" y="2881"/>
                  </a:lnTo>
                  <a:lnTo>
                    <a:pt x="417575" y="0"/>
                  </a:lnTo>
                  <a:lnTo>
                    <a:pt x="466276" y="2881"/>
                  </a:lnTo>
                  <a:lnTo>
                    <a:pt x="513325" y="11312"/>
                  </a:lnTo>
                  <a:lnTo>
                    <a:pt x="558411" y="24970"/>
                  </a:lnTo>
                  <a:lnTo>
                    <a:pt x="601220" y="43533"/>
                  </a:lnTo>
                  <a:lnTo>
                    <a:pt x="641438" y="66681"/>
                  </a:lnTo>
                  <a:lnTo>
                    <a:pt x="678753" y="94092"/>
                  </a:lnTo>
                  <a:lnTo>
                    <a:pt x="712850" y="125444"/>
                  </a:lnTo>
                  <a:lnTo>
                    <a:pt x="743418" y="160415"/>
                  </a:lnTo>
                  <a:lnTo>
                    <a:pt x="770143" y="198684"/>
                  </a:lnTo>
                  <a:lnTo>
                    <a:pt x="792711" y="239930"/>
                  </a:lnTo>
                  <a:lnTo>
                    <a:pt x="810809" y="283830"/>
                  </a:lnTo>
                  <a:lnTo>
                    <a:pt x="824124" y="330063"/>
                  </a:lnTo>
                  <a:lnTo>
                    <a:pt x="832342" y="378308"/>
                  </a:lnTo>
                  <a:lnTo>
                    <a:pt x="835152" y="428244"/>
                  </a:lnTo>
                  <a:lnTo>
                    <a:pt x="832342" y="478186"/>
                  </a:lnTo>
                  <a:lnTo>
                    <a:pt x="824124" y="526436"/>
                  </a:lnTo>
                  <a:lnTo>
                    <a:pt x="810809" y="572672"/>
                  </a:lnTo>
                  <a:lnTo>
                    <a:pt x="792711" y="616574"/>
                  </a:lnTo>
                  <a:lnTo>
                    <a:pt x="770143" y="657820"/>
                  </a:lnTo>
                  <a:lnTo>
                    <a:pt x="743418" y="696088"/>
                  </a:lnTo>
                  <a:lnTo>
                    <a:pt x="712851" y="731058"/>
                  </a:lnTo>
                  <a:lnTo>
                    <a:pt x="678753" y="762407"/>
                  </a:lnTo>
                  <a:lnTo>
                    <a:pt x="641438" y="789815"/>
                  </a:lnTo>
                  <a:lnTo>
                    <a:pt x="601220" y="812960"/>
                  </a:lnTo>
                  <a:lnTo>
                    <a:pt x="558411" y="831521"/>
                  </a:lnTo>
                  <a:lnTo>
                    <a:pt x="513325" y="845177"/>
                  </a:lnTo>
                  <a:lnTo>
                    <a:pt x="466276" y="853606"/>
                  </a:lnTo>
                  <a:lnTo>
                    <a:pt x="417575" y="856488"/>
                  </a:lnTo>
                  <a:lnTo>
                    <a:pt x="368875" y="853606"/>
                  </a:lnTo>
                  <a:lnTo>
                    <a:pt x="321826" y="845177"/>
                  </a:lnTo>
                  <a:lnTo>
                    <a:pt x="276740" y="831521"/>
                  </a:lnTo>
                  <a:lnTo>
                    <a:pt x="233931" y="812960"/>
                  </a:lnTo>
                  <a:lnTo>
                    <a:pt x="193713" y="789815"/>
                  </a:lnTo>
                  <a:lnTo>
                    <a:pt x="156398" y="762407"/>
                  </a:lnTo>
                  <a:lnTo>
                    <a:pt x="122301" y="731058"/>
                  </a:lnTo>
                  <a:lnTo>
                    <a:pt x="91733" y="696088"/>
                  </a:lnTo>
                  <a:lnTo>
                    <a:pt x="65008" y="657820"/>
                  </a:lnTo>
                  <a:lnTo>
                    <a:pt x="42440" y="616574"/>
                  </a:lnTo>
                  <a:lnTo>
                    <a:pt x="24342" y="572672"/>
                  </a:lnTo>
                  <a:lnTo>
                    <a:pt x="11027" y="526436"/>
                  </a:lnTo>
                  <a:lnTo>
                    <a:pt x="2809" y="478186"/>
                  </a:lnTo>
                  <a:lnTo>
                    <a:pt x="0" y="428244"/>
                  </a:lnTo>
                  <a:close/>
                </a:path>
                <a:path w="2517775" h="858520">
                  <a:moveTo>
                    <a:pt x="845819" y="430530"/>
                  </a:moveTo>
                  <a:lnTo>
                    <a:pt x="848629" y="380676"/>
                  </a:lnTo>
                  <a:lnTo>
                    <a:pt x="856847" y="332511"/>
                  </a:lnTo>
                  <a:lnTo>
                    <a:pt x="870162" y="286357"/>
                  </a:lnTo>
                  <a:lnTo>
                    <a:pt x="888260" y="242533"/>
                  </a:lnTo>
                  <a:lnTo>
                    <a:pt x="910828" y="201361"/>
                  </a:lnTo>
                  <a:lnTo>
                    <a:pt x="937553" y="163161"/>
                  </a:lnTo>
                  <a:lnTo>
                    <a:pt x="968120" y="128254"/>
                  </a:lnTo>
                  <a:lnTo>
                    <a:pt x="1002218" y="96960"/>
                  </a:lnTo>
                  <a:lnTo>
                    <a:pt x="1039533" y="69601"/>
                  </a:lnTo>
                  <a:lnTo>
                    <a:pt x="1079751" y="46497"/>
                  </a:lnTo>
                  <a:lnTo>
                    <a:pt x="1122560" y="27969"/>
                  </a:lnTo>
                  <a:lnTo>
                    <a:pt x="1167646" y="14338"/>
                  </a:lnTo>
                  <a:lnTo>
                    <a:pt x="1214695" y="5923"/>
                  </a:lnTo>
                  <a:lnTo>
                    <a:pt x="1263395" y="3048"/>
                  </a:lnTo>
                  <a:lnTo>
                    <a:pt x="1312096" y="5923"/>
                  </a:lnTo>
                  <a:lnTo>
                    <a:pt x="1359145" y="14338"/>
                  </a:lnTo>
                  <a:lnTo>
                    <a:pt x="1404231" y="27969"/>
                  </a:lnTo>
                  <a:lnTo>
                    <a:pt x="1447040" y="46497"/>
                  </a:lnTo>
                  <a:lnTo>
                    <a:pt x="1487258" y="69601"/>
                  </a:lnTo>
                  <a:lnTo>
                    <a:pt x="1524573" y="96960"/>
                  </a:lnTo>
                  <a:lnTo>
                    <a:pt x="1558671" y="128254"/>
                  </a:lnTo>
                  <a:lnTo>
                    <a:pt x="1589238" y="163161"/>
                  </a:lnTo>
                  <a:lnTo>
                    <a:pt x="1615963" y="201361"/>
                  </a:lnTo>
                  <a:lnTo>
                    <a:pt x="1638531" y="242533"/>
                  </a:lnTo>
                  <a:lnTo>
                    <a:pt x="1656629" y="286357"/>
                  </a:lnTo>
                  <a:lnTo>
                    <a:pt x="1669944" y="332511"/>
                  </a:lnTo>
                  <a:lnTo>
                    <a:pt x="1678162" y="380676"/>
                  </a:lnTo>
                  <a:lnTo>
                    <a:pt x="1680971" y="430530"/>
                  </a:lnTo>
                  <a:lnTo>
                    <a:pt x="1678162" y="480383"/>
                  </a:lnTo>
                  <a:lnTo>
                    <a:pt x="1669944" y="528548"/>
                  </a:lnTo>
                  <a:lnTo>
                    <a:pt x="1656629" y="574702"/>
                  </a:lnTo>
                  <a:lnTo>
                    <a:pt x="1638531" y="618526"/>
                  </a:lnTo>
                  <a:lnTo>
                    <a:pt x="1615963" y="659698"/>
                  </a:lnTo>
                  <a:lnTo>
                    <a:pt x="1589238" y="697898"/>
                  </a:lnTo>
                  <a:lnTo>
                    <a:pt x="1558670" y="732805"/>
                  </a:lnTo>
                  <a:lnTo>
                    <a:pt x="1524573" y="764099"/>
                  </a:lnTo>
                  <a:lnTo>
                    <a:pt x="1487258" y="791458"/>
                  </a:lnTo>
                  <a:lnTo>
                    <a:pt x="1447040" y="814562"/>
                  </a:lnTo>
                  <a:lnTo>
                    <a:pt x="1404231" y="833090"/>
                  </a:lnTo>
                  <a:lnTo>
                    <a:pt x="1359145" y="846721"/>
                  </a:lnTo>
                  <a:lnTo>
                    <a:pt x="1312096" y="855136"/>
                  </a:lnTo>
                  <a:lnTo>
                    <a:pt x="1263395" y="858012"/>
                  </a:lnTo>
                  <a:lnTo>
                    <a:pt x="1214695" y="855136"/>
                  </a:lnTo>
                  <a:lnTo>
                    <a:pt x="1167646" y="846721"/>
                  </a:lnTo>
                  <a:lnTo>
                    <a:pt x="1122560" y="833090"/>
                  </a:lnTo>
                  <a:lnTo>
                    <a:pt x="1079751" y="814562"/>
                  </a:lnTo>
                  <a:lnTo>
                    <a:pt x="1039533" y="791458"/>
                  </a:lnTo>
                  <a:lnTo>
                    <a:pt x="1002218" y="764099"/>
                  </a:lnTo>
                  <a:lnTo>
                    <a:pt x="968120" y="732805"/>
                  </a:lnTo>
                  <a:lnTo>
                    <a:pt x="937553" y="697898"/>
                  </a:lnTo>
                  <a:lnTo>
                    <a:pt x="910828" y="659698"/>
                  </a:lnTo>
                  <a:lnTo>
                    <a:pt x="888260" y="618526"/>
                  </a:lnTo>
                  <a:lnTo>
                    <a:pt x="870162" y="574702"/>
                  </a:lnTo>
                  <a:lnTo>
                    <a:pt x="856847" y="528548"/>
                  </a:lnTo>
                  <a:lnTo>
                    <a:pt x="848629" y="480383"/>
                  </a:lnTo>
                  <a:lnTo>
                    <a:pt x="845819" y="430530"/>
                  </a:lnTo>
                  <a:close/>
                </a:path>
                <a:path w="2517775" h="858520">
                  <a:moveTo>
                    <a:pt x="1680971" y="428244"/>
                  </a:moveTo>
                  <a:lnTo>
                    <a:pt x="1683786" y="378308"/>
                  </a:lnTo>
                  <a:lnTo>
                    <a:pt x="1692022" y="330063"/>
                  </a:lnTo>
                  <a:lnTo>
                    <a:pt x="1705363" y="283830"/>
                  </a:lnTo>
                  <a:lnTo>
                    <a:pt x="1723497" y="239930"/>
                  </a:lnTo>
                  <a:lnTo>
                    <a:pt x="1746109" y="198684"/>
                  </a:lnTo>
                  <a:lnTo>
                    <a:pt x="1772885" y="160415"/>
                  </a:lnTo>
                  <a:lnTo>
                    <a:pt x="1803511" y="125444"/>
                  </a:lnTo>
                  <a:lnTo>
                    <a:pt x="1837672" y="94092"/>
                  </a:lnTo>
                  <a:lnTo>
                    <a:pt x="1875056" y="66681"/>
                  </a:lnTo>
                  <a:lnTo>
                    <a:pt x="1915348" y="43533"/>
                  </a:lnTo>
                  <a:lnTo>
                    <a:pt x="1958233" y="24970"/>
                  </a:lnTo>
                  <a:lnTo>
                    <a:pt x="2003397" y="11312"/>
                  </a:lnTo>
                  <a:lnTo>
                    <a:pt x="2050528" y="2881"/>
                  </a:lnTo>
                  <a:lnTo>
                    <a:pt x="2099310" y="0"/>
                  </a:lnTo>
                  <a:lnTo>
                    <a:pt x="2148091" y="2881"/>
                  </a:lnTo>
                  <a:lnTo>
                    <a:pt x="2195222" y="11312"/>
                  </a:lnTo>
                  <a:lnTo>
                    <a:pt x="2240386" y="24970"/>
                  </a:lnTo>
                  <a:lnTo>
                    <a:pt x="2283271" y="43533"/>
                  </a:lnTo>
                  <a:lnTo>
                    <a:pt x="2323563" y="66681"/>
                  </a:lnTo>
                  <a:lnTo>
                    <a:pt x="2360947" y="94092"/>
                  </a:lnTo>
                  <a:lnTo>
                    <a:pt x="2395108" y="125444"/>
                  </a:lnTo>
                  <a:lnTo>
                    <a:pt x="2425734" y="160415"/>
                  </a:lnTo>
                  <a:lnTo>
                    <a:pt x="2452510" y="198684"/>
                  </a:lnTo>
                  <a:lnTo>
                    <a:pt x="2475122" y="239930"/>
                  </a:lnTo>
                  <a:lnTo>
                    <a:pt x="2493256" y="283830"/>
                  </a:lnTo>
                  <a:lnTo>
                    <a:pt x="2506597" y="330063"/>
                  </a:lnTo>
                  <a:lnTo>
                    <a:pt x="2514833" y="378308"/>
                  </a:lnTo>
                  <a:lnTo>
                    <a:pt x="2517647" y="428244"/>
                  </a:lnTo>
                  <a:lnTo>
                    <a:pt x="2514833" y="478186"/>
                  </a:lnTo>
                  <a:lnTo>
                    <a:pt x="2506597" y="526436"/>
                  </a:lnTo>
                  <a:lnTo>
                    <a:pt x="2493256" y="572672"/>
                  </a:lnTo>
                  <a:lnTo>
                    <a:pt x="2475122" y="616574"/>
                  </a:lnTo>
                  <a:lnTo>
                    <a:pt x="2452510" y="657820"/>
                  </a:lnTo>
                  <a:lnTo>
                    <a:pt x="2425734" y="696088"/>
                  </a:lnTo>
                  <a:lnTo>
                    <a:pt x="2395108" y="731058"/>
                  </a:lnTo>
                  <a:lnTo>
                    <a:pt x="2360947" y="762407"/>
                  </a:lnTo>
                  <a:lnTo>
                    <a:pt x="2323563" y="789815"/>
                  </a:lnTo>
                  <a:lnTo>
                    <a:pt x="2283271" y="812960"/>
                  </a:lnTo>
                  <a:lnTo>
                    <a:pt x="2240386" y="831521"/>
                  </a:lnTo>
                  <a:lnTo>
                    <a:pt x="2195222" y="845177"/>
                  </a:lnTo>
                  <a:lnTo>
                    <a:pt x="2148091" y="853606"/>
                  </a:lnTo>
                  <a:lnTo>
                    <a:pt x="2099310" y="856488"/>
                  </a:lnTo>
                  <a:lnTo>
                    <a:pt x="2050528" y="853606"/>
                  </a:lnTo>
                  <a:lnTo>
                    <a:pt x="2003397" y="845177"/>
                  </a:lnTo>
                  <a:lnTo>
                    <a:pt x="1958233" y="831521"/>
                  </a:lnTo>
                  <a:lnTo>
                    <a:pt x="1915348" y="812960"/>
                  </a:lnTo>
                  <a:lnTo>
                    <a:pt x="1875056" y="789815"/>
                  </a:lnTo>
                  <a:lnTo>
                    <a:pt x="1837672" y="762407"/>
                  </a:lnTo>
                  <a:lnTo>
                    <a:pt x="1803511" y="731058"/>
                  </a:lnTo>
                  <a:lnTo>
                    <a:pt x="1772885" y="696088"/>
                  </a:lnTo>
                  <a:lnTo>
                    <a:pt x="1746109" y="657820"/>
                  </a:lnTo>
                  <a:lnTo>
                    <a:pt x="1723497" y="616574"/>
                  </a:lnTo>
                  <a:lnTo>
                    <a:pt x="1705363" y="572672"/>
                  </a:lnTo>
                  <a:lnTo>
                    <a:pt x="1692022" y="526436"/>
                  </a:lnTo>
                  <a:lnTo>
                    <a:pt x="1683786" y="478186"/>
                  </a:lnTo>
                  <a:lnTo>
                    <a:pt x="1680971" y="42824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1623" y="1571244"/>
            <a:ext cx="4532630" cy="3572510"/>
            <a:chOff x="4611623" y="1571244"/>
            <a:chExt cx="4532630" cy="3572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9283" y="4797554"/>
              <a:ext cx="384822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1623" y="1571244"/>
              <a:ext cx="4271772" cy="30190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08534" y="3548379"/>
              <a:ext cx="339725" cy="245110"/>
            </a:xfrm>
            <a:custGeom>
              <a:avLst/>
              <a:gdLst/>
              <a:ahLst/>
              <a:cxnLst/>
              <a:rect l="l" t="t" r="r" b="b"/>
              <a:pathLst>
                <a:path w="339725" h="245110">
                  <a:moveTo>
                    <a:pt x="304342" y="42786"/>
                  </a:moveTo>
                  <a:lnTo>
                    <a:pt x="296519" y="34925"/>
                  </a:lnTo>
                  <a:lnTo>
                    <a:pt x="156514" y="34925"/>
                  </a:lnTo>
                  <a:lnTo>
                    <a:pt x="105651" y="1308"/>
                  </a:lnTo>
                  <a:lnTo>
                    <a:pt x="102603" y="0"/>
                  </a:lnTo>
                  <a:lnTo>
                    <a:pt x="7823" y="0"/>
                  </a:lnTo>
                  <a:lnTo>
                    <a:pt x="0" y="7861"/>
                  </a:lnTo>
                  <a:lnTo>
                    <a:pt x="0" y="231381"/>
                  </a:lnTo>
                  <a:lnTo>
                    <a:pt x="56083" y="94742"/>
                  </a:lnTo>
                  <a:lnTo>
                    <a:pt x="61150" y="86372"/>
                  </a:lnTo>
                  <a:lnTo>
                    <a:pt x="68211" y="79895"/>
                  </a:lnTo>
                  <a:lnTo>
                    <a:pt x="76809" y="75704"/>
                  </a:lnTo>
                  <a:lnTo>
                    <a:pt x="86525" y="74218"/>
                  </a:lnTo>
                  <a:lnTo>
                    <a:pt x="304342" y="74218"/>
                  </a:lnTo>
                  <a:lnTo>
                    <a:pt x="304342" y="42786"/>
                  </a:lnTo>
                  <a:close/>
                </a:path>
                <a:path w="339725" h="245110">
                  <a:moveTo>
                    <a:pt x="339128" y="99974"/>
                  </a:moveTo>
                  <a:lnTo>
                    <a:pt x="332600" y="92557"/>
                  </a:lnTo>
                  <a:lnTo>
                    <a:pt x="323469" y="91681"/>
                  </a:lnTo>
                  <a:lnTo>
                    <a:pt x="79997" y="91681"/>
                  </a:lnTo>
                  <a:lnTo>
                    <a:pt x="74345" y="95605"/>
                  </a:lnTo>
                  <a:lnTo>
                    <a:pt x="13042" y="244487"/>
                  </a:lnTo>
                  <a:lnTo>
                    <a:pt x="278257" y="244487"/>
                  </a:lnTo>
                  <a:lnTo>
                    <a:pt x="338683" y="114388"/>
                  </a:lnTo>
                  <a:lnTo>
                    <a:pt x="339128" y="109143"/>
                  </a:lnTo>
                  <a:lnTo>
                    <a:pt x="339128" y="99974"/>
                  </a:lnTo>
                  <a:close/>
                </a:path>
              </a:pathLst>
            </a:custGeom>
            <a:solidFill>
              <a:srgbClr val="505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6762" y="2382007"/>
              <a:ext cx="890905" cy="892175"/>
            </a:xfrm>
            <a:custGeom>
              <a:avLst/>
              <a:gdLst/>
              <a:ahLst/>
              <a:cxnLst/>
              <a:rect l="l" t="t" r="r" b="b"/>
              <a:pathLst>
                <a:path w="890904" h="892175">
                  <a:moveTo>
                    <a:pt x="716586" y="607460"/>
                  </a:moveTo>
                  <a:lnTo>
                    <a:pt x="543931" y="607460"/>
                  </a:lnTo>
                  <a:lnTo>
                    <a:pt x="593584" y="657141"/>
                  </a:lnTo>
                  <a:lnTo>
                    <a:pt x="592332" y="675859"/>
                  </a:lnTo>
                  <a:lnTo>
                    <a:pt x="615026" y="727146"/>
                  </a:lnTo>
                  <a:lnTo>
                    <a:pt x="756087" y="868284"/>
                  </a:lnTo>
                  <a:lnTo>
                    <a:pt x="797347" y="890513"/>
                  </a:lnTo>
                  <a:lnTo>
                    <a:pt x="812511" y="891995"/>
                  </a:lnTo>
                  <a:lnTo>
                    <a:pt x="827675" y="890513"/>
                  </a:lnTo>
                  <a:lnTo>
                    <a:pt x="868935" y="868284"/>
                  </a:lnTo>
                  <a:lnTo>
                    <a:pt x="890800" y="811970"/>
                  </a:lnTo>
                  <a:lnTo>
                    <a:pt x="884963" y="782384"/>
                  </a:lnTo>
                  <a:lnTo>
                    <a:pt x="867807" y="756502"/>
                  </a:lnTo>
                  <a:lnTo>
                    <a:pt x="726746" y="615364"/>
                  </a:lnTo>
                  <a:lnTo>
                    <a:pt x="716586" y="607460"/>
                  </a:lnTo>
                  <a:close/>
                </a:path>
                <a:path w="890904" h="892175">
                  <a:moveTo>
                    <a:pt x="338546" y="0"/>
                  </a:moveTo>
                  <a:lnTo>
                    <a:pt x="292769" y="3107"/>
                  </a:lnTo>
                  <a:lnTo>
                    <a:pt x="248815" y="12153"/>
                  </a:lnTo>
                  <a:lnTo>
                    <a:pt x="207094" y="26728"/>
                  </a:lnTo>
                  <a:lnTo>
                    <a:pt x="168019" y="46418"/>
                  </a:lnTo>
                  <a:lnTo>
                    <a:pt x="131999" y="70814"/>
                  </a:lnTo>
                  <a:lnTo>
                    <a:pt x="99447" y="99502"/>
                  </a:lnTo>
                  <a:lnTo>
                    <a:pt x="70775" y="132072"/>
                  </a:lnTo>
                  <a:lnTo>
                    <a:pt x="46393" y="168111"/>
                  </a:lnTo>
                  <a:lnTo>
                    <a:pt x="26713" y="207209"/>
                  </a:lnTo>
                  <a:lnTo>
                    <a:pt x="12146" y="248952"/>
                  </a:lnTo>
                  <a:lnTo>
                    <a:pt x="3105" y="292931"/>
                  </a:lnTo>
                  <a:lnTo>
                    <a:pt x="0" y="338732"/>
                  </a:lnTo>
                  <a:lnTo>
                    <a:pt x="3105" y="384533"/>
                  </a:lnTo>
                  <a:lnTo>
                    <a:pt x="12146" y="428512"/>
                  </a:lnTo>
                  <a:lnTo>
                    <a:pt x="26713" y="470256"/>
                  </a:lnTo>
                  <a:lnTo>
                    <a:pt x="46393" y="509353"/>
                  </a:lnTo>
                  <a:lnTo>
                    <a:pt x="70775" y="545392"/>
                  </a:lnTo>
                  <a:lnTo>
                    <a:pt x="99448" y="577962"/>
                  </a:lnTo>
                  <a:lnTo>
                    <a:pt x="131999" y="606650"/>
                  </a:lnTo>
                  <a:lnTo>
                    <a:pt x="168019" y="631046"/>
                  </a:lnTo>
                  <a:lnTo>
                    <a:pt x="207095" y="650737"/>
                  </a:lnTo>
                  <a:lnTo>
                    <a:pt x="248816" y="665311"/>
                  </a:lnTo>
                  <a:lnTo>
                    <a:pt x="292770" y="674358"/>
                  </a:lnTo>
                  <a:lnTo>
                    <a:pt x="338546" y="677465"/>
                  </a:lnTo>
                  <a:lnTo>
                    <a:pt x="394918" y="672719"/>
                  </a:lnTo>
                  <a:lnTo>
                    <a:pt x="448433" y="658976"/>
                  </a:lnTo>
                  <a:lnTo>
                    <a:pt x="498350" y="636976"/>
                  </a:lnTo>
                  <a:lnTo>
                    <a:pt x="542187" y="608589"/>
                  </a:lnTo>
                  <a:lnTo>
                    <a:pt x="337417" y="608589"/>
                  </a:lnTo>
                  <a:lnTo>
                    <a:pt x="288897" y="604203"/>
                  </a:lnTo>
                  <a:lnTo>
                    <a:pt x="243163" y="591564"/>
                  </a:lnTo>
                  <a:lnTo>
                    <a:pt x="200996" y="571454"/>
                  </a:lnTo>
                  <a:lnTo>
                    <a:pt x="163175" y="544653"/>
                  </a:lnTo>
                  <a:lnTo>
                    <a:pt x="130482" y="511941"/>
                  </a:lnTo>
                  <a:lnTo>
                    <a:pt x="103695" y="474100"/>
                  </a:lnTo>
                  <a:lnTo>
                    <a:pt x="83596" y="431909"/>
                  </a:lnTo>
                  <a:lnTo>
                    <a:pt x="70964" y="386150"/>
                  </a:lnTo>
                  <a:lnTo>
                    <a:pt x="66580" y="337603"/>
                  </a:lnTo>
                  <a:lnTo>
                    <a:pt x="70964" y="289056"/>
                  </a:lnTo>
                  <a:lnTo>
                    <a:pt x="83596" y="243297"/>
                  </a:lnTo>
                  <a:lnTo>
                    <a:pt x="103695" y="201106"/>
                  </a:lnTo>
                  <a:lnTo>
                    <a:pt x="130481" y="163265"/>
                  </a:lnTo>
                  <a:lnTo>
                    <a:pt x="163175" y="130553"/>
                  </a:lnTo>
                  <a:lnTo>
                    <a:pt x="200996" y="103752"/>
                  </a:lnTo>
                  <a:lnTo>
                    <a:pt x="243163" y="83642"/>
                  </a:lnTo>
                  <a:lnTo>
                    <a:pt x="288897" y="71003"/>
                  </a:lnTo>
                  <a:lnTo>
                    <a:pt x="337417" y="66617"/>
                  </a:lnTo>
                  <a:lnTo>
                    <a:pt x="538896" y="66617"/>
                  </a:lnTo>
                  <a:lnTo>
                    <a:pt x="509073" y="46418"/>
                  </a:lnTo>
                  <a:lnTo>
                    <a:pt x="469997" y="26728"/>
                  </a:lnTo>
                  <a:lnTo>
                    <a:pt x="428276" y="12153"/>
                  </a:lnTo>
                  <a:lnTo>
                    <a:pt x="384322" y="3107"/>
                  </a:lnTo>
                  <a:lnTo>
                    <a:pt x="338546" y="0"/>
                  </a:lnTo>
                  <a:close/>
                </a:path>
                <a:path w="890904" h="892175">
                  <a:moveTo>
                    <a:pt x="538896" y="66617"/>
                  </a:moveTo>
                  <a:lnTo>
                    <a:pt x="337417" y="66617"/>
                  </a:lnTo>
                  <a:lnTo>
                    <a:pt x="385937" y="71003"/>
                  </a:lnTo>
                  <a:lnTo>
                    <a:pt x="431671" y="83642"/>
                  </a:lnTo>
                  <a:lnTo>
                    <a:pt x="473839" y="103752"/>
                  </a:lnTo>
                  <a:lnTo>
                    <a:pt x="511659" y="130553"/>
                  </a:lnTo>
                  <a:lnTo>
                    <a:pt x="544353" y="163265"/>
                  </a:lnTo>
                  <a:lnTo>
                    <a:pt x="571140" y="201106"/>
                  </a:lnTo>
                  <a:lnTo>
                    <a:pt x="591239" y="243297"/>
                  </a:lnTo>
                  <a:lnTo>
                    <a:pt x="603870" y="289056"/>
                  </a:lnTo>
                  <a:lnTo>
                    <a:pt x="608254" y="337603"/>
                  </a:lnTo>
                  <a:lnTo>
                    <a:pt x="603870" y="386150"/>
                  </a:lnTo>
                  <a:lnTo>
                    <a:pt x="591239" y="431909"/>
                  </a:lnTo>
                  <a:lnTo>
                    <a:pt x="571140" y="474100"/>
                  </a:lnTo>
                  <a:lnTo>
                    <a:pt x="544353" y="511941"/>
                  </a:lnTo>
                  <a:lnTo>
                    <a:pt x="511660" y="544653"/>
                  </a:lnTo>
                  <a:lnTo>
                    <a:pt x="473839" y="571454"/>
                  </a:lnTo>
                  <a:lnTo>
                    <a:pt x="431672" y="591564"/>
                  </a:lnTo>
                  <a:lnTo>
                    <a:pt x="385938" y="604203"/>
                  </a:lnTo>
                  <a:lnTo>
                    <a:pt x="337417" y="608589"/>
                  </a:lnTo>
                  <a:lnTo>
                    <a:pt x="542187" y="608589"/>
                  </a:lnTo>
                  <a:lnTo>
                    <a:pt x="543931" y="607460"/>
                  </a:lnTo>
                  <a:lnTo>
                    <a:pt x="716586" y="607460"/>
                  </a:lnTo>
                  <a:lnTo>
                    <a:pt x="711211" y="603279"/>
                  </a:lnTo>
                  <a:lnTo>
                    <a:pt x="693879" y="595746"/>
                  </a:lnTo>
                  <a:lnTo>
                    <a:pt x="682949" y="593911"/>
                  </a:lnTo>
                  <a:lnTo>
                    <a:pt x="656780" y="593911"/>
                  </a:lnTo>
                  <a:lnTo>
                    <a:pt x="607126" y="544230"/>
                  </a:lnTo>
                  <a:lnTo>
                    <a:pt x="636625" y="499101"/>
                  </a:lnTo>
                  <a:lnTo>
                    <a:pt x="658613" y="449103"/>
                  </a:lnTo>
                  <a:lnTo>
                    <a:pt x="672349" y="395293"/>
                  </a:lnTo>
                  <a:lnTo>
                    <a:pt x="677092" y="338732"/>
                  </a:lnTo>
                  <a:lnTo>
                    <a:pt x="673987" y="292931"/>
                  </a:lnTo>
                  <a:lnTo>
                    <a:pt x="664945" y="248952"/>
                  </a:lnTo>
                  <a:lnTo>
                    <a:pt x="650379" y="207209"/>
                  </a:lnTo>
                  <a:lnTo>
                    <a:pt x="630699" y="168111"/>
                  </a:lnTo>
                  <a:lnTo>
                    <a:pt x="606317" y="132072"/>
                  </a:lnTo>
                  <a:lnTo>
                    <a:pt x="577644" y="99502"/>
                  </a:lnTo>
                  <a:lnTo>
                    <a:pt x="545092" y="70814"/>
                  </a:lnTo>
                  <a:lnTo>
                    <a:pt x="538896" y="66617"/>
                  </a:lnTo>
                  <a:close/>
                </a:path>
                <a:path w="890904" h="892175">
                  <a:moveTo>
                    <a:pt x="675488" y="592658"/>
                  </a:moveTo>
                  <a:lnTo>
                    <a:pt x="656780" y="593911"/>
                  </a:lnTo>
                  <a:lnTo>
                    <a:pt x="682949" y="593911"/>
                  </a:lnTo>
                  <a:lnTo>
                    <a:pt x="675488" y="592658"/>
                  </a:lnTo>
                  <a:close/>
                </a:path>
              </a:pathLst>
            </a:custGeom>
            <a:solidFill>
              <a:srgbClr val="EA1D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1590" y="3554145"/>
              <a:ext cx="340360" cy="243840"/>
            </a:xfrm>
            <a:custGeom>
              <a:avLst/>
              <a:gdLst/>
              <a:ahLst/>
              <a:cxnLst/>
              <a:rect l="l" t="t" r="r" b="b"/>
              <a:pathLst>
                <a:path w="340360" h="243839">
                  <a:moveTo>
                    <a:pt x="305435" y="42633"/>
                  </a:moveTo>
                  <a:lnTo>
                    <a:pt x="297586" y="34798"/>
                  </a:lnTo>
                  <a:lnTo>
                    <a:pt x="157086" y="34798"/>
                  </a:lnTo>
                  <a:lnTo>
                    <a:pt x="106032" y="1308"/>
                  </a:lnTo>
                  <a:lnTo>
                    <a:pt x="102971" y="0"/>
                  </a:lnTo>
                  <a:lnTo>
                    <a:pt x="7848" y="0"/>
                  </a:lnTo>
                  <a:lnTo>
                    <a:pt x="0" y="7835"/>
                  </a:lnTo>
                  <a:lnTo>
                    <a:pt x="0" y="230555"/>
                  </a:lnTo>
                  <a:lnTo>
                    <a:pt x="56286" y="94399"/>
                  </a:lnTo>
                  <a:lnTo>
                    <a:pt x="61366" y="86067"/>
                  </a:lnTo>
                  <a:lnTo>
                    <a:pt x="68453" y="79603"/>
                  </a:lnTo>
                  <a:lnTo>
                    <a:pt x="77089" y="75438"/>
                  </a:lnTo>
                  <a:lnTo>
                    <a:pt x="86829" y="73952"/>
                  </a:lnTo>
                  <a:lnTo>
                    <a:pt x="305435" y="73952"/>
                  </a:lnTo>
                  <a:lnTo>
                    <a:pt x="305435" y="42633"/>
                  </a:lnTo>
                  <a:close/>
                </a:path>
                <a:path w="340360" h="243839">
                  <a:moveTo>
                    <a:pt x="340347" y="99618"/>
                  </a:moveTo>
                  <a:lnTo>
                    <a:pt x="333794" y="92227"/>
                  </a:lnTo>
                  <a:lnTo>
                    <a:pt x="324637" y="91351"/>
                  </a:lnTo>
                  <a:lnTo>
                    <a:pt x="80289" y="91351"/>
                  </a:lnTo>
                  <a:lnTo>
                    <a:pt x="74612" y="95262"/>
                  </a:lnTo>
                  <a:lnTo>
                    <a:pt x="13093" y="243611"/>
                  </a:lnTo>
                  <a:lnTo>
                    <a:pt x="279260" y="243611"/>
                  </a:lnTo>
                  <a:lnTo>
                    <a:pt x="339902" y="113969"/>
                  </a:lnTo>
                  <a:lnTo>
                    <a:pt x="340347" y="108750"/>
                  </a:lnTo>
                  <a:lnTo>
                    <a:pt x="340347" y="99618"/>
                  </a:lnTo>
                  <a:close/>
                </a:path>
              </a:pathLst>
            </a:custGeom>
            <a:solidFill>
              <a:srgbClr val="505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14999"/>
              </a:lnSpc>
              <a:spcBef>
                <a:spcPts val="100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7665" algn="l"/>
              </a:tabLst>
            </a:pPr>
            <a:r>
              <a:rPr dirty="0"/>
              <a:t>A</a:t>
            </a:r>
            <a:r>
              <a:rPr spc="15" dirty="0"/>
              <a:t> </a:t>
            </a:r>
            <a:r>
              <a:rPr spc="45" dirty="0"/>
              <a:t>mechanism</a:t>
            </a:r>
            <a:r>
              <a:rPr spc="25" dirty="0"/>
              <a:t> </a:t>
            </a:r>
            <a:r>
              <a:rPr spc="85" dirty="0"/>
              <a:t>for</a:t>
            </a:r>
            <a:r>
              <a:rPr spc="20" dirty="0"/>
              <a:t> </a:t>
            </a:r>
            <a:r>
              <a:rPr dirty="0"/>
              <a:t>creating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45" dirty="0"/>
              <a:t>virtual 	</a:t>
            </a:r>
            <a:r>
              <a:rPr spc="10" dirty="0"/>
              <a:t>connection</a:t>
            </a:r>
            <a:r>
              <a:rPr spc="120" dirty="0"/>
              <a:t> </a:t>
            </a:r>
            <a:r>
              <a:rPr spc="50" dirty="0"/>
              <a:t>between</a:t>
            </a:r>
            <a:r>
              <a:rPr spc="110" dirty="0"/>
              <a:t> </a:t>
            </a:r>
            <a:r>
              <a:rPr spc="10" dirty="0"/>
              <a:t>a</a:t>
            </a:r>
            <a:r>
              <a:rPr spc="90" dirty="0"/>
              <a:t> </a:t>
            </a:r>
            <a:r>
              <a:rPr spc="50" dirty="0"/>
              <a:t>computing 	</a:t>
            </a:r>
            <a:r>
              <a:rPr dirty="0"/>
              <a:t>device</a:t>
            </a:r>
            <a:r>
              <a:rPr spc="-20" dirty="0"/>
              <a:t> </a:t>
            </a:r>
            <a:r>
              <a:rPr spc="60" dirty="0"/>
              <a:t>and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65" dirty="0"/>
              <a:t>computer</a:t>
            </a:r>
            <a:r>
              <a:rPr dirty="0"/>
              <a:t> </a:t>
            </a:r>
            <a:r>
              <a:rPr spc="50" dirty="0"/>
              <a:t>network,</a:t>
            </a:r>
            <a:r>
              <a:rPr dirty="0"/>
              <a:t> </a:t>
            </a:r>
            <a:r>
              <a:rPr spc="60" dirty="0"/>
              <a:t>or 	</a:t>
            </a:r>
            <a:r>
              <a:rPr spc="50" dirty="0"/>
              <a:t>between</a:t>
            </a:r>
            <a:r>
              <a:rPr spc="114" dirty="0"/>
              <a:t> </a:t>
            </a:r>
            <a:r>
              <a:rPr spc="85" dirty="0"/>
              <a:t>two</a:t>
            </a:r>
            <a:r>
              <a:rPr spc="120" dirty="0"/>
              <a:t> </a:t>
            </a:r>
            <a:r>
              <a:rPr dirty="0"/>
              <a:t>networks,</a:t>
            </a:r>
            <a:r>
              <a:rPr spc="114" dirty="0"/>
              <a:t> </a:t>
            </a:r>
            <a:r>
              <a:rPr dirty="0"/>
              <a:t>using</a:t>
            </a:r>
            <a:r>
              <a:rPr spc="114" dirty="0"/>
              <a:t> </a:t>
            </a:r>
            <a:r>
              <a:rPr spc="-25" dirty="0"/>
              <a:t>an 	</a:t>
            </a:r>
            <a:r>
              <a:rPr spc="-105" dirty="0">
                <a:latin typeface="Arial Black"/>
                <a:cs typeface="Arial Black"/>
              </a:rPr>
              <a:t>insecure</a:t>
            </a:r>
            <a:r>
              <a:rPr spc="-60" dirty="0">
                <a:latin typeface="Arial Black"/>
                <a:cs typeface="Arial Black"/>
              </a:rPr>
              <a:t> </a:t>
            </a:r>
            <a:r>
              <a:rPr spc="60" dirty="0"/>
              <a:t>communication</a:t>
            </a:r>
            <a:r>
              <a:rPr spc="-10" dirty="0"/>
              <a:t> </a:t>
            </a:r>
            <a:r>
              <a:rPr spc="70" dirty="0"/>
              <a:t>medium 	</a:t>
            </a:r>
            <a:r>
              <a:rPr dirty="0"/>
              <a:t>such</a:t>
            </a:r>
            <a:r>
              <a:rPr spc="-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65" dirty="0"/>
              <a:t>the</a:t>
            </a:r>
            <a:r>
              <a:rPr spc="-20" dirty="0"/>
              <a:t> </a:t>
            </a:r>
            <a:r>
              <a:rPr spc="55" dirty="0"/>
              <a:t>public</a:t>
            </a:r>
            <a:r>
              <a:rPr spc="-45" dirty="0"/>
              <a:t> </a:t>
            </a:r>
            <a:r>
              <a:rPr spc="35" dirty="0"/>
              <a:t>Internet.</a:t>
            </a:r>
          </a:p>
          <a:p>
            <a:pPr>
              <a:lnSpc>
                <a:spcPct val="100000"/>
              </a:lnSpc>
              <a:spcBef>
                <a:spcPts val="370"/>
              </a:spcBef>
              <a:buClr>
                <a:srgbClr val="00CC9F"/>
              </a:buClr>
              <a:buFont typeface="Cambria Math"/>
              <a:buChar char="⦿"/>
            </a:pPr>
            <a:endParaRPr spc="35" dirty="0"/>
          </a:p>
          <a:p>
            <a:pPr marL="365760" marR="172720" indent="-353695">
              <a:lnSpc>
                <a:spcPct val="114999"/>
              </a:lnSpc>
              <a:buClr>
                <a:srgbClr val="00CC9F"/>
              </a:buClr>
              <a:buSzPct val="125000"/>
              <a:buFont typeface="Cambria Math"/>
              <a:buChar char="⦿"/>
              <a:tabLst>
                <a:tab pos="367665" algn="l"/>
              </a:tabLst>
            </a:pPr>
            <a:r>
              <a:rPr dirty="0"/>
              <a:t>The</a:t>
            </a:r>
            <a:r>
              <a:rPr spc="60" dirty="0"/>
              <a:t> </a:t>
            </a:r>
            <a:r>
              <a:rPr spc="70" dirty="0"/>
              <a:t>tunnel</a:t>
            </a:r>
            <a:r>
              <a:rPr spc="60" dirty="0"/>
              <a:t> </a:t>
            </a:r>
            <a:r>
              <a:rPr dirty="0"/>
              <a:t>(connection)</a:t>
            </a:r>
            <a:r>
              <a:rPr spc="8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spc="60" dirty="0"/>
              <a:t>not 	</a:t>
            </a:r>
            <a:r>
              <a:rPr spc="45" dirty="0"/>
              <a:t>encrypted</a:t>
            </a:r>
            <a:r>
              <a:rPr dirty="0"/>
              <a:t> by</a:t>
            </a:r>
            <a:r>
              <a:rPr spc="5" dirty="0"/>
              <a:t> </a:t>
            </a:r>
            <a:r>
              <a:rPr spc="50" dirty="0"/>
              <a:t>default.</a:t>
            </a:r>
            <a:r>
              <a:rPr spc="-20" dirty="0"/>
              <a:t> </a:t>
            </a:r>
            <a:r>
              <a:rPr dirty="0"/>
              <a:t>That’s </a:t>
            </a:r>
            <a:r>
              <a:rPr spc="25" dirty="0"/>
              <a:t>why 	</a:t>
            </a:r>
            <a:r>
              <a:rPr dirty="0"/>
              <a:t>some</a:t>
            </a:r>
            <a:r>
              <a:rPr spc="35" dirty="0"/>
              <a:t> </a:t>
            </a:r>
            <a:r>
              <a:rPr dirty="0"/>
              <a:t>secure</a:t>
            </a:r>
            <a:r>
              <a:rPr spc="50" dirty="0"/>
              <a:t> </a:t>
            </a:r>
            <a:r>
              <a:rPr spc="-40" dirty="0"/>
              <a:t>VPN</a:t>
            </a:r>
            <a:r>
              <a:rPr spc="45" dirty="0"/>
              <a:t> </a:t>
            </a:r>
            <a:r>
              <a:rPr spc="50" dirty="0"/>
              <a:t>protocols</a:t>
            </a:r>
            <a:r>
              <a:rPr spc="25" dirty="0"/>
              <a:t> </a:t>
            </a:r>
            <a:r>
              <a:rPr spc="50" dirty="0"/>
              <a:t>must 	</a:t>
            </a:r>
            <a:r>
              <a:rPr dirty="0"/>
              <a:t>be</a:t>
            </a:r>
            <a:r>
              <a:rPr spc="10" dirty="0"/>
              <a:t> </a:t>
            </a:r>
            <a:r>
              <a:rPr dirty="0"/>
              <a:t>used,</a:t>
            </a:r>
            <a:r>
              <a:rPr spc="-15" dirty="0"/>
              <a:t> </a:t>
            </a:r>
            <a:r>
              <a:rPr dirty="0"/>
              <a:t>such</a:t>
            </a:r>
            <a:r>
              <a:rPr spc="30" dirty="0"/>
              <a:t> </a:t>
            </a:r>
            <a:r>
              <a:rPr dirty="0"/>
              <a:t>as:</a:t>
            </a:r>
            <a:r>
              <a:rPr spc="25" dirty="0"/>
              <a:t> </a:t>
            </a:r>
            <a:r>
              <a:rPr spc="-75" dirty="0"/>
              <a:t>IPSec,</a:t>
            </a:r>
            <a:r>
              <a:rPr spc="15" dirty="0"/>
              <a:t> </a:t>
            </a:r>
            <a:r>
              <a:rPr spc="-10" dirty="0"/>
              <a:t>SSL/TLS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pc="-95" dirty="0"/>
              <a:t>Virtual</a:t>
            </a:r>
            <a:r>
              <a:rPr spc="-145" dirty="0"/>
              <a:t> </a:t>
            </a:r>
            <a:r>
              <a:rPr spc="-114" dirty="0"/>
              <a:t>Private</a:t>
            </a:r>
            <a:r>
              <a:rPr spc="-155" dirty="0"/>
              <a:t> </a:t>
            </a:r>
            <a:r>
              <a:rPr spc="-65" dirty="0"/>
              <a:t>Network</a:t>
            </a: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pc="-10" dirty="0"/>
              <a:t>(VPN)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9107" y="3892296"/>
            <a:ext cx="2565400" cy="1251585"/>
            <a:chOff x="6579107" y="3892296"/>
            <a:chExt cx="2565400" cy="1251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627" y="4797554"/>
              <a:ext cx="299466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9107" y="3948684"/>
              <a:ext cx="1961388" cy="96621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9767" y="1636902"/>
            <a:ext cx="2722880" cy="1951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53695">
              <a:lnSpc>
                <a:spcPct val="100000"/>
              </a:lnSpc>
              <a:spcBef>
                <a:spcPts val="95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93700" algn="l"/>
              </a:tabLst>
            </a:pPr>
            <a:r>
              <a:rPr sz="1600" b="1" spc="-45" dirty="0">
                <a:solidFill>
                  <a:srgbClr val="171F21"/>
                </a:solidFill>
                <a:latin typeface="Trebuchet MS"/>
                <a:cs typeface="Trebuchet MS"/>
              </a:rPr>
              <a:t>On-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Premises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171F21"/>
                </a:solidFill>
                <a:latin typeface="Trebuchet MS"/>
                <a:cs typeface="Trebuchet MS"/>
              </a:rPr>
              <a:t>Data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171F21"/>
                </a:solidFill>
                <a:latin typeface="Trebuchet MS"/>
                <a:cs typeface="Trebuchet MS"/>
              </a:rPr>
              <a:t>Centers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100330">
              <a:lnSpc>
                <a:spcPct val="114999"/>
              </a:lnSpc>
            </a:pP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group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servers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you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own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control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in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Physical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location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you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own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allows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you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have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full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control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your </a:t>
            </a:r>
            <a:r>
              <a:rPr sz="16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infrastructure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1279" y="497789"/>
            <a:ext cx="3708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171F21"/>
                </a:solidFill>
                <a:latin typeface="Trebuchet MS"/>
                <a:cs typeface="Trebuchet MS"/>
              </a:rPr>
              <a:t>Data</a:t>
            </a:r>
            <a:r>
              <a:rPr sz="2800" b="1" spc="-1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25" dirty="0">
                <a:solidFill>
                  <a:srgbClr val="171F21"/>
                </a:solidFill>
                <a:latin typeface="Trebuchet MS"/>
                <a:cs typeface="Trebuchet MS"/>
              </a:rPr>
              <a:t>Centers</a:t>
            </a:r>
            <a:r>
              <a:rPr sz="2800" b="1" spc="-1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50" dirty="0">
                <a:solidFill>
                  <a:srgbClr val="171F21"/>
                </a:solidFill>
                <a:latin typeface="Trebuchet MS"/>
                <a:cs typeface="Trebuchet MS"/>
              </a:rPr>
              <a:t>(DC)</a:t>
            </a:r>
            <a:r>
              <a:rPr sz="2800" b="1" spc="-1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171F21"/>
                </a:solidFill>
                <a:latin typeface="Trebuchet MS"/>
                <a:cs typeface="Trebuchet MS"/>
              </a:rPr>
              <a:t>Types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1778" y="1636902"/>
            <a:ext cx="2436495" cy="223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1815" indent="-353695">
              <a:lnSpc>
                <a:spcPct val="100000"/>
              </a:lnSpc>
              <a:spcBef>
                <a:spcPts val="95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551815" algn="l"/>
              </a:tabLst>
            </a:pP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Hybrid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171F21"/>
                </a:solidFill>
                <a:latin typeface="Trebuchet MS"/>
                <a:cs typeface="Trebuchet MS"/>
              </a:rPr>
              <a:t>Data</a:t>
            </a:r>
            <a:r>
              <a:rPr sz="1600" b="1" spc="-114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Centers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Combines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on-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prem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and </a:t>
            </a:r>
            <a:r>
              <a:rPr sz="1600" spc="-165" dirty="0">
                <a:solidFill>
                  <a:srgbClr val="171F21"/>
                </a:solidFill>
                <a:latin typeface="Lucida Sans Unicode"/>
                <a:cs typeface="Lucida Sans Unicode"/>
              </a:rPr>
              <a:t>cloud-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based</a:t>
            </a:r>
            <a:r>
              <a:rPr sz="16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171F21"/>
                </a:solidFill>
                <a:latin typeface="Lucida Sans Unicode"/>
                <a:cs typeface="Lucida Sans Unicode"/>
              </a:rPr>
              <a:t>infrastructure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with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orchestration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that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allows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data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applications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be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shared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between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them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over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7676" y="1636902"/>
            <a:ext cx="2245360" cy="223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005" indent="-354330">
              <a:lnSpc>
                <a:spcPct val="100000"/>
              </a:lnSpc>
              <a:spcBef>
                <a:spcPts val="95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548005" algn="l"/>
              </a:tabLst>
            </a:pP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Cloud</a:t>
            </a:r>
            <a:r>
              <a:rPr sz="1600" b="1" spc="-9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171F21"/>
                </a:solidFill>
                <a:latin typeface="Trebuchet MS"/>
                <a:cs typeface="Trebuchet MS"/>
              </a:rPr>
              <a:t>Data</a:t>
            </a:r>
            <a:r>
              <a:rPr sz="1600" b="1" spc="-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171F21"/>
                </a:solidFill>
                <a:latin typeface="Trebuchet MS"/>
                <a:cs typeface="Trebuchet MS"/>
              </a:rPr>
              <a:t>Centers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b="1" spc="-65" dirty="0">
                <a:solidFill>
                  <a:srgbClr val="171F21"/>
                </a:solidFill>
                <a:latin typeface="Trebuchet MS"/>
                <a:cs typeface="Trebuchet MS"/>
              </a:rPr>
              <a:t>Virtual</a:t>
            </a:r>
            <a:r>
              <a:rPr sz="1600" b="1" spc="-8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171F21"/>
                </a:solidFill>
                <a:latin typeface="Lucida Sans Unicode"/>
                <a:cs typeface="Lucida Sans Unicode"/>
              </a:rPr>
              <a:t>infrastructure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where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an 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organization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rents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an </a:t>
            </a:r>
            <a:r>
              <a:rPr sz="1600" spc="-30" dirty="0">
                <a:solidFill>
                  <a:srgbClr val="171F21"/>
                </a:solidFill>
                <a:latin typeface="Lucida Sans Unicode"/>
                <a:cs typeface="Lucida Sans Unicode"/>
              </a:rPr>
              <a:t>infrastructure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managed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by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third-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party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partner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accesses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it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by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internet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9867" y="3918203"/>
            <a:ext cx="1304544" cy="1028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0014" y="3980688"/>
            <a:ext cx="1655145" cy="96621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6795" y="1310639"/>
            <a:ext cx="7347584" cy="3832860"/>
            <a:chOff x="1796795" y="1310639"/>
            <a:chExt cx="7347584" cy="3832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627" y="4797554"/>
              <a:ext cx="299466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6795" y="1310639"/>
              <a:ext cx="6255258" cy="331393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89910" y="433578"/>
            <a:ext cx="330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solidFill>
                  <a:srgbClr val="171F21"/>
                </a:solidFill>
                <a:latin typeface="Trebuchet MS"/>
                <a:cs typeface="Trebuchet MS"/>
              </a:rPr>
              <a:t>Data</a:t>
            </a:r>
            <a:r>
              <a:rPr b="1" spc="-1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b="1" spc="-140" dirty="0">
                <a:solidFill>
                  <a:srgbClr val="171F21"/>
                </a:solidFill>
                <a:latin typeface="Trebuchet MS"/>
                <a:cs typeface="Trebuchet MS"/>
              </a:rPr>
              <a:t>Center</a:t>
            </a:r>
            <a:r>
              <a:rPr b="1" spc="-18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b="1" spc="-75" dirty="0">
                <a:solidFill>
                  <a:srgbClr val="171F21"/>
                </a:solidFill>
                <a:latin typeface="Trebuchet MS"/>
                <a:cs typeface="Trebuchet MS"/>
              </a:rPr>
              <a:t>Components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26809" y="4430979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Mantrap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1375" y="1110741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HVAC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System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4128" y="1750567"/>
            <a:ext cx="1024216" cy="102740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02422" y="3369309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171F21"/>
                </a:solidFill>
                <a:latin typeface="Lucida Sans Unicode"/>
                <a:cs typeface="Lucida Sans Unicode"/>
              </a:rPr>
              <a:t>CCTV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3976" y="1185417"/>
            <a:ext cx="133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Power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(UPSs)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5339" y="3421634"/>
            <a:ext cx="1999614" cy="1073150"/>
            <a:chOff x="815339" y="3421634"/>
            <a:chExt cx="1999614" cy="10731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39" y="3698748"/>
              <a:ext cx="1438656" cy="7955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69413" y="3434334"/>
              <a:ext cx="633095" cy="510540"/>
            </a:xfrm>
            <a:custGeom>
              <a:avLst/>
              <a:gdLst/>
              <a:ahLst/>
              <a:cxnLst/>
              <a:rect l="l" t="t" r="r" b="b"/>
              <a:pathLst>
                <a:path w="633094" h="510539">
                  <a:moveTo>
                    <a:pt x="632587" y="0"/>
                  </a:moveTo>
                  <a:lnTo>
                    <a:pt x="0" y="510489"/>
                  </a:lnTo>
                </a:path>
              </a:pathLst>
            </a:custGeom>
            <a:ln w="25400">
              <a:solidFill>
                <a:srgbClr val="171F2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4766" y="1644777"/>
            <a:ext cx="1755775" cy="164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>
              <a:lnSpc>
                <a:spcPct val="100000"/>
              </a:lnSpc>
              <a:spcBef>
                <a:spcPts val="100"/>
              </a:spcBef>
            </a:pPr>
            <a:r>
              <a:rPr sz="1800" spc="-240" dirty="0">
                <a:solidFill>
                  <a:srgbClr val="171F21"/>
                </a:solidFill>
                <a:latin typeface="Lucida Sans Unicode"/>
                <a:cs typeface="Lucida Sans Unicode"/>
              </a:rPr>
              <a:t>DC</a:t>
            </a:r>
            <a:r>
              <a:rPr sz="18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Monitoring </a:t>
            </a:r>
            <a:r>
              <a:rPr sz="18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Room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12700" marR="586740">
              <a:lnSpc>
                <a:spcPct val="100000"/>
              </a:lnSpc>
            </a:pPr>
            <a:r>
              <a:rPr sz="18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Power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(Fuel </a:t>
            </a:r>
            <a:r>
              <a:rPr sz="1800" spc="-30" dirty="0">
                <a:solidFill>
                  <a:srgbClr val="171F21"/>
                </a:solidFill>
                <a:latin typeface="Lucida Sans Unicode"/>
                <a:cs typeface="Lucida Sans Unicode"/>
              </a:rPr>
              <a:t>Generator)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40252" y="2974860"/>
            <a:ext cx="1811020" cy="1428115"/>
            <a:chOff x="3540252" y="2974860"/>
            <a:chExt cx="1811020" cy="142811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1776" y="3400043"/>
              <a:ext cx="1808988" cy="10012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79698" y="3420109"/>
              <a:ext cx="1633220" cy="825500"/>
            </a:xfrm>
            <a:custGeom>
              <a:avLst/>
              <a:gdLst/>
              <a:ahLst/>
              <a:cxnLst/>
              <a:rect l="l" t="t" r="r" b="b"/>
              <a:pathLst>
                <a:path w="1633220" h="825500">
                  <a:moveTo>
                    <a:pt x="64007" y="739889"/>
                  </a:moveTo>
                  <a:lnTo>
                    <a:pt x="0" y="825017"/>
                  </a:lnTo>
                  <a:lnTo>
                    <a:pt x="106552" y="825131"/>
                  </a:lnTo>
                  <a:lnTo>
                    <a:pt x="95904" y="803795"/>
                  </a:lnTo>
                  <a:lnTo>
                    <a:pt x="78104" y="803795"/>
                  </a:lnTo>
                  <a:lnTo>
                    <a:pt x="64007" y="775385"/>
                  </a:lnTo>
                  <a:lnTo>
                    <a:pt x="78193" y="768311"/>
                  </a:lnTo>
                  <a:lnTo>
                    <a:pt x="64007" y="739889"/>
                  </a:lnTo>
                  <a:close/>
                </a:path>
                <a:path w="1633220" h="825500">
                  <a:moveTo>
                    <a:pt x="78193" y="768311"/>
                  </a:moveTo>
                  <a:lnTo>
                    <a:pt x="64007" y="775385"/>
                  </a:lnTo>
                  <a:lnTo>
                    <a:pt x="78104" y="803795"/>
                  </a:lnTo>
                  <a:lnTo>
                    <a:pt x="92357" y="796689"/>
                  </a:lnTo>
                  <a:lnTo>
                    <a:pt x="78193" y="768311"/>
                  </a:lnTo>
                  <a:close/>
                </a:path>
                <a:path w="1633220" h="825500">
                  <a:moveTo>
                    <a:pt x="92357" y="796689"/>
                  </a:moveTo>
                  <a:lnTo>
                    <a:pt x="78104" y="803795"/>
                  </a:lnTo>
                  <a:lnTo>
                    <a:pt x="95904" y="803795"/>
                  </a:lnTo>
                  <a:lnTo>
                    <a:pt x="92357" y="796689"/>
                  </a:lnTo>
                  <a:close/>
                </a:path>
                <a:path w="1633220" h="825500">
                  <a:moveTo>
                    <a:pt x="1618868" y="0"/>
                  </a:moveTo>
                  <a:lnTo>
                    <a:pt x="78193" y="768311"/>
                  </a:lnTo>
                  <a:lnTo>
                    <a:pt x="92357" y="796689"/>
                  </a:lnTo>
                  <a:lnTo>
                    <a:pt x="1633092" y="28447"/>
                  </a:lnTo>
                  <a:lnTo>
                    <a:pt x="16188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1776" y="3125723"/>
              <a:ext cx="1392936" cy="12771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79698" y="3145154"/>
              <a:ext cx="1217930" cy="1101090"/>
            </a:xfrm>
            <a:custGeom>
              <a:avLst/>
              <a:gdLst/>
              <a:ahLst/>
              <a:cxnLst/>
              <a:rect l="l" t="t" r="r" b="b"/>
              <a:pathLst>
                <a:path w="1217929" h="1101089">
                  <a:moveTo>
                    <a:pt x="38862" y="1001737"/>
                  </a:moveTo>
                  <a:lnTo>
                    <a:pt x="0" y="1100912"/>
                  </a:lnTo>
                  <a:lnTo>
                    <a:pt x="102615" y="1072451"/>
                  </a:lnTo>
                  <a:lnTo>
                    <a:pt x="90948" y="1059510"/>
                  </a:lnTo>
                  <a:lnTo>
                    <a:pt x="69596" y="1059510"/>
                  </a:lnTo>
                  <a:lnTo>
                    <a:pt x="48260" y="1035951"/>
                  </a:lnTo>
                  <a:lnTo>
                    <a:pt x="60085" y="1025278"/>
                  </a:lnTo>
                  <a:lnTo>
                    <a:pt x="38862" y="1001737"/>
                  </a:lnTo>
                  <a:close/>
                </a:path>
                <a:path w="1217929" h="1101089">
                  <a:moveTo>
                    <a:pt x="60085" y="1025278"/>
                  </a:moveTo>
                  <a:lnTo>
                    <a:pt x="48260" y="1035951"/>
                  </a:lnTo>
                  <a:lnTo>
                    <a:pt x="69596" y="1059510"/>
                  </a:lnTo>
                  <a:lnTo>
                    <a:pt x="81369" y="1048885"/>
                  </a:lnTo>
                  <a:lnTo>
                    <a:pt x="60085" y="1025278"/>
                  </a:lnTo>
                  <a:close/>
                </a:path>
                <a:path w="1217929" h="1101089">
                  <a:moveTo>
                    <a:pt x="81369" y="1048885"/>
                  </a:moveTo>
                  <a:lnTo>
                    <a:pt x="69596" y="1059510"/>
                  </a:lnTo>
                  <a:lnTo>
                    <a:pt x="90948" y="1059510"/>
                  </a:lnTo>
                  <a:lnTo>
                    <a:pt x="81369" y="1048885"/>
                  </a:lnTo>
                  <a:close/>
                </a:path>
                <a:path w="1217929" h="1101089">
                  <a:moveTo>
                    <a:pt x="1196086" y="0"/>
                  </a:moveTo>
                  <a:lnTo>
                    <a:pt x="60085" y="1025278"/>
                  </a:lnTo>
                  <a:lnTo>
                    <a:pt x="81369" y="1048885"/>
                  </a:lnTo>
                  <a:lnTo>
                    <a:pt x="1217422" y="23621"/>
                  </a:lnTo>
                  <a:lnTo>
                    <a:pt x="11960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0252" y="2974860"/>
              <a:ext cx="865619" cy="14279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678174" y="2993897"/>
              <a:ext cx="690245" cy="1252855"/>
            </a:xfrm>
            <a:custGeom>
              <a:avLst/>
              <a:gdLst/>
              <a:ahLst/>
              <a:cxnLst/>
              <a:rect l="l" t="t" r="r" b="b"/>
              <a:pathLst>
                <a:path w="690245" h="1252854">
                  <a:moveTo>
                    <a:pt x="3555" y="1145882"/>
                  </a:moveTo>
                  <a:lnTo>
                    <a:pt x="0" y="1252308"/>
                  </a:lnTo>
                  <a:lnTo>
                    <a:pt x="87249" y="1191336"/>
                  </a:lnTo>
                  <a:lnTo>
                    <a:pt x="85050" y="1190142"/>
                  </a:lnTo>
                  <a:lnTo>
                    <a:pt x="51815" y="1190142"/>
                  </a:lnTo>
                  <a:lnTo>
                    <a:pt x="23875" y="1174991"/>
                  </a:lnTo>
                  <a:lnTo>
                    <a:pt x="31454" y="1161034"/>
                  </a:lnTo>
                  <a:lnTo>
                    <a:pt x="3555" y="1145882"/>
                  </a:lnTo>
                  <a:close/>
                </a:path>
                <a:path w="690245" h="1252854">
                  <a:moveTo>
                    <a:pt x="31454" y="1161034"/>
                  </a:moveTo>
                  <a:lnTo>
                    <a:pt x="23875" y="1174991"/>
                  </a:lnTo>
                  <a:lnTo>
                    <a:pt x="51815" y="1190142"/>
                  </a:lnTo>
                  <a:lnTo>
                    <a:pt x="59385" y="1176203"/>
                  </a:lnTo>
                  <a:lnTo>
                    <a:pt x="31454" y="1161034"/>
                  </a:lnTo>
                  <a:close/>
                </a:path>
                <a:path w="690245" h="1252854">
                  <a:moveTo>
                    <a:pt x="59385" y="1176203"/>
                  </a:moveTo>
                  <a:lnTo>
                    <a:pt x="51815" y="1190142"/>
                  </a:lnTo>
                  <a:lnTo>
                    <a:pt x="85050" y="1190142"/>
                  </a:lnTo>
                  <a:lnTo>
                    <a:pt x="59385" y="1176203"/>
                  </a:lnTo>
                  <a:close/>
                </a:path>
                <a:path w="690245" h="1252854">
                  <a:moveTo>
                    <a:pt x="661924" y="0"/>
                  </a:moveTo>
                  <a:lnTo>
                    <a:pt x="31454" y="1161034"/>
                  </a:lnTo>
                  <a:lnTo>
                    <a:pt x="59385" y="1176203"/>
                  </a:lnTo>
                  <a:lnTo>
                    <a:pt x="689863" y="15239"/>
                  </a:lnTo>
                  <a:lnTo>
                    <a:pt x="6619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05429" y="4037787"/>
            <a:ext cx="1941195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Closets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(Network,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Servers,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Routers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Switches)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83208" y="1318272"/>
            <a:ext cx="6559550" cy="3260090"/>
            <a:chOff x="1283208" y="1318272"/>
            <a:chExt cx="6559550" cy="326009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9652" y="3643884"/>
              <a:ext cx="443483" cy="9342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01688" y="3663950"/>
              <a:ext cx="283210" cy="758190"/>
            </a:xfrm>
            <a:custGeom>
              <a:avLst/>
              <a:gdLst/>
              <a:ahLst/>
              <a:cxnLst/>
              <a:rect l="l" t="t" r="r" b="b"/>
              <a:pathLst>
                <a:path w="283209" h="758189">
                  <a:moveTo>
                    <a:pt x="222526" y="672673"/>
                  </a:moveTo>
                  <a:lnTo>
                    <a:pt x="192405" y="682790"/>
                  </a:lnTo>
                  <a:lnTo>
                    <a:pt x="267969" y="757923"/>
                  </a:lnTo>
                  <a:lnTo>
                    <a:pt x="277775" y="687730"/>
                  </a:lnTo>
                  <a:lnTo>
                    <a:pt x="227584" y="687730"/>
                  </a:lnTo>
                  <a:lnTo>
                    <a:pt x="222526" y="672673"/>
                  </a:lnTo>
                  <a:close/>
                </a:path>
                <a:path w="283209" h="758189">
                  <a:moveTo>
                    <a:pt x="252625" y="662563"/>
                  </a:moveTo>
                  <a:lnTo>
                    <a:pt x="222526" y="672673"/>
                  </a:lnTo>
                  <a:lnTo>
                    <a:pt x="227584" y="687730"/>
                  </a:lnTo>
                  <a:lnTo>
                    <a:pt x="257683" y="677621"/>
                  </a:lnTo>
                  <a:lnTo>
                    <a:pt x="252625" y="662563"/>
                  </a:lnTo>
                  <a:close/>
                </a:path>
                <a:path w="283209" h="758189">
                  <a:moveTo>
                    <a:pt x="282702" y="652462"/>
                  </a:moveTo>
                  <a:lnTo>
                    <a:pt x="252625" y="662563"/>
                  </a:lnTo>
                  <a:lnTo>
                    <a:pt x="257683" y="677621"/>
                  </a:lnTo>
                  <a:lnTo>
                    <a:pt x="227584" y="687730"/>
                  </a:lnTo>
                  <a:lnTo>
                    <a:pt x="277775" y="687730"/>
                  </a:lnTo>
                  <a:lnTo>
                    <a:pt x="282702" y="652462"/>
                  </a:lnTo>
                  <a:close/>
                </a:path>
                <a:path w="283209" h="758189">
                  <a:moveTo>
                    <a:pt x="30099" y="0"/>
                  </a:moveTo>
                  <a:lnTo>
                    <a:pt x="0" y="10159"/>
                  </a:lnTo>
                  <a:lnTo>
                    <a:pt x="222526" y="672673"/>
                  </a:lnTo>
                  <a:lnTo>
                    <a:pt x="252625" y="662563"/>
                  </a:lnTo>
                  <a:lnTo>
                    <a:pt x="300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7708" y="2450604"/>
              <a:ext cx="1034808" cy="10667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850379" y="2470785"/>
              <a:ext cx="858519" cy="890269"/>
            </a:xfrm>
            <a:custGeom>
              <a:avLst/>
              <a:gdLst/>
              <a:ahLst/>
              <a:cxnLst/>
              <a:rect l="l" t="t" r="r" b="b"/>
              <a:pathLst>
                <a:path w="858520" h="890270">
                  <a:moveTo>
                    <a:pt x="780476" y="832505"/>
                  </a:moveTo>
                  <a:lnTo>
                    <a:pt x="757681" y="854456"/>
                  </a:lnTo>
                  <a:lnTo>
                    <a:pt x="858012" y="890015"/>
                  </a:lnTo>
                  <a:lnTo>
                    <a:pt x="843605" y="843914"/>
                  </a:lnTo>
                  <a:lnTo>
                    <a:pt x="791464" y="843914"/>
                  </a:lnTo>
                  <a:lnTo>
                    <a:pt x="780476" y="832505"/>
                  </a:lnTo>
                  <a:close/>
                </a:path>
                <a:path w="858520" h="890270">
                  <a:moveTo>
                    <a:pt x="803443" y="810389"/>
                  </a:moveTo>
                  <a:lnTo>
                    <a:pt x="780476" y="832505"/>
                  </a:lnTo>
                  <a:lnTo>
                    <a:pt x="791464" y="843914"/>
                  </a:lnTo>
                  <a:lnTo>
                    <a:pt x="814451" y="821816"/>
                  </a:lnTo>
                  <a:lnTo>
                    <a:pt x="803443" y="810389"/>
                  </a:lnTo>
                  <a:close/>
                </a:path>
                <a:path w="858520" h="890270">
                  <a:moveTo>
                    <a:pt x="826262" y="788415"/>
                  </a:moveTo>
                  <a:lnTo>
                    <a:pt x="803443" y="810389"/>
                  </a:lnTo>
                  <a:lnTo>
                    <a:pt x="814451" y="821816"/>
                  </a:lnTo>
                  <a:lnTo>
                    <a:pt x="791464" y="843914"/>
                  </a:lnTo>
                  <a:lnTo>
                    <a:pt x="843605" y="843914"/>
                  </a:lnTo>
                  <a:lnTo>
                    <a:pt x="826262" y="788415"/>
                  </a:lnTo>
                  <a:close/>
                </a:path>
                <a:path w="858520" h="890270">
                  <a:moveTo>
                    <a:pt x="22860" y="0"/>
                  </a:moveTo>
                  <a:lnTo>
                    <a:pt x="0" y="22097"/>
                  </a:lnTo>
                  <a:lnTo>
                    <a:pt x="780476" y="832505"/>
                  </a:lnTo>
                  <a:lnTo>
                    <a:pt x="803443" y="81038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9367" y="1318272"/>
              <a:ext cx="478548" cy="7376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92421" y="1433322"/>
              <a:ext cx="300990" cy="561975"/>
            </a:xfrm>
            <a:custGeom>
              <a:avLst/>
              <a:gdLst/>
              <a:ahLst/>
              <a:cxnLst/>
              <a:rect l="l" t="t" r="r" b="b"/>
              <a:pathLst>
                <a:path w="300989" h="561975">
                  <a:moveTo>
                    <a:pt x="243023" y="77337"/>
                  </a:moveTo>
                  <a:lnTo>
                    <a:pt x="0" y="546861"/>
                  </a:lnTo>
                  <a:lnTo>
                    <a:pt x="28193" y="561466"/>
                  </a:lnTo>
                  <a:lnTo>
                    <a:pt x="271234" y="91909"/>
                  </a:lnTo>
                  <a:lnTo>
                    <a:pt x="243023" y="77337"/>
                  </a:lnTo>
                  <a:close/>
                </a:path>
                <a:path w="300989" h="561975">
                  <a:moveTo>
                    <a:pt x="299957" y="63245"/>
                  </a:moveTo>
                  <a:lnTo>
                    <a:pt x="250316" y="63245"/>
                  </a:lnTo>
                  <a:lnTo>
                    <a:pt x="278511" y="77850"/>
                  </a:lnTo>
                  <a:lnTo>
                    <a:pt x="271234" y="91909"/>
                  </a:lnTo>
                  <a:lnTo>
                    <a:pt x="299338" y="106425"/>
                  </a:lnTo>
                  <a:lnTo>
                    <a:pt x="299957" y="63245"/>
                  </a:lnTo>
                  <a:close/>
                </a:path>
                <a:path w="300989" h="561975">
                  <a:moveTo>
                    <a:pt x="250316" y="63245"/>
                  </a:moveTo>
                  <a:lnTo>
                    <a:pt x="243023" y="77337"/>
                  </a:lnTo>
                  <a:lnTo>
                    <a:pt x="271234" y="91909"/>
                  </a:lnTo>
                  <a:lnTo>
                    <a:pt x="278511" y="77850"/>
                  </a:lnTo>
                  <a:lnTo>
                    <a:pt x="250316" y="63245"/>
                  </a:lnTo>
                  <a:close/>
                </a:path>
                <a:path w="300989" h="561975">
                  <a:moveTo>
                    <a:pt x="300863" y="0"/>
                  </a:moveTo>
                  <a:lnTo>
                    <a:pt x="214756" y="62737"/>
                  </a:lnTo>
                  <a:lnTo>
                    <a:pt x="243023" y="77337"/>
                  </a:lnTo>
                  <a:lnTo>
                    <a:pt x="250316" y="63245"/>
                  </a:lnTo>
                  <a:lnTo>
                    <a:pt x="299957" y="63245"/>
                  </a:lnTo>
                  <a:lnTo>
                    <a:pt x="3008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03091" y="1428000"/>
              <a:ext cx="406908" cy="87628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23741" y="1543050"/>
              <a:ext cx="248285" cy="699770"/>
            </a:xfrm>
            <a:custGeom>
              <a:avLst/>
              <a:gdLst/>
              <a:ahLst/>
              <a:cxnLst/>
              <a:rect l="l" t="t" r="r" b="b"/>
              <a:pathLst>
                <a:path w="248285" h="699769">
                  <a:moveTo>
                    <a:pt x="60572" y="86248"/>
                  </a:moveTo>
                  <a:lnTo>
                    <a:pt x="30335" y="95623"/>
                  </a:lnTo>
                  <a:lnTo>
                    <a:pt x="217550" y="699643"/>
                  </a:lnTo>
                  <a:lnTo>
                    <a:pt x="247904" y="690244"/>
                  </a:lnTo>
                  <a:lnTo>
                    <a:pt x="60572" y="86248"/>
                  </a:lnTo>
                  <a:close/>
                </a:path>
                <a:path w="248285" h="699769">
                  <a:moveTo>
                    <a:pt x="17272" y="0"/>
                  </a:moveTo>
                  <a:lnTo>
                    <a:pt x="0" y="105028"/>
                  </a:lnTo>
                  <a:lnTo>
                    <a:pt x="30335" y="95623"/>
                  </a:lnTo>
                  <a:lnTo>
                    <a:pt x="25654" y="80517"/>
                  </a:lnTo>
                  <a:lnTo>
                    <a:pt x="55880" y="71120"/>
                  </a:lnTo>
                  <a:lnTo>
                    <a:pt x="85453" y="71120"/>
                  </a:lnTo>
                  <a:lnTo>
                    <a:pt x="17272" y="0"/>
                  </a:lnTo>
                  <a:close/>
                </a:path>
                <a:path w="248285" h="699769">
                  <a:moveTo>
                    <a:pt x="55880" y="71120"/>
                  </a:moveTo>
                  <a:lnTo>
                    <a:pt x="25654" y="80517"/>
                  </a:lnTo>
                  <a:lnTo>
                    <a:pt x="30335" y="95623"/>
                  </a:lnTo>
                  <a:lnTo>
                    <a:pt x="60572" y="86248"/>
                  </a:lnTo>
                  <a:lnTo>
                    <a:pt x="55880" y="71120"/>
                  </a:lnTo>
                  <a:close/>
                </a:path>
                <a:path w="248285" h="699769">
                  <a:moveTo>
                    <a:pt x="85453" y="71120"/>
                  </a:moveTo>
                  <a:lnTo>
                    <a:pt x="55880" y="71120"/>
                  </a:lnTo>
                  <a:lnTo>
                    <a:pt x="60572" y="86248"/>
                  </a:lnTo>
                  <a:lnTo>
                    <a:pt x="90932" y="76835"/>
                  </a:lnTo>
                  <a:lnTo>
                    <a:pt x="85453" y="711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1160" y="1940052"/>
              <a:ext cx="1072908" cy="44348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99081" y="2035175"/>
              <a:ext cx="897255" cy="288290"/>
            </a:xfrm>
            <a:custGeom>
              <a:avLst/>
              <a:gdLst/>
              <a:ahLst/>
              <a:cxnLst/>
              <a:rect l="l" t="t" r="r" b="b"/>
              <a:pathLst>
                <a:path w="897255" h="288289">
                  <a:moveTo>
                    <a:pt x="95993" y="30631"/>
                  </a:moveTo>
                  <a:lnTo>
                    <a:pt x="87378" y="61119"/>
                  </a:lnTo>
                  <a:lnTo>
                    <a:pt x="888111" y="287781"/>
                  </a:lnTo>
                  <a:lnTo>
                    <a:pt x="896747" y="257175"/>
                  </a:lnTo>
                  <a:lnTo>
                    <a:pt x="95993" y="30631"/>
                  </a:lnTo>
                  <a:close/>
                </a:path>
                <a:path w="897255" h="288289">
                  <a:moveTo>
                    <a:pt x="104648" y="0"/>
                  </a:moveTo>
                  <a:lnTo>
                    <a:pt x="0" y="19938"/>
                  </a:lnTo>
                  <a:lnTo>
                    <a:pt x="78740" y="91693"/>
                  </a:lnTo>
                  <a:lnTo>
                    <a:pt x="87378" y="61119"/>
                  </a:lnTo>
                  <a:lnTo>
                    <a:pt x="72009" y="56768"/>
                  </a:lnTo>
                  <a:lnTo>
                    <a:pt x="80644" y="26288"/>
                  </a:lnTo>
                  <a:lnTo>
                    <a:pt x="97220" y="26288"/>
                  </a:lnTo>
                  <a:lnTo>
                    <a:pt x="104648" y="0"/>
                  </a:lnTo>
                  <a:close/>
                </a:path>
                <a:path w="897255" h="288289">
                  <a:moveTo>
                    <a:pt x="80644" y="26288"/>
                  </a:moveTo>
                  <a:lnTo>
                    <a:pt x="72009" y="56768"/>
                  </a:lnTo>
                  <a:lnTo>
                    <a:pt x="87378" y="61119"/>
                  </a:lnTo>
                  <a:lnTo>
                    <a:pt x="95993" y="30631"/>
                  </a:lnTo>
                  <a:lnTo>
                    <a:pt x="80644" y="26288"/>
                  </a:lnTo>
                  <a:close/>
                </a:path>
                <a:path w="897255" h="288289">
                  <a:moveTo>
                    <a:pt x="97220" y="26288"/>
                  </a:moveTo>
                  <a:lnTo>
                    <a:pt x="80644" y="26288"/>
                  </a:lnTo>
                  <a:lnTo>
                    <a:pt x="95993" y="30631"/>
                  </a:lnTo>
                  <a:lnTo>
                    <a:pt x="97220" y="262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3208" y="3236975"/>
              <a:ext cx="518147" cy="67359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421130" y="3352038"/>
              <a:ext cx="342265" cy="497840"/>
            </a:xfrm>
            <a:custGeom>
              <a:avLst/>
              <a:gdLst/>
              <a:ahLst/>
              <a:cxnLst/>
              <a:rect l="l" t="t" r="r" b="b"/>
              <a:pathLst>
                <a:path w="342264" h="497839">
                  <a:moveTo>
                    <a:pt x="66391" y="70179"/>
                  </a:moveTo>
                  <a:lnTo>
                    <a:pt x="40044" y="87928"/>
                  </a:lnTo>
                  <a:lnTo>
                    <a:pt x="315975" y="497459"/>
                  </a:lnTo>
                  <a:lnTo>
                    <a:pt x="342264" y="479806"/>
                  </a:lnTo>
                  <a:lnTo>
                    <a:pt x="66391" y="70179"/>
                  </a:lnTo>
                  <a:close/>
                </a:path>
                <a:path w="342264" h="497839">
                  <a:moveTo>
                    <a:pt x="0" y="0"/>
                  </a:moveTo>
                  <a:lnTo>
                    <a:pt x="13715" y="105663"/>
                  </a:lnTo>
                  <a:lnTo>
                    <a:pt x="40044" y="87928"/>
                  </a:lnTo>
                  <a:lnTo>
                    <a:pt x="31114" y="74675"/>
                  </a:lnTo>
                  <a:lnTo>
                    <a:pt x="57531" y="57023"/>
                  </a:lnTo>
                  <a:lnTo>
                    <a:pt x="85922" y="57023"/>
                  </a:lnTo>
                  <a:lnTo>
                    <a:pt x="92709" y="52450"/>
                  </a:lnTo>
                  <a:lnTo>
                    <a:pt x="0" y="0"/>
                  </a:lnTo>
                  <a:close/>
                </a:path>
                <a:path w="342264" h="497839">
                  <a:moveTo>
                    <a:pt x="57531" y="57023"/>
                  </a:moveTo>
                  <a:lnTo>
                    <a:pt x="31114" y="74675"/>
                  </a:lnTo>
                  <a:lnTo>
                    <a:pt x="40044" y="87928"/>
                  </a:lnTo>
                  <a:lnTo>
                    <a:pt x="66391" y="70179"/>
                  </a:lnTo>
                  <a:lnTo>
                    <a:pt x="57531" y="57023"/>
                  </a:lnTo>
                  <a:close/>
                </a:path>
                <a:path w="342264" h="497839">
                  <a:moveTo>
                    <a:pt x="85922" y="57023"/>
                  </a:moveTo>
                  <a:lnTo>
                    <a:pt x="57531" y="57023"/>
                  </a:lnTo>
                  <a:lnTo>
                    <a:pt x="66391" y="70179"/>
                  </a:lnTo>
                  <a:lnTo>
                    <a:pt x="85922" y="570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261986" y="1207134"/>
            <a:ext cx="1630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Fire</a:t>
            </a:r>
            <a:r>
              <a:rPr sz="18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Suppression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99276" y="0"/>
            <a:ext cx="2228215" cy="2755265"/>
            <a:chOff x="6399276" y="0"/>
            <a:chExt cx="2228215" cy="275526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2269" y="2167635"/>
              <a:ext cx="496315" cy="5872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76744" y="1428000"/>
              <a:ext cx="650773" cy="81075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519543" y="1543050"/>
              <a:ext cx="473709" cy="635000"/>
            </a:xfrm>
            <a:custGeom>
              <a:avLst/>
              <a:gdLst/>
              <a:ahLst/>
              <a:cxnLst/>
              <a:rect l="l" t="t" r="r" b="b"/>
              <a:pathLst>
                <a:path w="473709" h="635000">
                  <a:moveTo>
                    <a:pt x="404180" y="67327"/>
                  </a:moveTo>
                  <a:lnTo>
                    <a:pt x="0" y="616204"/>
                  </a:lnTo>
                  <a:lnTo>
                    <a:pt x="25653" y="635000"/>
                  </a:lnTo>
                  <a:lnTo>
                    <a:pt x="429724" y="86104"/>
                  </a:lnTo>
                  <a:lnTo>
                    <a:pt x="404180" y="67327"/>
                  </a:lnTo>
                  <a:close/>
                </a:path>
                <a:path w="473709" h="635000">
                  <a:moveTo>
                    <a:pt x="464023" y="54483"/>
                  </a:moveTo>
                  <a:lnTo>
                    <a:pt x="413638" y="54483"/>
                  </a:lnTo>
                  <a:lnTo>
                    <a:pt x="439165" y="73278"/>
                  </a:lnTo>
                  <a:lnTo>
                    <a:pt x="429724" y="86104"/>
                  </a:lnTo>
                  <a:lnTo>
                    <a:pt x="455295" y="104901"/>
                  </a:lnTo>
                  <a:lnTo>
                    <a:pt x="464023" y="54483"/>
                  </a:lnTo>
                  <a:close/>
                </a:path>
                <a:path w="473709" h="635000">
                  <a:moveTo>
                    <a:pt x="413638" y="54483"/>
                  </a:moveTo>
                  <a:lnTo>
                    <a:pt x="404180" y="67327"/>
                  </a:lnTo>
                  <a:lnTo>
                    <a:pt x="429724" y="86104"/>
                  </a:lnTo>
                  <a:lnTo>
                    <a:pt x="439165" y="73278"/>
                  </a:lnTo>
                  <a:lnTo>
                    <a:pt x="413638" y="54483"/>
                  </a:lnTo>
                  <a:close/>
                </a:path>
                <a:path w="473709" h="635000">
                  <a:moveTo>
                    <a:pt x="473455" y="0"/>
                  </a:moveTo>
                  <a:lnTo>
                    <a:pt x="378586" y="48513"/>
                  </a:lnTo>
                  <a:lnTo>
                    <a:pt x="404180" y="67327"/>
                  </a:lnTo>
                  <a:lnTo>
                    <a:pt x="413638" y="54483"/>
                  </a:lnTo>
                  <a:lnTo>
                    <a:pt x="464023" y="54483"/>
                  </a:lnTo>
                  <a:lnTo>
                    <a:pt x="473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80454" y="1663445"/>
              <a:ext cx="1208405" cy="151765"/>
            </a:xfrm>
            <a:custGeom>
              <a:avLst/>
              <a:gdLst/>
              <a:ahLst/>
              <a:cxnLst/>
              <a:rect l="l" t="t" r="r" b="b"/>
              <a:pathLst>
                <a:path w="1208404" h="151764">
                  <a:moveTo>
                    <a:pt x="0" y="151256"/>
                  </a:moveTo>
                  <a:lnTo>
                    <a:pt x="1208277" y="0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99276" y="0"/>
              <a:ext cx="2227960" cy="144627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94348" y="118871"/>
              <a:ext cx="1658111" cy="952500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9792" y="377225"/>
            <a:ext cx="7961630" cy="412305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581275" indent="-342265">
              <a:lnSpc>
                <a:spcPct val="100000"/>
              </a:lnSpc>
              <a:spcBef>
                <a:spcPts val="850"/>
              </a:spcBef>
              <a:buFont typeface="Wingdings"/>
              <a:buChar char=""/>
              <a:tabLst>
                <a:tab pos="2581275" algn="l"/>
              </a:tabLst>
            </a:pPr>
            <a:r>
              <a:rPr sz="2000" b="1" spc="-160" dirty="0">
                <a:solidFill>
                  <a:srgbClr val="171F21"/>
                </a:solidFill>
                <a:latin typeface="Trebuchet MS"/>
                <a:cs typeface="Trebuchet MS"/>
              </a:rPr>
              <a:t>Joint</a:t>
            </a:r>
            <a:r>
              <a:rPr sz="2000" b="1" spc="-1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171F21"/>
                </a:solidFill>
                <a:latin typeface="Trebuchet MS"/>
                <a:cs typeface="Trebuchet MS"/>
              </a:rPr>
              <a:t>Operating</a:t>
            </a:r>
            <a:r>
              <a:rPr sz="2000" b="1" spc="-14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171F21"/>
                </a:solidFill>
                <a:latin typeface="Trebuchet MS"/>
                <a:cs typeface="Trebuchet MS"/>
              </a:rPr>
              <a:t>Agreements</a:t>
            </a:r>
            <a:r>
              <a:rPr sz="2000" b="1" spc="-12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171F21"/>
                </a:solidFill>
                <a:latin typeface="Trebuchet MS"/>
                <a:cs typeface="Trebuchet MS"/>
              </a:rPr>
              <a:t>(JOA)</a:t>
            </a:r>
            <a:endParaRPr sz="2000">
              <a:latin typeface="Trebuchet MS"/>
              <a:cs typeface="Trebuchet MS"/>
            </a:endParaRPr>
          </a:p>
          <a:p>
            <a:pPr marL="2581275" indent="-342265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Font typeface="Wingdings"/>
              <a:buChar char=""/>
              <a:tabLst>
                <a:tab pos="2581275" algn="l"/>
              </a:tabLst>
            </a:pPr>
            <a:r>
              <a:rPr sz="2000" b="1" spc="-55" dirty="0">
                <a:solidFill>
                  <a:srgbClr val="171F21"/>
                </a:solidFill>
                <a:latin typeface="Trebuchet MS"/>
                <a:cs typeface="Trebuchet MS"/>
              </a:rPr>
              <a:t>Memorandum</a:t>
            </a:r>
            <a:r>
              <a:rPr sz="20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171F21"/>
                </a:solidFill>
                <a:latin typeface="Trebuchet MS"/>
                <a:cs typeface="Trebuchet MS"/>
              </a:rPr>
              <a:t>of</a:t>
            </a:r>
            <a:r>
              <a:rPr sz="2000" b="1" spc="-10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171F21"/>
                </a:solidFill>
                <a:latin typeface="Trebuchet MS"/>
                <a:cs typeface="Trebuchet MS"/>
              </a:rPr>
              <a:t>Understanding</a:t>
            </a:r>
            <a:r>
              <a:rPr sz="20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171F21"/>
                </a:solidFill>
                <a:latin typeface="Trebuchet MS"/>
                <a:cs typeface="Trebuchet MS"/>
              </a:rPr>
              <a:t>(MOU)</a:t>
            </a:r>
            <a:endParaRPr sz="2000">
              <a:latin typeface="Trebuchet MS"/>
              <a:cs typeface="Trebuchet MS"/>
            </a:endParaRPr>
          </a:p>
          <a:p>
            <a:pPr marL="2581275" indent="-342265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Wingdings"/>
              <a:buChar char=""/>
              <a:tabLst>
                <a:tab pos="2581275" algn="l"/>
              </a:tabLst>
            </a:pPr>
            <a:r>
              <a:rPr sz="2000" b="1" spc="-55" dirty="0">
                <a:solidFill>
                  <a:srgbClr val="171F21"/>
                </a:solidFill>
                <a:latin typeface="Trebuchet MS"/>
                <a:cs typeface="Trebuchet MS"/>
              </a:rPr>
              <a:t>Memorandum</a:t>
            </a:r>
            <a:r>
              <a:rPr sz="20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171F21"/>
                </a:solidFill>
                <a:latin typeface="Trebuchet MS"/>
                <a:cs typeface="Trebuchet MS"/>
              </a:rPr>
              <a:t>of</a:t>
            </a:r>
            <a:r>
              <a:rPr sz="2000" b="1" spc="-11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171F21"/>
                </a:solidFill>
                <a:latin typeface="Trebuchet MS"/>
                <a:cs typeface="Trebuchet MS"/>
              </a:rPr>
              <a:t>Agreement</a:t>
            </a:r>
            <a:r>
              <a:rPr sz="2000" b="1" spc="-12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171F21"/>
                </a:solidFill>
                <a:latin typeface="Trebuchet MS"/>
                <a:cs typeface="Trebuchet MS"/>
              </a:rPr>
              <a:t>(MOA)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000">
              <a:latin typeface="Trebuchet MS"/>
              <a:cs typeface="Trebuchet MS"/>
            </a:endParaRPr>
          </a:p>
          <a:p>
            <a:pPr marL="366395" indent="-353695">
              <a:lnSpc>
                <a:spcPct val="100000"/>
              </a:lnSpc>
              <a:buClr>
                <a:srgbClr val="00CC9F"/>
              </a:buClr>
              <a:buSzPct val="125000"/>
              <a:buFont typeface="Cambria Math"/>
              <a:buChar char="⦿"/>
              <a:tabLst>
                <a:tab pos="366395" algn="l"/>
              </a:tabLst>
            </a:pP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Definition:</a:t>
            </a:r>
            <a:endParaRPr sz="1600">
              <a:latin typeface="Trebuchet MS"/>
              <a:cs typeface="Trebuchet MS"/>
            </a:endParaRPr>
          </a:p>
          <a:p>
            <a:pPr marL="824865" marR="5080" indent="-355600">
              <a:lnSpc>
                <a:spcPct val="112900"/>
              </a:lnSpc>
              <a:spcBef>
                <a:spcPts val="590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spc="420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Agreements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with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other,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similar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organizations.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They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agree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if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one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parties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experiences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emergency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cannot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operate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within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their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own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facility,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other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party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will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share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its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resources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let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them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operate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within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theirs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in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order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maintain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critical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functions.</a:t>
            </a:r>
            <a:endParaRPr sz="1600">
              <a:latin typeface="Lucida Sans Unicode"/>
              <a:cs typeface="Lucida Sans Unicode"/>
            </a:endParaRPr>
          </a:p>
          <a:p>
            <a:pPr marL="366395" indent="-353695">
              <a:lnSpc>
                <a:spcPct val="100000"/>
              </a:lnSpc>
              <a:spcBef>
                <a:spcPts val="1340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6395" algn="l"/>
              </a:tabLst>
            </a:pP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Goal:</a:t>
            </a:r>
            <a:endParaRPr sz="1600">
              <a:latin typeface="Trebuchet MS"/>
              <a:cs typeface="Trebuchet MS"/>
            </a:endParaRPr>
          </a:p>
          <a:p>
            <a:pPr marL="824865" marR="698500" indent="-355600">
              <a:lnSpc>
                <a:spcPct val="108700"/>
              </a:lnSpc>
              <a:spcBef>
                <a:spcPts val="690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spc="409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Minimize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downtime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enhance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BC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(Business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Continuity)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DR 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(Disaster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Recovery)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171F21"/>
                </a:solidFill>
                <a:latin typeface="Lucida Sans Unicode"/>
                <a:cs typeface="Lucida Sans Unicode"/>
              </a:rPr>
              <a:t>capabilities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2671" y="327607"/>
            <a:ext cx="1361696" cy="13419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3372" rIns="0" bIns="0" rtlCol="0">
            <a:spAutoFit/>
          </a:bodyPr>
          <a:lstStyle/>
          <a:p>
            <a:pPr marL="1099185">
              <a:lnSpc>
                <a:spcPct val="100000"/>
              </a:lnSpc>
              <a:spcBef>
                <a:spcPts val="95"/>
              </a:spcBef>
            </a:pPr>
            <a:r>
              <a:rPr sz="2800" b="1" spc="-130" dirty="0">
                <a:solidFill>
                  <a:srgbClr val="171F21"/>
                </a:solidFill>
                <a:latin typeface="Trebuchet MS"/>
                <a:cs typeface="Trebuchet MS"/>
              </a:rPr>
              <a:t>Service</a:t>
            </a:r>
            <a:r>
              <a:rPr sz="2800" b="1" spc="-18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65" dirty="0">
                <a:solidFill>
                  <a:srgbClr val="171F21"/>
                </a:solidFill>
                <a:latin typeface="Trebuchet MS"/>
                <a:cs typeface="Trebuchet MS"/>
              </a:rPr>
              <a:t>Level</a:t>
            </a:r>
            <a:r>
              <a:rPr sz="2800" b="1" spc="-18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171F21"/>
                </a:solidFill>
                <a:latin typeface="Trebuchet MS"/>
                <a:cs typeface="Trebuchet MS"/>
              </a:rPr>
              <a:t>Agreement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792" y="1671539"/>
            <a:ext cx="7959090" cy="31095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12115" indent="-353695">
              <a:lnSpc>
                <a:spcPct val="100000"/>
              </a:lnSpc>
              <a:spcBef>
                <a:spcPts val="805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412115" algn="l"/>
              </a:tabLst>
            </a:pP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Definition:</a:t>
            </a:r>
            <a:endParaRPr sz="1600">
              <a:latin typeface="Trebuchet MS"/>
              <a:cs typeface="Trebuchet MS"/>
            </a:endParaRPr>
          </a:p>
          <a:p>
            <a:pPr marL="871219" marR="5080" indent="-355600">
              <a:lnSpc>
                <a:spcPct val="112900"/>
              </a:lnSpc>
              <a:spcBef>
                <a:spcPts val="585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spc="415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Level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Agreement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(SLA)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contractual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agreement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states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a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provider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b="1" u="sng" spc="-6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guarantees</a:t>
            </a:r>
            <a:r>
              <a:rPr sz="1600" b="1" u="sng" spc="-8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5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a</a:t>
            </a:r>
            <a:r>
              <a:rPr sz="1600" b="1" u="sng" spc="-10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9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certain</a:t>
            </a:r>
            <a:r>
              <a:rPr sz="1600" b="1" u="sng" spc="-7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8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level</a:t>
            </a:r>
            <a:r>
              <a:rPr sz="1600" b="1" u="sng" spc="-8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4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of</a:t>
            </a:r>
            <a:r>
              <a:rPr sz="1600" b="1" u="sng" spc="-90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95" dirty="0">
                <a:solidFill>
                  <a:srgbClr val="171F21"/>
                </a:solidFill>
                <a:uFill>
                  <a:solidFill>
                    <a:srgbClr val="171F21"/>
                  </a:solidFill>
                </a:uFill>
                <a:latin typeface="Trebuchet MS"/>
                <a:cs typeface="Trebuchet MS"/>
              </a:rPr>
              <a:t>service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.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If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 service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is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not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delivered 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at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agreed-upon</a:t>
            </a:r>
            <a:r>
              <a:rPr sz="1600" spc="-6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level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(or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better), then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there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are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consequences</a:t>
            </a:r>
            <a:r>
              <a:rPr sz="1600" spc="-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(typically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financial)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 service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provider</a:t>
            </a:r>
            <a:endParaRPr sz="1600">
              <a:latin typeface="Lucida Sans Unicode"/>
              <a:cs typeface="Lucida Sans Unicode"/>
            </a:endParaRPr>
          </a:p>
          <a:p>
            <a:pPr marL="366395" indent="-353695">
              <a:lnSpc>
                <a:spcPct val="100000"/>
              </a:lnSpc>
              <a:spcBef>
                <a:spcPts val="2260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6395" algn="l"/>
              </a:tabLst>
            </a:pPr>
            <a:r>
              <a:rPr sz="1600" b="1" spc="-10" dirty="0">
                <a:solidFill>
                  <a:srgbClr val="171F21"/>
                </a:solidFill>
                <a:latin typeface="Trebuchet MS"/>
                <a:cs typeface="Trebuchet MS"/>
              </a:rPr>
              <a:t>Examples:</a:t>
            </a:r>
            <a:endParaRPr sz="1600">
              <a:latin typeface="Trebuchet MS"/>
              <a:cs typeface="Trebuchet MS"/>
            </a:endParaRPr>
          </a:p>
          <a:p>
            <a:pPr marL="824865" marR="2891790" indent="-355600" algn="just">
              <a:lnSpc>
                <a:spcPct val="111800"/>
              </a:lnSpc>
              <a:spcBef>
                <a:spcPts val="615"/>
              </a:spcBef>
            </a:pPr>
            <a:r>
              <a:rPr sz="2000" dirty="0">
                <a:solidFill>
                  <a:srgbClr val="3DF385"/>
                </a:solidFill>
                <a:latin typeface="Cambria Math"/>
                <a:cs typeface="Cambria Math"/>
              </a:rPr>
              <a:t>⌾</a:t>
            </a:r>
            <a:r>
              <a:rPr sz="2000" spc="290" dirty="0">
                <a:solidFill>
                  <a:srgbClr val="3DF385"/>
                </a:solidFill>
                <a:latin typeface="Cambria Math"/>
                <a:cs typeface="Cambria Math"/>
              </a:rPr>
              <a:t> </a:t>
            </a:r>
            <a:r>
              <a:rPr sz="1600" spc="-330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600" spc="2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Internet</a:t>
            </a:r>
            <a:r>
              <a:rPr sz="1600" spc="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</a:t>
            </a:r>
            <a:r>
              <a:rPr sz="1600" spc="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provider</a:t>
            </a:r>
            <a:r>
              <a:rPr sz="1600" spc="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(ISP)</a:t>
            </a:r>
            <a:r>
              <a:rPr sz="1600" spc="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85" dirty="0">
                <a:solidFill>
                  <a:srgbClr val="171F21"/>
                </a:solidFill>
                <a:latin typeface="Lucida Sans Unicode"/>
                <a:cs typeface="Lucida Sans Unicode"/>
              </a:rPr>
              <a:t>may</a:t>
            </a:r>
            <a:r>
              <a:rPr sz="1600" spc="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75" dirty="0">
                <a:solidFill>
                  <a:srgbClr val="171F21"/>
                </a:solidFill>
                <a:latin typeface="Lucida Sans Unicode"/>
                <a:cs typeface="Lucida Sans Unicode"/>
              </a:rPr>
              <a:t>sign</a:t>
            </a:r>
            <a:r>
              <a:rPr sz="1600" spc="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4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600" spc="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SLA </a:t>
            </a:r>
            <a:r>
              <a:rPr sz="1600" spc="-229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600" spc="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b="1" spc="-85" dirty="0">
                <a:solidFill>
                  <a:srgbClr val="171F21"/>
                </a:solidFill>
                <a:latin typeface="Trebuchet MS"/>
                <a:cs typeface="Trebuchet MS"/>
              </a:rPr>
              <a:t>99.999</a:t>
            </a:r>
            <a:r>
              <a:rPr sz="1600" b="1" spc="-3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percent</a:t>
            </a:r>
            <a:r>
              <a:rPr sz="1600" spc="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(commonly</a:t>
            </a:r>
            <a:r>
              <a:rPr sz="1600" spc="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called</a:t>
            </a:r>
            <a:r>
              <a:rPr sz="1600" spc="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b="1" spc="-130" dirty="0">
                <a:solidFill>
                  <a:srgbClr val="171F21"/>
                </a:solidFill>
                <a:latin typeface="Trebuchet MS"/>
                <a:cs typeface="Trebuchet MS"/>
              </a:rPr>
              <a:t>“five</a:t>
            </a:r>
            <a:r>
              <a:rPr sz="1600" b="1" spc="5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171F21"/>
                </a:solidFill>
                <a:latin typeface="Trebuchet MS"/>
                <a:cs typeface="Trebuchet MS"/>
              </a:rPr>
              <a:t>nines”</a:t>
            </a:r>
            <a:r>
              <a:rPr sz="16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)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uptime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Internet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backbone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1131" y="363083"/>
            <a:ext cx="1909528" cy="147604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58153" y="3547871"/>
            <a:ext cx="2854325" cy="1397635"/>
            <a:chOff x="6058153" y="3547871"/>
            <a:chExt cx="2854325" cy="13976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7711" y="3547871"/>
              <a:ext cx="2834640" cy="13746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70853" y="4589525"/>
              <a:ext cx="2743200" cy="342900"/>
            </a:xfrm>
            <a:custGeom>
              <a:avLst/>
              <a:gdLst/>
              <a:ahLst/>
              <a:cxnLst/>
              <a:rect l="l" t="t" r="r" b="b"/>
              <a:pathLst>
                <a:path w="2743200" h="342900">
                  <a:moveTo>
                    <a:pt x="0" y="57150"/>
                  </a:moveTo>
                  <a:lnTo>
                    <a:pt x="4482" y="34906"/>
                  </a:lnTo>
                  <a:lnTo>
                    <a:pt x="16716" y="16740"/>
                  </a:lnTo>
                  <a:lnTo>
                    <a:pt x="34879" y="4491"/>
                  </a:lnTo>
                  <a:lnTo>
                    <a:pt x="57150" y="0"/>
                  </a:lnTo>
                  <a:lnTo>
                    <a:pt x="2686050" y="0"/>
                  </a:lnTo>
                  <a:lnTo>
                    <a:pt x="2708320" y="4491"/>
                  </a:lnTo>
                  <a:lnTo>
                    <a:pt x="2726483" y="16740"/>
                  </a:lnTo>
                  <a:lnTo>
                    <a:pt x="2738717" y="34906"/>
                  </a:lnTo>
                  <a:lnTo>
                    <a:pt x="2743200" y="57150"/>
                  </a:lnTo>
                  <a:lnTo>
                    <a:pt x="2743200" y="285750"/>
                  </a:lnTo>
                  <a:lnTo>
                    <a:pt x="2738717" y="307993"/>
                  </a:lnTo>
                  <a:lnTo>
                    <a:pt x="2726483" y="326159"/>
                  </a:lnTo>
                  <a:lnTo>
                    <a:pt x="2708320" y="338408"/>
                  </a:lnTo>
                  <a:lnTo>
                    <a:pt x="2686050" y="342900"/>
                  </a:lnTo>
                  <a:lnTo>
                    <a:pt x="57150" y="342900"/>
                  </a:lnTo>
                  <a:lnTo>
                    <a:pt x="34879" y="338408"/>
                  </a:lnTo>
                  <a:lnTo>
                    <a:pt x="16716" y="326159"/>
                  </a:lnTo>
                  <a:lnTo>
                    <a:pt x="4482" y="307993"/>
                  </a:lnTo>
                  <a:lnTo>
                    <a:pt x="0" y="28575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0579" y="1882139"/>
            <a:ext cx="4503420" cy="3261360"/>
            <a:chOff x="4640579" y="1882139"/>
            <a:chExt cx="4503420" cy="3261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627" y="4797554"/>
              <a:ext cx="299466" cy="34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579" y="1882139"/>
              <a:ext cx="4114800" cy="22357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8637" y="1892579"/>
            <a:ext cx="4029075" cy="226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14999"/>
              </a:lnSpc>
              <a:spcBef>
                <a:spcPts val="100"/>
              </a:spcBef>
              <a:buClr>
                <a:srgbClr val="00CC9F"/>
              </a:buClr>
              <a:buSzPct val="125000"/>
              <a:buFont typeface="Cambria Math"/>
              <a:buChar char="⦿"/>
              <a:tabLst>
                <a:tab pos="367665" algn="l"/>
              </a:tabLst>
            </a:pPr>
            <a:r>
              <a:rPr sz="1600" spc="-16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model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enabling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ubiquitous, 	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convenient,</a:t>
            </a:r>
            <a:r>
              <a:rPr sz="1600" spc="-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80" dirty="0">
                <a:solidFill>
                  <a:srgbClr val="171F21"/>
                </a:solidFill>
                <a:latin typeface="Lucida Sans Unicode"/>
                <a:cs typeface="Lucida Sans Unicode"/>
              </a:rPr>
              <a:t>on-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demand</a:t>
            </a:r>
            <a:r>
              <a:rPr sz="1600" spc="-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access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to 	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shared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pool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of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configurable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computing 	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resources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(e.g.,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networks,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servers,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storage, 	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applications,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services)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can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be 	</a:t>
            </a:r>
            <a:r>
              <a:rPr sz="16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rapidly</a:t>
            </a:r>
            <a:r>
              <a:rPr sz="16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provisioned</a:t>
            </a:r>
            <a:r>
              <a:rPr sz="1600" spc="-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released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with 	</a:t>
            </a:r>
            <a:r>
              <a:rPr sz="16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minimal</a:t>
            </a:r>
            <a:r>
              <a:rPr sz="16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management</a:t>
            </a:r>
            <a:r>
              <a:rPr sz="1600" spc="-6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effort</a:t>
            </a:r>
            <a:r>
              <a:rPr sz="16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6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cloud 	</a:t>
            </a:r>
            <a:r>
              <a:rPr sz="16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service</a:t>
            </a:r>
            <a:r>
              <a:rPr sz="16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provider</a:t>
            </a:r>
            <a:r>
              <a:rPr sz="16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(CSP)</a:t>
            </a:r>
            <a:r>
              <a:rPr sz="16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interaction.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3907" y="469391"/>
            <a:ext cx="3204972" cy="9555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46047" y="609650"/>
            <a:ext cx="7322820" cy="4104640"/>
            <a:chOff x="1146047" y="609650"/>
            <a:chExt cx="7322820" cy="4104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047" y="609650"/>
              <a:ext cx="7322820" cy="41041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19" y="804672"/>
              <a:ext cx="6752844" cy="35341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20494" y="4369104"/>
            <a:ext cx="269557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677579"/>
                </a:solidFill>
                <a:latin typeface="Arial MT"/>
                <a:cs typeface="Arial MT"/>
              </a:rPr>
              <a:t>https://data-flair.training/blogs/features-of-cloud-computing/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5287" y="416051"/>
              <a:ext cx="5057394" cy="7475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7726" y="485012"/>
            <a:ext cx="4655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171F21"/>
                </a:solidFill>
                <a:latin typeface="Trebuchet MS"/>
                <a:cs typeface="Trebuchet MS"/>
              </a:rPr>
              <a:t>Regions</a:t>
            </a:r>
            <a:r>
              <a:rPr sz="2800" b="1" spc="-13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171F21"/>
                </a:solidFill>
                <a:latin typeface="Trebuchet MS"/>
                <a:cs typeface="Trebuchet MS"/>
              </a:rPr>
              <a:t>and</a:t>
            </a:r>
            <a:r>
              <a:rPr sz="2800" b="1" spc="-17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171F21"/>
                </a:solidFill>
                <a:latin typeface="Trebuchet MS"/>
                <a:cs typeface="Trebuchet MS"/>
              </a:rPr>
              <a:t>availability</a:t>
            </a:r>
            <a:r>
              <a:rPr sz="2800" b="1" spc="-170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sz="2800" b="1" spc="-55" dirty="0">
                <a:solidFill>
                  <a:srgbClr val="171F21"/>
                </a:solidFill>
                <a:latin typeface="Trebuchet MS"/>
                <a:cs typeface="Trebuchet MS"/>
              </a:rPr>
              <a:t>zones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011" y="984503"/>
            <a:ext cx="8657094" cy="4158995"/>
            <a:chOff x="477011" y="984503"/>
            <a:chExt cx="8657094" cy="41589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283" y="4797554"/>
              <a:ext cx="384822" cy="345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011" y="2401824"/>
              <a:ext cx="3518154" cy="12702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9500" y="2380487"/>
              <a:ext cx="1156716" cy="11582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923" y="2589276"/>
              <a:ext cx="1357884" cy="13594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0452" y="1222248"/>
              <a:ext cx="1182624" cy="1184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0923" y="1031748"/>
              <a:ext cx="990600" cy="9921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2744" y="2790443"/>
              <a:ext cx="1356359" cy="13594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5064" y="984503"/>
              <a:ext cx="1028700" cy="10302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0588" y="1272539"/>
              <a:ext cx="1028700" cy="10302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011" y="3372611"/>
              <a:ext cx="3592829" cy="162077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9325" y="2425503"/>
            <a:ext cx="2876550" cy="20497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sz="20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Region</a:t>
            </a:r>
            <a:r>
              <a:rPr sz="20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0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0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separate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geographic</a:t>
            </a:r>
            <a:r>
              <a:rPr sz="20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area.</a:t>
            </a:r>
            <a:endParaRPr sz="2000">
              <a:latin typeface="Lucida Sans Unicode"/>
              <a:cs typeface="Lucida Sans Unicode"/>
            </a:endParaRPr>
          </a:p>
          <a:p>
            <a:pPr marL="12700" marR="5080">
              <a:lnSpc>
                <a:spcPct val="114999"/>
              </a:lnSpc>
              <a:spcBef>
                <a:spcPts val="2130"/>
              </a:spcBef>
            </a:pPr>
            <a:r>
              <a:rPr sz="2000" b="1" spc="-65" dirty="0">
                <a:solidFill>
                  <a:srgbClr val="FFFFFF"/>
                </a:solidFill>
                <a:latin typeface="Trebuchet MS"/>
                <a:cs typeface="Trebuchet MS"/>
              </a:rPr>
              <a:t>Availability</a:t>
            </a:r>
            <a:r>
              <a:rPr sz="20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20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2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multiple,</a:t>
            </a:r>
            <a:r>
              <a:rPr sz="2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isolated</a:t>
            </a:r>
            <a:r>
              <a:rPr sz="20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locations </a:t>
            </a:r>
            <a:r>
              <a:rPr sz="2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sz="20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sz="20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Region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746</Words>
  <Application>Microsoft Office PowerPoint</Application>
  <PresentationFormat>On-screen Show (16:9)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Arial MT</vt:lpstr>
      <vt:lpstr>Cambria Math</vt:lpstr>
      <vt:lpstr>Lucida Sans Unicode</vt:lpstr>
      <vt:lpstr>Trebuchet MS</vt:lpstr>
      <vt:lpstr>Wingdings</vt:lpstr>
      <vt:lpstr>Office Theme</vt:lpstr>
      <vt:lpstr>Domain 4 Agenda</vt:lpstr>
      <vt:lpstr>What is a Data Center?</vt:lpstr>
      <vt:lpstr>Data Centers (DC) Types</vt:lpstr>
      <vt:lpstr>Data Center Components</vt:lpstr>
      <vt:lpstr>PowerPoint Presentation</vt:lpstr>
      <vt:lpstr>Service Level Agreement</vt:lpstr>
      <vt:lpstr>PowerPoint Presentation</vt:lpstr>
      <vt:lpstr>PowerPoint Presentation</vt:lpstr>
      <vt:lpstr>Regions and availability zones</vt:lpstr>
      <vt:lpstr>Cloud Service Models</vt:lpstr>
      <vt:lpstr>PowerPoint Presentation</vt:lpstr>
      <vt:lpstr>Managed Service Provider (MSP)</vt:lpstr>
      <vt:lpstr>Network &amp; Cloud Security</vt:lpstr>
      <vt:lpstr>Network Segmentation</vt:lpstr>
      <vt:lpstr>Microsegmentation</vt:lpstr>
      <vt:lpstr>Demilitarized Zone (DMZ)</vt:lpstr>
      <vt:lpstr>Virtual Local Area Network (VLAN)</vt:lpstr>
      <vt:lpstr>Zero Trust</vt:lpstr>
      <vt:lpstr>Network access control (NAC)</vt:lpstr>
      <vt:lpstr>Virtual Private Network (VPN)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4 Agenda</dc:title>
  <cp:lastModifiedBy>Ahmed M. Alamry</cp:lastModifiedBy>
  <cp:revision>1</cp:revision>
  <dcterms:created xsi:type="dcterms:W3CDTF">2024-08-23T21:21:22Z</dcterms:created>
  <dcterms:modified xsi:type="dcterms:W3CDTF">2024-08-25T14:21:46Z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2024-08-23T00:00:00Z</vt:filetime>
  </property>
  <property fmtid="{D5CDD505-2E9C-101B-9397-08002B2CF9AE}" pid="3" name="Producer">
    <vt:lpwstr>3-Heights™ PDF Merge Split Shell 6.12.1.11 (http://www.pdf-tools.com)</vt:lpwstr>
  </property>
</Properties>
</file>