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9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762000"/>
            <a:ext cx="599440" cy="4721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624" y="1272539"/>
            <a:ext cx="7181850" cy="34373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399" y="484631"/>
            <a:ext cx="7816596" cy="4201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9604" y="1290955"/>
            <a:ext cx="230124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439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71F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439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1F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439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439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3881628" y="0"/>
                </a:moveTo>
                <a:lnTo>
                  <a:pt x="0" y="0"/>
                </a:lnTo>
                <a:lnTo>
                  <a:pt x="0" y="2241804"/>
                </a:lnTo>
                <a:lnTo>
                  <a:pt x="3881628" y="0"/>
                </a:lnTo>
                <a:close/>
              </a:path>
              <a:path w="9144000" h="5143500">
                <a:moveTo>
                  <a:pt x="9144000" y="3892296"/>
                </a:moveTo>
                <a:lnTo>
                  <a:pt x="6975348" y="5143500"/>
                </a:lnTo>
                <a:lnTo>
                  <a:pt x="9144000" y="5143500"/>
                </a:lnTo>
                <a:lnTo>
                  <a:pt x="9144000" y="389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97"/>
            <a:ext cx="9144000" cy="5130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" y="1729739"/>
            <a:ext cx="7181850" cy="34137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676" y="163068"/>
            <a:ext cx="798576" cy="12359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2238755"/>
            <a:ext cx="9144000" cy="1624965"/>
          </a:xfrm>
          <a:custGeom>
            <a:avLst/>
            <a:gdLst/>
            <a:ahLst/>
            <a:cxnLst/>
            <a:rect l="l" t="t" r="r" b="b"/>
            <a:pathLst>
              <a:path w="9144000" h="1624964">
                <a:moveTo>
                  <a:pt x="9144000" y="0"/>
                </a:moveTo>
                <a:lnTo>
                  <a:pt x="0" y="0"/>
                </a:lnTo>
                <a:lnTo>
                  <a:pt x="0" y="1624584"/>
                </a:lnTo>
                <a:lnTo>
                  <a:pt x="9144000" y="1624584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81628" cy="22418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767328" cy="22052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5347" y="3892296"/>
            <a:ext cx="2168652" cy="1251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6787" y="3933444"/>
            <a:ext cx="2077211" cy="1210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7757" y="535939"/>
            <a:ext cx="4933949" cy="98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439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643" y="1902967"/>
            <a:ext cx="380047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71F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5620" y="4802378"/>
            <a:ext cx="174625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5897" y="0"/>
              <a:ext cx="4118610" cy="5143500"/>
            </a:xfrm>
            <a:custGeom>
              <a:avLst/>
              <a:gdLst/>
              <a:ahLst/>
              <a:cxnLst/>
              <a:rect l="l" t="t" r="r" b="b"/>
              <a:pathLst>
                <a:path w="4118609" h="5143500">
                  <a:moveTo>
                    <a:pt x="0" y="5143500"/>
                  </a:moveTo>
                  <a:lnTo>
                    <a:pt x="4118102" y="5143500"/>
                  </a:lnTo>
                  <a:lnTo>
                    <a:pt x="4118102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2B373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1952244"/>
              <a:ext cx="3987546" cy="13235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3280" y="2024888"/>
            <a:ext cx="3494404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0"/>
              </a:spcBef>
            </a:pPr>
            <a:r>
              <a:rPr sz="3200" b="1" spc="-10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sz="32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6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650"/>
              </a:lnSpc>
            </a:pPr>
            <a:r>
              <a:rPr sz="3200" b="1" spc="-135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32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00065" y="1398270"/>
            <a:ext cx="311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5" dirty="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-1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-60" dirty="0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1" name="object 11"/>
          <p:cNvSpPr/>
          <p:nvPr/>
        </p:nvSpPr>
        <p:spPr>
          <a:xfrm>
            <a:off x="499414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75250" y="2044065"/>
            <a:ext cx="33064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1: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7950" y="2458593"/>
            <a:ext cx="37541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 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2: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Hardening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7950" y="2665857"/>
            <a:ext cx="270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Configuration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5250" y="3079242"/>
            <a:ext cx="3887470" cy="11156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7100" marR="605790" indent="-914400">
              <a:lnSpc>
                <a:spcPts val="1639"/>
              </a:lnSpc>
              <a:spcBef>
                <a:spcPts val="490"/>
              </a:spcBef>
            </a:pP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3: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Practice </a:t>
            </a:r>
            <a:r>
              <a:rPr sz="17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Policies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ts val="1839"/>
              </a:lnSpc>
              <a:spcBef>
                <a:spcPts val="1230"/>
              </a:spcBef>
            </a:pP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sz="17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4: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Security </a:t>
            </a:r>
            <a:r>
              <a:rPr sz="17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Awareness</a:t>
            </a:r>
            <a:endParaRPr sz="1700">
              <a:latin typeface="Lucida Sans Unicode"/>
              <a:cs typeface="Lucida Sans Unicode"/>
            </a:endParaRPr>
          </a:p>
          <a:p>
            <a:pPr marL="927100">
              <a:lnSpc>
                <a:spcPts val="1839"/>
              </a:lnSpc>
            </a:pPr>
            <a:r>
              <a:rPr sz="17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48834" y="2472689"/>
            <a:ext cx="3869690" cy="524510"/>
          </a:xfrm>
          <a:custGeom>
            <a:avLst/>
            <a:gdLst/>
            <a:ahLst/>
            <a:cxnLst/>
            <a:rect l="l" t="t" r="r" b="b"/>
            <a:pathLst>
              <a:path w="3869690" h="524510">
                <a:moveTo>
                  <a:pt x="0" y="524256"/>
                </a:moveTo>
                <a:lnTo>
                  <a:pt x="3869436" y="524256"/>
                </a:lnTo>
                <a:lnTo>
                  <a:pt x="386943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25400">
            <a:solidFill>
              <a:srgbClr val="3DF3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891" y="469391"/>
            <a:ext cx="2614422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588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Hardening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328" y="1581911"/>
            <a:ext cx="4233672" cy="26700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2159" y="1667383"/>
            <a:ext cx="4627880" cy="3209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345" marR="508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171F21"/>
                </a:solidFill>
                <a:latin typeface="Arial Black"/>
                <a:cs typeface="Arial Black"/>
              </a:rPr>
              <a:t>Hardening</a:t>
            </a:r>
            <a:r>
              <a:rPr sz="2000" spc="-125" dirty="0">
                <a:solidFill>
                  <a:srgbClr val="171F21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is </a:t>
            </a:r>
            <a:r>
              <a:rPr sz="2000" spc="85" dirty="0">
                <a:solidFill>
                  <a:srgbClr val="171F21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process</a:t>
            </a:r>
            <a:r>
              <a:rPr sz="20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171F21"/>
                </a:solidFill>
                <a:latin typeface="Arial MT"/>
                <a:cs typeface="Arial MT"/>
              </a:rPr>
              <a:t>of</a:t>
            </a:r>
            <a:r>
              <a:rPr sz="2000" spc="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171F21"/>
                </a:solidFill>
                <a:latin typeface="Arial MT"/>
                <a:cs typeface="Arial MT"/>
              </a:rPr>
              <a:t>applying </a:t>
            </a: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secure</a:t>
            </a:r>
            <a:r>
              <a:rPr sz="20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171F21"/>
                </a:solidFill>
                <a:latin typeface="Arial MT"/>
                <a:cs typeface="Arial MT"/>
              </a:rPr>
              <a:t>configurations</a:t>
            </a:r>
            <a:r>
              <a:rPr sz="20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171F21"/>
                </a:solidFill>
                <a:latin typeface="Arial MT"/>
                <a:cs typeface="Arial MT"/>
              </a:rPr>
              <a:t>(to</a:t>
            </a:r>
            <a:r>
              <a:rPr sz="2000" spc="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171F21"/>
                </a:solidFill>
                <a:latin typeface="Arial MT"/>
                <a:cs typeface="Arial MT"/>
              </a:rPr>
              <a:t>reduce</a:t>
            </a:r>
            <a:r>
              <a:rPr sz="2000" spc="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171F21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attack</a:t>
            </a:r>
            <a:r>
              <a:rPr sz="2000" spc="21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71F21"/>
                </a:solidFill>
                <a:latin typeface="Arial MT"/>
                <a:cs typeface="Arial MT"/>
              </a:rPr>
              <a:t>surface)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Remove</a:t>
            </a:r>
            <a:r>
              <a:rPr sz="2000" spc="20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unnecessary</a:t>
            </a:r>
            <a:r>
              <a:rPr sz="2000" spc="17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71F21"/>
                </a:solidFill>
                <a:latin typeface="Arial MT"/>
                <a:cs typeface="Arial MT"/>
              </a:rPr>
              <a:t>services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sz="2000" spc="60" dirty="0">
                <a:solidFill>
                  <a:srgbClr val="171F21"/>
                </a:solidFill>
                <a:latin typeface="Arial MT"/>
                <a:cs typeface="Arial MT"/>
              </a:rPr>
              <a:t>Update</a:t>
            </a:r>
            <a:r>
              <a:rPr sz="2000" spc="-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Arial MT"/>
                <a:cs typeface="Arial MT"/>
              </a:rPr>
              <a:t>software</a:t>
            </a:r>
            <a:r>
              <a:rPr sz="2000" spc="-6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171F21"/>
                </a:solidFill>
                <a:latin typeface="Arial MT"/>
                <a:cs typeface="Arial MT"/>
              </a:rPr>
              <a:t>firmware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171F21"/>
                </a:solidFill>
                <a:latin typeface="Arial MT"/>
                <a:cs typeface="Arial MT"/>
              </a:rPr>
              <a:t>(Patching)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354965" algn="l"/>
              </a:tabLst>
            </a:pP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Enable </a:t>
            </a:r>
            <a:r>
              <a:rPr sz="2000" spc="45" dirty="0">
                <a:solidFill>
                  <a:srgbClr val="171F21"/>
                </a:solidFill>
                <a:latin typeface="Arial MT"/>
                <a:cs typeface="Arial MT"/>
              </a:rPr>
              <a:t>firewalls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ts val="2395"/>
              </a:lnSpc>
              <a:buClr>
                <a:srgbClr val="000000"/>
              </a:buClr>
              <a:buAutoNum type="arabicPeriod" startAt="3"/>
              <a:tabLst>
                <a:tab pos="354965" algn="l"/>
              </a:tabLst>
            </a:pPr>
            <a:r>
              <a:rPr sz="2000" dirty="0">
                <a:solidFill>
                  <a:srgbClr val="171F21"/>
                </a:solidFill>
                <a:latin typeface="Arial MT"/>
                <a:cs typeface="Arial MT"/>
              </a:rPr>
              <a:t>Use</a:t>
            </a:r>
            <a:r>
              <a:rPr sz="2000" spc="-5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171F21"/>
                </a:solidFill>
                <a:latin typeface="Arial MT"/>
                <a:cs typeface="Arial MT"/>
              </a:rPr>
              <a:t>strong</a:t>
            </a:r>
            <a:r>
              <a:rPr sz="2000" spc="-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171F21"/>
                </a:solidFill>
                <a:latin typeface="Arial MT"/>
                <a:cs typeface="Arial MT"/>
              </a:rPr>
              <a:t>authentication</a:t>
            </a:r>
            <a:r>
              <a:rPr sz="2000" spc="-8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171F21"/>
                </a:solidFill>
                <a:latin typeface="Arial MT"/>
                <a:cs typeface="Arial MT"/>
              </a:rPr>
              <a:t>with</a:t>
            </a:r>
            <a:r>
              <a:rPr sz="2000" spc="-6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71F21"/>
                </a:solidFill>
                <a:latin typeface="Arial MT"/>
                <a:cs typeface="Arial MT"/>
              </a:rPr>
              <a:t>MFA</a:t>
            </a:r>
            <a:endParaRPr sz="2000">
              <a:latin typeface="Arial MT"/>
              <a:cs typeface="Arial MT"/>
            </a:endParaRPr>
          </a:p>
          <a:p>
            <a:pPr marL="355600" marR="1356995" indent="-342900">
              <a:lnSpc>
                <a:spcPts val="2400"/>
              </a:lnSpc>
              <a:spcBef>
                <a:spcPts val="75"/>
              </a:spcBef>
              <a:buClr>
                <a:srgbClr val="000000"/>
              </a:buClr>
              <a:buAutoNum type="arabicPeriod" startAt="3"/>
              <a:tabLst>
                <a:tab pos="355600" algn="l"/>
              </a:tabLst>
            </a:pPr>
            <a:r>
              <a:rPr sz="2000" spc="45" dirty="0">
                <a:solidFill>
                  <a:srgbClr val="171F21"/>
                </a:solidFill>
                <a:latin typeface="Arial MT"/>
                <a:cs typeface="Arial MT"/>
              </a:rPr>
              <a:t>Conduct</a:t>
            </a:r>
            <a:r>
              <a:rPr sz="20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171F21"/>
                </a:solidFill>
                <a:latin typeface="Arial MT"/>
                <a:cs typeface="Arial MT"/>
              </a:rPr>
              <a:t>regular</a:t>
            </a:r>
            <a:r>
              <a:rPr sz="2000" spc="-2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71F21"/>
                </a:solidFill>
                <a:latin typeface="Arial MT"/>
                <a:cs typeface="Arial MT"/>
              </a:rPr>
              <a:t>security assessments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404" y="605027"/>
            <a:ext cx="5321046" cy="8542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00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b="1" spc="-114" dirty="0">
                <a:solidFill>
                  <a:srgbClr val="171F21"/>
                </a:solidFill>
                <a:latin typeface="Trebuchet MS"/>
                <a:cs typeface="Trebuchet MS"/>
              </a:rPr>
              <a:t>Configuration</a:t>
            </a:r>
            <a:r>
              <a:rPr b="1" spc="-1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40" dirty="0">
                <a:solidFill>
                  <a:srgbClr val="171F21"/>
                </a:solidFill>
                <a:latin typeface="Trebuchet MS"/>
                <a:cs typeface="Trebuchet MS"/>
              </a:rPr>
              <a:t>Management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531" y="1860626"/>
            <a:ext cx="3696335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171F21"/>
                </a:solidFill>
                <a:latin typeface="Arial Black"/>
                <a:cs typeface="Arial Black"/>
              </a:rPr>
              <a:t>Configuration</a:t>
            </a:r>
            <a:r>
              <a:rPr sz="1600" spc="-60" dirty="0">
                <a:solidFill>
                  <a:srgbClr val="171F21"/>
                </a:solidFill>
                <a:latin typeface="Arial Black"/>
                <a:cs typeface="Arial Black"/>
              </a:rPr>
              <a:t> </a:t>
            </a:r>
            <a:r>
              <a:rPr sz="1600" spc="-80" dirty="0">
                <a:solidFill>
                  <a:srgbClr val="171F21"/>
                </a:solidFill>
                <a:latin typeface="Arial Black"/>
                <a:cs typeface="Arial Black"/>
              </a:rPr>
              <a:t>Management</a:t>
            </a:r>
            <a:r>
              <a:rPr sz="1600" spc="-50" dirty="0">
                <a:solidFill>
                  <a:srgbClr val="171F21"/>
                </a:solidFill>
                <a:latin typeface="Arial Black"/>
                <a:cs typeface="Arial Black"/>
              </a:rPr>
              <a:t> </a:t>
            </a:r>
            <a:r>
              <a:rPr sz="1600" spc="-110" dirty="0">
                <a:solidFill>
                  <a:srgbClr val="171F21"/>
                </a:solidFill>
                <a:latin typeface="Arial Black"/>
                <a:cs typeface="Arial Black"/>
              </a:rPr>
              <a:t>(CM)</a:t>
            </a:r>
            <a:r>
              <a:rPr sz="1600" spc="-85" dirty="0">
                <a:solidFill>
                  <a:srgbClr val="171F21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is </a:t>
            </a:r>
            <a:r>
              <a:rPr sz="1600" spc="60" dirty="0">
                <a:solidFill>
                  <a:srgbClr val="171F21"/>
                </a:solidFill>
                <a:latin typeface="Arial MT"/>
                <a:cs typeface="Arial MT"/>
              </a:rPr>
              <a:t>the</a:t>
            </a: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Arial MT"/>
                <a:cs typeface="Arial MT"/>
              </a:rPr>
              <a:t>process</a:t>
            </a:r>
            <a:r>
              <a:rPr sz="1600" spc="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Arial MT"/>
                <a:cs typeface="Arial MT"/>
              </a:rPr>
              <a:t>of</a:t>
            </a:r>
            <a:r>
              <a:rPr sz="1600" spc="4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171F21"/>
                </a:solidFill>
                <a:latin typeface="Arial MT"/>
                <a:cs typeface="Arial MT"/>
              </a:rPr>
              <a:t>identifying,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organizing,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testing,</a:t>
            </a:r>
            <a:r>
              <a:rPr sz="1600" spc="9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approving</a:t>
            </a:r>
            <a:r>
              <a:rPr sz="1600" spc="9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and</a:t>
            </a:r>
            <a:r>
              <a:rPr sz="1600" spc="1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managing</a:t>
            </a:r>
            <a:r>
              <a:rPr sz="1600" spc="114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35" dirty="0">
                <a:solidFill>
                  <a:srgbClr val="171F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changes </a:t>
            </a:r>
            <a:r>
              <a:rPr sz="1600" spc="55" dirty="0">
                <a:solidFill>
                  <a:srgbClr val="171F21"/>
                </a:solidFill>
                <a:latin typeface="Arial MT"/>
                <a:cs typeface="Arial MT"/>
              </a:rPr>
              <a:t>made</a:t>
            </a:r>
            <a:r>
              <a:rPr sz="1600" spc="-2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171F21"/>
                </a:solidFill>
                <a:latin typeface="Arial MT"/>
                <a:cs typeface="Arial MT"/>
              </a:rPr>
              <a:t>to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71F21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system's </a:t>
            </a:r>
            <a:r>
              <a:rPr sz="1600" spc="50" dirty="0">
                <a:solidFill>
                  <a:srgbClr val="171F21"/>
                </a:solidFill>
                <a:latin typeface="Arial MT"/>
                <a:cs typeface="Arial MT"/>
              </a:rPr>
              <a:t>components</a:t>
            </a:r>
            <a:r>
              <a:rPr sz="1600" spc="-5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171F21"/>
                </a:solidFill>
                <a:latin typeface="Arial MT"/>
                <a:cs typeface="Arial MT"/>
              </a:rPr>
              <a:t>throughout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171F21"/>
                </a:solidFill>
                <a:latin typeface="Arial MT"/>
                <a:cs typeface="Arial MT"/>
              </a:rPr>
              <a:t>their</a:t>
            </a:r>
            <a:r>
              <a:rPr sz="1600" spc="-30" dirty="0">
                <a:solidFill>
                  <a:srgbClr val="171F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71F21"/>
                </a:solidFill>
                <a:latin typeface="Arial MT"/>
                <a:cs typeface="Arial MT"/>
              </a:rPr>
              <a:t>lifecycle.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i="1" spc="-50" dirty="0">
                <a:solidFill>
                  <a:srgbClr val="171F21"/>
                </a:solidFill>
                <a:latin typeface="Arial"/>
                <a:cs typeface="Arial"/>
              </a:rPr>
              <a:t>This</a:t>
            </a:r>
            <a:r>
              <a:rPr sz="1600" i="1" spc="-2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171F21"/>
                </a:solidFill>
                <a:latin typeface="Arial"/>
                <a:cs typeface="Arial"/>
              </a:rPr>
              <a:t>includes</a:t>
            </a:r>
            <a:r>
              <a:rPr sz="1600" i="1" spc="-3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71F21"/>
                </a:solidFill>
                <a:latin typeface="Arial"/>
                <a:cs typeface="Arial"/>
              </a:rPr>
              <a:t>hardware,</a:t>
            </a:r>
            <a:r>
              <a:rPr sz="1600" i="1" spc="-2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171F21"/>
                </a:solidFill>
                <a:latin typeface="Arial"/>
                <a:cs typeface="Arial"/>
              </a:rPr>
              <a:t>software,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171F21"/>
                </a:solidFill>
                <a:latin typeface="Arial"/>
                <a:cs typeface="Arial"/>
              </a:rPr>
              <a:t>documentation,</a:t>
            </a:r>
            <a:r>
              <a:rPr sz="1600" i="1" spc="7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71F21"/>
                </a:solidFill>
                <a:latin typeface="Arial"/>
                <a:cs typeface="Arial"/>
              </a:rPr>
              <a:t>and</a:t>
            </a:r>
            <a:r>
              <a:rPr sz="1600" i="1" spc="30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71F21"/>
                </a:solidFill>
                <a:latin typeface="Arial"/>
                <a:cs typeface="Arial"/>
              </a:rPr>
              <a:t>other</a:t>
            </a:r>
            <a:r>
              <a:rPr sz="1600" i="1" spc="3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71F21"/>
                </a:solidFill>
                <a:latin typeface="Arial"/>
                <a:cs typeface="Arial"/>
              </a:rPr>
              <a:t>related</a:t>
            </a:r>
            <a:r>
              <a:rPr sz="1600" i="1" spc="35" dirty="0">
                <a:solidFill>
                  <a:srgbClr val="171F21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171F21"/>
                </a:solidFill>
                <a:latin typeface="Arial"/>
                <a:cs typeface="Arial"/>
              </a:rPr>
              <a:t>items.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9899" y="1880338"/>
            <a:ext cx="3001317" cy="191622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204" y="490727"/>
            <a:ext cx="5410962" cy="12931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322070" marR="5080" indent="-1310005">
              <a:lnSpc>
                <a:spcPts val="3460"/>
              </a:lnSpc>
              <a:spcBef>
                <a:spcPts val="535"/>
              </a:spcBef>
            </a:pPr>
            <a:r>
              <a:rPr b="1" spc="-114" dirty="0">
                <a:solidFill>
                  <a:srgbClr val="171F21"/>
                </a:solidFill>
                <a:latin typeface="Trebuchet MS"/>
                <a:cs typeface="Trebuchet MS"/>
              </a:rPr>
              <a:t>Configuration</a:t>
            </a:r>
            <a:r>
              <a:rPr b="1" spc="-195" dirty="0">
                <a:solidFill>
                  <a:srgbClr val="171F21"/>
                </a:solidFill>
                <a:latin typeface="Trebuchet MS"/>
                <a:cs typeface="Trebuchet MS"/>
              </a:rPr>
              <a:t> </a:t>
            </a:r>
            <a:r>
              <a:rPr b="1" spc="-50" dirty="0">
                <a:solidFill>
                  <a:srgbClr val="171F21"/>
                </a:solidFill>
                <a:latin typeface="Trebuchet MS"/>
                <a:cs typeface="Trebuchet MS"/>
              </a:rPr>
              <a:t>Management </a:t>
            </a:r>
            <a:r>
              <a:rPr b="1" spc="-10" dirty="0">
                <a:solidFill>
                  <a:srgbClr val="171F21"/>
                </a:solidFill>
                <a:latin typeface="Trebuchet MS"/>
                <a:cs typeface="Trebuchet MS"/>
              </a:rPr>
              <a:t>Components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797554"/>
            <a:ext cx="299466" cy="345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18744" y="2692892"/>
            <a:ext cx="1571625" cy="966469"/>
            <a:chOff x="618744" y="2692892"/>
            <a:chExt cx="1571625" cy="96646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75" y="2692892"/>
              <a:ext cx="1543829" cy="9662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744" y="2950438"/>
              <a:ext cx="1571244" cy="486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6562" y="2725674"/>
              <a:ext cx="1443355" cy="866140"/>
            </a:xfrm>
            <a:custGeom>
              <a:avLst/>
              <a:gdLst/>
              <a:ahLst/>
              <a:cxnLst/>
              <a:rect l="l" t="t" r="r" b="b"/>
              <a:pathLst>
                <a:path w="1443355" h="866139">
                  <a:moveTo>
                    <a:pt x="1356614" y="0"/>
                  </a:moveTo>
                  <a:lnTo>
                    <a:pt x="86563" y="0"/>
                  </a:lnTo>
                  <a:lnTo>
                    <a:pt x="52870" y="6800"/>
                  </a:lnTo>
                  <a:lnTo>
                    <a:pt x="25355" y="25352"/>
                  </a:lnTo>
                  <a:lnTo>
                    <a:pt x="6803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3" y="812750"/>
                  </a:lnTo>
                  <a:lnTo>
                    <a:pt x="25355" y="840279"/>
                  </a:lnTo>
                  <a:lnTo>
                    <a:pt x="52870" y="858831"/>
                  </a:lnTo>
                  <a:lnTo>
                    <a:pt x="86563" y="865632"/>
                  </a:lnTo>
                  <a:lnTo>
                    <a:pt x="1356614" y="865632"/>
                  </a:lnTo>
                  <a:lnTo>
                    <a:pt x="1390346" y="858831"/>
                  </a:lnTo>
                  <a:lnTo>
                    <a:pt x="1417875" y="840279"/>
                  </a:lnTo>
                  <a:lnTo>
                    <a:pt x="1436427" y="812750"/>
                  </a:lnTo>
                  <a:lnTo>
                    <a:pt x="1443227" y="779018"/>
                  </a:lnTo>
                  <a:lnTo>
                    <a:pt x="1443227" y="86613"/>
                  </a:lnTo>
                  <a:lnTo>
                    <a:pt x="1436427" y="52881"/>
                  </a:lnTo>
                  <a:lnTo>
                    <a:pt x="1417875" y="25352"/>
                  </a:lnTo>
                  <a:lnTo>
                    <a:pt x="1390346" y="6800"/>
                  </a:lnTo>
                  <a:lnTo>
                    <a:pt x="1356614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2725674"/>
              <a:ext cx="1443355" cy="866140"/>
            </a:xfrm>
            <a:custGeom>
              <a:avLst/>
              <a:gdLst/>
              <a:ahLst/>
              <a:cxnLst/>
              <a:rect l="l" t="t" r="r" b="b"/>
              <a:pathLst>
                <a:path w="1443355" h="866139">
                  <a:moveTo>
                    <a:pt x="0" y="86613"/>
                  </a:moveTo>
                  <a:lnTo>
                    <a:pt x="6803" y="52881"/>
                  </a:lnTo>
                  <a:lnTo>
                    <a:pt x="25355" y="25352"/>
                  </a:lnTo>
                  <a:lnTo>
                    <a:pt x="52870" y="6800"/>
                  </a:lnTo>
                  <a:lnTo>
                    <a:pt x="86563" y="0"/>
                  </a:lnTo>
                  <a:lnTo>
                    <a:pt x="1356614" y="0"/>
                  </a:lnTo>
                  <a:lnTo>
                    <a:pt x="1390346" y="6800"/>
                  </a:lnTo>
                  <a:lnTo>
                    <a:pt x="1417875" y="25352"/>
                  </a:lnTo>
                  <a:lnTo>
                    <a:pt x="1436427" y="52881"/>
                  </a:lnTo>
                  <a:lnTo>
                    <a:pt x="1443227" y="86613"/>
                  </a:lnTo>
                  <a:lnTo>
                    <a:pt x="1443227" y="779018"/>
                  </a:lnTo>
                  <a:lnTo>
                    <a:pt x="1436427" y="812750"/>
                  </a:lnTo>
                  <a:lnTo>
                    <a:pt x="1417875" y="840279"/>
                  </a:lnTo>
                  <a:lnTo>
                    <a:pt x="1390346" y="858831"/>
                  </a:lnTo>
                  <a:lnTo>
                    <a:pt x="1356614" y="865632"/>
                  </a:lnTo>
                  <a:lnTo>
                    <a:pt x="86563" y="865632"/>
                  </a:lnTo>
                  <a:lnTo>
                    <a:pt x="52870" y="858831"/>
                  </a:lnTo>
                  <a:lnTo>
                    <a:pt x="25355" y="840279"/>
                  </a:lnTo>
                  <a:lnTo>
                    <a:pt x="6803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4844" y="3004769"/>
            <a:ext cx="1285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38614" y="2972902"/>
            <a:ext cx="360680" cy="403225"/>
            <a:chOff x="2238614" y="2972902"/>
            <a:chExt cx="360680" cy="4032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8614" y="2972902"/>
              <a:ext cx="360101" cy="4031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72283" y="2977896"/>
              <a:ext cx="306705" cy="358140"/>
            </a:xfrm>
            <a:custGeom>
              <a:avLst/>
              <a:gdLst/>
              <a:ahLst/>
              <a:cxnLst/>
              <a:rect l="l" t="t" r="r" b="b"/>
              <a:pathLst>
                <a:path w="306705" h="358139">
                  <a:moveTo>
                    <a:pt x="153162" y="0"/>
                  </a:moveTo>
                  <a:lnTo>
                    <a:pt x="153162" y="71628"/>
                  </a:lnTo>
                  <a:lnTo>
                    <a:pt x="0" y="71628"/>
                  </a:lnTo>
                  <a:lnTo>
                    <a:pt x="0" y="286512"/>
                  </a:lnTo>
                  <a:lnTo>
                    <a:pt x="153162" y="286512"/>
                  </a:lnTo>
                  <a:lnTo>
                    <a:pt x="153162" y="358140"/>
                  </a:lnTo>
                  <a:lnTo>
                    <a:pt x="306324" y="179070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0097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53275" y="2692892"/>
            <a:ext cx="1544320" cy="966469"/>
            <a:chOff x="2653275" y="2692892"/>
            <a:chExt cx="1544320" cy="96646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275" y="2692892"/>
              <a:ext cx="1543829" cy="9662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05861" y="2725674"/>
              <a:ext cx="1443355" cy="866140"/>
            </a:xfrm>
            <a:custGeom>
              <a:avLst/>
              <a:gdLst/>
              <a:ahLst/>
              <a:cxnLst/>
              <a:rect l="l" t="t" r="r" b="b"/>
              <a:pathLst>
                <a:path w="1443354" h="866139">
                  <a:moveTo>
                    <a:pt x="1356614" y="0"/>
                  </a:moveTo>
                  <a:lnTo>
                    <a:pt x="86613" y="0"/>
                  </a:lnTo>
                  <a:lnTo>
                    <a:pt x="52881" y="6800"/>
                  </a:lnTo>
                  <a:lnTo>
                    <a:pt x="25352" y="25352"/>
                  </a:lnTo>
                  <a:lnTo>
                    <a:pt x="6800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0" y="812750"/>
                  </a:lnTo>
                  <a:lnTo>
                    <a:pt x="25352" y="840279"/>
                  </a:lnTo>
                  <a:lnTo>
                    <a:pt x="52881" y="858831"/>
                  </a:lnTo>
                  <a:lnTo>
                    <a:pt x="86613" y="865632"/>
                  </a:lnTo>
                  <a:lnTo>
                    <a:pt x="1356614" y="865632"/>
                  </a:lnTo>
                  <a:lnTo>
                    <a:pt x="1390346" y="858831"/>
                  </a:lnTo>
                  <a:lnTo>
                    <a:pt x="1417875" y="840279"/>
                  </a:lnTo>
                  <a:lnTo>
                    <a:pt x="1436427" y="812750"/>
                  </a:lnTo>
                  <a:lnTo>
                    <a:pt x="1443227" y="779018"/>
                  </a:lnTo>
                  <a:lnTo>
                    <a:pt x="1443227" y="86613"/>
                  </a:lnTo>
                  <a:lnTo>
                    <a:pt x="1436427" y="52881"/>
                  </a:lnTo>
                  <a:lnTo>
                    <a:pt x="1417875" y="25352"/>
                  </a:lnTo>
                  <a:lnTo>
                    <a:pt x="1390346" y="6800"/>
                  </a:lnTo>
                  <a:lnTo>
                    <a:pt x="1356614" y="0"/>
                  </a:lnTo>
                  <a:close/>
                </a:path>
              </a:pathLst>
            </a:custGeom>
            <a:solidFill>
              <a:srgbClr val="00A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5861" y="2725674"/>
              <a:ext cx="1443355" cy="866140"/>
            </a:xfrm>
            <a:custGeom>
              <a:avLst/>
              <a:gdLst/>
              <a:ahLst/>
              <a:cxnLst/>
              <a:rect l="l" t="t" r="r" b="b"/>
              <a:pathLst>
                <a:path w="1443354" h="866139">
                  <a:moveTo>
                    <a:pt x="0" y="86613"/>
                  </a:moveTo>
                  <a:lnTo>
                    <a:pt x="6800" y="52881"/>
                  </a:lnTo>
                  <a:lnTo>
                    <a:pt x="25352" y="25352"/>
                  </a:lnTo>
                  <a:lnTo>
                    <a:pt x="52881" y="6800"/>
                  </a:lnTo>
                  <a:lnTo>
                    <a:pt x="86613" y="0"/>
                  </a:lnTo>
                  <a:lnTo>
                    <a:pt x="1356614" y="0"/>
                  </a:lnTo>
                  <a:lnTo>
                    <a:pt x="1390346" y="6800"/>
                  </a:lnTo>
                  <a:lnTo>
                    <a:pt x="1417875" y="25352"/>
                  </a:lnTo>
                  <a:lnTo>
                    <a:pt x="1436427" y="52881"/>
                  </a:lnTo>
                  <a:lnTo>
                    <a:pt x="1443227" y="86613"/>
                  </a:lnTo>
                  <a:lnTo>
                    <a:pt x="1443227" y="779018"/>
                  </a:lnTo>
                  <a:lnTo>
                    <a:pt x="1436427" y="812750"/>
                  </a:lnTo>
                  <a:lnTo>
                    <a:pt x="1417875" y="840279"/>
                  </a:lnTo>
                  <a:lnTo>
                    <a:pt x="1390346" y="858831"/>
                  </a:lnTo>
                  <a:lnTo>
                    <a:pt x="1356614" y="865632"/>
                  </a:lnTo>
                  <a:lnTo>
                    <a:pt x="86613" y="865632"/>
                  </a:lnTo>
                  <a:lnTo>
                    <a:pt x="52881" y="858831"/>
                  </a:lnTo>
                  <a:lnTo>
                    <a:pt x="25352" y="840279"/>
                  </a:lnTo>
                  <a:lnTo>
                    <a:pt x="6800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97454" y="3004769"/>
            <a:ext cx="860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Baseline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57914" y="2972902"/>
            <a:ext cx="360680" cy="403225"/>
            <a:chOff x="4257914" y="2972902"/>
            <a:chExt cx="360680" cy="4032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7914" y="2972902"/>
              <a:ext cx="360101" cy="4031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91583" y="2977896"/>
              <a:ext cx="306705" cy="358140"/>
            </a:xfrm>
            <a:custGeom>
              <a:avLst/>
              <a:gdLst/>
              <a:ahLst/>
              <a:cxnLst/>
              <a:rect l="l" t="t" r="r" b="b"/>
              <a:pathLst>
                <a:path w="306704" h="358139">
                  <a:moveTo>
                    <a:pt x="153162" y="0"/>
                  </a:moveTo>
                  <a:lnTo>
                    <a:pt x="153162" y="71628"/>
                  </a:lnTo>
                  <a:lnTo>
                    <a:pt x="0" y="71628"/>
                  </a:lnTo>
                  <a:lnTo>
                    <a:pt x="0" y="286512"/>
                  </a:lnTo>
                  <a:lnTo>
                    <a:pt x="153162" y="286512"/>
                  </a:lnTo>
                  <a:lnTo>
                    <a:pt x="153162" y="358140"/>
                  </a:lnTo>
                  <a:lnTo>
                    <a:pt x="306324" y="179070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00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72575" y="2692892"/>
            <a:ext cx="1544320" cy="966469"/>
            <a:chOff x="4672575" y="2692892"/>
            <a:chExt cx="1544320" cy="966469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2575" y="2692892"/>
              <a:ext cx="1543829" cy="9662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25162" y="2725674"/>
              <a:ext cx="1443355" cy="866140"/>
            </a:xfrm>
            <a:custGeom>
              <a:avLst/>
              <a:gdLst/>
              <a:ahLst/>
              <a:cxnLst/>
              <a:rect l="l" t="t" r="r" b="b"/>
              <a:pathLst>
                <a:path w="1443354" h="866139">
                  <a:moveTo>
                    <a:pt x="1356614" y="0"/>
                  </a:moveTo>
                  <a:lnTo>
                    <a:pt x="86613" y="0"/>
                  </a:lnTo>
                  <a:lnTo>
                    <a:pt x="52881" y="6800"/>
                  </a:lnTo>
                  <a:lnTo>
                    <a:pt x="25352" y="25352"/>
                  </a:lnTo>
                  <a:lnTo>
                    <a:pt x="6800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0" y="812750"/>
                  </a:lnTo>
                  <a:lnTo>
                    <a:pt x="25352" y="840279"/>
                  </a:lnTo>
                  <a:lnTo>
                    <a:pt x="52881" y="858831"/>
                  </a:lnTo>
                  <a:lnTo>
                    <a:pt x="86613" y="865632"/>
                  </a:lnTo>
                  <a:lnTo>
                    <a:pt x="1356614" y="865632"/>
                  </a:lnTo>
                  <a:lnTo>
                    <a:pt x="1390346" y="858831"/>
                  </a:lnTo>
                  <a:lnTo>
                    <a:pt x="1417875" y="840279"/>
                  </a:lnTo>
                  <a:lnTo>
                    <a:pt x="1436427" y="812750"/>
                  </a:lnTo>
                  <a:lnTo>
                    <a:pt x="1443227" y="779018"/>
                  </a:lnTo>
                  <a:lnTo>
                    <a:pt x="1443227" y="86613"/>
                  </a:lnTo>
                  <a:lnTo>
                    <a:pt x="1436427" y="52881"/>
                  </a:lnTo>
                  <a:lnTo>
                    <a:pt x="1417875" y="25352"/>
                  </a:lnTo>
                  <a:lnTo>
                    <a:pt x="1390346" y="6800"/>
                  </a:lnTo>
                  <a:lnTo>
                    <a:pt x="1356614" y="0"/>
                  </a:lnTo>
                  <a:close/>
                </a:path>
              </a:pathLst>
            </a:custGeom>
            <a:solidFill>
              <a:srgbClr val="00BA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5162" y="2725674"/>
              <a:ext cx="1443355" cy="866140"/>
            </a:xfrm>
            <a:custGeom>
              <a:avLst/>
              <a:gdLst/>
              <a:ahLst/>
              <a:cxnLst/>
              <a:rect l="l" t="t" r="r" b="b"/>
              <a:pathLst>
                <a:path w="1443354" h="866139">
                  <a:moveTo>
                    <a:pt x="0" y="86613"/>
                  </a:moveTo>
                  <a:lnTo>
                    <a:pt x="6800" y="52881"/>
                  </a:lnTo>
                  <a:lnTo>
                    <a:pt x="25352" y="25352"/>
                  </a:lnTo>
                  <a:lnTo>
                    <a:pt x="52881" y="6800"/>
                  </a:lnTo>
                  <a:lnTo>
                    <a:pt x="86613" y="0"/>
                  </a:lnTo>
                  <a:lnTo>
                    <a:pt x="1356614" y="0"/>
                  </a:lnTo>
                  <a:lnTo>
                    <a:pt x="1390346" y="6800"/>
                  </a:lnTo>
                  <a:lnTo>
                    <a:pt x="1417875" y="25352"/>
                  </a:lnTo>
                  <a:lnTo>
                    <a:pt x="1436427" y="52881"/>
                  </a:lnTo>
                  <a:lnTo>
                    <a:pt x="1443227" y="86613"/>
                  </a:lnTo>
                  <a:lnTo>
                    <a:pt x="1443227" y="779018"/>
                  </a:lnTo>
                  <a:lnTo>
                    <a:pt x="1436427" y="812750"/>
                  </a:lnTo>
                  <a:lnTo>
                    <a:pt x="1417875" y="840279"/>
                  </a:lnTo>
                  <a:lnTo>
                    <a:pt x="1390346" y="858831"/>
                  </a:lnTo>
                  <a:lnTo>
                    <a:pt x="1356614" y="865632"/>
                  </a:lnTo>
                  <a:lnTo>
                    <a:pt x="86613" y="865632"/>
                  </a:lnTo>
                  <a:lnTo>
                    <a:pt x="52881" y="858831"/>
                  </a:lnTo>
                  <a:lnTo>
                    <a:pt x="25352" y="840279"/>
                  </a:lnTo>
                  <a:lnTo>
                    <a:pt x="6800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62854" y="2899613"/>
            <a:ext cx="768985" cy="480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1600">
              <a:latin typeface="Arial"/>
              <a:cs typeface="Arial"/>
            </a:endParaRPr>
          </a:p>
          <a:p>
            <a:pPr marL="22860">
              <a:lnSpc>
                <a:spcPts val="1789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77214" y="2972902"/>
            <a:ext cx="360680" cy="403225"/>
            <a:chOff x="6277214" y="2972902"/>
            <a:chExt cx="360680" cy="40322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7214" y="2972902"/>
              <a:ext cx="360101" cy="4031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10883" y="2977896"/>
              <a:ext cx="306705" cy="358140"/>
            </a:xfrm>
            <a:custGeom>
              <a:avLst/>
              <a:gdLst/>
              <a:ahLst/>
              <a:cxnLst/>
              <a:rect l="l" t="t" r="r" b="b"/>
              <a:pathLst>
                <a:path w="306704" h="358139">
                  <a:moveTo>
                    <a:pt x="153162" y="0"/>
                  </a:moveTo>
                  <a:lnTo>
                    <a:pt x="153162" y="71628"/>
                  </a:lnTo>
                  <a:lnTo>
                    <a:pt x="0" y="71628"/>
                  </a:lnTo>
                  <a:lnTo>
                    <a:pt x="0" y="286512"/>
                  </a:lnTo>
                  <a:lnTo>
                    <a:pt x="153162" y="286512"/>
                  </a:lnTo>
                  <a:lnTo>
                    <a:pt x="153162" y="358140"/>
                  </a:lnTo>
                  <a:lnTo>
                    <a:pt x="306323" y="179070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691865" y="2692892"/>
            <a:ext cx="1542415" cy="966469"/>
            <a:chOff x="6691865" y="2692892"/>
            <a:chExt cx="1542415" cy="966469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865" y="2692892"/>
              <a:ext cx="1542323" cy="9662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0463" y="2845282"/>
              <a:ext cx="1464564" cy="6964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44461" y="2725674"/>
              <a:ext cx="1442085" cy="866140"/>
            </a:xfrm>
            <a:custGeom>
              <a:avLst/>
              <a:gdLst/>
              <a:ahLst/>
              <a:cxnLst/>
              <a:rect l="l" t="t" r="r" b="b"/>
              <a:pathLst>
                <a:path w="1442084" h="866139">
                  <a:moveTo>
                    <a:pt x="1355090" y="0"/>
                  </a:moveTo>
                  <a:lnTo>
                    <a:pt x="86614" y="0"/>
                  </a:lnTo>
                  <a:lnTo>
                    <a:pt x="52881" y="6800"/>
                  </a:lnTo>
                  <a:lnTo>
                    <a:pt x="25352" y="25352"/>
                  </a:lnTo>
                  <a:lnTo>
                    <a:pt x="6800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0" y="812750"/>
                  </a:lnTo>
                  <a:lnTo>
                    <a:pt x="25352" y="840279"/>
                  </a:lnTo>
                  <a:lnTo>
                    <a:pt x="52881" y="858831"/>
                  </a:lnTo>
                  <a:lnTo>
                    <a:pt x="86614" y="865632"/>
                  </a:lnTo>
                  <a:lnTo>
                    <a:pt x="1355090" y="865632"/>
                  </a:lnTo>
                  <a:lnTo>
                    <a:pt x="1388822" y="858831"/>
                  </a:lnTo>
                  <a:lnTo>
                    <a:pt x="1416351" y="840279"/>
                  </a:lnTo>
                  <a:lnTo>
                    <a:pt x="1434903" y="812750"/>
                  </a:lnTo>
                  <a:lnTo>
                    <a:pt x="1441704" y="779018"/>
                  </a:lnTo>
                  <a:lnTo>
                    <a:pt x="1441704" y="86613"/>
                  </a:lnTo>
                  <a:lnTo>
                    <a:pt x="1434903" y="52881"/>
                  </a:lnTo>
                  <a:lnTo>
                    <a:pt x="1416351" y="25352"/>
                  </a:lnTo>
                  <a:lnTo>
                    <a:pt x="1388822" y="6800"/>
                  </a:lnTo>
                  <a:lnTo>
                    <a:pt x="1355090" y="0"/>
                  </a:lnTo>
                  <a:close/>
                </a:path>
              </a:pathLst>
            </a:custGeom>
            <a:solidFill>
              <a:srgbClr val="00C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4461" y="2725674"/>
              <a:ext cx="1442085" cy="866140"/>
            </a:xfrm>
            <a:custGeom>
              <a:avLst/>
              <a:gdLst/>
              <a:ahLst/>
              <a:cxnLst/>
              <a:rect l="l" t="t" r="r" b="b"/>
              <a:pathLst>
                <a:path w="1442084" h="866139">
                  <a:moveTo>
                    <a:pt x="0" y="86613"/>
                  </a:moveTo>
                  <a:lnTo>
                    <a:pt x="6800" y="52881"/>
                  </a:lnTo>
                  <a:lnTo>
                    <a:pt x="25352" y="25352"/>
                  </a:lnTo>
                  <a:lnTo>
                    <a:pt x="52881" y="6800"/>
                  </a:lnTo>
                  <a:lnTo>
                    <a:pt x="86614" y="0"/>
                  </a:lnTo>
                  <a:lnTo>
                    <a:pt x="1355090" y="0"/>
                  </a:lnTo>
                  <a:lnTo>
                    <a:pt x="1388822" y="6800"/>
                  </a:lnTo>
                  <a:lnTo>
                    <a:pt x="1416351" y="25352"/>
                  </a:lnTo>
                  <a:lnTo>
                    <a:pt x="1434903" y="52881"/>
                  </a:lnTo>
                  <a:lnTo>
                    <a:pt x="1441704" y="86613"/>
                  </a:lnTo>
                  <a:lnTo>
                    <a:pt x="1441704" y="779018"/>
                  </a:lnTo>
                  <a:lnTo>
                    <a:pt x="1434903" y="812750"/>
                  </a:lnTo>
                  <a:lnTo>
                    <a:pt x="1416351" y="840279"/>
                  </a:lnTo>
                  <a:lnTo>
                    <a:pt x="1388822" y="858831"/>
                  </a:lnTo>
                  <a:lnTo>
                    <a:pt x="1355090" y="865632"/>
                  </a:lnTo>
                  <a:lnTo>
                    <a:pt x="86614" y="865632"/>
                  </a:lnTo>
                  <a:lnTo>
                    <a:pt x="52881" y="858831"/>
                  </a:lnTo>
                  <a:lnTo>
                    <a:pt x="25352" y="840279"/>
                  </a:lnTo>
                  <a:lnTo>
                    <a:pt x="6800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06894" y="2899613"/>
            <a:ext cx="1118870" cy="480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89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789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Audit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8536" y="3666997"/>
            <a:ext cx="3217545" cy="1083310"/>
          </a:xfrm>
          <a:custGeom>
            <a:avLst/>
            <a:gdLst/>
            <a:ahLst/>
            <a:cxnLst/>
            <a:rect l="l" t="t" r="r" b="b"/>
            <a:pathLst>
              <a:path w="3217545" h="1083310">
                <a:moveTo>
                  <a:pt x="0" y="219201"/>
                </a:moveTo>
                <a:lnTo>
                  <a:pt x="536194" y="219201"/>
                </a:lnTo>
                <a:lnTo>
                  <a:pt x="1345183" y="0"/>
                </a:lnTo>
                <a:lnTo>
                  <a:pt x="1340484" y="219201"/>
                </a:lnTo>
                <a:lnTo>
                  <a:pt x="3217164" y="219201"/>
                </a:lnTo>
                <a:lnTo>
                  <a:pt x="3217164" y="363219"/>
                </a:lnTo>
                <a:lnTo>
                  <a:pt x="3217164" y="579246"/>
                </a:lnTo>
                <a:lnTo>
                  <a:pt x="3217164" y="1083309"/>
                </a:lnTo>
                <a:lnTo>
                  <a:pt x="1340484" y="1083309"/>
                </a:lnTo>
                <a:lnTo>
                  <a:pt x="536194" y="1083309"/>
                </a:lnTo>
                <a:lnTo>
                  <a:pt x="0" y="1083309"/>
                </a:lnTo>
                <a:lnTo>
                  <a:pt x="0" y="579246"/>
                </a:lnTo>
                <a:lnTo>
                  <a:pt x="0" y="363219"/>
                </a:lnTo>
                <a:lnTo>
                  <a:pt x="0" y="219201"/>
                </a:lnTo>
                <a:close/>
              </a:path>
            </a:pathLst>
          </a:custGeom>
          <a:ln w="9524">
            <a:solidFill>
              <a:srgbClr val="006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5187" y="4057903"/>
            <a:ext cx="2943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Defining</a:t>
            </a:r>
            <a:r>
              <a:rPr sz="15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5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identifying</a:t>
            </a:r>
            <a:r>
              <a:rPr sz="15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systems </a:t>
            </a:r>
            <a:r>
              <a:rPr sz="15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5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need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managed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98091" y="1658111"/>
            <a:ext cx="3458210" cy="1025525"/>
          </a:xfrm>
          <a:custGeom>
            <a:avLst/>
            <a:gdLst/>
            <a:ahLst/>
            <a:cxnLst/>
            <a:rect l="l" t="t" r="r" b="b"/>
            <a:pathLst>
              <a:path w="3458210" h="1025525">
                <a:moveTo>
                  <a:pt x="0" y="0"/>
                </a:moveTo>
                <a:lnTo>
                  <a:pt x="2017141" y="0"/>
                </a:lnTo>
                <a:lnTo>
                  <a:pt x="2881630" y="0"/>
                </a:lnTo>
                <a:lnTo>
                  <a:pt x="3457956" y="0"/>
                </a:lnTo>
                <a:lnTo>
                  <a:pt x="3457956" y="504063"/>
                </a:lnTo>
                <a:lnTo>
                  <a:pt x="3457956" y="720089"/>
                </a:lnTo>
                <a:lnTo>
                  <a:pt x="3457956" y="864107"/>
                </a:lnTo>
                <a:lnTo>
                  <a:pt x="2881630" y="864107"/>
                </a:lnTo>
                <a:lnTo>
                  <a:pt x="2018157" y="1025525"/>
                </a:lnTo>
                <a:lnTo>
                  <a:pt x="2017141" y="864107"/>
                </a:lnTo>
                <a:lnTo>
                  <a:pt x="0" y="864107"/>
                </a:lnTo>
                <a:lnTo>
                  <a:pt x="0" y="720089"/>
                </a:lnTo>
                <a:lnTo>
                  <a:pt x="0" y="5040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82292" y="1829180"/>
            <a:ext cx="3288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Defining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the</a:t>
            </a:r>
            <a:r>
              <a:rPr sz="15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minimum</a:t>
            </a:r>
            <a:r>
              <a:rPr sz="15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level</a:t>
            </a:r>
            <a:r>
              <a:rPr sz="15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of</a:t>
            </a:r>
            <a:r>
              <a:rPr sz="15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protection </a:t>
            </a:r>
            <a:r>
              <a:rPr sz="15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500" spc="-14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can</a:t>
            </a:r>
            <a:r>
              <a:rPr sz="15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be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used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as</a:t>
            </a:r>
            <a:r>
              <a:rPr sz="15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5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reference</a:t>
            </a:r>
            <a:r>
              <a:rPr sz="15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171F21"/>
                </a:solidFill>
                <a:latin typeface="Lucida Sans Unicode"/>
                <a:cs typeface="Lucida Sans Unicode"/>
              </a:rPr>
              <a:t>point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94988" y="3686047"/>
            <a:ext cx="3606165" cy="1064260"/>
          </a:xfrm>
          <a:custGeom>
            <a:avLst/>
            <a:gdLst/>
            <a:ahLst/>
            <a:cxnLst/>
            <a:rect l="l" t="t" r="r" b="b"/>
            <a:pathLst>
              <a:path w="3606165" h="1064260">
                <a:moveTo>
                  <a:pt x="0" y="200151"/>
                </a:moveTo>
                <a:lnTo>
                  <a:pt x="600963" y="200151"/>
                </a:lnTo>
                <a:lnTo>
                  <a:pt x="1507616" y="0"/>
                </a:lnTo>
                <a:lnTo>
                  <a:pt x="1502410" y="200151"/>
                </a:lnTo>
                <a:lnTo>
                  <a:pt x="3605784" y="200151"/>
                </a:lnTo>
                <a:lnTo>
                  <a:pt x="3605784" y="344169"/>
                </a:lnTo>
                <a:lnTo>
                  <a:pt x="3605784" y="560196"/>
                </a:lnTo>
                <a:lnTo>
                  <a:pt x="3605784" y="1064259"/>
                </a:lnTo>
                <a:lnTo>
                  <a:pt x="1502410" y="1064259"/>
                </a:lnTo>
                <a:lnTo>
                  <a:pt x="600963" y="1064259"/>
                </a:lnTo>
                <a:lnTo>
                  <a:pt x="0" y="1064259"/>
                </a:lnTo>
                <a:lnTo>
                  <a:pt x="0" y="560196"/>
                </a:lnTo>
                <a:lnTo>
                  <a:pt x="0" y="344169"/>
                </a:lnTo>
                <a:lnTo>
                  <a:pt x="0" y="200151"/>
                </a:lnTo>
                <a:close/>
              </a:path>
            </a:pathLst>
          </a:custGeom>
          <a:ln w="9525">
            <a:solidFill>
              <a:srgbClr val="006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205478" y="4057903"/>
            <a:ext cx="3387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5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An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update 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process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for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requesting</a:t>
            </a:r>
            <a:r>
              <a:rPr sz="15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changes to</a:t>
            </a:r>
            <a:r>
              <a:rPr sz="15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baseline,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85" dirty="0">
                <a:solidFill>
                  <a:srgbClr val="171F21"/>
                </a:solidFill>
                <a:latin typeface="Lucida Sans Unicode"/>
                <a:cs typeface="Lucida Sans Unicode"/>
              </a:rPr>
              <a:t>system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or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component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21808" y="1658111"/>
            <a:ext cx="3606165" cy="1021715"/>
          </a:xfrm>
          <a:custGeom>
            <a:avLst/>
            <a:gdLst/>
            <a:ahLst/>
            <a:cxnLst/>
            <a:rect l="l" t="t" r="r" b="b"/>
            <a:pathLst>
              <a:path w="3606165" h="1021714">
                <a:moveTo>
                  <a:pt x="0" y="0"/>
                </a:moveTo>
                <a:lnTo>
                  <a:pt x="2103373" y="0"/>
                </a:lnTo>
                <a:lnTo>
                  <a:pt x="3004819" y="0"/>
                </a:lnTo>
                <a:lnTo>
                  <a:pt x="3605784" y="0"/>
                </a:lnTo>
                <a:lnTo>
                  <a:pt x="3605784" y="504063"/>
                </a:lnTo>
                <a:lnTo>
                  <a:pt x="3605784" y="720089"/>
                </a:lnTo>
                <a:lnTo>
                  <a:pt x="3605784" y="864107"/>
                </a:lnTo>
                <a:lnTo>
                  <a:pt x="3004819" y="864107"/>
                </a:lnTo>
                <a:lnTo>
                  <a:pt x="2104390" y="1021714"/>
                </a:lnTo>
                <a:lnTo>
                  <a:pt x="2103373" y="864107"/>
                </a:lnTo>
                <a:lnTo>
                  <a:pt x="0" y="864107"/>
                </a:lnTo>
                <a:lnTo>
                  <a:pt x="0" y="720089"/>
                </a:lnTo>
                <a:lnTo>
                  <a:pt x="0" y="5040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77383" y="1714880"/>
            <a:ext cx="32943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5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validation</a:t>
            </a:r>
            <a:r>
              <a:rPr sz="15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10" dirty="0">
                <a:solidFill>
                  <a:srgbClr val="171F21"/>
                </a:solidFill>
                <a:latin typeface="Lucida Sans Unicode"/>
                <a:cs typeface="Lucida Sans Unicode"/>
              </a:rPr>
              <a:t>process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that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involves</a:t>
            </a:r>
            <a:r>
              <a:rPr sz="1500" spc="-10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70" dirty="0">
                <a:solidFill>
                  <a:srgbClr val="171F21"/>
                </a:solidFill>
                <a:latin typeface="Lucida Sans Unicode"/>
                <a:cs typeface="Lucida Sans Unicode"/>
              </a:rPr>
              <a:t>testing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45" name="object 45"/>
          <p:cNvSpPr txBox="1"/>
          <p:nvPr/>
        </p:nvSpPr>
        <p:spPr>
          <a:xfrm>
            <a:off x="5550534" y="1943480"/>
            <a:ext cx="3157220" cy="4857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3679" marR="5080" indent="-221615">
              <a:lnSpc>
                <a:spcPct val="101299"/>
              </a:lnSpc>
              <a:spcBef>
                <a:spcPts val="75"/>
              </a:spcBef>
            </a:pP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and</a:t>
            </a:r>
            <a:r>
              <a:rPr sz="15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0" dirty="0">
                <a:solidFill>
                  <a:srgbClr val="171F21"/>
                </a:solidFill>
                <a:latin typeface="Lucida Sans Unicode"/>
                <a:cs typeface="Lucida Sans Unicode"/>
              </a:rPr>
              <a:t>analysis,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5" dirty="0">
                <a:solidFill>
                  <a:srgbClr val="171F21"/>
                </a:solidFill>
                <a:latin typeface="Lucida Sans Unicode"/>
                <a:cs typeface="Lucida Sans Unicode"/>
              </a:rPr>
              <a:t>to</a:t>
            </a:r>
            <a:r>
              <a:rPr sz="1500" spc="-114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verify</a:t>
            </a:r>
            <a:r>
              <a:rPr sz="1500" spc="-75" dirty="0">
                <a:solidFill>
                  <a:srgbClr val="171F21"/>
                </a:solidFill>
                <a:latin typeface="Lucida Sans Unicode"/>
                <a:cs typeface="Lucida Sans Unicode"/>
              </a:rPr>
              <a:t> that</a:t>
            </a:r>
            <a:r>
              <a:rPr sz="1500" spc="-14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nothing</a:t>
            </a:r>
            <a:r>
              <a:rPr sz="15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171F21"/>
                </a:solidFill>
                <a:latin typeface="Lucida Sans Unicode"/>
                <a:cs typeface="Lucida Sans Unicode"/>
              </a:rPr>
              <a:t>was </a:t>
            </a:r>
            <a:r>
              <a:rPr sz="1500" spc="-135" dirty="0">
                <a:solidFill>
                  <a:srgbClr val="171F21"/>
                </a:solidFill>
                <a:latin typeface="Lucida Sans Unicode"/>
                <a:cs typeface="Lucida Sans Unicode"/>
              </a:rPr>
              <a:t>broken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by </a:t>
            </a:r>
            <a:r>
              <a:rPr sz="1500" spc="-80" dirty="0">
                <a:solidFill>
                  <a:srgbClr val="171F21"/>
                </a:solidFill>
                <a:latin typeface="Lucida Sans Unicode"/>
                <a:cs typeface="Lucida Sans Unicode"/>
              </a:rPr>
              <a:t>a</a:t>
            </a:r>
            <a:r>
              <a:rPr sz="1500" spc="-125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90" dirty="0">
                <a:solidFill>
                  <a:srgbClr val="171F21"/>
                </a:solidFill>
                <a:latin typeface="Lucida Sans Unicode"/>
                <a:cs typeface="Lucida Sans Unicode"/>
              </a:rPr>
              <a:t>newly</a:t>
            </a:r>
            <a:r>
              <a:rPr sz="1500" spc="-15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30" dirty="0">
                <a:solidFill>
                  <a:srgbClr val="171F21"/>
                </a:solidFill>
                <a:latin typeface="Lucida Sans Unicode"/>
                <a:cs typeface="Lucida Sans Unicode"/>
              </a:rPr>
              <a:t>applied</a:t>
            </a:r>
            <a:r>
              <a:rPr sz="1500" spc="-120" dirty="0">
                <a:solidFill>
                  <a:srgbClr val="171F21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171F21"/>
                </a:solidFill>
                <a:latin typeface="Lucida Sans Unicode"/>
                <a:cs typeface="Lucida Sans Unicode"/>
              </a:rPr>
              <a:t>change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7" y="4797554"/>
            <a:ext cx="299466" cy="345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70" dirty="0"/>
              <a:t> </a:t>
            </a:r>
            <a:r>
              <a:rPr dirty="0"/>
              <a:t>list</a:t>
            </a:r>
            <a:r>
              <a:rPr spc="75" dirty="0"/>
              <a:t> </a:t>
            </a:r>
            <a:r>
              <a:rPr spc="95" dirty="0"/>
              <a:t>of</a:t>
            </a:r>
            <a:r>
              <a:rPr spc="75" dirty="0"/>
              <a:t> </a:t>
            </a:r>
            <a:r>
              <a:rPr spc="45" dirty="0"/>
              <a:t>hardware,</a:t>
            </a:r>
            <a:r>
              <a:rPr spc="85" dirty="0"/>
              <a:t> </a:t>
            </a:r>
            <a:r>
              <a:rPr dirty="0"/>
              <a:t>software,</a:t>
            </a:r>
            <a:r>
              <a:rPr spc="90" dirty="0"/>
              <a:t> </a:t>
            </a:r>
            <a:r>
              <a:rPr spc="35" dirty="0"/>
              <a:t>and </a:t>
            </a:r>
            <a:r>
              <a:rPr spc="85" dirty="0"/>
              <a:t>other</a:t>
            </a:r>
            <a:r>
              <a:rPr spc="-25" dirty="0"/>
              <a:t> </a:t>
            </a:r>
            <a:r>
              <a:rPr spc="-50" dirty="0"/>
              <a:t>IT</a:t>
            </a:r>
            <a:r>
              <a:rPr spc="-35" dirty="0"/>
              <a:t> </a:t>
            </a:r>
            <a:r>
              <a:rPr dirty="0"/>
              <a:t>assets</a:t>
            </a:r>
            <a:r>
              <a:rPr spc="-20" dirty="0"/>
              <a:t> </a:t>
            </a:r>
            <a:r>
              <a:rPr spc="90" dirty="0"/>
              <a:t>that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35" dirty="0"/>
              <a:t>organization </a:t>
            </a:r>
            <a:r>
              <a:rPr dirty="0"/>
              <a:t>possesses.</a:t>
            </a:r>
            <a:r>
              <a:rPr spc="30" dirty="0"/>
              <a:t> </a:t>
            </a:r>
            <a:r>
              <a:rPr dirty="0"/>
              <a:t>This</a:t>
            </a:r>
            <a:r>
              <a:rPr spc="25" dirty="0"/>
              <a:t> </a:t>
            </a:r>
            <a:r>
              <a:rPr dirty="0"/>
              <a:t>includes</a:t>
            </a:r>
            <a:r>
              <a:rPr spc="30" dirty="0"/>
              <a:t> </a:t>
            </a:r>
            <a:r>
              <a:rPr dirty="0"/>
              <a:t>all</a:t>
            </a:r>
            <a:r>
              <a:rPr spc="35" dirty="0"/>
              <a:t> </a:t>
            </a:r>
            <a:r>
              <a:rPr spc="-10" dirty="0"/>
              <a:t>devices, </a:t>
            </a:r>
            <a:r>
              <a:rPr dirty="0"/>
              <a:t>such</a:t>
            </a:r>
            <a:r>
              <a:rPr spc="10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spc="50" dirty="0"/>
              <a:t>computers,</a:t>
            </a:r>
            <a:r>
              <a:rPr spc="15" dirty="0"/>
              <a:t> </a:t>
            </a:r>
            <a:r>
              <a:rPr dirty="0"/>
              <a:t>servers,</a:t>
            </a:r>
            <a:r>
              <a:rPr spc="15" dirty="0"/>
              <a:t> </a:t>
            </a:r>
            <a:r>
              <a:rPr spc="60" dirty="0"/>
              <a:t>mobile </a:t>
            </a:r>
            <a:r>
              <a:rPr dirty="0"/>
              <a:t>devices,</a:t>
            </a:r>
            <a:r>
              <a:rPr spc="15" dirty="0"/>
              <a:t> </a:t>
            </a:r>
            <a:r>
              <a:rPr spc="55" dirty="0"/>
              <a:t>routers,</a:t>
            </a:r>
            <a:r>
              <a:rPr spc="-5" dirty="0"/>
              <a:t> </a:t>
            </a:r>
            <a:r>
              <a:rPr dirty="0"/>
              <a:t>switches,</a:t>
            </a:r>
            <a:r>
              <a:rPr spc="5" dirty="0"/>
              <a:t> </a:t>
            </a:r>
            <a:r>
              <a:rPr spc="40" dirty="0"/>
              <a:t>and </a:t>
            </a:r>
            <a:r>
              <a:rPr spc="85" dirty="0"/>
              <a:t>other</a:t>
            </a:r>
            <a:r>
              <a:rPr spc="-25" dirty="0"/>
              <a:t> </a:t>
            </a:r>
            <a:r>
              <a:rPr spc="70" dirty="0"/>
              <a:t>networking</a:t>
            </a:r>
            <a:r>
              <a:rPr spc="-40" dirty="0"/>
              <a:t> </a:t>
            </a:r>
            <a:r>
              <a:rPr spc="65" dirty="0"/>
              <a:t>equipment,</a:t>
            </a:r>
            <a:r>
              <a:rPr spc="-40" dirty="0"/>
              <a:t> </a:t>
            </a:r>
            <a:r>
              <a:rPr spc="-35" dirty="0"/>
              <a:t>as </a:t>
            </a:r>
            <a:r>
              <a:rPr spc="50" dirty="0"/>
              <a:t>well</a:t>
            </a:r>
            <a:r>
              <a:rPr spc="-60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spc="60" dirty="0"/>
              <a:t>software</a:t>
            </a:r>
            <a:r>
              <a:rPr spc="-45" dirty="0"/>
              <a:t> </a:t>
            </a:r>
            <a:r>
              <a:rPr spc="-10" dirty="0"/>
              <a:t>applications, </a:t>
            </a:r>
            <a:r>
              <a:rPr dirty="0"/>
              <a:t>databases, </a:t>
            </a:r>
            <a:r>
              <a:rPr spc="65" dirty="0"/>
              <a:t>and</a:t>
            </a:r>
            <a:r>
              <a:rPr spc="-10" dirty="0"/>
              <a:t> </a:t>
            </a:r>
            <a:r>
              <a:rPr spc="85" dirty="0"/>
              <a:t>other</a:t>
            </a:r>
            <a:r>
              <a:rPr spc="-5" dirty="0"/>
              <a:t> </a:t>
            </a:r>
            <a:r>
              <a:rPr spc="50" dirty="0"/>
              <a:t>digital</a:t>
            </a:r>
            <a:r>
              <a:rPr spc="-25" dirty="0"/>
              <a:t> </a:t>
            </a:r>
            <a:r>
              <a:rPr spc="-10" dirty="0"/>
              <a:t>assets.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561332" y="1322832"/>
            <a:ext cx="4284345" cy="3423285"/>
            <a:chOff x="4561332" y="1322832"/>
            <a:chExt cx="4284345" cy="34232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704" y="1322832"/>
              <a:ext cx="3974592" cy="30007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332" y="2002536"/>
              <a:ext cx="3736848" cy="27432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Inventory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9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242</Words>
  <Application>Microsoft Office PowerPoint</Application>
  <PresentationFormat>On-screen Show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Arial MT</vt:lpstr>
      <vt:lpstr>Lucida Sans Unicode</vt:lpstr>
      <vt:lpstr>Trebuchet MS</vt:lpstr>
      <vt:lpstr>Office Theme</vt:lpstr>
      <vt:lpstr>Domain 5 Agenda</vt:lpstr>
      <vt:lpstr>Hardening</vt:lpstr>
      <vt:lpstr>Configuration Management</vt:lpstr>
      <vt:lpstr>Configuration Management Components</vt:lpstr>
      <vt:lpstr>Inventory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5 Agenda</dc:title>
  <cp:lastModifiedBy>Ahmed M. Alamry</cp:lastModifiedBy>
  <cp:revision>1</cp:revision>
  <dcterms:created xsi:type="dcterms:W3CDTF">2024-08-23T21:22:38Z</dcterms:created>
  <dcterms:modified xsi:type="dcterms:W3CDTF">2024-08-25T14:25:27Z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2024-08-23T00:00:00Z</vt:filetime>
  </property>
  <property fmtid="{D5CDD505-2E9C-101B-9397-08002B2CF9AE}" pid="3" name="Producer">
    <vt:lpwstr>3-Heights™ PDF Merge Split Shell 6.12.1.11 (http://www.pdf-tools.com)</vt:lpwstr>
  </property>
</Properties>
</file>