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29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44395" y="2184907"/>
            <a:ext cx="485520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71F2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3881628" cy="22418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3767328" cy="22052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75347" y="3892296"/>
            <a:ext cx="2168652" cy="125120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66787" y="3933444"/>
            <a:ext cx="2077211" cy="12100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1766" y="276555"/>
            <a:ext cx="730046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1917" y="1470152"/>
            <a:ext cx="6700164" cy="3354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71F2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31020" y="4802378"/>
            <a:ext cx="111125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25897" y="0"/>
              <a:ext cx="4118610" cy="5143500"/>
            </a:xfrm>
            <a:custGeom>
              <a:avLst/>
              <a:gdLst/>
              <a:ahLst/>
              <a:cxnLst/>
              <a:rect l="l" t="t" r="r" b="b"/>
              <a:pathLst>
                <a:path w="4118609" h="5143500">
                  <a:moveTo>
                    <a:pt x="0" y="5143500"/>
                  </a:moveTo>
                  <a:lnTo>
                    <a:pt x="4118102" y="5143500"/>
                  </a:lnTo>
                  <a:lnTo>
                    <a:pt x="4118102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rgbClr val="2B373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071" y="1952244"/>
              <a:ext cx="3987546" cy="13235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43280" y="2024888"/>
            <a:ext cx="3494404" cy="95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0"/>
              </a:spcBef>
            </a:pPr>
            <a:r>
              <a:rPr sz="3200" b="1" spc="-70" dirty="0">
                <a:solidFill>
                  <a:srgbClr val="FFFFFF"/>
                </a:solidFill>
                <a:latin typeface="Trebuchet MS"/>
                <a:cs typeface="Trebuchet MS"/>
              </a:rPr>
              <a:t>Dom</a:t>
            </a:r>
            <a:r>
              <a:rPr sz="3200" b="1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1" spc="-1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200" b="1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ts val="3650"/>
              </a:lnSpc>
            </a:pPr>
            <a:r>
              <a:rPr sz="3200" b="1" spc="-125" dirty="0">
                <a:solidFill>
                  <a:srgbClr val="FFFFFF"/>
                </a:solidFill>
                <a:latin typeface="Trebuchet MS"/>
                <a:cs typeface="Trebuchet MS"/>
              </a:rPr>
              <a:t>Secu</a:t>
            </a:r>
            <a:r>
              <a:rPr sz="3200" b="1" spc="-114" dirty="0">
                <a:solidFill>
                  <a:srgbClr val="FFFFFF"/>
                </a:solidFill>
                <a:latin typeface="Trebuchet MS"/>
                <a:cs typeface="Trebuchet MS"/>
              </a:rPr>
              <a:t>rity</a:t>
            </a:r>
            <a:r>
              <a:rPr sz="3200" b="1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170" dirty="0">
                <a:solidFill>
                  <a:srgbClr val="FFFFFF"/>
                </a:solidFill>
                <a:latin typeface="Trebuchet MS"/>
                <a:cs typeface="Trebuchet MS"/>
              </a:rPr>
              <a:t>Op</a:t>
            </a:r>
            <a:r>
              <a:rPr sz="3200" b="1" spc="-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b="1" spc="-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b="1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1" spc="-65" dirty="0">
                <a:solidFill>
                  <a:srgbClr val="FFFFFF"/>
                </a:solidFill>
                <a:latin typeface="Trebuchet MS"/>
                <a:cs typeface="Trebuchet MS"/>
              </a:rPr>
              <a:t>tions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00065" y="1398270"/>
            <a:ext cx="311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solidFill>
                  <a:srgbClr val="FFFFFF"/>
                </a:solidFill>
              </a:rPr>
              <a:t>Dom</a:t>
            </a:r>
            <a:r>
              <a:rPr spc="-65" dirty="0">
                <a:solidFill>
                  <a:srgbClr val="FFFFFF"/>
                </a:solidFill>
              </a:rPr>
              <a:t>a</a:t>
            </a:r>
            <a:r>
              <a:rPr spc="-125" dirty="0">
                <a:solidFill>
                  <a:srgbClr val="FFFFFF"/>
                </a:solidFill>
              </a:rPr>
              <a:t>in</a:t>
            </a:r>
            <a:r>
              <a:rPr spc="-265" dirty="0">
                <a:solidFill>
                  <a:srgbClr val="FFFFFF"/>
                </a:solidFill>
              </a:rPr>
              <a:t> </a:t>
            </a:r>
            <a:r>
              <a:rPr spc="-85" dirty="0">
                <a:solidFill>
                  <a:srgbClr val="FFFFFF"/>
                </a:solidFill>
              </a:rPr>
              <a:t>5</a:t>
            </a:r>
            <a:r>
              <a:rPr spc="-275" dirty="0">
                <a:solidFill>
                  <a:srgbClr val="FFFFFF"/>
                </a:solidFill>
              </a:rPr>
              <a:t> </a:t>
            </a:r>
            <a:r>
              <a:rPr spc="-80" dirty="0">
                <a:solidFill>
                  <a:srgbClr val="FFFFFF"/>
                </a:solidFill>
              </a:rPr>
              <a:t>Agen</a:t>
            </a:r>
            <a:r>
              <a:rPr spc="-85" dirty="0">
                <a:solidFill>
                  <a:srgbClr val="FFFFFF"/>
                </a:solidFill>
              </a:rPr>
              <a:t>da</a:t>
            </a:r>
          </a:p>
        </p:txBody>
      </p:sp>
      <p:sp>
        <p:nvSpPr>
          <p:cNvPr id="11" name="object 11"/>
          <p:cNvSpPr/>
          <p:nvPr/>
        </p:nvSpPr>
        <p:spPr>
          <a:xfrm>
            <a:off x="499414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9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75250" y="2044065"/>
            <a:ext cx="33064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7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1: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Security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5250" y="2458593"/>
            <a:ext cx="37668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7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2: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r>
              <a:rPr sz="17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Hardening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5250" y="2665857"/>
            <a:ext cx="27158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1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Configuration</a:t>
            </a:r>
            <a:r>
              <a:rPr sz="1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7950" y="3079242"/>
            <a:ext cx="3874770" cy="11156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914400" marR="605790" indent="-914400">
              <a:lnSpc>
                <a:spcPts val="1639"/>
              </a:lnSpc>
              <a:spcBef>
                <a:spcPts val="490"/>
              </a:spcBef>
            </a:pP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7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3: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Best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Practice </a:t>
            </a:r>
            <a:r>
              <a:rPr sz="1700" spc="-5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Security</a:t>
            </a:r>
            <a:r>
              <a:rPr sz="1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Policies</a:t>
            </a:r>
            <a:endParaRPr sz="1700">
              <a:latin typeface="Lucida Sans Unicode"/>
              <a:cs typeface="Lucida Sans Unicode"/>
            </a:endParaRPr>
          </a:p>
          <a:p>
            <a:pPr>
              <a:lnSpc>
                <a:spcPts val="1839"/>
              </a:lnSpc>
              <a:spcBef>
                <a:spcPts val="1230"/>
              </a:spcBef>
            </a:pP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7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4:</a:t>
            </a:r>
            <a:r>
              <a:rPr sz="1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Security</a:t>
            </a:r>
            <a:r>
              <a:rPr sz="17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Awareness</a:t>
            </a:r>
            <a:endParaRPr sz="1700">
              <a:latin typeface="Lucida Sans Unicode"/>
              <a:cs typeface="Lucida Sans Unicode"/>
            </a:endParaRPr>
          </a:p>
          <a:p>
            <a:pPr marL="914400">
              <a:lnSpc>
                <a:spcPts val="1839"/>
              </a:lnSpc>
            </a:pPr>
            <a:r>
              <a:rPr sz="17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Training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10734" y="3082289"/>
            <a:ext cx="3983990" cy="1135380"/>
          </a:xfrm>
          <a:custGeom>
            <a:avLst/>
            <a:gdLst/>
            <a:ahLst/>
            <a:cxnLst/>
            <a:rect l="l" t="t" r="r" b="b"/>
            <a:pathLst>
              <a:path w="3983990" h="1135379">
                <a:moveTo>
                  <a:pt x="0" y="1135380"/>
                </a:moveTo>
                <a:lnTo>
                  <a:pt x="3983736" y="1135380"/>
                </a:lnTo>
                <a:lnTo>
                  <a:pt x="3983736" y="0"/>
                </a:lnTo>
                <a:lnTo>
                  <a:pt x="0" y="0"/>
                </a:lnTo>
                <a:lnTo>
                  <a:pt x="0" y="1135380"/>
                </a:lnTo>
                <a:close/>
              </a:path>
            </a:pathLst>
          </a:custGeom>
          <a:ln w="25400">
            <a:solidFill>
              <a:srgbClr val="3DF3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8939" y="201168"/>
            <a:ext cx="5502402" cy="8542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3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Secu</a:t>
            </a:r>
            <a:r>
              <a:rPr spc="-114" dirty="0"/>
              <a:t>rity</a:t>
            </a:r>
            <a:r>
              <a:rPr spc="-280" dirty="0"/>
              <a:t> </a:t>
            </a:r>
            <a:r>
              <a:rPr spc="-105" dirty="0"/>
              <a:t>Awa</a:t>
            </a:r>
            <a:r>
              <a:rPr spc="-85" dirty="0"/>
              <a:t>r</a:t>
            </a:r>
            <a:r>
              <a:rPr spc="-55" dirty="0"/>
              <a:t>eness</a:t>
            </a:r>
            <a:r>
              <a:rPr spc="-245" dirty="0"/>
              <a:t> </a:t>
            </a:r>
            <a:r>
              <a:rPr spc="-265" dirty="0"/>
              <a:t>T</a:t>
            </a:r>
            <a:r>
              <a:rPr spc="-200" dirty="0"/>
              <a:t>r</a:t>
            </a:r>
            <a:r>
              <a:rPr spc="-75" dirty="0"/>
              <a:t>aining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64817" y="1052906"/>
            <a:ext cx="66782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"/>
              <a:tabLst>
                <a:tab pos="299720" algn="l"/>
              </a:tabLst>
            </a:pP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The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purpose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171F21"/>
                </a:solidFill>
                <a:latin typeface="Microsoft Sans Serif"/>
                <a:cs typeface="Microsoft Sans Serif"/>
              </a:rPr>
              <a:t>of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awareness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171F21"/>
                </a:solidFill>
                <a:latin typeface="Microsoft Sans Serif"/>
                <a:cs typeface="Microsoft Sans Serif"/>
              </a:rPr>
              <a:t>training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is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71F21"/>
                </a:solidFill>
                <a:latin typeface="Microsoft Sans Serif"/>
                <a:cs typeface="Microsoft Sans Serif"/>
              </a:rPr>
              <a:t>to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make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sure</a:t>
            </a:r>
            <a:r>
              <a:rPr sz="1600" spc="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everyone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knows </a:t>
            </a:r>
            <a:r>
              <a:rPr sz="1600" spc="-409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what 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is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expected </a:t>
            </a:r>
            <a:r>
              <a:rPr sz="1600" spc="85" dirty="0">
                <a:solidFill>
                  <a:srgbClr val="171F21"/>
                </a:solidFill>
                <a:latin typeface="Microsoft Sans Serif"/>
                <a:cs typeface="Microsoft Sans Serif"/>
              </a:rPr>
              <a:t>of </a:t>
            </a:r>
            <a:r>
              <a:rPr sz="1600" spc="60" dirty="0">
                <a:solidFill>
                  <a:srgbClr val="171F21"/>
                </a:solidFill>
                <a:latin typeface="Microsoft Sans Serif"/>
                <a:cs typeface="Microsoft Sans Serif"/>
              </a:rPr>
              <a:t>them, </a:t>
            </a:r>
            <a:r>
              <a:rPr sz="1600" spc="25" dirty="0">
                <a:solidFill>
                  <a:srgbClr val="171F21"/>
                </a:solidFill>
                <a:latin typeface="Microsoft Sans Serif"/>
                <a:cs typeface="Microsoft Sans Serif"/>
              </a:rPr>
              <a:t>based </a:t>
            </a:r>
            <a:r>
              <a:rPr sz="1600" spc="80" dirty="0">
                <a:solidFill>
                  <a:srgbClr val="171F21"/>
                </a:solidFill>
                <a:latin typeface="Microsoft Sans Serif"/>
                <a:cs typeface="Microsoft Sans Serif"/>
              </a:rPr>
              <a:t>on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responsibilities </a:t>
            </a: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and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accountabilities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89701" y="2543536"/>
            <a:ext cx="2707005" cy="2071370"/>
            <a:chOff x="3189701" y="2543536"/>
            <a:chExt cx="2707005" cy="20713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9701" y="2543536"/>
              <a:ext cx="2706685" cy="20711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42310" y="2576321"/>
              <a:ext cx="2606040" cy="1971039"/>
            </a:xfrm>
            <a:custGeom>
              <a:avLst/>
              <a:gdLst/>
              <a:ahLst/>
              <a:cxnLst/>
              <a:rect l="l" t="t" r="r" b="b"/>
              <a:pathLst>
                <a:path w="2606040" h="1971039">
                  <a:moveTo>
                    <a:pt x="2277617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606040" y="1970532"/>
                  </a:lnTo>
                  <a:lnTo>
                    <a:pt x="2606040" y="328421"/>
                  </a:lnTo>
                  <a:lnTo>
                    <a:pt x="2277617" y="0"/>
                  </a:lnTo>
                  <a:close/>
                </a:path>
              </a:pathLst>
            </a:custGeom>
            <a:solidFill>
              <a:srgbClr val="007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42310" y="2576321"/>
              <a:ext cx="2606040" cy="1971039"/>
            </a:xfrm>
            <a:custGeom>
              <a:avLst/>
              <a:gdLst/>
              <a:ahLst/>
              <a:cxnLst/>
              <a:rect l="l" t="t" r="r" b="b"/>
              <a:pathLst>
                <a:path w="2606040" h="1971039">
                  <a:moveTo>
                    <a:pt x="0" y="0"/>
                  </a:moveTo>
                  <a:lnTo>
                    <a:pt x="2277617" y="0"/>
                  </a:lnTo>
                  <a:lnTo>
                    <a:pt x="2606040" y="328421"/>
                  </a:lnTo>
                  <a:lnTo>
                    <a:pt x="2606040" y="1970532"/>
                  </a:lnTo>
                  <a:lnTo>
                    <a:pt x="0" y="19705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77952" y="2017776"/>
            <a:ext cx="2719070" cy="2597150"/>
            <a:chOff x="377952" y="2017776"/>
            <a:chExt cx="2719070" cy="259715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662" y="2543536"/>
              <a:ext cx="2705110" cy="20711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952" y="2778264"/>
              <a:ext cx="2627376" cy="18303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4246" y="2576322"/>
              <a:ext cx="2604770" cy="1971039"/>
            </a:xfrm>
            <a:custGeom>
              <a:avLst/>
              <a:gdLst/>
              <a:ahLst/>
              <a:cxnLst/>
              <a:rect l="l" t="t" r="r" b="b"/>
              <a:pathLst>
                <a:path w="2604770" h="1971039">
                  <a:moveTo>
                    <a:pt x="2276094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604516" y="1970532"/>
                  </a:lnTo>
                  <a:lnTo>
                    <a:pt x="2604516" y="328421"/>
                  </a:lnTo>
                  <a:lnTo>
                    <a:pt x="2276094" y="0"/>
                  </a:lnTo>
                  <a:close/>
                </a:path>
              </a:pathLst>
            </a:custGeom>
            <a:solidFill>
              <a:srgbClr val="0097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4246" y="2576322"/>
              <a:ext cx="2604770" cy="1971039"/>
            </a:xfrm>
            <a:custGeom>
              <a:avLst/>
              <a:gdLst/>
              <a:ahLst/>
              <a:cxnLst/>
              <a:rect l="l" t="t" r="r" b="b"/>
              <a:pathLst>
                <a:path w="2604770" h="1971039">
                  <a:moveTo>
                    <a:pt x="0" y="0"/>
                  </a:moveTo>
                  <a:lnTo>
                    <a:pt x="2276094" y="0"/>
                  </a:lnTo>
                  <a:lnTo>
                    <a:pt x="2604516" y="328421"/>
                  </a:lnTo>
                  <a:lnTo>
                    <a:pt x="2604516" y="1970532"/>
                  </a:lnTo>
                  <a:lnTo>
                    <a:pt x="0" y="19705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972" y="2017776"/>
              <a:ext cx="2123693" cy="74752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445002" y="3107563"/>
            <a:ext cx="2033270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 algn="just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Teaching people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skills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that will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enable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them</a:t>
            </a:r>
            <a:r>
              <a:rPr sz="17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perform</a:t>
            </a:r>
            <a:r>
              <a:rPr sz="17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their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jobs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effectively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768" y="2087067"/>
            <a:ext cx="2251710" cy="234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solidFill>
                  <a:srgbClr val="171F21"/>
                </a:solidFill>
                <a:latin typeface="Trebuchet MS"/>
                <a:cs typeface="Trebuchet MS"/>
              </a:rPr>
              <a:t>Awareness</a:t>
            </a:r>
            <a:endParaRPr sz="2800">
              <a:latin typeface="Trebuchet MS"/>
              <a:cs typeface="Trebuchet MS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264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Changing user 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attitudes/behavior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realize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the importance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of security and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adverse</a:t>
            </a:r>
            <a:r>
              <a:rPr sz="17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consequences </a:t>
            </a:r>
            <a:r>
              <a:rPr sz="1700" spc="-4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its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failure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60364" y="2017776"/>
            <a:ext cx="2743200" cy="2606040"/>
            <a:chOff x="5960364" y="2017776"/>
            <a:chExt cx="2743200" cy="260604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78652" y="2534412"/>
              <a:ext cx="2724911" cy="20894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0364" y="2778264"/>
              <a:ext cx="2647188" cy="183032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40374" y="2576322"/>
              <a:ext cx="2606040" cy="1971039"/>
            </a:xfrm>
            <a:custGeom>
              <a:avLst/>
              <a:gdLst/>
              <a:ahLst/>
              <a:cxnLst/>
              <a:rect l="l" t="t" r="r" b="b"/>
              <a:pathLst>
                <a:path w="2606040" h="1971039">
                  <a:moveTo>
                    <a:pt x="2277618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606040" y="1970532"/>
                  </a:lnTo>
                  <a:lnTo>
                    <a:pt x="2606040" y="328421"/>
                  </a:lnTo>
                  <a:lnTo>
                    <a:pt x="2277618" y="0"/>
                  </a:lnTo>
                  <a:close/>
                </a:path>
              </a:pathLst>
            </a:custGeom>
            <a:solidFill>
              <a:srgbClr val="004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40374" y="2576322"/>
              <a:ext cx="2606040" cy="1971039"/>
            </a:xfrm>
            <a:custGeom>
              <a:avLst/>
              <a:gdLst/>
              <a:ahLst/>
              <a:cxnLst/>
              <a:rect l="l" t="t" r="r" b="b"/>
              <a:pathLst>
                <a:path w="2606040" h="1971039">
                  <a:moveTo>
                    <a:pt x="0" y="0"/>
                  </a:moveTo>
                  <a:lnTo>
                    <a:pt x="2277618" y="0"/>
                  </a:lnTo>
                  <a:lnTo>
                    <a:pt x="2606040" y="328421"/>
                  </a:lnTo>
                  <a:lnTo>
                    <a:pt x="2606040" y="1970532"/>
                  </a:lnTo>
                  <a:lnTo>
                    <a:pt x="0" y="19705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6396" y="2017776"/>
              <a:ext cx="1962150" cy="74752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120129" y="2087067"/>
            <a:ext cx="2285365" cy="234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sz="2800" b="1" spc="-100" dirty="0">
                <a:solidFill>
                  <a:srgbClr val="171F21"/>
                </a:solidFill>
                <a:latin typeface="Trebuchet MS"/>
                <a:cs typeface="Trebuchet MS"/>
              </a:rPr>
              <a:t>Education</a:t>
            </a:r>
            <a:endParaRPr sz="2800">
              <a:latin typeface="Trebuchet MS"/>
              <a:cs typeface="Trebuchet MS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264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Targeted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for IT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security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professionals and 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focuses on developing 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ability and vision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perform</a:t>
            </a:r>
            <a:r>
              <a:rPr sz="17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complex,</a:t>
            </a:r>
            <a:r>
              <a:rPr sz="17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multi- </a:t>
            </a:r>
            <a:r>
              <a:rPr sz="1700" spc="-4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disciplinary</a:t>
            </a:r>
            <a:r>
              <a:rPr sz="17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activities.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28059" y="2017776"/>
            <a:ext cx="1693926" cy="74752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730497" y="2087067"/>
            <a:ext cx="1292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5" dirty="0">
                <a:solidFill>
                  <a:srgbClr val="171F21"/>
                </a:solidFill>
                <a:latin typeface="Trebuchet MS"/>
                <a:cs typeface="Trebuchet MS"/>
              </a:rPr>
              <a:t>Training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10</a:t>
            </a:fld>
            <a:endParaRPr spc="-3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61047" y="3765803"/>
            <a:ext cx="2283460" cy="1377950"/>
            <a:chOff x="6861047" y="3765803"/>
            <a:chExt cx="2283460" cy="1377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367" y="4797554"/>
              <a:ext cx="299466" cy="345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1047" y="3765803"/>
              <a:ext cx="1564386" cy="162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1047" y="3930395"/>
              <a:ext cx="706374" cy="13258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88692" y="1330452"/>
            <a:ext cx="786383" cy="9433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00115" y="1330452"/>
            <a:ext cx="963167" cy="9585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11568" y="3079242"/>
            <a:ext cx="1025619" cy="10782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70821" y="3066288"/>
            <a:ext cx="821755" cy="111556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653028" y="1540255"/>
            <a:ext cx="1591310" cy="257175"/>
          </a:xfrm>
          <a:custGeom>
            <a:avLst/>
            <a:gdLst/>
            <a:ahLst/>
            <a:cxnLst/>
            <a:rect l="l" t="t" r="r" b="b"/>
            <a:pathLst>
              <a:path w="1591310" h="257175">
                <a:moveTo>
                  <a:pt x="1333881" y="171446"/>
                </a:moveTo>
                <a:lnTo>
                  <a:pt x="1333881" y="257175"/>
                </a:lnTo>
                <a:lnTo>
                  <a:pt x="1505246" y="171450"/>
                </a:lnTo>
                <a:lnTo>
                  <a:pt x="1333881" y="171446"/>
                </a:lnTo>
                <a:close/>
              </a:path>
              <a:path w="1591310" h="257175">
                <a:moveTo>
                  <a:pt x="1333881" y="85721"/>
                </a:moveTo>
                <a:lnTo>
                  <a:pt x="1333881" y="171446"/>
                </a:lnTo>
                <a:lnTo>
                  <a:pt x="1376807" y="171450"/>
                </a:lnTo>
                <a:lnTo>
                  <a:pt x="1376807" y="85725"/>
                </a:lnTo>
                <a:lnTo>
                  <a:pt x="1333881" y="85721"/>
                </a:lnTo>
                <a:close/>
              </a:path>
              <a:path w="1591310" h="257175">
                <a:moveTo>
                  <a:pt x="1333881" y="0"/>
                </a:moveTo>
                <a:lnTo>
                  <a:pt x="1333881" y="85721"/>
                </a:lnTo>
                <a:lnTo>
                  <a:pt x="1376807" y="85725"/>
                </a:lnTo>
                <a:lnTo>
                  <a:pt x="1376807" y="171450"/>
                </a:lnTo>
                <a:lnTo>
                  <a:pt x="1505254" y="171446"/>
                </a:lnTo>
                <a:lnTo>
                  <a:pt x="1591056" y="128524"/>
                </a:lnTo>
                <a:lnTo>
                  <a:pt x="1333881" y="0"/>
                </a:lnTo>
                <a:close/>
              </a:path>
              <a:path w="1591310" h="257175">
                <a:moveTo>
                  <a:pt x="0" y="85598"/>
                </a:moveTo>
                <a:lnTo>
                  <a:pt x="0" y="171323"/>
                </a:lnTo>
                <a:lnTo>
                  <a:pt x="1333881" y="171446"/>
                </a:lnTo>
                <a:lnTo>
                  <a:pt x="1333881" y="85721"/>
                </a:lnTo>
                <a:lnTo>
                  <a:pt x="0" y="85598"/>
                </a:lnTo>
                <a:close/>
              </a:path>
            </a:pathLst>
          </a:custGeom>
          <a:solidFill>
            <a:srgbClr val="006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6847" y="2255520"/>
            <a:ext cx="1626870" cy="1304290"/>
          </a:xfrm>
          <a:custGeom>
            <a:avLst/>
            <a:gdLst/>
            <a:ahLst/>
            <a:cxnLst/>
            <a:rect l="l" t="t" r="r" b="b"/>
            <a:pathLst>
              <a:path w="1626870" h="1304289">
                <a:moveTo>
                  <a:pt x="121412" y="1043559"/>
                </a:moveTo>
                <a:lnTo>
                  <a:pt x="0" y="1304163"/>
                </a:lnTo>
                <a:lnTo>
                  <a:pt x="281304" y="1244854"/>
                </a:lnTo>
                <a:lnTo>
                  <a:pt x="249225" y="1204468"/>
                </a:lnTo>
                <a:lnTo>
                  <a:pt x="194437" y="1204468"/>
                </a:lnTo>
                <a:lnTo>
                  <a:pt x="141097" y="1137285"/>
                </a:lnTo>
                <a:lnTo>
                  <a:pt x="174676" y="1110615"/>
                </a:lnTo>
                <a:lnTo>
                  <a:pt x="121412" y="1043559"/>
                </a:lnTo>
                <a:close/>
              </a:path>
              <a:path w="1626870" h="1304289">
                <a:moveTo>
                  <a:pt x="174676" y="1110615"/>
                </a:moveTo>
                <a:lnTo>
                  <a:pt x="141097" y="1137285"/>
                </a:lnTo>
                <a:lnTo>
                  <a:pt x="194437" y="1204468"/>
                </a:lnTo>
                <a:lnTo>
                  <a:pt x="228030" y="1177784"/>
                </a:lnTo>
                <a:lnTo>
                  <a:pt x="174676" y="1110615"/>
                </a:lnTo>
                <a:close/>
              </a:path>
              <a:path w="1626870" h="1304289">
                <a:moveTo>
                  <a:pt x="228030" y="1177784"/>
                </a:moveTo>
                <a:lnTo>
                  <a:pt x="194437" y="1204468"/>
                </a:lnTo>
                <a:lnTo>
                  <a:pt x="249225" y="1204468"/>
                </a:lnTo>
                <a:lnTo>
                  <a:pt x="228030" y="1177784"/>
                </a:lnTo>
                <a:close/>
              </a:path>
              <a:path w="1626870" h="1304289">
                <a:moveTo>
                  <a:pt x="1573022" y="0"/>
                </a:moveTo>
                <a:lnTo>
                  <a:pt x="174676" y="1110615"/>
                </a:lnTo>
                <a:lnTo>
                  <a:pt x="228030" y="1177784"/>
                </a:lnTo>
                <a:lnTo>
                  <a:pt x="1626362" y="67056"/>
                </a:lnTo>
                <a:lnTo>
                  <a:pt x="1573022" y="0"/>
                </a:lnTo>
                <a:close/>
              </a:path>
            </a:pathLst>
          </a:custGeom>
          <a:solidFill>
            <a:srgbClr val="006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29611" y="992124"/>
            <a:ext cx="1301242" cy="23520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16296" y="989063"/>
            <a:ext cx="1118489" cy="1930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52116" y="4277867"/>
            <a:ext cx="856233" cy="19093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87340" y="4277867"/>
            <a:ext cx="1248917" cy="190931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653028" y="3791077"/>
            <a:ext cx="1591310" cy="257810"/>
          </a:xfrm>
          <a:custGeom>
            <a:avLst/>
            <a:gdLst/>
            <a:ahLst/>
            <a:cxnLst/>
            <a:rect l="l" t="t" r="r" b="b"/>
            <a:pathLst>
              <a:path w="1591310" h="257810">
                <a:moveTo>
                  <a:pt x="1333881" y="0"/>
                </a:moveTo>
                <a:lnTo>
                  <a:pt x="1333881" y="257238"/>
                </a:lnTo>
                <a:lnTo>
                  <a:pt x="1505331" y="171513"/>
                </a:lnTo>
                <a:lnTo>
                  <a:pt x="1376807" y="171513"/>
                </a:lnTo>
                <a:lnTo>
                  <a:pt x="1376807" y="85788"/>
                </a:lnTo>
                <a:lnTo>
                  <a:pt x="1505373" y="85788"/>
                </a:lnTo>
                <a:lnTo>
                  <a:pt x="1333881" y="0"/>
                </a:lnTo>
                <a:close/>
              </a:path>
              <a:path w="1591310" h="257810">
                <a:moveTo>
                  <a:pt x="1333881" y="85788"/>
                </a:moveTo>
                <a:lnTo>
                  <a:pt x="0" y="85788"/>
                </a:lnTo>
                <a:lnTo>
                  <a:pt x="0" y="171513"/>
                </a:lnTo>
                <a:lnTo>
                  <a:pt x="1333881" y="171513"/>
                </a:lnTo>
                <a:lnTo>
                  <a:pt x="1333881" y="85788"/>
                </a:lnTo>
                <a:close/>
              </a:path>
              <a:path w="1591310" h="257810">
                <a:moveTo>
                  <a:pt x="1505373" y="85788"/>
                </a:moveTo>
                <a:lnTo>
                  <a:pt x="1376807" y="85788"/>
                </a:lnTo>
                <a:lnTo>
                  <a:pt x="1376807" y="171513"/>
                </a:lnTo>
                <a:lnTo>
                  <a:pt x="1505331" y="171513"/>
                </a:lnTo>
                <a:lnTo>
                  <a:pt x="1591056" y="128651"/>
                </a:lnTo>
                <a:lnTo>
                  <a:pt x="1505373" y="85788"/>
                </a:lnTo>
                <a:close/>
              </a:path>
            </a:pathLst>
          </a:custGeom>
          <a:solidFill>
            <a:srgbClr val="006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560575" y="1668779"/>
            <a:ext cx="55880" cy="60325"/>
            <a:chOff x="1560575" y="1668779"/>
            <a:chExt cx="55880" cy="60325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0575" y="1668779"/>
              <a:ext cx="55684" cy="571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73910" y="16868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002" y="0"/>
                  </a:moveTo>
                  <a:lnTo>
                    <a:pt x="18795" y="0"/>
                  </a:lnTo>
                  <a:lnTo>
                    <a:pt x="13715" y="0"/>
                  </a:lnTo>
                  <a:lnTo>
                    <a:pt x="9270" y="1905"/>
                  </a:lnTo>
                  <a:lnTo>
                    <a:pt x="1904" y="9271"/>
                  </a:lnTo>
                  <a:lnTo>
                    <a:pt x="0" y="13715"/>
                  </a:lnTo>
                  <a:lnTo>
                    <a:pt x="0" y="24130"/>
                  </a:lnTo>
                  <a:lnTo>
                    <a:pt x="1904" y="28575"/>
                  </a:lnTo>
                  <a:lnTo>
                    <a:pt x="9270" y="35940"/>
                  </a:lnTo>
                  <a:lnTo>
                    <a:pt x="13715" y="37719"/>
                  </a:lnTo>
                  <a:lnTo>
                    <a:pt x="24002" y="37719"/>
                  </a:lnTo>
                  <a:lnTo>
                    <a:pt x="28447" y="35940"/>
                  </a:lnTo>
                  <a:lnTo>
                    <a:pt x="32130" y="32258"/>
                  </a:lnTo>
                  <a:lnTo>
                    <a:pt x="35940" y="28575"/>
                  </a:lnTo>
                  <a:lnTo>
                    <a:pt x="37718" y="24130"/>
                  </a:lnTo>
                  <a:lnTo>
                    <a:pt x="37718" y="13715"/>
                  </a:lnTo>
                  <a:lnTo>
                    <a:pt x="35940" y="9271"/>
                  </a:lnTo>
                  <a:lnTo>
                    <a:pt x="32130" y="5587"/>
                  </a:lnTo>
                  <a:lnTo>
                    <a:pt x="28447" y="1905"/>
                  </a:lnTo>
                  <a:lnTo>
                    <a:pt x="240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73910" y="16868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795" y="0"/>
                  </a:moveTo>
                  <a:lnTo>
                    <a:pt x="24002" y="0"/>
                  </a:lnTo>
                  <a:lnTo>
                    <a:pt x="28447" y="1905"/>
                  </a:lnTo>
                  <a:lnTo>
                    <a:pt x="32130" y="5587"/>
                  </a:lnTo>
                  <a:lnTo>
                    <a:pt x="35940" y="9271"/>
                  </a:lnTo>
                  <a:lnTo>
                    <a:pt x="37718" y="13715"/>
                  </a:lnTo>
                  <a:lnTo>
                    <a:pt x="37718" y="18923"/>
                  </a:lnTo>
                  <a:lnTo>
                    <a:pt x="37718" y="24130"/>
                  </a:lnTo>
                  <a:lnTo>
                    <a:pt x="35940" y="28575"/>
                  </a:lnTo>
                  <a:lnTo>
                    <a:pt x="32130" y="32258"/>
                  </a:lnTo>
                  <a:lnTo>
                    <a:pt x="28447" y="35940"/>
                  </a:lnTo>
                  <a:lnTo>
                    <a:pt x="24002" y="37719"/>
                  </a:lnTo>
                  <a:lnTo>
                    <a:pt x="18795" y="37719"/>
                  </a:lnTo>
                  <a:lnTo>
                    <a:pt x="13715" y="37719"/>
                  </a:lnTo>
                  <a:lnTo>
                    <a:pt x="9270" y="35940"/>
                  </a:lnTo>
                  <a:lnTo>
                    <a:pt x="5587" y="32258"/>
                  </a:lnTo>
                  <a:lnTo>
                    <a:pt x="1904" y="28575"/>
                  </a:lnTo>
                  <a:lnTo>
                    <a:pt x="0" y="24130"/>
                  </a:lnTo>
                  <a:lnTo>
                    <a:pt x="0" y="18923"/>
                  </a:lnTo>
                  <a:lnTo>
                    <a:pt x="0" y="13715"/>
                  </a:lnTo>
                  <a:lnTo>
                    <a:pt x="1904" y="9271"/>
                  </a:lnTo>
                  <a:lnTo>
                    <a:pt x="5587" y="5587"/>
                  </a:lnTo>
                  <a:lnTo>
                    <a:pt x="9270" y="1905"/>
                  </a:lnTo>
                  <a:lnTo>
                    <a:pt x="13715" y="0"/>
                  </a:lnTo>
                  <a:lnTo>
                    <a:pt x="1879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32788" y="1630705"/>
            <a:ext cx="448830" cy="13484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548383" y="2109216"/>
            <a:ext cx="57150" cy="59690"/>
            <a:chOff x="1548383" y="2109216"/>
            <a:chExt cx="57150" cy="59690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48383" y="2109216"/>
              <a:ext cx="57150" cy="571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62099" y="21262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30" y="0"/>
                  </a:moveTo>
                  <a:lnTo>
                    <a:pt x="18922" y="0"/>
                  </a:lnTo>
                  <a:lnTo>
                    <a:pt x="13715" y="0"/>
                  </a:lnTo>
                  <a:lnTo>
                    <a:pt x="9271" y="1905"/>
                  </a:lnTo>
                  <a:lnTo>
                    <a:pt x="1905" y="9271"/>
                  </a:lnTo>
                  <a:lnTo>
                    <a:pt x="0" y="13716"/>
                  </a:lnTo>
                  <a:lnTo>
                    <a:pt x="0" y="24130"/>
                  </a:lnTo>
                  <a:lnTo>
                    <a:pt x="1905" y="28575"/>
                  </a:lnTo>
                  <a:lnTo>
                    <a:pt x="9271" y="35941"/>
                  </a:lnTo>
                  <a:lnTo>
                    <a:pt x="13715" y="37846"/>
                  </a:lnTo>
                  <a:lnTo>
                    <a:pt x="24130" y="37846"/>
                  </a:lnTo>
                  <a:lnTo>
                    <a:pt x="28575" y="35941"/>
                  </a:lnTo>
                  <a:lnTo>
                    <a:pt x="35940" y="28575"/>
                  </a:lnTo>
                  <a:lnTo>
                    <a:pt x="37718" y="24130"/>
                  </a:lnTo>
                  <a:lnTo>
                    <a:pt x="37718" y="13716"/>
                  </a:lnTo>
                  <a:lnTo>
                    <a:pt x="35940" y="9271"/>
                  </a:lnTo>
                  <a:lnTo>
                    <a:pt x="28575" y="1905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62099" y="21262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922" y="0"/>
                  </a:moveTo>
                  <a:lnTo>
                    <a:pt x="24130" y="0"/>
                  </a:lnTo>
                  <a:lnTo>
                    <a:pt x="28575" y="1905"/>
                  </a:lnTo>
                  <a:lnTo>
                    <a:pt x="32258" y="5588"/>
                  </a:lnTo>
                  <a:lnTo>
                    <a:pt x="35940" y="9271"/>
                  </a:lnTo>
                  <a:lnTo>
                    <a:pt x="37718" y="13716"/>
                  </a:lnTo>
                  <a:lnTo>
                    <a:pt x="37718" y="18923"/>
                  </a:lnTo>
                  <a:lnTo>
                    <a:pt x="37718" y="24130"/>
                  </a:lnTo>
                  <a:lnTo>
                    <a:pt x="35940" y="28575"/>
                  </a:lnTo>
                  <a:lnTo>
                    <a:pt x="32258" y="32258"/>
                  </a:lnTo>
                  <a:lnTo>
                    <a:pt x="28575" y="35941"/>
                  </a:lnTo>
                  <a:lnTo>
                    <a:pt x="24130" y="37846"/>
                  </a:lnTo>
                  <a:lnTo>
                    <a:pt x="18922" y="37846"/>
                  </a:lnTo>
                  <a:lnTo>
                    <a:pt x="13715" y="37846"/>
                  </a:lnTo>
                  <a:lnTo>
                    <a:pt x="9271" y="35941"/>
                  </a:lnTo>
                  <a:lnTo>
                    <a:pt x="5587" y="32258"/>
                  </a:lnTo>
                  <a:lnTo>
                    <a:pt x="1905" y="28575"/>
                  </a:lnTo>
                  <a:lnTo>
                    <a:pt x="0" y="24130"/>
                  </a:lnTo>
                  <a:lnTo>
                    <a:pt x="0" y="18923"/>
                  </a:lnTo>
                  <a:lnTo>
                    <a:pt x="0" y="13716"/>
                  </a:lnTo>
                  <a:lnTo>
                    <a:pt x="1905" y="9271"/>
                  </a:lnTo>
                  <a:lnTo>
                    <a:pt x="5587" y="5588"/>
                  </a:lnTo>
                  <a:lnTo>
                    <a:pt x="9271" y="1905"/>
                  </a:lnTo>
                  <a:lnTo>
                    <a:pt x="13715" y="0"/>
                  </a:lnTo>
                  <a:lnTo>
                    <a:pt x="1892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725167" y="2069617"/>
            <a:ext cx="471805" cy="135890"/>
            <a:chOff x="1725167" y="2069617"/>
            <a:chExt cx="471805" cy="135890"/>
          </a:xfrm>
        </p:grpSpPr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25167" y="2069617"/>
              <a:ext cx="471690" cy="1318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38756" y="2087626"/>
              <a:ext cx="454025" cy="113030"/>
            </a:xfrm>
            <a:custGeom>
              <a:avLst/>
              <a:gdLst/>
              <a:ahLst/>
              <a:cxnLst/>
              <a:rect l="l" t="t" r="r" b="b"/>
              <a:pathLst>
                <a:path w="454025" h="113030">
                  <a:moveTo>
                    <a:pt x="408940" y="1778"/>
                  </a:moveTo>
                  <a:lnTo>
                    <a:pt x="393445" y="1778"/>
                  </a:lnTo>
                  <a:lnTo>
                    <a:pt x="351536" y="110871"/>
                  </a:lnTo>
                  <a:lnTo>
                    <a:pt x="366775" y="110871"/>
                  </a:lnTo>
                  <a:lnTo>
                    <a:pt x="378841" y="77850"/>
                  </a:lnTo>
                  <a:lnTo>
                    <a:pt x="440113" y="77850"/>
                  </a:lnTo>
                  <a:lnTo>
                    <a:pt x="435325" y="66167"/>
                  </a:lnTo>
                  <a:lnTo>
                    <a:pt x="383031" y="66167"/>
                  </a:lnTo>
                  <a:lnTo>
                    <a:pt x="394969" y="34162"/>
                  </a:lnTo>
                  <a:lnTo>
                    <a:pt x="397510" y="27178"/>
                  </a:lnTo>
                  <a:lnTo>
                    <a:pt x="399415" y="20319"/>
                  </a:lnTo>
                  <a:lnTo>
                    <a:pt x="400812" y="13335"/>
                  </a:lnTo>
                  <a:lnTo>
                    <a:pt x="413675" y="13335"/>
                  </a:lnTo>
                  <a:lnTo>
                    <a:pt x="408940" y="1778"/>
                  </a:lnTo>
                  <a:close/>
                </a:path>
                <a:path w="454025" h="113030">
                  <a:moveTo>
                    <a:pt x="440113" y="77850"/>
                  </a:moveTo>
                  <a:lnTo>
                    <a:pt x="424434" y="77850"/>
                  </a:lnTo>
                  <a:lnTo>
                    <a:pt x="437134" y="110871"/>
                  </a:lnTo>
                  <a:lnTo>
                    <a:pt x="453644" y="110871"/>
                  </a:lnTo>
                  <a:lnTo>
                    <a:pt x="440113" y="77850"/>
                  </a:lnTo>
                  <a:close/>
                </a:path>
                <a:path w="454025" h="113030">
                  <a:moveTo>
                    <a:pt x="413675" y="13335"/>
                  </a:moveTo>
                  <a:lnTo>
                    <a:pt x="400812" y="13335"/>
                  </a:lnTo>
                  <a:lnTo>
                    <a:pt x="402463" y="19176"/>
                  </a:lnTo>
                  <a:lnTo>
                    <a:pt x="405130" y="26669"/>
                  </a:lnTo>
                  <a:lnTo>
                    <a:pt x="408559" y="35941"/>
                  </a:lnTo>
                  <a:lnTo>
                    <a:pt x="419988" y="66167"/>
                  </a:lnTo>
                  <a:lnTo>
                    <a:pt x="435325" y="66167"/>
                  </a:lnTo>
                  <a:lnTo>
                    <a:pt x="413675" y="13335"/>
                  </a:lnTo>
                  <a:close/>
                </a:path>
                <a:path w="454025" h="113030">
                  <a:moveTo>
                    <a:pt x="258318" y="1778"/>
                  </a:moveTo>
                  <a:lnTo>
                    <a:pt x="236600" y="1778"/>
                  </a:lnTo>
                  <a:lnTo>
                    <a:pt x="236600" y="110871"/>
                  </a:lnTo>
                  <a:lnTo>
                    <a:pt x="250444" y="110871"/>
                  </a:lnTo>
                  <a:lnTo>
                    <a:pt x="250444" y="18034"/>
                  </a:lnTo>
                  <a:lnTo>
                    <a:pt x="263736" y="18034"/>
                  </a:lnTo>
                  <a:lnTo>
                    <a:pt x="258318" y="1778"/>
                  </a:lnTo>
                  <a:close/>
                </a:path>
                <a:path w="454025" h="113030">
                  <a:moveTo>
                    <a:pt x="263736" y="18034"/>
                  </a:moveTo>
                  <a:lnTo>
                    <a:pt x="250444" y="18034"/>
                  </a:lnTo>
                  <a:lnTo>
                    <a:pt x="282067" y="110871"/>
                  </a:lnTo>
                  <a:lnTo>
                    <a:pt x="295020" y="110871"/>
                  </a:lnTo>
                  <a:lnTo>
                    <a:pt x="300452" y="95250"/>
                  </a:lnTo>
                  <a:lnTo>
                    <a:pt x="289306" y="95250"/>
                  </a:lnTo>
                  <a:lnTo>
                    <a:pt x="288163" y="91693"/>
                  </a:lnTo>
                  <a:lnTo>
                    <a:pt x="286512" y="86232"/>
                  </a:lnTo>
                  <a:lnTo>
                    <a:pt x="284099" y="79121"/>
                  </a:lnTo>
                  <a:lnTo>
                    <a:pt x="263736" y="18034"/>
                  </a:lnTo>
                  <a:close/>
                </a:path>
                <a:path w="454025" h="113030">
                  <a:moveTo>
                    <a:pt x="340613" y="19557"/>
                  </a:moveTo>
                  <a:lnTo>
                    <a:pt x="326770" y="19557"/>
                  </a:lnTo>
                  <a:lnTo>
                    <a:pt x="326770" y="110871"/>
                  </a:lnTo>
                  <a:lnTo>
                    <a:pt x="340613" y="110871"/>
                  </a:lnTo>
                  <a:lnTo>
                    <a:pt x="340613" y="19557"/>
                  </a:lnTo>
                  <a:close/>
                </a:path>
                <a:path w="454025" h="113030">
                  <a:moveTo>
                    <a:pt x="340613" y="1778"/>
                  </a:moveTo>
                  <a:lnTo>
                    <a:pt x="321182" y="1778"/>
                  </a:lnTo>
                  <a:lnTo>
                    <a:pt x="292481" y="85471"/>
                  </a:lnTo>
                  <a:lnTo>
                    <a:pt x="290575" y="91186"/>
                  </a:lnTo>
                  <a:lnTo>
                    <a:pt x="289306" y="95250"/>
                  </a:lnTo>
                  <a:lnTo>
                    <a:pt x="300452" y="95250"/>
                  </a:lnTo>
                  <a:lnTo>
                    <a:pt x="326770" y="19557"/>
                  </a:lnTo>
                  <a:lnTo>
                    <a:pt x="340613" y="19557"/>
                  </a:lnTo>
                  <a:lnTo>
                    <a:pt x="340613" y="1778"/>
                  </a:lnTo>
                  <a:close/>
                </a:path>
                <a:path w="454025" h="113030">
                  <a:moveTo>
                    <a:pt x="109093" y="1778"/>
                  </a:moveTo>
                  <a:lnTo>
                    <a:pt x="94615" y="1778"/>
                  </a:lnTo>
                  <a:lnTo>
                    <a:pt x="94615" y="110871"/>
                  </a:lnTo>
                  <a:lnTo>
                    <a:pt x="109093" y="110871"/>
                  </a:lnTo>
                  <a:lnTo>
                    <a:pt x="109093" y="1778"/>
                  </a:lnTo>
                  <a:close/>
                </a:path>
                <a:path w="454025" h="113030">
                  <a:moveTo>
                    <a:pt x="73532" y="1778"/>
                  </a:moveTo>
                  <a:lnTo>
                    <a:pt x="0" y="1778"/>
                  </a:lnTo>
                  <a:lnTo>
                    <a:pt x="0" y="110871"/>
                  </a:lnTo>
                  <a:lnTo>
                    <a:pt x="14478" y="110871"/>
                  </a:lnTo>
                  <a:lnTo>
                    <a:pt x="14478" y="61341"/>
                  </a:lnTo>
                  <a:lnTo>
                    <a:pt x="65659" y="61341"/>
                  </a:lnTo>
                  <a:lnTo>
                    <a:pt x="65659" y="48513"/>
                  </a:lnTo>
                  <a:lnTo>
                    <a:pt x="14478" y="48513"/>
                  </a:lnTo>
                  <a:lnTo>
                    <a:pt x="14478" y="14731"/>
                  </a:lnTo>
                  <a:lnTo>
                    <a:pt x="73532" y="14731"/>
                  </a:lnTo>
                  <a:lnTo>
                    <a:pt x="73532" y="1778"/>
                  </a:lnTo>
                  <a:close/>
                </a:path>
                <a:path w="454025" h="113030">
                  <a:moveTo>
                    <a:pt x="143637" y="74675"/>
                  </a:moveTo>
                  <a:lnTo>
                    <a:pt x="129920" y="75818"/>
                  </a:lnTo>
                  <a:lnTo>
                    <a:pt x="130175" y="83185"/>
                  </a:lnTo>
                  <a:lnTo>
                    <a:pt x="132206" y="89662"/>
                  </a:lnTo>
                  <a:lnTo>
                    <a:pt x="136017" y="95504"/>
                  </a:lnTo>
                  <a:lnTo>
                    <a:pt x="139700" y="101218"/>
                  </a:lnTo>
                  <a:lnTo>
                    <a:pt x="145034" y="105537"/>
                  </a:lnTo>
                  <a:lnTo>
                    <a:pt x="158369" y="111379"/>
                  </a:lnTo>
                  <a:lnTo>
                    <a:pt x="166624" y="112775"/>
                  </a:lnTo>
                  <a:lnTo>
                    <a:pt x="184276" y="112775"/>
                  </a:lnTo>
                  <a:lnTo>
                    <a:pt x="191262" y="111379"/>
                  </a:lnTo>
                  <a:lnTo>
                    <a:pt x="197485" y="108457"/>
                  </a:lnTo>
                  <a:lnTo>
                    <a:pt x="203707" y="105663"/>
                  </a:lnTo>
                  <a:lnTo>
                    <a:pt x="208534" y="101600"/>
                  </a:lnTo>
                  <a:lnTo>
                    <a:pt x="209689" y="99822"/>
                  </a:lnTo>
                  <a:lnTo>
                    <a:pt x="169544" y="99822"/>
                  </a:lnTo>
                  <a:lnTo>
                    <a:pt x="164084" y="98806"/>
                  </a:lnTo>
                  <a:lnTo>
                    <a:pt x="144272" y="80137"/>
                  </a:lnTo>
                  <a:lnTo>
                    <a:pt x="143637" y="74675"/>
                  </a:lnTo>
                  <a:close/>
                </a:path>
                <a:path w="454025" h="113030">
                  <a:moveTo>
                    <a:pt x="180594" y="0"/>
                  </a:moveTo>
                  <a:lnTo>
                    <a:pt x="165226" y="0"/>
                  </a:lnTo>
                  <a:lnTo>
                    <a:pt x="158495" y="1269"/>
                  </a:lnTo>
                  <a:lnTo>
                    <a:pt x="134112" y="24511"/>
                  </a:lnTo>
                  <a:lnTo>
                    <a:pt x="134112" y="35051"/>
                  </a:lnTo>
                  <a:lnTo>
                    <a:pt x="135381" y="39624"/>
                  </a:lnTo>
                  <a:lnTo>
                    <a:pt x="137922" y="43561"/>
                  </a:lnTo>
                  <a:lnTo>
                    <a:pt x="140462" y="47625"/>
                  </a:lnTo>
                  <a:lnTo>
                    <a:pt x="144399" y="51054"/>
                  </a:lnTo>
                  <a:lnTo>
                    <a:pt x="149606" y="53721"/>
                  </a:lnTo>
                  <a:lnTo>
                    <a:pt x="153669" y="55880"/>
                  </a:lnTo>
                  <a:lnTo>
                    <a:pt x="160655" y="58166"/>
                  </a:lnTo>
                  <a:lnTo>
                    <a:pt x="180720" y="62992"/>
                  </a:lnTo>
                  <a:lnTo>
                    <a:pt x="187198" y="64769"/>
                  </a:lnTo>
                  <a:lnTo>
                    <a:pt x="194691" y="67691"/>
                  </a:lnTo>
                  <a:lnTo>
                    <a:pt x="197993" y="69723"/>
                  </a:lnTo>
                  <a:lnTo>
                    <a:pt x="199898" y="72390"/>
                  </a:lnTo>
                  <a:lnTo>
                    <a:pt x="201930" y="74930"/>
                  </a:lnTo>
                  <a:lnTo>
                    <a:pt x="202945" y="77850"/>
                  </a:lnTo>
                  <a:lnTo>
                    <a:pt x="202945" y="84709"/>
                  </a:lnTo>
                  <a:lnTo>
                    <a:pt x="181356" y="99822"/>
                  </a:lnTo>
                  <a:lnTo>
                    <a:pt x="209689" y="99822"/>
                  </a:lnTo>
                  <a:lnTo>
                    <a:pt x="215137" y="91440"/>
                  </a:lnTo>
                  <a:lnTo>
                    <a:pt x="216788" y="85979"/>
                  </a:lnTo>
                  <a:lnTo>
                    <a:pt x="216788" y="74294"/>
                  </a:lnTo>
                  <a:lnTo>
                    <a:pt x="215265" y="69087"/>
                  </a:lnTo>
                  <a:lnTo>
                    <a:pt x="212217" y="64643"/>
                  </a:lnTo>
                  <a:lnTo>
                    <a:pt x="209295" y="60071"/>
                  </a:lnTo>
                  <a:lnTo>
                    <a:pt x="204597" y="56387"/>
                  </a:lnTo>
                  <a:lnTo>
                    <a:pt x="193801" y="51435"/>
                  </a:lnTo>
                  <a:lnTo>
                    <a:pt x="185800" y="49149"/>
                  </a:lnTo>
                  <a:lnTo>
                    <a:pt x="162306" y="43815"/>
                  </a:lnTo>
                  <a:lnTo>
                    <a:pt x="155067" y="41275"/>
                  </a:lnTo>
                  <a:lnTo>
                    <a:pt x="149479" y="36194"/>
                  </a:lnTo>
                  <a:lnTo>
                    <a:pt x="148081" y="33019"/>
                  </a:lnTo>
                  <a:lnTo>
                    <a:pt x="148081" y="24511"/>
                  </a:lnTo>
                  <a:lnTo>
                    <a:pt x="149987" y="20700"/>
                  </a:lnTo>
                  <a:lnTo>
                    <a:pt x="154050" y="17525"/>
                  </a:lnTo>
                  <a:lnTo>
                    <a:pt x="157987" y="14350"/>
                  </a:lnTo>
                  <a:lnTo>
                    <a:pt x="164337" y="12700"/>
                  </a:lnTo>
                  <a:lnTo>
                    <a:pt x="206419" y="12700"/>
                  </a:lnTo>
                  <a:lnTo>
                    <a:pt x="204850" y="10287"/>
                  </a:lnTo>
                  <a:lnTo>
                    <a:pt x="200151" y="6476"/>
                  </a:lnTo>
                  <a:lnTo>
                    <a:pt x="193929" y="3937"/>
                  </a:lnTo>
                  <a:lnTo>
                    <a:pt x="187706" y="1269"/>
                  </a:lnTo>
                  <a:lnTo>
                    <a:pt x="180594" y="0"/>
                  </a:lnTo>
                  <a:close/>
                </a:path>
                <a:path w="454025" h="113030">
                  <a:moveTo>
                    <a:pt x="206419" y="12700"/>
                  </a:moveTo>
                  <a:lnTo>
                    <a:pt x="181482" y="12700"/>
                  </a:lnTo>
                  <a:lnTo>
                    <a:pt x="187832" y="14478"/>
                  </a:lnTo>
                  <a:lnTo>
                    <a:pt x="192150" y="18034"/>
                  </a:lnTo>
                  <a:lnTo>
                    <a:pt x="196469" y="21462"/>
                  </a:lnTo>
                  <a:lnTo>
                    <a:pt x="199009" y="26669"/>
                  </a:lnTo>
                  <a:lnTo>
                    <a:pt x="199644" y="33655"/>
                  </a:lnTo>
                  <a:lnTo>
                    <a:pt x="213487" y="32512"/>
                  </a:lnTo>
                  <a:lnTo>
                    <a:pt x="213232" y="26162"/>
                  </a:lnTo>
                  <a:lnTo>
                    <a:pt x="211455" y="20447"/>
                  </a:lnTo>
                  <a:lnTo>
                    <a:pt x="206419" y="12700"/>
                  </a:lnTo>
                  <a:close/>
                </a:path>
              </a:pathLst>
            </a:custGeom>
            <a:solidFill>
              <a:srgbClr val="171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34184" y="2083054"/>
              <a:ext cx="462788" cy="12192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557527" y="1889760"/>
            <a:ext cx="55880" cy="59690"/>
            <a:chOff x="1557527" y="1889760"/>
            <a:chExt cx="55880" cy="59690"/>
          </a:xfrm>
        </p:grpSpPr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57527" y="1889760"/>
              <a:ext cx="55684" cy="5715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570989" y="190703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29" y="0"/>
                  </a:moveTo>
                  <a:lnTo>
                    <a:pt x="18922" y="0"/>
                  </a:lnTo>
                  <a:lnTo>
                    <a:pt x="13715" y="0"/>
                  </a:lnTo>
                  <a:lnTo>
                    <a:pt x="9271" y="1905"/>
                  </a:lnTo>
                  <a:lnTo>
                    <a:pt x="1904" y="9270"/>
                  </a:lnTo>
                  <a:lnTo>
                    <a:pt x="0" y="13716"/>
                  </a:lnTo>
                  <a:lnTo>
                    <a:pt x="0" y="24130"/>
                  </a:lnTo>
                  <a:lnTo>
                    <a:pt x="1904" y="28575"/>
                  </a:lnTo>
                  <a:lnTo>
                    <a:pt x="9271" y="35941"/>
                  </a:lnTo>
                  <a:lnTo>
                    <a:pt x="13715" y="37718"/>
                  </a:lnTo>
                  <a:lnTo>
                    <a:pt x="24129" y="37718"/>
                  </a:lnTo>
                  <a:lnTo>
                    <a:pt x="28575" y="35941"/>
                  </a:lnTo>
                  <a:lnTo>
                    <a:pt x="35940" y="28575"/>
                  </a:lnTo>
                  <a:lnTo>
                    <a:pt x="37718" y="24130"/>
                  </a:lnTo>
                  <a:lnTo>
                    <a:pt x="37718" y="13716"/>
                  </a:lnTo>
                  <a:lnTo>
                    <a:pt x="35940" y="9270"/>
                  </a:lnTo>
                  <a:lnTo>
                    <a:pt x="28575" y="1905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70989" y="190703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922" y="0"/>
                  </a:moveTo>
                  <a:lnTo>
                    <a:pt x="24129" y="0"/>
                  </a:lnTo>
                  <a:lnTo>
                    <a:pt x="28575" y="1905"/>
                  </a:lnTo>
                  <a:lnTo>
                    <a:pt x="32257" y="5587"/>
                  </a:lnTo>
                  <a:lnTo>
                    <a:pt x="35940" y="9270"/>
                  </a:lnTo>
                  <a:lnTo>
                    <a:pt x="37718" y="13716"/>
                  </a:lnTo>
                  <a:lnTo>
                    <a:pt x="37718" y="18923"/>
                  </a:lnTo>
                  <a:lnTo>
                    <a:pt x="37718" y="24130"/>
                  </a:lnTo>
                  <a:lnTo>
                    <a:pt x="35940" y="28575"/>
                  </a:lnTo>
                  <a:lnTo>
                    <a:pt x="32257" y="32257"/>
                  </a:lnTo>
                  <a:lnTo>
                    <a:pt x="28575" y="35941"/>
                  </a:lnTo>
                  <a:lnTo>
                    <a:pt x="24129" y="37718"/>
                  </a:lnTo>
                  <a:lnTo>
                    <a:pt x="18922" y="37718"/>
                  </a:lnTo>
                  <a:lnTo>
                    <a:pt x="13715" y="37718"/>
                  </a:lnTo>
                  <a:lnTo>
                    <a:pt x="9271" y="35941"/>
                  </a:lnTo>
                  <a:lnTo>
                    <a:pt x="5587" y="32257"/>
                  </a:lnTo>
                  <a:lnTo>
                    <a:pt x="1904" y="28575"/>
                  </a:lnTo>
                  <a:lnTo>
                    <a:pt x="0" y="24130"/>
                  </a:lnTo>
                  <a:lnTo>
                    <a:pt x="0" y="18923"/>
                  </a:lnTo>
                  <a:lnTo>
                    <a:pt x="0" y="13716"/>
                  </a:lnTo>
                  <a:lnTo>
                    <a:pt x="1904" y="9270"/>
                  </a:lnTo>
                  <a:lnTo>
                    <a:pt x="5587" y="5587"/>
                  </a:lnTo>
                  <a:lnTo>
                    <a:pt x="9271" y="1905"/>
                  </a:lnTo>
                  <a:lnTo>
                    <a:pt x="13715" y="0"/>
                  </a:lnTo>
                  <a:lnTo>
                    <a:pt x="1892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732788" y="1853209"/>
            <a:ext cx="455295" cy="130810"/>
            <a:chOff x="1732788" y="1853209"/>
            <a:chExt cx="455295" cy="130810"/>
          </a:xfrm>
        </p:grpSpPr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32788" y="1853209"/>
              <a:ext cx="454913" cy="12722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747393" y="1870201"/>
              <a:ext cx="435609" cy="109220"/>
            </a:xfrm>
            <a:custGeom>
              <a:avLst/>
              <a:gdLst/>
              <a:ahLst/>
              <a:cxnLst/>
              <a:rect l="l" t="t" r="r" b="b"/>
              <a:pathLst>
                <a:path w="435610" h="109219">
                  <a:moveTo>
                    <a:pt x="200279" y="0"/>
                  </a:moveTo>
                  <a:lnTo>
                    <a:pt x="151892" y="0"/>
                  </a:lnTo>
                  <a:lnTo>
                    <a:pt x="151892" y="109093"/>
                  </a:lnTo>
                  <a:lnTo>
                    <a:pt x="166369" y="109093"/>
                  </a:lnTo>
                  <a:lnTo>
                    <a:pt x="166369" y="64770"/>
                  </a:lnTo>
                  <a:lnTo>
                    <a:pt x="194309" y="64770"/>
                  </a:lnTo>
                  <a:lnTo>
                    <a:pt x="229234" y="51943"/>
                  </a:lnTo>
                  <a:lnTo>
                    <a:pt x="166369" y="51943"/>
                  </a:lnTo>
                  <a:lnTo>
                    <a:pt x="166369" y="12953"/>
                  </a:lnTo>
                  <a:lnTo>
                    <a:pt x="229996" y="12953"/>
                  </a:lnTo>
                  <a:lnTo>
                    <a:pt x="229615" y="12192"/>
                  </a:lnTo>
                  <a:lnTo>
                    <a:pt x="226694" y="8636"/>
                  </a:lnTo>
                  <a:lnTo>
                    <a:pt x="223138" y="6223"/>
                  </a:lnTo>
                  <a:lnTo>
                    <a:pt x="219456" y="3683"/>
                  </a:lnTo>
                  <a:lnTo>
                    <a:pt x="215011" y="2032"/>
                  </a:lnTo>
                  <a:lnTo>
                    <a:pt x="209676" y="1143"/>
                  </a:lnTo>
                  <a:lnTo>
                    <a:pt x="205867" y="381"/>
                  </a:lnTo>
                  <a:lnTo>
                    <a:pt x="200279" y="0"/>
                  </a:lnTo>
                  <a:close/>
                </a:path>
                <a:path w="435610" h="109219">
                  <a:moveTo>
                    <a:pt x="288798" y="0"/>
                  </a:moveTo>
                  <a:lnTo>
                    <a:pt x="273304" y="0"/>
                  </a:lnTo>
                  <a:lnTo>
                    <a:pt x="231394" y="109093"/>
                  </a:lnTo>
                  <a:lnTo>
                    <a:pt x="246633" y="109093"/>
                  </a:lnTo>
                  <a:lnTo>
                    <a:pt x="258699" y="76073"/>
                  </a:lnTo>
                  <a:lnTo>
                    <a:pt x="319971" y="76073"/>
                  </a:lnTo>
                  <a:lnTo>
                    <a:pt x="315183" y="64389"/>
                  </a:lnTo>
                  <a:lnTo>
                    <a:pt x="262889" y="64389"/>
                  </a:lnTo>
                  <a:lnTo>
                    <a:pt x="274827" y="32385"/>
                  </a:lnTo>
                  <a:lnTo>
                    <a:pt x="277368" y="25400"/>
                  </a:lnTo>
                  <a:lnTo>
                    <a:pt x="279273" y="18542"/>
                  </a:lnTo>
                  <a:lnTo>
                    <a:pt x="280669" y="11557"/>
                  </a:lnTo>
                  <a:lnTo>
                    <a:pt x="293533" y="11557"/>
                  </a:lnTo>
                  <a:lnTo>
                    <a:pt x="288798" y="0"/>
                  </a:lnTo>
                  <a:close/>
                </a:path>
                <a:path w="435610" h="109219">
                  <a:moveTo>
                    <a:pt x="319971" y="76073"/>
                  </a:moveTo>
                  <a:lnTo>
                    <a:pt x="304292" y="76073"/>
                  </a:lnTo>
                  <a:lnTo>
                    <a:pt x="316992" y="109093"/>
                  </a:lnTo>
                  <a:lnTo>
                    <a:pt x="333501" y="109093"/>
                  </a:lnTo>
                  <a:lnTo>
                    <a:pt x="319971" y="76073"/>
                  </a:lnTo>
                  <a:close/>
                </a:path>
                <a:path w="435610" h="109219">
                  <a:moveTo>
                    <a:pt x="390906" y="0"/>
                  </a:moveTo>
                  <a:lnTo>
                    <a:pt x="375412" y="0"/>
                  </a:lnTo>
                  <a:lnTo>
                    <a:pt x="333501" y="109093"/>
                  </a:lnTo>
                  <a:lnTo>
                    <a:pt x="348742" y="109093"/>
                  </a:lnTo>
                  <a:lnTo>
                    <a:pt x="360806" y="76073"/>
                  </a:lnTo>
                  <a:lnTo>
                    <a:pt x="422079" y="76073"/>
                  </a:lnTo>
                  <a:lnTo>
                    <a:pt x="417291" y="64389"/>
                  </a:lnTo>
                  <a:lnTo>
                    <a:pt x="364998" y="64389"/>
                  </a:lnTo>
                  <a:lnTo>
                    <a:pt x="376936" y="32385"/>
                  </a:lnTo>
                  <a:lnTo>
                    <a:pt x="379475" y="25400"/>
                  </a:lnTo>
                  <a:lnTo>
                    <a:pt x="381381" y="18542"/>
                  </a:lnTo>
                  <a:lnTo>
                    <a:pt x="382777" y="11557"/>
                  </a:lnTo>
                  <a:lnTo>
                    <a:pt x="395641" y="11557"/>
                  </a:lnTo>
                  <a:lnTo>
                    <a:pt x="390906" y="0"/>
                  </a:lnTo>
                  <a:close/>
                </a:path>
                <a:path w="435610" h="109219">
                  <a:moveTo>
                    <a:pt x="422079" y="76073"/>
                  </a:moveTo>
                  <a:lnTo>
                    <a:pt x="406400" y="76073"/>
                  </a:lnTo>
                  <a:lnTo>
                    <a:pt x="419100" y="109093"/>
                  </a:lnTo>
                  <a:lnTo>
                    <a:pt x="435609" y="109093"/>
                  </a:lnTo>
                  <a:lnTo>
                    <a:pt x="422079" y="76073"/>
                  </a:lnTo>
                  <a:close/>
                </a:path>
                <a:path w="435610" h="109219">
                  <a:moveTo>
                    <a:pt x="293533" y="11557"/>
                  </a:moveTo>
                  <a:lnTo>
                    <a:pt x="280669" y="11557"/>
                  </a:lnTo>
                  <a:lnTo>
                    <a:pt x="282320" y="17399"/>
                  </a:lnTo>
                  <a:lnTo>
                    <a:pt x="284988" y="24892"/>
                  </a:lnTo>
                  <a:lnTo>
                    <a:pt x="288417" y="34162"/>
                  </a:lnTo>
                  <a:lnTo>
                    <a:pt x="299846" y="64389"/>
                  </a:lnTo>
                  <a:lnTo>
                    <a:pt x="315183" y="64389"/>
                  </a:lnTo>
                  <a:lnTo>
                    <a:pt x="293533" y="11557"/>
                  </a:lnTo>
                  <a:close/>
                </a:path>
                <a:path w="435610" h="109219">
                  <a:moveTo>
                    <a:pt x="395641" y="11557"/>
                  </a:moveTo>
                  <a:lnTo>
                    <a:pt x="382777" y="11557"/>
                  </a:lnTo>
                  <a:lnTo>
                    <a:pt x="384429" y="17399"/>
                  </a:lnTo>
                  <a:lnTo>
                    <a:pt x="387095" y="24892"/>
                  </a:lnTo>
                  <a:lnTo>
                    <a:pt x="390525" y="34162"/>
                  </a:lnTo>
                  <a:lnTo>
                    <a:pt x="401955" y="64389"/>
                  </a:lnTo>
                  <a:lnTo>
                    <a:pt x="417291" y="64389"/>
                  </a:lnTo>
                  <a:lnTo>
                    <a:pt x="395641" y="11557"/>
                  </a:lnTo>
                  <a:close/>
                </a:path>
                <a:path w="435610" h="109219">
                  <a:moveTo>
                    <a:pt x="229996" y="12953"/>
                  </a:moveTo>
                  <a:lnTo>
                    <a:pt x="200787" y="12953"/>
                  </a:lnTo>
                  <a:lnTo>
                    <a:pt x="205231" y="13208"/>
                  </a:lnTo>
                  <a:lnTo>
                    <a:pt x="207644" y="13843"/>
                  </a:lnTo>
                  <a:lnTo>
                    <a:pt x="211455" y="14986"/>
                  </a:lnTo>
                  <a:lnTo>
                    <a:pt x="214502" y="17018"/>
                  </a:lnTo>
                  <a:lnTo>
                    <a:pt x="219075" y="23622"/>
                  </a:lnTo>
                  <a:lnTo>
                    <a:pt x="220344" y="27431"/>
                  </a:lnTo>
                  <a:lnTo>
                    <a:pt x="220344" y="38354"/>
                  </a:lnTo>
                  <a:lnTo>
                    <a:pt x="218312" y="43180"/>
                  </a:lnTo>
                  <a:lnTo>
                    <a:pt x="214375" y="46736"/>
                  </a:lnTo>
                  <a:lnTo>
                    <a:pt x="210438" y="50165"/>
                  </a:lnTo>
                  <a:lnTo>
                    <a:pt x="203834" y="51943"/>
                  </a:lnTo>
                  <a:lnTo>
                    <a:pt x="229234" y="51943"/>
                  </a:lnTo>
                  <a:lnTo>
                    <a:pt x="232156" y="48768"/>
                  </a:lnTo>
                  <a:lnTo>
                    <a:pt x="235204" y="40893"/>
                  </a:lnTo>
                  <a:lnTo>
                    <a:pt x="235204" y="26162"/>
                  </a:lnTo>
                  <a:lnTo>
                    <a:pt x="234061" y="21209"/>
                  </a:lnTo>
                  <a:lnTo>
                    <a:pt x="231901" y="16763"/>
                  </a:lnTo>
                  <a:lnTo>
                    <a:pt x="229996" y="12953"/>
                  </a:lnTo>
                  <a:close/>
                </a:path>
                <a:path w="435610" h="109219">
                  <a:moveTo>
                    <a:pt x="126111" y="0"/>
                  </a:moveTo>
                  <a:lnTo>
                    <a:pt x="111632" y="0"/>
                  </a:lnTo>
                  <a:lnTo>
                    <a:pt x="111632" y="109093"/>
                  </a:lnTo>
                  <a:lnTo>
                    <a:pt x="126111" y="109093"/>
                  </a:lnTo>
                  <a:lnTo>
                    <a:pt x="126111" y="0"/>
                  </a:lnTo>
                  <a:close/>
                </a:path>
                <a:path w="435610" h="109219">
                  <a:moveTo>
                    <a:pt x="14350" y="0"/>
                  </a:moveTo>
                  <a:lnTo>
                    <a:pt x="0" y="0"/>
                  </a:lnTo>
                  <a:lnTo>
                    <a:pt x="0" y="109093"/>
                  </a:lnTo>
                  <a:lnTo>
                    <a:pt x="14350" y="109093"/>
                  </a:lnTo>
                  <a:lnTo>
                    <a:pt x="14350" y="57658"/>
                  </a:lnTo>
                  <a:lnTo>
                    <a:pt x="85470" y="57658"/>
                  </a:lnTo>
                  <a:lnTo>
                    <a:pt x="85470" y="44831"/>
                  </a:lnTo>
                  <a:lnTo>
                    <a:pt x="14350" y="44831"/>
                  </a:lnTo>
                  <a:lnTo>
                    <a:pt x="14350" y="0"/>
                  </a:lnTo>
                  <a:close/>
                </a:path>
                <a:path w="435610" h="109219">
                  <a:moveTo>
                    <a:pt x="85470" y="57658"/>
                  </a:moveTo>
                  <a:lnTo>
                    <a:pt x="71119" y="57658"/>
                  </a:lnTo>
                  <a:lnTo>
                    <a:pt x="71119" y="109093"/>
                  </a:lnTo>
                  <a:lnTo>
                    <a:pt x="85470" y="109093"/>
                  </a:lnTo>
                  <a:lnTo>
                    <a:pt x="85470" y="57658"/>
                  </a:lnTo>
                  <a:close/>
                </a:path>
                <a:path w="435610" h="109219">
                  <a:moveTo>
                    <a:pt x="85470" y="0"/>
                  </a:moveTo>
                  <a:lnTo>
                    <a:pt x="71119" y="0"/>
                  </a:lnTo>
                  <a:lnTo>
                    <a:pt x="71119" y="44831"/>
                  </a:lnTo>
                  <a:lnTo>
                    <a:pt x="85470" y="44831"/>
                  </a:lnTo>
                  <a:lnTo>
                    <a:pt x="85470" y="0"/>
                  </a:lnTo>
                  <a:close/>
                </a:path>
              </a:pathLst>
            </a:custGeom>
            <a:solidFill>
              <a:srgbClr val="171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42821" y="1865629"/>
              <a:ext cx="444754" cy="118237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566672" y="1415821"/>
            <a:ext cx="714121" cy="161899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6659528" y="1612040"/>
            <a:ext cx="47625" cy="50800"/>
            <a:chOff x="6659528" y="1612040"/>
            <a:chExt cx="47625" cy="50800"/>
          </a:xfrm>
        </p:grpSpPr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59528" y="1612040"/>
              <a:ext cx="39565" cy="3956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664833" y="162039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002" y="0"/>
                  </a:moveTo>
                  <a:lnTo>
                    <a:pt x="18796" y="0"/>
                  </a:lnTo>
                  <a:lnTo>
                    <a:pt x="13589" y="0"/>
                  </a:lnTo>
                  <a:lnTo>
                    <a:pt x="9144" y="1905"/>
                  </a:lnTo>
                  <a:lnTo>
                    <a:pt x="5461" y="5587"/>
                  </a:lnTo>
                  <a:lnTo>
                    <a:pt x="1777" y="9144"/>
                  </a:lnTo>
                  <a:lnTo>
                    <a:pt x="0" y="13589"/>
                  </a:lnTo>
                  <a:lnTo>
                    <a:pt x="0" y="24003"/>
                  </a:lnTo>
                  <a:lnTo>
                    <a:pt x="1777" y="28575"/>
                  </a:lnTo>
                  <a:lnTo>
                    <a:pt x="9144" y="35941"/>
                  </a:lnTo>
                  <a:lnTo>
                    <a:pt x="13589" y="37719"/>
                  </a:lnTo>
                  <a:lnTo>
                    <a:pt x="24002" y="37719"/>
                  </a:lnTo>
                  <a:lnTo>
                    <a:pt x="28448" y="35941"/>
                  </a:lnTo>
                  <a:lnTo>
                    <a:pt x="35814" y="28575"/>
                  </a:lnTo>
                  <a:lnTo>
                    <a:pt x="37719" y="24003"/>
                  </a:lnTo>
                  <a:lnTo>
                    <a:pt x="37719" y="13589"/>
                  </a:lnTo>
                  <a:lnTo>
                    <a:pt x="35814" y="9144"/>
                  </a:lnTo>
                  <a:lnTo>
                    <a:pt x="32131" y="5587"/>
                  </a:lnTo>
                  <a:lnTo>
                    <a:pt x="28448" y="1905"/>
                  </a:lnTo>
                  <a:lnTo>
                    <a:pt x="240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64833" y="162039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796" y="0"/>
                  </a:moveTo>
                  <a:lnTo>
                    <a:pt x="24002" y="0"/>
                  </a:lnTo>
                  <a:lnTo>
                    <a:pt x="28448" y="1905"/>
                  </a:lnTo>
                  <a:lnTo>
                    <a:pt x="32131" y="5587"/>
                  </a:lnTo>
                  <a:lnTo>
                    <a:pt x="35814" y="9144"/>
                  </a:lnTo>
                  <a:lnTo>
                    <a:pt x="37719" y="13589"/>
                  </a:lnTo>
                  <a:lnTo>
                    <a:pt x="37719" y="18796"/>
                  </a:lnTo>
                  <a:lnTo>
                    <a:pt x="37719" y="24003"/>
                  </a:lnTo>
                  <a:lnTo>
                    <a:pt x="35814" y="28575"/>
                  </a:lnTo>
                  <a:lnTo>
                    <a:pt x="32131" y="32258"/>
                  </a:lnTo>
                  <a:lnTo>
                    <a:pt x="28448" y="35941"/>
                  </a:lnTo>
                  <a:lnTo>
                    <a:pt x="24002" y="37719"/>
                  </a:lnTo>
                  <a:lnTo>
                    <a:pt x="18796" y="37719"/>
                  </a:lnTo>
                  <a:lnTo>
                    <a:pt x="13589" y="37719"/>
                  </a:lnTo>
                  <a:lnTo>
                    <a:pt x="9144" y="35941"/>
                  </a:lnTo>
                  <a:lnTo>
                    <a:pt x="5461" y="32258"/>
                  </a:lnTo>
                  <a:lnTo>
                    <a:pt x="1777" y="28575"/>
                  </a:lnTo>
                  <a:lnTo>
                    <a:pt x="0" y="24003"/>
                  </a:lnTo>
                  <a:lnTo>
                    <a:pt x="0" y="18796"/>
                  </a:lnTo>
                  <a:lnTo>
                    <a:pt x="0" y="13589"/>
                  </a:lnTo>
                  <a:lnTo>
                    <a:pt x="1777" y="9144"/>
                  </a:lnTo>
                  <a:lnTo>
                    <a:pt x="5461" y="5587"/>
                  </a:lnTo>
                  <a:lnTo>
                    <a:pt x="9144" y="1905"/>
                  </a:lnTo>
                  <a:lnTo>
                    <a:pt x="13589" y="0"/>
                  </a:lnTo>
                  <a:lnTo>
                    <a:pt x="1879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827519" y="1563624"/>
            <a:ext cx="1376933" cy="165735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6659302" y="1825400"/>
            <a:ext cx="47625" cy="51435"/>
            <a:chOff x="6659302" y="1825400"/>
            <a:chExt cx="47625" cy="51435"/>
          </a:xfrm>
        </p:grpSpPr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59302" y="1825400"/>
              <a:ext cx="42834" cy="3956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664070" y="18343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002" y="0"/>
                  </a:moveTo>
                  <a:lnTo>
                    <a:pt x="18796" y="0"/>
                  </a:lnTo>
                  <a:lnTo>
                    <a:pt x="13715" y="0"/>
                  </a:lnTo>
                  <a:lnTo>
                    <a:pt x="9271" y="1904"/>
                  </a:lnTo>
                  <a:lnTo>
                    <a:pt x="5587" y="5587"/>
                  </a:lnTo>
                  <a:lnTo>
                    <a:pt x="1777" y="9144"/>
                  </a:lnTo>
                  <a:lnTo>
                    <a:pt x="0" y="13588"/>
                  </a:lnTo>
                  <a:lnTo>
                    <a:pt x="0" y="24002"/>
                  </a:lnTo>
                  <a:lnTo>
                    <a:pt x="1777" y="28448"/>
                  </a:lnTo>
                  <a:lnTo>
                    <a:pt x="9271" y="35940"/>
                  </a:lnTo>
                  <a:lnTo>
                    <a:pt x="13715" y="37719"/>
                  </a:lnTo>
                  <a:lnTo>
                    <a:pt x="24002" y="37719"/>
                  </a:lnTo>
                  <a:lnTo>
                    <a:pt x="28448" y="35940"/>
                  </a:lnTo>
                  <a:lnTo>
                    <a:pt x="32130" y="32258"/>
                  </a:lnTo>
                  <a:lnTo>
                    <a:pt x="35813" y="28448"/>
                  </a:lnTo>
                  <a:lnTo>
                    <a:pt x="37719" y="24002"/>
                  </a:lnTo>
                  <a:lnTo>
                    <a:pt x="37719" y="13588"/>
                  </a:lnTo>
                  <a:lnTo>
                    <a:pt x="35813" y="9144"/>
                  </a:lnTo>
                  <a:lnTo>
                    <a:pt x="32130" y="5587"/>
                  </a:lnTo>
                  <a:lnTo>
                    <a:pt x="28448" y="1904"/>
                  </a:lnTo>
                  <a:lnTo>
                    <a:pt x="240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64070" y="18343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796" y="0"/>
                  </a:moveTo>
                  <a:lnTo>
                    <a:pt x="24002" y="0"/>
                  </a:lnTo>
                  <a:lnTo>
                    <a:pt x="28448" y="1904"/>
                  </a:lnTo>
                  <a:lnTo>
                    <a:pt x="32130" y="5587"/>
                  </a:lnTo>
                  <a:lnTo>
                    <a:pt x="35813" y="9144"/>
                  </a:lnTo>
                  <a:lnTo>
                    <a:pt x="37719" y="13588"/>
                  </a:lnTo>
                  <a:lnTo>
                    <a:pt x="37719" y="18796"/>
                  </a:lnTo>
                  <a:lnTo>
                    <a:pt x="37719" y="24002"/>
                  </a:lnTo>
                  <a:lnTo>
                    <a:pt x="35813" y="28448"/>
                  </a:lnTo>
                  <a:lnTo>
                    <a:pt x="32130" y="32258"/>
                  </a:lnTo>
                  <a:lnTo>
                    <a:pt x="28448" y="35940"/>
                  </a:lnTo>
                  <a:lnTo>
                    <a:pt x="24002" y="37719"/>
                  </a:lnTo>
                  <a:lnTo>
                    <a:pt x="18796" y="37719"/>
                  </a:lnTo>
                  <a:lnTo>
                    <a:pt x="13715" y="37719"/>
                  </a:lnTo>
                  <a:lnTo>
                    <a:pt x="9271" y="35940"/>
                  </a:lnTo>
                  <a:lnTo>
                    <a:pt x="5587" y="32258"/>
                  </a:lnTo>
                  <a:lnTo>
                    <a:pt x="1777" y="28448"/>
                  </a:lnTo>
                  <a:lnTo>
                    <a:pt x="0" y="24002"/>
                  </a:lnTo>
                  <a:lnTo>
                    <a:pt x="0" y="18796"/>
                  </a:lnTo>
                  <a:lnTo>
                    <a:pt x="0" y="13588"/>
                  </a:lnTo>
                  <a:lnTo>
                    <a:pt x="1777" y="9144"/>
                  </a:lnTo>
                  <a:lnTo>
                    <a:pt x="5587" y="5587"/>
                  </a:lnTo>
                  <a:lnTo>
                    <a:pt x="9271" y="1904"/>
                  </a:lnTo>
                  <a:lnTo>
                    <a:pt x="13715" y="0"/>
                  </a:lnTo>
                  <a:lnTo>
                    <a:pt x="1879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" name="object 4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825995" y="1778533"/>
            <a:ext cx="1707642" cy="13459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630923" y="1353311"/>
            <a:ext cx="714248" cy="160655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824132" y="3382928"/>
            <a:ext cx="47625" cy="51435"/>
            <a:chOff x="824132" y="3382928"/>
            <a:chExt cx="47625" cy="51435"/>
          </a:xfrm>
        </p:grpSpPr>
        <p:pic>
          <p:nvPicPr>
            <p:cNvPr id="51" name="object 5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24132" y="3382928"/>
              <a:ext cx="39565" cy="3956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29246" y="33916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041" y="0"/>
                  </a:moveTo>
                  <a:lnTo>
                    <a:pt x="18834" y="0"/>
                  </a:lnTo>
                  <a:lnTo>
                    <a:pt x="13665" y="0"/>
                  </a:lnTo>
                  <a:lnTo>
                    <a:pt x="9245" y="1777"/>
                  </a:lnTo>
                  <a:lnTo>
                    <a:pt x="1854" y="9143"/>
                  </a:lnTo>
                  <a:lnTo>
                    <a:pt x="0" y="13588"/>
                  </a:lnTo>
                  <a:lnTo>
                    <a:pt x="0" y="24002"/>
                  </a:lnTo>
                  <a:lnTo>
                    <a:pt x="1854" y="28448"/>
                  </a:lnTo>
                  <a:lnTo>
                    <a:pt x="5549" y="32131"/>
                  </a:lnTo>
                  <a:lnTo>
                    <a:pt x="9245" y="35940"/>
                  </a:lnTo>
                  <a:lnTo>
                    <a:pt x="13665" y="37718"/>
                  </a:lnTo>
                  <a:lnTo>
                    <a:pt x="24041" y="37718"/>
                  </a:lnTo>
                  <a:lnTo>
                    <a:pt x="28486" y="35940"/>
                  </a:lnTo>
                  <a:lnTo>
                    <a:pt x="32181" y="32131"/>
                  </a:lnTo>
                  <a:lnTo>
                    <a:pt x="35877" y="28448"/>
                  </a:lnTo>
                  <a:lnTo>
                    <a:pt x="37731" y="24002"/>
                  </a:lnTo>
                  <a:lnTo>
                    <a:pt x="37731" y="13588"/>
                  </a:lnTo>
                  <a:lnTo>
                    <a:pt x="35877" y="9143"/>
                  </a:lnTo>
                  <a:lnTo>
                    <a:pt x="28486" y="1777"/>
                  </a:lnTo>
                  <a:lnTo>
                    <a:pt x="24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29246" y="33916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834" y="0"/>
                  </a:moveTo>
                  <a:lnTo>
                    <a:pt x="24041" y="0"/>
                  </a:lnTo>
                  <a:lnTo>
                    <a:pt x="28486" y="1777"/>
                  </a:lnTo>
                  <a:lnTo>
                    <a:pt x="32181" y="5461"/>
                  </a:lnTo>
                  <a:lnTo>
                    <a:pt x="35877" y="9143"/>
                  </a:lnTo>
                  <a:lnTo>
                    <a:pt x="37731" y="13588"/>
                  </a:lnTo>
                  <a:lnTo>
                    <a:pt x="37731" y="18795"/>
                  </a:lnTo>
                  <a:lnTo>
                    <a:pt x="37731" y="24002"/>
                  </a:lnTo>
                  <a:lnTo>
                    <a:pt x="35877" y="28448"/>
                  </a:lnTo>
                  <a:lnTo>
                    <a:pt x="32181" y="32131"/>
                  </a:lnTo>
                  <a:lnTo>
                    <a:pt x="28486" y="35940"/>
                  </a:lnTo>
                  <a:lnTo>
                    <a:pt x="24041" y="37718"/>
                  </a:lnTo>
                  <a:lnTo>
                    <a:pt x="18834" y="37718"/>
                  </a:lnTo>
                  <a:lnTo>
                    <a:pt x="13665" y="37718"/>
                  </a:lnTo>
                  <a:lnTo>
                    <a:pt x="9245" y="35940"/>
                  </a:lnTo>
                  <a:lnTo>
                    <a:pt x="5549" y="32131"/>
                  </a:lnTo>
                  <a:lnTo>
                    <a:pt x="1854" y="28448"/>
                  </a:lnTo>
                  <a:lnTo>
                    <a:pt x="0" y="24002"/>
                  </a:lnTo>
                  <a:lnTo>
                    <a:pt x="0" y="18795"/>
                  </a:lnTo>
                  <a:lnTo>
                    <a:pt x="0" y="13588"/>
                  </a:lnTo>
                  <a:lnTo>
                    <a:pt x="1854" y="9143"/>
                  </a:lnTo>
                  <a:lnTo>
                    <a:pt x="5549" y="5461"/>
                  </a:lnTo>
                  <a:lnTo>
                    <a:pt x="9245" y="1777"/>
                  </a:lnTo>
                  <a:lnTo>
                    <a:pt x="13665" y="0"/>
                  </a:lnTo>
                  <a:lnTo>
                    <a:pt x="1883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4" name="object 5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87552" y="3336035"/>
            <a:ext cx="1244346" cy="164465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821084" y="3596288"/>
            <a:ext cx="48260" cy="52069"/>
            <a:chOff x="821084" y="3596288"/>
            <a:chExt cx="48260" cy="52069"/>
          </a:xfrm>
        </p:grpSpPr>
        <p:pic>
          <p:nvPicPr>
            <p:cNvPr id="56" name="object 5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21084" y="3596288"/>
              <a:ext cx="39565" cy="3956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26909" y="360565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041" y="0"/>
                  </a:moveTo>
                  <a:lnTo>
                    <a:pt x="18834" y="0"/>
                  </a:lnTo>
                  <a:lnTo>
                    <a:pt x="13665" y="0"/>
                  </a:lnTo>
                  <a:lnTo>
                    <a:pt x="9245" y="1778"/>
                  </a:lnTo>
                  <a:lnTo>
                    <a:pt x="1854" y="9144"/>
                  </a:lnTo>
                  <a:lnTo>
                    <a:pt x="0" y="13589"/>
                  </a:lnTo>
                  <a:lnTo>
                    <a:pt x="0" y="24003"/>
                  </a:lnTo>
                  <a:lnTo>
                    <a:pt x="1854" y="28448"/>
                  </a:lnTo>
                  <a:lnTo>
                    <a:pt x="9245" y="35814"/>
                  </a:lnTo>
                  <a:lnTo>
                    <a:pt x="13665" y="37719"/>
                  </a:lnTo>
                  <a:lnTo>
                    <a:pt x="24041" y="37719"/>
                  </a:lnTo>
                  <a:lnTo>
                    <a:pt x="28486" y="35814"/>
                  </a:lnTo>
                  <a:lnTo>
                    <a:pt x="35890" y="28448"/>
                  </a:lnTo>
                  <a:lnTo>
                    <a:pt x="37731" y="24003"/>
                  </a:lnTo>
                  <a:lnTo>
                    <a:pt x="37731" y="13589"/>
                  </a:lnTo>
                  <a:lnTo>
                    <a:pt x="35890" y="9144"/>
                  </a:lnTo>
                  <a:lnTo>
                    <a:pt x="28486" y="1778"/>
                  </a:lnTo>
                  <a:lnTo>
                    <a:pt x="24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26909" y="360565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834" y="0"/>
                  </a:moveTo>
                  <a:lnTo>
                    <a:pt x="24041" y="0"/>
                  </a:lnTo>
                  <a:lnTo>
                    <a:pt x="28486" y="1778"/>
                  </a:lnTo>
                  <a:lnTo>
                    <a:pt x="32181" y="5461"/>
                  </a:lnTo>
                  <a:lnTo>
                    <a:pt x="35890" y="9144"/>
                  </a:lnTo>
                  <a:lnTo>
                    <a:pt x="37731" y="13589"/>
                  </a:lnTo>
                  <a:lnTo>
                    <a:pt x="37731" y="18796"/>
                  </a:lnTo>
                  <a:lnTo>
                    <a:pt x="37731" y="24003"/>
                  </a:lnTo>
                  <a:lnTo>
                    <a:pt x="35890" y="28448"/>
                  </a:lnTo>
                  <a:lnTo>
                    <a:pt x="32181" y="32131"/>
                  </a:lnTo>
                  <a:lnTo>
                    <a:pt x="28486" y="35814"/>
                  </a:lnTo>
                  <a:lnTo>
                    <a:pt x="24041" y="37719"/>
                  </a:lnTo>
                  <a:lnTo>
                    <a:pt x="18834" y="37719"/>
                  </a:lnTo>
                  <a:lnTo>
                    <a:pt x="13665" y="37719"/>
                  </a:lnTo>
                  <a:lnTo>
                    <a:pt x="9245" y="35814"/>
                  </a:lnTo>
                  <a:lnTo>
                    <a:pt x="5549" y="32131"/>
                  </a:lnTo>
                  <a:lnTo>
                    <a:pt x="1854" y="28448"/>
                  </a:lnTo>
                  <a:lnTo>
                    <a:pt x="0" y="24003"/>
                  </a:lnTo>
                  <a:lnTo>
                    <a:pt x="0" y="18796"/>
                  </a:lnTo>
                  <a:lnTo>
                    <a:pt x="0" y="13589"/>
                  </a:lnTo>
                  <a:lnTo>
                    <a:pt x="1854" y="9144"/>
                  </a:lnTo>
                  <a:lnTo>
                    <a:pt x="5549" y="5461"/>
                  </a:lnTo>
                  <a:lnTo>
                    <a:pt x="9245" y="1778"/>
                  </a:lnTo>
                  <a:lnTo>
                    <a:pt x="13665" y="0"/>
                  </a:lnTo>
                  <a:lnTo>
                    <a:pt x="1883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9" name="object 5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989075" y="3550894"/>
            <a:ext cx="1122426" cy="163601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826954" y="3805076"/>
            <a:ext cx="46990" cy="51435"/>
            <a:chOff x="826954" y="3805076"/>
            <a:chExt cx="46990" cy="51435"/>
          </a:xfrm>
        </p:grpSpPr>
        <p:pic>
          <p:nvPicPr>
            <p:cNvPr id="61" name="object 6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26954" y="3805076"/>
              <a:ext cx="42834" cy="3956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831596" y="381406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041" y="0"/>
                  </a:moveTo>
                  <a:lnTo>
                    <a:pt x="18834" y="0"/>
                  </a:lnTo>
                  <a:lnTo>
                    <a:pt x="13665" y="0"/>
                  </a:lnTo>
                  <a:lnTo>
                    <a:pt x="9245" y="1905"/>
                  </a:lnTo>
                  <a:lnTo>
                    <a:pt x="1854" y="9271"/>
                  </a:lnTo>
                  <a:lnTo>
                    <a:pt x="0" y="13716"/>
                  </a:lnTo>
                  <a:lnTo>
                    <a:pt x="0" y="24130"/>
                  </a:lnTo>
                  <a:lnTo>
                    <a:pt x="1854" y="28575"/>
                  </a:lnTo>
                  <a:lnTo>
                    <a:pt x="9245" y="35941"/>
                  </a:lnTo>
                  <a:lnTo>
                    <a:pt x="13665" y="37719"/>
                  </a:lnTo>
                  <a:lnTo>
                    <a:pt x="24041" y="37719"/>
                  </a:lnTo>
                  <a:lnTo>
                    <a:pt x="28486" y="35941"/>
                  </a:lnTo>
                  <a:lnTo>
                    <a:pt x="35877" y="28575"/>
                  </a:lnTo>
                  <a:lnTo>
                    <a:pt x="37731" y="24130"/>
                  </a:lnTo>
                  <a:lnTo>
                    <a:pt x="37731" y="13716"/>
                  </a:lnTo>
                  <a:lnTo>
                    <a:pt x="35877" y="9271"/>
                  </a:lnTo>
                  <a:lnTo>
                    <a:pt x="28486" y="1905"/>
                  </a:lnTo>
                  <a:lnTo>
                    <a:pt x="24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31596" y="381406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834" y="0"/>
                  </a:moveTo>
                  <a:lnTo>
                    <a:pt x="24041" y="0"/>
                  </a:lnTo>
                  <a:lnTo>
                    <a:pt x="28486" y="1905"/>
                  </a:lnTo>
                  <a:lnTo>
                    <a:pt x="32181" y="5588"/>
                  </a:lnTo>
                  <a:lnTo>
                    <a:pt x="35877" y="9271"/>
                  </a:lnTo>
                  <a:lnTo>
                    <a:pt x="37731" y="13716"/>
                  </a:lnTo>
                  <a:lnTo>
                    <a:pt x="37731" y="18923"/>
                  </a:lnTo>
                  <a:lnTo>
                    <a:pt x="37731" y="24130"/>
                  </a:lnTo>
                  <a:lnTo>
                    <a:pt x="35877" y="28575"/>
                  </a:lnTo>
                  <a:lnTo>
                    <a:pt x="32181" y="32258"/>
                  </a:lnTo>
                  <a:lnTo>
                    <a:pt x="28486" y="35941"/>
                  </a:lnTo>
                  <a:lnTo>
                    <a:pt x="24041" y="37719"/>
                  </a:lnTo>
                  <a:lnTo>
                    <a:pt x="18834" y="37719"/>
                  </a:lnTo>
                  <a:lnTo>
                    <a:pt x="13665" y="37719"/>
                  </a:lnTo>
                  <a:lnTo>
                    <a:pt x="9245" y="35941"/>
                  </a:lnTo>
                  <a:lnTo>
                    <a:pt x="5549" y="32258"/>
                  </a:lnTo>
                  <a:lnTo>
                    <a:pt x="1854" y="28575"/>
                  </a:lnTo>
                  <a:lnTo>
                    <a:pt x="0" y="24130"/>
                  </a:lnTo>
                  <a:lnTo>
                    <a:pt x="0" y="18923"/>
                  </a:lnTo>
                  <a:lnTo>
                    <a:pt x="0" y="13716"/>
                  </a:lnTo>
                  <a:lnTo>
                    <a:pt x="1854" y="9271"/>
                  </a:lnTo>
                  <a:lnTo>
                    <a:pt x="5549" y="5588"/>
                  </a:lnTo>
                  <a:lnTo>
                    <a:pt x="9245" y="1905"/>
                  </a:lnTo>
                  <a:lnTo>
                    <a:pt x="13665" y="0"/>
                  </a:lnTo>
                  <a:lnTo>
                    <a:pt x="18834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993647" y="3759708"/>
            <a:ext cx="1081405" cy="328295"/>
            <a:chOff x="993647" y="3759708"/>
            <a:chExt cx="1081405" cy="328295"/>
          </a:xfrm>
        </p:grpSpPr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93647" y="3759708"/>
              <a:ext cx="1081278" cy="16330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07238" y="3933233"/>
              <a:ext cx="394133" cy="14293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007452" y="3941864"/>
              <a:ext cx="394335" cy="141605"/>
            </a:xfrm>
            <a:custGeom>
              <a:avLst/>
              <a:gdLst/>
              <a:ahLst/>
              <a:cxnLst/>
              <a:rect l="l" t="t" r="r" b="b"/>
              <a:pathLst>
                <a:path w="394334" h="141604">
                  <a:moveTo>
                    <a:pt x="132473" y="28282"/>
                  </a:moveTo>
                  <a:lnTo>
                    <a:pt x="98464" y="50477"/>
                  </a:lnTo>
                  <a:lnTo>
                    <a:pt x="95415" y="69583"/>
                  </a:lnTo>
                  <a:lnTo>
                    <a:pt x="96053" y="79006"/>
                  </a:lnTo>
                  <a:lnTo>
                    <a:pt x="124575" y="110219"/>
                  </a:lnTo>
                  <a:lnTo>
                    <a:pt x="132473" y="110883"/>
                  </a:lnTo>
                  <a:lnTo>
                    <a:pt x="139369" y="110883"/>
                  </a:lnTo>
                  <a:lnTo>
                    <a:pt x="145732" y="109270"/>
                  </a:lnTo>
                  <a:lnTo>
                    <a:pt x="157391" y="102819"/>
                  </a:lnTo>
                  <a:lnTo>
                    <a:pt x="160279" y="99872"/>
                  </a:lnTo>
                  <a:lnTo>
                    <a:pt x="125780" y="99872"/>
                  </a:lnTo>
                  <a:lnTo>
                    <a:pt x="120207" y="97345"/>
                  </a:lnTo>
                  <a:lnTo>
                    <a:pt x="111391" y="87287"/>
                  </a:lnTo>
                  <a:lnTo>
                    <a:pt x="109181" y="79705"/>
                  </a:lnTo>
                  <a:lnTo>
                    <a:pt x="109223" y="59320"/>
                  </a:lnTo>
                  <a:lnTo>
                    <a:pt x="111391" y="51892"/>
                  </a:lnTo>
                  <a:lnTo>
                    <a:pt x="120218" y="41871"/>
                  </a:lnTo>
                  <a:lnTo>
                    <a:pt x="125780" y="39370"/>
                  </a:lnTo>
                  <a:lnTo>
                    <a:pt x="159432" y="39370"/>
                  </a:lnTo>
                  <a:lnTo>
                    <a:pt x="159118" y="38963"/>
                  </a:lnTo>
                  <a:lnTo>
                    <a:pt x="153572" y="34289"/>
                  </a:lnTo>
                  <a:lnTo>
                    <a:pt x="147281" y="30951"/>
                  </a:lnTo>
                  <a:lnTo>
                    <a:pt x="140248" y="28949"/>
                  </a:lnTo>
                  <a:lnTo>
                    <a:pt x="132473" y="28282"/>
                  </a:lnTo>
                  <a:close/>
                </a:path>
                <a:path w="394334" h="141604">
                  <a:moveTo>
                    <a:pt x="159432" y="39370"/>
                  </a:moveTo>
                  <a:lnTo>
                    <a:pt x="139065" y="39370"/>
                  </a:lnTo>
                  <a:lnTo>
                    <a:pt x="144589" y="41884"/>
                  </a:lnTo>
                  <a:lnTo>
                    <a:pt x="153466" y="51955"/>
                  </a:lnTo>
                  <a:lnTo>
                    <a:pt x="155677" y="59320"/>
                  </a:lnTo>
                  <a:lnTo>
                    <a:pt x="155631" y="79705"/>
                  </a:lnTo>
                  <a:lnTo>
                    <a:pt x="153479" y="87223"/>
                  </a:lnTo>
                  <a:lnTo>
                    <a:pt x="144625" y="97358"/>
                  </a:lnTo>
                  <a:lnTo>
                    <a:pt x="139115" y="99872"/>
                  </a:lnTo>
                  <a:lnTo>
                    <a:pt x="160279" y="99872"/>
                  </a:lnTo>
                  <a:lnTo>
                    <a:pt x="161823" y="98298"/>
                  </a:lnTo>
                  <a:lnTo>
                    <a:pt x="167932" y="86639"/>
                  </a:lnTo>
                  <a:lnTo>
                    <a:pt x="169386" y="79006"/>
                  </a:lnTo>
                  <a:lnTo>
                    <a:pt x="169456" y="68465"/>
                  </a:lnTo>
                  <a:lnTo>
                    <a:pt x="168810" y="59562"/>
                  </a:lnTo>
                  <a:lnTo>
                    <a:pt x="166873" y="51676"/>
                  </a:lnTo>
                  <a:lnTo>
                    <a:pt x="163642" y="44809"/>
                  </a:lnTo>
                  <a:lnTo>
                    <a:pt x="159432" y="39370"/>
                  </a:lnTo>
                  <a:close/>
                </a:path>
                <a:path w="394334" h="141604">
                  <a:moveTo>
                    <a:pt x="326936" y="126961"/>
                  </a:moveTo>
                  <a:lnTo>
                    <a:pt x="328460" y="139534"/>
                  </a:lnTo>
                  <a:lnTo>
                    <a:pt x="331635" y="140627"/>
                  </a:lnTo>
                  <a:lnTo>
                    <a:pt x="334429" y="141173"/>
                  </a:lnTo>
                  <a:lnTo>
                    <a:pt x="341287" y="141173"/>
                  </a:lnTo>
                  <a:lnTo>
                    <a:pt x="344970" y="140144"/>
                  </a:lnTo>
                  <a:lnTo>
                    <a:pt x="351066" y="136017"/>
                  </a:lnTo>
                  <a:lnTo>
                    <a:pt x="353860" y="132791"/>
                  </a:lnTo>
                  <a:lnTo>
                    <a:pt x="356391" y="128143"/>
                  </a:lnTo>
                  <a:lnTo>
                    <a:pt x="332397" y="128143"/>
                  </a:lnTo>
                  <a:lnTo>
                    <a:pt x="329857" y="127749"/>
                  </a:lnTo>
                  <a:lnTo>
                    <a:pt x="326936" y="126961"/>
                  </a:lnTo>
                  <a:close/>
                </a:path>
                <a:path w="394334" h="141604">
                  <a:moveTo>
                    <a:pt x="335826" y="30073"/>
                  </a:moveTo>
                  <a:lnTo>
                    <a:pt x="321348" y="30073"/>
                  </a:lnTo>
                  <a:lnTo>
                    <a:pt x="351447" y="109245"/>
                  </a:lnTo>
                  <a:lnTo>
                    <a:pt x="350812" y="110680"/>
                  </a:lnTo>
                  <a:lnTo>
                    <a:pt x="348272" y="117830"/>
                  </a:lnTo>
                  <a:lnTo>
                    <a:pt x="347002" y="121158"/>
                  </a:lnTo>
                  <a:lnTo>
                    <a:pt x="346113" y="122491"/>
                  </a:lnTo>
                  <a:lnTo>
                    <a:pt x="344970" y="124282"/>
                  </a:lnTo>
                  <a:lnTo>
                    <a:pt x="343573" y="125666"/>
                  </a:lnTo>
                  <a:lnTo>
                    <a:pt x="341668" y="126657"/>
                  </a:lnTo>
                  <a:lnTo>
                    <a:pt x="339890" y="127647"/>
                  </a:lnTo>
                  <a:lnTo>
                    <a:pt x="337604" y="128143"/>
                  </a:lnTo>
                  <a:lnTo>
                    <a:pt x="356391" y="128143"/>
                  </a:lnTo>
                  <a:lnTo>
                    <a:pt x="358051" y="125095"/>
                  </a:lnTo>
                  <a:lnTo>
                    <a:pt x="360464" y="119113"/>
                  </a:lnTo>
                  <a:lnTo>
                    <a:pt x="363766" y="110439"/>
                  </a:lnTo>
                  <a:lnTo>
                    <a:pt x="369868" y="94145"/>
                  </a:lnTo>
                  <a:lnTo>
                    <a:pt x="358051" y="94145"/>
                  </a:lnTo>
                  <a:lnTo>
                    <a:pt x="356273" y="87744"/>
                  </a:lnTo>
                  <a:lnTo>
                    <a:pt x="354368" y="81635"/>
                  </a:lnTo>
                  <a:lnTo>
                    <a:pt x="352336" y="75831"/>
                  </a:lnTo>
                  <a:lnTo>
                    <a:pt x="335826" y="30073"/>
                  </a:lnTo>
                  <a:close/>
                </a:path>
                <a:path w="394334" h="141604">
                  <a:moveTo>
                    <a:pt x="393865" y="30073"/>
                  </a:moveTo>
                  <a:lnTo>
                    <a:pt x="380403" y="30073"/>
                  </a:lnTo>
                  <a:lnTo>
                    <a:pt x="361353" y="81991"/>
                  </a:lnTo>
                  <a:lnTo>
                    <a:pt x="359575" y="87985"/>
                  </a:lnTo>
                  <a:lnTo>
                    <a:pt x="358051" y="94145"/>
                  </a:lnTo>
                  <a:lnTo>
                    <a:pt x="369868" y="94145"/>
                  </a:lnTo>
                  <a:lnTo>
                    <a:pt x="393865" y="30073"/>
                  </a:lnTo>
                  <a:close/>
                </a:path>
                <a:path w="394334" h="141604">
                  <a:moveTo>
                    <a:pt x="232740" y="30073"/>
                  </a:moveTo>
                  <a:lnTo>
                    <a:pt x="219341" y="30073"/>
                  </a:lnTo>
                  <a:lnTo>
                    <a:pt x="219341" y="109093"/>
                  </a:lnTo>
                  <a:lnTo>
                    <a:pt x="232740" y="109093"/>
                  </a:lnTo>
                  <a:lnTo>
                    <a:pt x="232740" y="30073"/>
                  </a:lnTo>
                  <a:close/>
                </a:path>
                <a:path w="394334" h="141604">
                  <a:moveTo>
                    <a:pt x="293281" y="28282"/>
                  </a:moveTo>
                  <a:lnTo>
                    <a:pt x="277914" y="28282"/>
                  </a:lnTo>
                  <a:lnTo>
                    <a:pt x="271691" y="29883"/>
                  </a:lnTo>
                  <a:lnTo>
                    <a:pt x="260083" y="36283"/>
                  </a:lnTo>
                  <a:lnTo>
                    <a:pt x="255778" y="41084"/>
                  </a:lnTo>
                  <a:lnTo>
                    <a:pt x="250126" y="53886"/>
                  </a:lnTo>
                  <a:lnTo>
                    <a:pt x="248704" y="61353"/>
                  </a:lnTo>
                  <a:lnTo>
                    <a:pt x="248704" y="69875"/>
                  </a:lnTo>
                  <a:lnTo>
                    <a:pt x="263876" y="104920"/>
                  </a:lnTo>
                  <a:lnTo>
                    <a:pt x="284645" y="110883"/>
                  </a:lnTo>
                  <a:lnTo>
                    <a:pt x="293281" y="110883"/>
                  </a:lnTo>
                  <a:lnTo>
                    <a:pt x="300520" y="108318"/>
                  </a:lnTo>
                  <a:lnTo>
                    <a:pt x="310333" y="99872"/>
                  </a:lnTo>
                  <a:lnTo>
                    <a:pt x="277914" y="99872"/>
                  </a:lnTo>
                  <a:lnTo>
                    <a:pt x="272707" y="97459"/>
                  </a:lnTo>
                  <a:lnTo>
                    <a:pt x="268516" y="92646"/>
                  </a:lnTo>
                  <a:lnTo>
                    <a:pt x="264452" y="87833"/>
                  </a:lnTo>
                  <a:lnTo>
                    <a:pt x="262477" y="80149"/>
                  </a:lnTo>
                  <a:lnTo>
                    <a:pt x="262470" y="59042"/>
                  </a:lnTo>
                  <a:lnTo>
                    <a:pt x="264579" y="51384"/>
                  </a:lnTo>
                  <a:lnTo>
                    <a:pt x="272961" y="41719"/>
                  </a:lnTo>
                  <a:lnTo>
                    <a:pt x="278549" y="39293"/>
                  </a:lnTo>
                  <a:lnTo>
                    <a:pt x="311276" y="39293"/>
                  </a:lnTo>
                  <a:lnTo>
                    <a:pt x="311188" y="39141"/>
                  </a:lnTo>
                  <a:lnTo>
                    <a:pt x="300266" y="30454"/>
                  </a:lnTo>
                  <a:lnTo>
                    <a:pt x="293281" y="28282"/>
                  </a:lnTo>
                  <a:close/>
                </a:path>
                <a:path w="394334" h="141604">
                  <a:moveTo>
                    <a:pt x="304330" y="80149"/>
                  </a:moveTo>
                  <a:lnTo>
                    <a:pt x="289725" y="99872"/>
                  </a:lnTo>
                  <a:lnTo>
                    <a:pt x="310333" y="99872"/>
                  </a:lnTo>
                  <a:lnTo>
                    <a:pt x="312458" y="98044"/>
                  </a:lnTo>
                  <a:lnTo>
                    <a:pt x="316141" y="90944"/>
                  </a:lnTo>
                  <a:lnTo>
                    <a:pt x="317538" y="81864"/>
                  </a:lnTo>
                  <a:lnTo>
                    <a:pt x="304330" y="80149"/>
                  </a:lnTo>
                  <a:close/>
                </a:path>
                <a:path w="394334" h="141604">
                  <a:moveTo>
                    <a:pt x="311276" y="39293"/>
                  </a:moveTo>
                  <a:lnTo>
                    <a:pt x="289725" y="39293"/>
                  </a:lnTo>
                  <a:lnTo>
                    <a:pt x="293535" y="40640"/>
                  </a:lnTo>
                  <a:lnTo>
                    <a:pt x="296710" y="43319"/>
                  </a:lnTo>
                  <a:lnTo>
                    <a:pt x="299758" y="45999"/>
                  </a:lnTo>
                  <a:lnTo>
                    <a:pt x="302044" y="49987"/>
                  </a:lnTo>
                  <a:lnTo>
                    <a:pt x="303314" y="55295"/>
                  </a:lnTo>
                  <a:lnTo>
                    <a:pt x="316268" y="53289"/>
                  </a:lnTo>
                  <a:lnTo>
                    <a:pt x="314744" y="45300"/>
                  </a:lnTo>
                  <a:lnTo>
                    <a:pt x="311276" y="39293"/>
                  </a:lnTo>
                  <a:close/>
                </a:path>
                <a:path w="394334" h="141604">
                  <a:moveTo>
                    <a:pt x="48399" y="0"/>
                  </a:moveTo>
                  <a:lnTo>
                    <a:pt x="0" y="0"/>
                  </a:lnTo>
                  <a:lnTo>
                    <a:pt x="0" y="109093"/>
                  </a:lnTo>
                  <a:lnTo>
                    <a:pt x="14439" y="109093"/>
                  </a:lnTo>
                  <a:lnTo>
                    <a:pt x="14439" y="64744"/>
                  </a:lnTo>
                  <a:lnTo>
                    <a:pt x="42418" y="64744"/>
                  </a:lnTo>
                  <a:lnTo>
                    <a:pt x="77398" y="51866"/>
                  </a:lnTo>
                  <a:lnTo>
                    <a:pt x="14439" y="51866"/>
                  </a:lnTo>
                  <a:lnTo>
                    <a:pt x="14439" y="12877"/>
                  </a:lnTo>
                  <a:lnTo>
                    <a:pt x="78097" y="12877"/>
                  </a:lnTo>
                  <a:lnTo>
                    <a:pt x="77749" y="12166"/>
                  </a:lnTo>
                  <a:lnTo>
                    <a:pt x="74841" y="8648"/>
                  </a:lnTo>
                  <a:lnTo>
                    <a:pt x="67602" y="3644"/>
                  </a:lnTo>
                  <a:lnTo>
                    <a:pt x="63106" y="1943"/>
                  </a:lnTo>
                  <a:lnTo>
                    <a:pt x="57746" y="1054"/>
                  </a:lnTo>
                  <a:lnTo>
                    <a:pt x="53924" y="355"/>
                  </a:lnTo>
                  <a:lnTo>
                    <a:pt x="48399" y="0"/>
                  </a:lnTo>
                  <a:close/>
                </a:path>
                <a:path w="394334" h="141604">
                  <a:moveTo>
                    <a:pt x="78097" y="12877"/>
                  </a:moveTo>
                  <a:lnTo>
                    <a:pt x="48895" y="12877"/>
                  </a:lnTo>
                  <a:lnTo>
                    <a:pt x="53378" y="13208"/>
                  </a:lnTo>
                  <a:lnTo>
                    <a:pt x="55816" y="13843"/>
                  </a:lnTo>
                  <a:lnTo>
                    <a:pt x="59588" y="14884"/>
                  </a:lnTo>
                  <a:lnTo>
                    <a:pt x="62623" y="17030"/>
                  </a:lnTo>
                  <a:lnTo>
                    <a:pt x="67233" y="23533"/>
                  </a:lnTo>
                  <a:lnTo>
                    <a:pt x="68389" y="27444"/>
                  </a:lnTo>
                  <a:lnTo>
                    <a:pt x="68389" y="38303"/>
                  </a:lnTo>
                  <a:lnTo>
                    <a:pt x="66433" y="43192"/>
                  </a:lnTo>
                  <a:lnTo>
                    <a:pt x="58597" y="50139"/>
                  </a:lnTo>
                  <a:lnTo>
                    <a:pt x="51968" y="51866"/>
                  </a:lnTo>
                  <a:lnTo>
                    <a:pt x="77398" y="51866"/>
                  </a:lnTo>
                  <a:lnTo>
                    <a:pt x="80327" y="48679"/>
                  </a:lnTo>
                  <a:lnTo>
                    <a:pt x="83273" y="40830"/>
                  </a:lnTo>
                  <a:lnTo>
                    <a:pt x="83273" y="26149"/>
                  </a:lnTo>
                  <a:lnTo>
                    <a:pt x="82168" y="21183"/>
                  </a:lnTo>
                  <a:lnTo>
                    <a:pt x="78097" y="12877"/>
                  </a:lnTo>
                  <a:close/>
                </a:path>
                <a:path w="394334" h="141604">
                  <a:moveTo>
                    <a:pt x="232740" y="0"/>
                  </a:moveTo>
                  <a:lnTo>
                    <a:pt x="219341" y="0"/>
                  </a:lnTo>
                  <a:lnTo>
                    <a:pt x="219341" y="15405"/>
                  </a:lnTo>
                  <a:lnTo>
                    <a:pt x="232740" y="15405"/>
                  </a:lnTo>
                  <a:lnTo>
                    <a:pt x="232740" y="0"/>
                  </a:lnTo>
                  <a:close/>
                </a:path>
                <a:path w="394334" h="141604">
                  <a:moveTo>
                    <a:pt x="198843" y="0"/>
                  </a:moveTo>
                  <a:lnTo>
                    <a:pt x="185445" y="0"/>
                  </a:lnTo>
                  <a:lnTo>
                    <a:pt x="185445" y="109093"/>
                  </a:lnTo>
                  <a:lnTo>
                    <a:pt x="198843" y="109093"/>
                  </a:lnTo>
                  <a:lnTo>
                    <a:pt x="198843" y="0"/>
                  </a:lnTo>
                  <a:close/>
                </a:path>
              </a:pathLst>
            </a:custGeom>
            <a:solidFill>
              <a:srgbClr val="171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02880" y="3937292"/>
              <a:ext cx="403009" cy="150317"/>
            </a:xfrm>
            <a:prstGeom prst="rect">
              <a:avLst/>
            </a:prstGeom>
          </p:spPr>
        </p:pic>
      </p:grpSp>
      <p:pic>
        <p:nvPicPr>
          <p:cNvPr id="69" name="object 6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15339" y="3119627"/>
            <a:ext cx="715518" cy="160781"/>
          </a:xfrm>
          <a:prstGeom prst="rect">
            <a:avLst/>
          </a:prstGeom>
        </p:spPr>
      </p:pic>
      <p:grpSp>
        <p:nvGrpSpPr>
          <p:cNvPr id="70" name="object 70"/>
          <p:cNvGrpSpPr/>
          <p:nvPr/>
        </p:nvGrpSpPr>
        <p:grpSpPr>
          <a:xfrm>
            <a:off x="6656480" y="2044856"/>
            <a:ext cx="47625" cy="51435"/>
            <a:chOff x="6656480" y="2044856"/>
            <a:chExt cx="47625" cy="51435"/>
          </a:xfrm>
        </p:grpSpPr>
        <p:pic>
          <p:nvPicPr>
            <p:cNvPr id="71" name="object 7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656480" y="2044856"/>
              <a:ext cx="39565" cy="3956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661658" y="2053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30" y="0"/>
                  </a:moveTo>
                  <a:lnTo>
                    <a:pt x="18923" y="0"/>
                  </a:lnTo>
                  <a:lnTo>
                    <a:pt x="13716" y="0"/>
                  </a:lnTo>
                  <a:lnTo>
                    <a:pt x="9271" y="1905"/>
                  </a:lnTo>
                  <a:lnTo>
                    <a:pt x="5588" y="5461"/>
                  </a:lnTo>
                  <a:lnTo>
                    <a:pt x="1905" y="9143"/>
                  </a:lnTo>
                  <a:lnTo>
                    <a:pt x="0" y="13589"/>
                  </a:lnTo>
                  <a:lnTo>
                    <a:pt x="0" y="24003"/>
                  </a:lnTo>
                  <a:lnTo>
                    <a:pt x="1905" y="28448"/>
                  </a:lnTo>
                  <a:lnTo>
                    <a:pt x="5588" y="32258"/>
                  </a:lnTo>
                  <a:lnTo>
                    <a:pt x="9271" y="35941"/>
                  </a:lnTo>
                  <a:lnTo>
                    <a:pt x="13716" y="37718"/>
                  </a:lnTo>
                  <a:lnTo>
                    <a:pt x="24130" y="37718"/>
                  </a:lnTo>
                  <a:lnTo>
                    <a:pt x="28575" y="35941"/>
                  </a:lnTo>
                  <a:lnTo>
                    <a:pt x="32258" y="32258"/>
                  </a:lnTo>
                  <a:lnTo>
                    <a:pt x="35941" y="28448"/>
                  </a:lnTo>
                  <a:lnTo>
                    <a:pt x="37846" y="24003"/>
                  </a:lnTo>
                  <a:lnTo>
                    <a:pt x="37846" y="13589"/>
                  </a:lnTo>
                  <a:lnTo>
                    <a:pt x="35941" y="9143"/>
                  </a:lnTo>
                  <a:lnTo>
                    <a:pt x="32258" y="5461"/>
                  </a:lnTo>
                  <a:lnTo>
                    <a:pt x="28575" y="1905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661658" y="2053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923" y="0"/>
                  </a:moveTo>
                  <a:lnTo>
                    <a:pt x="24130" y="0"/>
                  </a:lnTo>
                  <a:lnTo>
                    <a:pt x="28575" y="1905"/>
                  </a:lnTo>
                  <a:lnTo>
                    <a:pt x="32258" y="5461"/>
                  </a:lnTo>
                  <a:lnTo>
                    <a:pt x="35941" y="9143"/>
                  </a:lnTo>
                  <a:lnTo>
                    <a:pt x="37846" y="13589"/>
                  </a:lnTo>
                  <a:lnTo>
                    <a:pt x="37846" y="18796"/>
                  </a:lnTo>
                  <a:lnTo>
                    <a:pt x="37846" y="24003"/>
                  </a:lnTo>
                  <a:lnTo>
                    <a:pt x="35941" y="28448"/>
                  </a:lnTo>
                  <a:lnTo>
                    <a:pt x="32258" y="32258"/>
                  </a:lnTo>
                  <a:lnTo>
                    <a:pt x="28575" y="35941"/>
                  </a:lnTo>
                  <a:lnTo>
                    <a:pt x="24130" y="37718"/>
                  </a:lnTo>
                  <a:lnTo>
                    <a:pt x="18923" y="37718"/>
                  </a:lnTo>
                  <a:lnTo>
                    <a:pt x="13716" y="37718"/>
                  </a:lnTo>
                  <a:lnTo>
                    <a:pt x="9271" y="35941"/>
                  </a:lnTo>
                  <a:lnTo>
                    <a:pt x="5588" y="32258"/>
                  </a:lnTo>
                  <a:lnTo>
                    <a:pt x="1905" y="28448"/>
                  </a:lnTo>
                  <a:lnTo>
                    <a:pt x="0" y="24003"/>
                  </a:lnTo>
                  <a:lnTo>
                    <a:pt x="0" y="18796"/>
                  </a:lnTo>
                  <a:lnTo>
                    <a:pt x="0" y="13589"/>
                  </a:lnTo>
                  <a:lnTo>
                    <a:pt x="1905" y="9143"/>
                  </a:lnTo>
                  <a:lnTo>
                    <a:pt x="5588" y="5461"/>
                  </a:lnTo>
                  <a:lnTo>
                    <a:pt x="9271" y="1905"/>
                  </a:lnTo>
                  <a:lnTo>
                    <a:pt x="13716" y="0"/>
                  </a:lnTo>
                  <a:lnTo>
                    <a:pt x="1892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7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822947" y="1997989"/>
            <a:ext cx="1864613" cy="134721"/>
          </a:xfrm>
          <a:prstGeom prst="rect">
            <a:avLst/>
          </a:prstGeom>
        </p:spPr>
      </p:pic>
      <p:grpSp>
        <p:nvGrpSpPr>
          <p:cNvPr id="75" name="object 75"/>
          <p:cNvGrpSpPr/>
          <p:nvPr/>
        </p:nvGrpSpPr>
        <p:grpSpPr>
          <a:xfrm>
            <a:off x="6686960" y="3389024"/>
            <a:ext cx="48260" cy="50800"/>
            <a:chOff x="6686960" y="3389024"/>
            <a:chExt cx="48260" cy="50800"/>
          </a:xfrm>
        </p:grpSpPr>
        <p:pic>
          <p:nvPicPr>
            <p:cNvPr id="76" name="object 7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686960" y="3389024"/>
              <a:ext cx="39565" cy="39565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692899" y="33973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002" y="0"/>
                  </a:moveTo>
                  <a:lnTo>
                    <a:pt x="18796" y="0"/>
                  </a:lnTo>
                  <a:lnTo>
                    <a:pt x="13589" y="0"/>
                  </a:lnTo>
                  <a:lnTo>
                    <a:pt x="9144" y="1778"/>
                  </a:lnTo>
                  <a:lnTo>
                    <a:pt x="1777" y="9143"/>
                  </a:lnTo>
                  <a:lnTo>
                    <a:pt x="0" y="13589"/>
                  </a:lnTo>
                  <a:lnTo>
                    <a:pt x="0" y="24003"/>
                  </a:lnTo>
                  <a:lnTo>
                    <a:pt x="1777" y="28448"/>
                  </a:lnTo>
                  <a:lnTo>
                    <a:pt x="9144" y="35814"/>
                  </a:lnTo>
                  <a:lnTo>
                    <a:pt x="13589" y="37718"/>
                  </a:lnTo>
                  <a:lnTo>
                    <a:pt x="24002" y="37718"/>
                  </a:lnTo>
                  <a:lnTo>
                    <a:pt x="28448" y="35814"/>
                  </a:lnTo>
                  <a:lnTo>
                    <a:pt x="35814" y="28448"/>
                  </a:lnTo>
                  <a:lnTo>
                    <a:pt x="37719" y="24003"/>
                  </a:lnTo>
                  <a:lnTo>
                    <a:pt x="37719" y="13589"/>
                  </a:lnTo>
                  <a:lnTo>
                    <a:pt x="35814" y="9143"/>
                  </a:lnTo>
                  <a:lnTo>
                    <a:pt x="28448" y="1778"/>
                  </a:lnTo>
                  <a:lnTo>
                    <a:pt x="240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92899" y="33973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796" y="0"/>
                  </a:moveTo>
                  <a:lnTo>
                    <a:pt x="24002" y="0"/>
                  </a:lnTo>
                  <a:lnTo>
                    <a:pt x="28448" y="1778"/>
                  </a:lnTo>
                  <a:lnTo>
                    <a:pt x="32130" y="5461"/>
                  </a:lnTo>
                  <a:lnTo>
                    <a:pt x="35814" y="9143"/>
                  </a:lnTo>
                  <a:lnTo>
                    <a:pt x="37719" y="13589"/>
                  </a:lnTo>
                  <a:lnTo>
                    <a:pt x="37719" y="18796"/>
                  </a:lnTo>
                  <a:lnTo>
                    <a:pt x="37719" y="24003"/>
                  </a:lnTo>
                  <a:lnTo>
                    <a:pt x="35814" y="28448"/>
                  </a:lnTo>
                  <a:lnTo>
                    <a:pt x="32130" y="32131"/>
                  </a:lnTo>
                  <a:lnTo>
                    <a:pt x="28448" y="35814"/>
                  </a:lnTo>
                  <a:lnTo>
                    <a:pt x="24002" y="37718"/>
                  </a:lnTo>
                  <a:lnTo>
                    <a:pt x="18796" y="37718"/>
                  </a:lnTo>
                  <a:lnTo>
                    <a:pt x="13589" y="37718"/>
                  </a:lnTo>
                  <a:lnTo>
                    <a:pt x="9144" y="35814"/>
                  </a:lnTo>
                  <a:lnTo>
                    <a:pt x="5460" y="32131"/>
                  </a:lnTo>
                  <a:lnTo>
                    <a:pt x="1777" y="28448"/>
                  </a:lnTo>
                  <a:lnTo>
                    <a:pt x="0" y="24003"/>
                  </a:lnTo>
                  <a:lnTo>
                    <a:pt x="0" y="18796"/>
                  </a:lnTo>
                  <a:lnTo>
                    <a:pt x="0" y="13589"/>
                  </a:lnTo>
                  <a:lnTo>
                    <a:pt x="1777" y="9143"/>
                  </a:lnTo>
                  <a:lnTo>
                    <a:pt x="5460" y="5461"/>
                  </a:lnTo>
                  <a:lnTo>
                    <a:pt x="9144" y="1778"/>
                  </a:lnTo>
                  <a:lnTo>
                    <a:pt x="13589" y="0"/>
                  </a:lnTo>
                  <a:lnTo>
                    <a:pt x="1879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9" name="object 7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854952" y="3343681"/>
            <a:ext cx="2067305" cy="162534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6690007" y="3602384"/>
            <a:ext cx="47625" cy="51435"/>
            <a:chOff x="6690007" y="3602384"/>
            <a:chExt cx="47625" cy="51435"/>
          </a:xfrm>
        </p:grpSpPr>
        <p:pic>
          <p:nvPicPr>
            <p:cNvPr id="81" name="object 8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690007" y="3602384"/>
              <a:ext cx="39565" cy="39565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695058" y="361137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002" y="0"/>
                  </a:moveTo>
                  <a:lnTo>
                    <a:pt x="18796" y="0"/>
                  </a:lnTo>
                  <a:lnTo>
                    <a:pt x="13716" y="0"/>
                  </a:lnTo>
                  <a:lnTo>
                    <a:pt x="9271" y="1777"/>
                  </a:lnTo>
                  <a:lnTo>
                    <a:pt x="5588" y="5460"/>
                  </a:lnTo>
                  <a:lnTo>
                    <a:pt x="1777" y="9143"/>
                  </a:lnTo>
                  <a:lnTo>
                    <a:pt x="0" y="13588"/>
                  </a:lnTo>
                  <a:lnTo>
                    <a:pt x="0" y="24002"/>
                  </a:lnTo>
                  <a:lnTo>
                    <a:pt x="1777" y="28447"/>
                  </a:lnTo>
                  <a:lnTo>
                    <a:pt x="5588" y="32130"/>
                  </a:lnTo>
                  <a:lnTo>
                    <a:pt x="9271" y="35813"/>
                  </a:lnTo>
                  <a:lnTo>
                    <a:pt x="13716" y="37718"/>
                  </a:lnTo>
                  <a:lnTo>
                    <a:pt x="24002" y="37718"/>
                  </a:lnTo>
                  <a:lnTo>
                    <a:pt x="28448" y="35813"/>
                  </a:lnTo>
                  <a:lnTo>
                    <a:pt x="35814" y="28447"/>
                  </a:lnTo>
                  <a:lnTo>
                    <a:pt x="37719" y="24002"/>
                  </a:lnTo>
                  <a:lnTo>
                    <a:pt x="37719" y="13588"/>
                  </a:lnTo>
                  <a:lnTo>
                    <a:pt x="35814" y="9143"/>
                  </a:lnTo>
                  <a:lnTo>
                    <a:pt x="28448" y="1777"/>
                  </a:lnTo>
                  <a:lnTo>
                    <a:pt x="240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95058" y="361137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796" y="0"/>
                  </a:moveTo>
                  <a:lnTo>
                    <a:pt x="24002" y="0"/>
                  </a:lnTo>
                  <a:lnTo>
                    <a:pt x="28448" y="1777"/>
                  </a:lnTo>
                  <a:lnTo>
                    <a:pt x="32131" y="5460"/>
                  </a:lnTo>
                  <a:lnTo>
                    <a:pt x="35814" y="9143"/>
                  </a:lnTo>
                  <a:lnTo>
                    <a:pt x="37719" y="13588"/>
                  </a:lnTo>
                  <a:lnTo>
                    <a:pt x="37719" y="18795"/>
                  </a:lnTo>
                  <a:lnTo>
                    <a:pt x="37719" y="24002"/>
                  </a:lnTo>
                  <a:lnTo>
                    <a:pt x="35814" y="28447"/>
                  </a:lnTo>
                  <a:lnTo>
                    <a:pt x="32131" y="32130"/>
                  </a:lnTo>
                  <a:lnTo>
                    <a:pt x="28448" y="35813"/>
                  </a:lnTo>
                  <a:lnTo>
                    <a:pt x="24002" y="37718"/>
                  </a:lnTo>
                  <a:lnTo>
                    <a:pt x="18796" y="37718"/>
                  </a:lnTo>
                  <a:lnTo>
                    <a:pt x="13716" y="37718"/>
                  </a:lnTo>
                  <a:lnTo>
                    <a:pt x="9271" y="35813"/>
                  </a:lnTo>
                  <a:lnTo>
                    <a:pt x="5588" y="32130"/>
                  </a:lnTo>
                  <a:lnTo>
                    <a:pt x="1777" y="28447"/>
                  </a:lnTo>
                  <a:lnTo>
                    <a:pt x="0" y="24002"/>
                  </a:lnTo>
                  <a:lnTo>
                    <a:pt x="0" y="18795"/>
                  </a:lnTo>
                  <a:lnTo>
                    <a:pt x="0" y="13588"/>
                  </a:lnTo>
                  <a:lnTo>
                    <a:pt x="1777" y="9143"/>
                  </a:lnTo>
                  <a:lnTo>
                    <a:pt x="5588" y="5460"/>
                  </a:lnTo>
                  <a:lnTo>
                    <a:pt x="9271" y="1777"/>
                  </a:lnTo>
                  <a:lnTo>
                    <a:pt x="13716" y="0"/>
                  </a:lnTo>
                  <a:lnTo>
                    <a:pt x="1879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4" name="object 8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856476" y="3556990"/>
            <a:ext cx="1863089" cy="163220"/>
          </a:xfrm>
          <a:prstGeom prst="rect">
            <a:avLst/>
          </a:prstGeom>
        </p:spPr>
      </p:pic>
      <p:grpSp>
        <p:nvGrpSpPr>
          <p:cNvPr id="85" name="object 85"/>
          <p:cNvGrpSpPr/>
          <p:nvPr/>
        </p:nvGrpSpPr>
        <p:grpSpPr>
          <a:xfrm>
            <a:off x="6694580" y="3811172"/>
            <a:ext cx="47625" cy="51435"/>
            <a:chOff x="6694580" y="3811172"/>
            <a:chExt cx="47625" cy="51435"/>
          </a:xfrm>
        </p:grpSpPr>
        <p:pic>
          <p:nvPicPr>
            <p:cNvPr id="86" name="object 8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694580" y="3811172"/>
              <a:ext cx="39565" cy="39565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6699885" y="381977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003" y="0"/>
                  </a:moveTo>
                  <a:lnTo>
                    <a:pt x="18796" y="0"/>
                  </a:lnTo>
                  <a:lnTo>
                    <a:pt x="13589" y="0"/>
                  </a:lnTo>
                  <a:lnTo>
                    <a:pt x="9144" y="1778"/>
                  </a:lnTo>
                  <a:lnTo>
                    <a:pt x="1778" y="9144"/>
                  </a:lnTo>
                  <a:lnTo>
                    <a:pt x="0" y="13589"/>
                  </a:lnTo>
                  <a:lnTo>
                    <a:pt x="0" y="24003"/>
                  </a:lnTo>
                  <a:lnTo>
                    <a:pt x="1778" y="28448"/>
                  </a:lnTo>
                  <a:lnTo>
                    <a:pt x="5461" y="32131"/>
                  </a:lnTo>
                  <a:lnTo>
                    <a:pt x="9144" y="35941"/>
                  </a:lnTo>
                  <a:lnTo>
                    <a:pt x="13589" y="37719"/>
                  </a:lnTo>
                  <a:lnTo>
                    <a:pt x="24003" y="37719"/>
                  </a:lnTo>
                  <a:lnTo>
                    <a:pt x="28448" y="35941"/>
                  </a:lnTo>
                  <a:lnTo>
                    <a:pt x="32131" y="32131"/>
                  </a:lnTo>
                  <a:lnTo>
                    <a:pt x="35814" y="28448"/>
                  </a:lnTo>
                  <a:lnTo>
                    <a:pt x="37719" y="24003"/>
                  </a:lnTo>
                  <a:lnTo>
                    <a:pt x="37719" y="13589"/>
                  </a:lnTo>
                  <a:lnTo>
                    <a:pt x="35814" y="9144"/>
                  </a:lnTo>
                  <a:lnTo>
                    <a:pt x="28448" y="1778"/>
                  </a:lnTo>
                  <a:lnTo>
                    <a:pt x="24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699885" y="381977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796" y="0"/>
                  </a:moveTo>
                  <a:lnTo>
                    <a:pt x="24003" y="0"/>
                  </a:lnTo>
                  <a:lnTo>
                    <a:pt x="28448" y="1778"/>
                  </a:lnTo>
                  <a:lnTo>
                    <a:pt x="32131" y="5461"/>
                  </a:lnTo>
                  <a:lnTo>
                    <a:pt x="35814" y="9144"/>
                  </a:lnTo>
                  <a:lnTo>
                    <a:pt x="37719" y="13589"/>
                  </a:lnTo>
                  <a:lnTo>
                    <a:pt x="37719" y="18796"/>
                  </a:lnTo>
                  <a:lnTo>
                    <a:pt x="37719" y="24003"/>
                  </a:lnTo>
                  <a:lnTo>
                    <a:pt x="35814" y="28448"/>
                  </a:lnTo>
                  <a:lnTo>
                    <a:pt x="32131" y="32131"/>
                  </a:lnTo>
                  <a:lnTo>
                    <a:pt x="28448" y="35941"/>
                  </a:lnTo>
                  <a:lnTo>
                    <a:pt x="24003" y="37719"/>
                  </a:lnTo>
                  <a:lnTo>
                    <a:pt x="18796" y="37719"/>
                  </a:lnTo>
                  <a:lnTo>
                    <a:pt x="13589" y="37719"/>
                  </a:lnTo>
                  <a:lnTo>
                    <a:pt x="9144" y="35941"/>
                  </a:lnTo>
                  <a:lnTo>
                    <a:pt x="5461" y="32131"/>
                  </a:lnTo>
                  <a:lnTo>
                    <a:pt x="1778" y="28448"/>
                  </a:lnTo>
                  <a:lnTo>
                    <a:pt x="0" y="24003"/>
                  </a:lnTo>
                  <a:lnTo>
                    <a:pt x="0" y="18796"/>
                  </a:lnTo>
                  <a:lnTo>
                    <a:pt x="0" y="13589"/>
                  </a:lnTo>
                  <a:lnTo>
                    <a:pt x="1778" y="9144"/>
                  </a:lnTo>
                  <a:lnTo>
                    <a:pt x="5461" y="5461"/>
                  </a:lnTo>
                  <a:lnTo>
                    <a:pt x="9144" y="1778"/>
                  </a:lnTo>
                  <a:lnTo>
                    <a:pt x="13589" y="0"/>
                  </a:lnTo>
                  <a:lnTo>
                    <a:pt x="1879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9" name="object 89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6646164" y="3124225"/>
            <a:ext cx="713994" cy="161772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302508" y="365747"/>
            <a:ext cx="2664460" cy="212610"/>
          </a:xfrm>
          <a:prstGeom prst="rect">
            <a:avLst/>
          </a:prstGeom>
        </p:spPr>
      </p:pic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2</a:t>
            </a:fld>
            <a:endParaRPr spc="-3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3283" y="530351"/>
            <a:ext cx="5386578" cy="7475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738" y="599059"/>
            <a:ext cx="4982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Data</a:t>
            </a:r>
            <a:r>
              <a:rPr sz="2800" spc="-229" dirty="0"/>
              <a:t> </a:t>
            </a:r>
            <a:r>
              <a:rPr sz="2800" spc="-80" dirty="0"/>
              <a:t>Handli</a:t>
            </a:r>
            <a:r>
              <a:rPr sz="2800" spc="-90" dirty="0"/>
              <a:t>n</a:t>
            </a:r>
            <a:r>
              <a:rPr sz="2800" spc="-60" dirty="0"/>
              <a:t>g/Protec</a:t>
            </a:r>
            <a:r>
              <a:rPr sz="2800" spc="-45" dirty="0"/>
              <a:t>t</a:t>
            </a:r>
            <a:r>
              <a:rPr sz="2800" spc="-110" dirty="0"/>
              <a:t>ion</a:t>
            </a:r>
            <a:r>
              <a:rPr sz="2800" spc="-210" dirty="0"/>
              <a:t> </a:t>
            </a:r>
            <a:r>
              <a:rPr sz="2800" spc="-95" dirty="0"/>
              <a:t>Policy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628" y="4797554"/>
            <a:ext cx="299466" cy="345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6696" y="3151632"/>
            <a:ext cx="2601468" cy="199186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99413" y="1608836"/>
            <a:ext cx="6957695" cy="318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80" dirty="0">
                <a:solidFill>
                  <a:srgbClr val="171F21"/>
                </a:solidFill>
                <a:latin typeface="Arial"/>
                <a:cs typeface="Arial"/>
              </a:rPr>
              <a:t>Data </a:t>
            </a:r>
            <a:r>
              <a:rPr sz="1600" b="1" spc="35" dirty="0">
                <a:solidFill>
                  <a:srgbClr val="171F21"/>
                </a:solidFill>
                <a:latin typeface="Arial"/>
                <a:cs typeface="Arial"/>
              </a:rPr>
              <a:t>Handling </a:t>
            </a:r>
            <a:r>
              <a:rPr sz="1600" b="1" spc="-10" dirty="0">
                <a:solidFill>
                  <a:srgbClr val="171F21"/>
                </a:solidFill>
                <a:latin typeface="Arial"/>
                <a:cs typeface="Arial"/>
              </a:rPr>
              <a:t>Policy 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is 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a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security policy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dedicated </a:t>
            </a:r>
            <a:r>
              <a:rPr sz="1600" spc="90" dirty="0">
                <a:solidFill>
                  <a:srgbClr val="171F21"/>
                </a:solidFill>
                <a:latin typeface="Microsoft Sans Serif"/>
                <a:cs typeface="Microsoft Sans Serif"/>
              </a:rPr>
              <a:t>to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standardizing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the </a:t>
            </a:r>
            <a:r>
              <a:rPr sz="1600" spc="7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use,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171F21"/>
                </a:solidFill>
                <a:latin typeface="Microsoft Sans Serif"/>
                <a:cs typeface="Microsoft Sans Serif"/>
              </a:rPr>
              <a:t>monitoring,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and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management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171F21"/>
                </a:solidFill>
                <a:latin typeface="Microsoft Sans Serif"/>
                <a:cs typeface="Microsoft Sans Serif"/>
              </a:rPr>
              <a:t>of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data.</a:t>
            </a:r>
            <a:r>
              <a:rPr sz="1600" spc="-3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The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b="1" spc="80" dirty="0">
                <a:solidFill>
                  <a:srgbClr val="171F21"/>
                </a:solidFill>
                <a:latin typeface="Arial"/>
                <a:cs typeface="Arial"/>
              </a:rPr>
              <a:t>main</a:t>
            </a:r>
            <a:r>
              <a:rPr sz="1600" b="1" spc="-3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171F21"/>
                </a:solidFill>
                <a:latin typeface="Arial"/>
                <a:cs typeface="Arial"/>
              </a:rPr>
              <a:t>goal</a:t>
            </a:r>
            <a:r>
              <a:rPr sz="1600" b="1" spc="-2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spc="85" dirty="0">
                <a:solidFill>
                  <a:srgbClr val="171F21"/>
                </a:solidFill>
                <a:latin typeface="Microsoft Sans Serif"/>
                <a:cs typeface="Microsoft Sans Serif"/>
              </a:rPr>
              <a:t>of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this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policy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is </a:t>
            </a:r>
            <a:r>
              <a:rPr sz="1600" spc="-409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71F21"/>
                </a:solidFill>
                <a:latin typeface="Microsoft Sans Serif"/>
                <a:cs typeface="Microsoft Sans Serif"/>
              </a:rPr>
              <a:t>to </a:t>
            </a:r>
            <a:r>
              <a:rPr sz="1600" spc="65" dirty="0">
                <a:solidFill>
                  <a:srgbClr val="171F21"/>
                </a:solidFill>
                <a:latin typeface="Microsoft Sans Serif"/>
                <a:cs typeface="Microsoft Sans Serif"/>
              </a:rPr>
              <a:t>protect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and </a:t>
            </a: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secure all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data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consumed,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managed,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and stored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by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the </a:t>
            </a:r>
            <a:r>
              <a:rPr sz="1600" spc="7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organization.</a:t>
            </a:r>
            <a:endParaRPr sz="1600">
              <a:latin typeface="Microsoft Sans Serif"/>
              <a:cs typeface="Microsoft Sans Serif"/>
            </a:endParaRPr>
          </a:p>
          <a:p>
            <a:pPr marL="12700" marR="622300">
              <a:lnSpc>
                <a:spcPct val="100000"/>
              </a:lnSpc>
            </a:pP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It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is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made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available</a:t>
            </a:r>
            <a:r>
              <a:rPr sz="1600" spc="-3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71F21"/>
                </a:solidFill>
                <a:latin typeface="Microsoft Sans Serif"/>
                <a:cs typeface="Microsoft Sans Serif"/>
              </a:rPr>
              <a:t>to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company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71F21"/>
                </a:solidFill>
                <a:latin typeface="Microsoft Sans Serif"/>
                <a:cs typeface="Microsoft Sans Serif"/>
              </a:rPr>
              <a:t>employees,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as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well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as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71F21"/>
                </a:solidFill>
                <a:latin typeface="Microsoft Sans Serif"/>
                <a:cs typeface="Microsoft Sans Serif"/>
              </a:rPr>
              <a:t>third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parties, </a:t>
            </a:r>
            <a:r>
              <a:rPr sz="1600" spc="-409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responsible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71F21"/>
                </a:solidFill>
                <a:latin typeface="Microsoft Sans Serif"/>
                <a:cs typeface="Microsoft Sans Serif"/>
              </a:rPr>
              <a:t>for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handling</a:t>
            </a:r>
            <a:r>
              <a:rPr sz="1600" spc="-3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71F21"/>
                </a:solidFill>
                <a:latin typeface="Microsoft Sans Serif"/>
                <a:cs typeface="Microsoft Sans Serif"/>
              </a:rPr>
              <a:t>or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71F21"/>
                </a:solidFill>
                <a:latin typeface="Microsoft Sans Serif"/>
                <a:cs typeface="Microsoft Sans Serif"/>
              </a:rPr>
              <a:t>processing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sensitive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data.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sz="1600" b="1" spc="20" dirty="0">
                <a:solidFill>
                  <a:srgbClr val="171F21"/>
                </a:solidFill>
                <a:latin typeface="Arial"/>
                <a:cs typeface="Arial"/>
              </a:rPr>
              <a:t>The</a:t>
            </a:r>
            <a:r>
              <a:rPr sz="1600" b="1" spc="-5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171F21"/>
                </a:solidFill>
                <a:latin typeface="Arial"/>
                <a:cs typeface="Arial"/>
              </a:rPr>
              <a:t>policy</a:t>
            </a:r>
            <a:r>
              <a:rPr sz="1600" b="1" spc="-5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171F21"/>
                </a:solidFill>
                <a:latin typeface="Arial"/>
                <a:cs typeface="Arial"/>
              </a:rPr>
              <a:t>defines: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Data</a:t>
            </a:r>
            <a:r>
              <a:rPr sz="1600" spc="-4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ownership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Data</a:t>
            </a:r>
            <a:r>
              <a:rPr sz="1600" spc="-4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classification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40" dirty="0">
                <a:solidFill>
                  <a:srgbClr val="171F21"/>
                </a:solidFill>
                <a:latin typeface="Microsoft Sans Serif"/>
                <a:cs typeface="Microsoft Sans Serif"/>
              </a:rPr>
              <a:t>Access </a:t>
            </a:r>
            <a:r>
              <a:rPr sz="1600" spc="60" dirty="0">
                <a:solidFill>
                  <a:srgbClr val="171F21"/>
                </a:solidFill>
                <a:latin typeface="Microsoft Sans Serif"/>
                <a:cs typeface="Microsoft Sans Serif"/>
              </a:rPr>
              <a:t>authorization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Data</a:t>
            </a:r>
            <a:r>
              <a:rPr sz="1600" spc="-3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171F21"/>
                </a:solidFill>
                <a:latin typeface="Microsoft Sans Serif"/>
                <a:cs typeface="Microsoft Sans Serif"/>
              </a:rPr>
              <a:t>monitoring</a:t>
            </a:r>
            <a:r>
              <a:rPr sz="1600" spc="-3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and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71F21"/>
                </a:solidFill>
                <a:latin typeface="Microsoft Sans Serif"/>
                <a:cs typeface="Microsoft Sans Serif"/>
              </a:rPr>
              <a:t>logging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Employee</a:t>
            </a:r>
            <a:r>
              <a:rPr sz="1600" spc="-4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Training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3</a:t>
            </a:fld>
            <a:endParaRPr spc="-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7816" y="694944"/>
            <a:ext cx="5551170" cy="7475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9745" y="763269"/>
            <a:ext cx="5148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Password</a:t>
            </a:r>
            <a:r>
              <a:rPr sz="2800" spc="-220" dirty="0"/>
              <a:t> </a:t>
            </a:r>
            <a:r>
              <a:rPr sz="2800" spc="-85" dirty="0"/>
              <a:t>Policies</a:t>
            </a:r>
            <a:r>
              <a:rPr sz="2800" spc="-229" dirty="0"/>
              <a:t> </a:t>
            </a:r>
            <a:r>
              <a:rPr sz="2800" spc="-85" dirty="0"/>
              <a:t>an</a:t>
            </a:r>
            <a:r>
              <a:rPr sz="2800" spc="-95" dirty="0"/>
              <a:t>d</a:t>
            </a:r>
            <a:r>
              <a:rPr sz="2800" spc="-229" dirty="0"/>
              <a:t> </a:t>
            </a:r>
            <a:r>
              <a:rPr sz="2800" spc="-105" dirty="0"/>
              <a:t>Guidelines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628" y="4797554"/>
            <a:ext cx="299466" cy="3459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5467" y="1971878"/>
            <a:ext cx="58400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5" dirty="0">
                <a:solidFill>
                  <a:srgbClr val="171F21"/>
                </a:solidFill>
                <a:latin typeface="Arial"/>
                <a:cs typeface="Arial"/>
              </a:rPr>
              <a:t>A</a:t>
            </a:r>
            <a:r>
              <a:rPr sz="1600" b="1" spc="-4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171F21"/>
                </a:solidFill>
                <a:latin typeface="Arial"/>
                <a:cs typeface="Arial"/>
              </a:rPr>
              <a:t>Password</a:t>
            </a:r>
            <a:r>
              <a:rPr sz="1600" b="1" spc="-1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71F21"/>
                </a:solidFill>
                <a:latin typeface="Arial"/>
                <a:cs typeface="Arial"/>
              </a:rPr>
              <a:t>Policy</a:t>
            </a:r>
            <a:r>
              <a:rPr sz="1600" b="1" spc="-25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a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set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171F21"/>
                </a:solidFill>
                <a:latin typeface="Microsoft Sans Serif"/>
                <a:cs typeface="Microsoft Sans Serif"/>
              </a:rPr>
              <a:t>of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171F21"/>
                </a:solidFill>
                <a:latin typeface="Microsoft Sans Serif"/>
                <a:cs typeface="Microsoft Sans Serif"/>
              </a:rPr>
              <a:t>requirements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71F21"/>
                </a:solidFill>
                <a:latin typeface="Microsoft Sans Serif"/>
                <a:cs typeface="Microsoft Sans Serif"/>
              </a:rPr>
              <a:t>for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passwords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171F21"/>
                </a:solidFill>
                <a:latin typeface="Microsoft Sans Serif"/>
                <a:cs typeface="Microsoft Sans Serif"/>
              </a:rPr>
              <a:t>in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an </a:t>
            </a:r>
            <a:r>
              <a:rPr sz="1600" spc="-409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organization. 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This </a:t>
            </a:r>
            <a:r>
              <a:rPr sz="1600" spc="10" dirty="0">
                <a:solidFill>
                  <a:srgbClr val="171F21"/>
                </a:solidFill>
                <a:latin typeface="Microsoft Sans Serif"/>
                <a:cs typeface="Microsoft Sans Serif"/>
              </a:rPr>
              <a:t>can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include </a:t>
            </a:r>
            <a:r>
              <a:rPr sz="1600" spc="60" dirty="0">
                <a:solidFill>
                  <a:srgbClr val="171F21"/>
                </a:solidFill>
                <a:latin typeface="Microsoft Sans Serif"/>
                <a:cs typeface="Microsoft Sans Serif"/>
              </a:rPr>
              <a:t>requirements </a:t>
            </a: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related </a:t>
            </a:r>
            <a:r>
              <a:rPr sz="1600" spc="90" dirty="0">
                <a:solidFill>
                  <a:srgbClr val="171F21"/>
                </a:solidFill>
                <a:latin typeface="Microsoft Sans Serif"/>
                <a:cs typeface="Microsoft Sans Serif"/>
              </a:rPr>
              <a:t>to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the </a:t>
            </a:r>
            <a:r>
              <a:rPr sz="1600" spc="7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length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and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complexity</a:t>
            </a:r>
            <a:r>
              <a:rPr sz="1600" spc="-3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171F21"/>
                </a:solidFill>
                <a:latin typeface="Microsoft Sans Serif"/>
                <a:cs typeface="Microsoft Sans Serif"/>
              </a:rPr>
              <a:t>of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the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password,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the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171F21"/>
                </a:solidFill>
                <a:latin typeface="Microsoft Sans Serif"/>
                <a:cs typeface="Microsoft Sans Serif"/>
              </a:rPr>
              <a:t>expiration</a:t>
            </a:r>
            <a:r>
              <a:rPr sz="1600" spc="-5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period, </a:t>
            </a:r>
            <a:r>
              <a:rPr sz="1600" spc="-409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password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reuse</a:t>
            </a:r>
            <a:r>
              <a:rPr sz="1600" spc="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and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disallowing</a:t>
            </a:r>
            <a:r>
              <a:rPr sz="1600" spc="-3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known</a:t>
            </a:r>
            <a:r>
              <a:rPr sz="1600" spc="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breached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71F21"/>
                </a:solidFill>
                <a:latin typeface="Microsoft Sans Serif"/>
                <a:cs typeface="Microsoft Sans Serif"/>
              </a:rPr>
              <a:t>passwords.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0" y="1667255"/>
            <a:ext cx="1769363" cy="18089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82164" y="3598926"/>
            <a:ext cx="585787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60" dirty="0">
                <a:solidFill>
                  <a:srgbClr val="171F21"/>
                </a:solidFill>
                <a:latin typeface="Microsoft Sans Serif"/>
                <a:cs typeface="Microsoft Sans Serif"/>
              </a:rPr>
              <a:t>A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password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policy 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is </a:t>
            </a:r>
            <a:r>
              <a:rPr sz="1600" spc="75" dirty="0">
                <a:solidFill>
                  <a:srgbClr val="171F21"/>
                </a:solidFill>
                <a:latin typeface="Microsoft Sans Serif"/>
                <a:cs typeface="Microsoft Sans Serif"/>
              </a:rPr>
              <a:t>often part </a:t>
            </a:r>
            <a:r>
              <a:rPr sz="1600" spc="85" dirty="0">
                <a:solidFill>
                  <a:srgbClr val="171F21"/>
                </a:solidFill>
                <a:latin typeface="Microsoft Sans Serif"/>
                <a:cs typeface="Microsoft Sans Serif"/>
              </a:rPr>
              <a:t>of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an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organization's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official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 regulations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and should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describe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senior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leadership's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171F21"/>
                </a:solidFill>
                <a:latin typeface="Microsoft Sans Serif"/>
                <a:cs typeface="Microsoft Sans Serif"/>
              </a:rPr>
              <a:t>commitment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71F21"/>
                </a:solidFill>
                <a:latin typeface="Microsoft Sans Serif"/>
                <a:cs typeface="Microsoft Sans Serif"/>
              </a:rPr>
              <a:t>to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ensuring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secure</a:t>
            </a:r>
            <a:r>
              <a:rPr sz="1600" spc="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171F21"/>
                </a:solidFill>
                <a:latin typeface="Microsoft Sans Serif"/>
                <a:cs typeface="Microsoft Sans Serif"/>
              </a:rPr>
              <a:t>access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71F21"/>
                </a:solidFill>
                <a:latin typeface="Microsoft Sans Serif"/>
                <a:cs typeface="Microsoft Sans Serif"/>
              </a:rPr>
              <a:t>to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data.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It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may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be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71F21"/>
                </a:solidFill>
                <a:latin typeface="Microsoft Sans Serif"/>
                <a:cs typeface="Microsoft Sans Serif"/>
              </a:rPr>
              <a:t>also </a:t>
            </a:r>
            <a:r>
              <a:rPr sz="1600" spc="-409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171F21"/>
                </a:solidFill>
                <a:latin typeface="Microsoft Sans Serif"/>
                <a:cs typeface="Microsoft Sans Serif"/>
              </a:rPr>
              <a:t>taught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as </a:t>
            </a:r>
            <a:r>
              <a:rPr sz="1600" spc="75" dirty="0">
                <a:solidFill>
                  <a:srgbClr val="171F21"/>
                </a:solidFill>
                <a:latin typeface="Microsoft Sans Serif"/>
                <a:cs typeface="Microsoft Sans Serif"/>
              </a:rPr>
              <a:t>part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171F21"/>
                </a:solidFill>
                <a:latin typeface="Microsoft Sans Serif"/>
                <a:cs typeface="Microsoft Sans Serif"/>
              </a:rPr>
              <a:t>of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security</a:t>
            </a:r>
            <a:r>
              <a:rPr sz="1600" spc="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awareness</a:t>
            </a:r>
            <a:r>
              <a:rPr sz="1600" spc="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training.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376" y="3491484"/>
            <a:ext cx="1013074" cy="116128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4</a:t>
            </a:fld>
            <a:endParaRPr spc="-3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0820" y="694944"/>
            <a:ext cx="4725161" cy="7475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2750" y="763269"/>
            <a:ext cx="4322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Acceptab</a:t>
            </a:r>
            <a:r>
              <a:rPr sz="2800" spc="-65" dirty="0"/>
              <a:t>l</a:t>
            </a:r>
            <a:r>
              <a:rPr sz="2800" spc="-185" dirty="0"/>
              <a:t>e</a:t>
            </a:r>
            <a:r>
              <a:rPr sz="2800" spc="-229" dirty="0"/>
              <a:t> </a:t>
            </a:r>
            <a:r>
              <a:rPr sz="2800" spc="-50" dirty="0"/>
              <a:t>Use</a:t>
            </a:r>
            <a:r>
              <a:rPr sz="2800" spc="-229" dirty="0"/>
              <a:t> </a:t>
            </a:r>
            <a:r>
              <a:rPr sz="2800" spc="-95" dirty="0"/>
              <a:t>Policy</a:t>
            </a:r>
            <a:r>
              <a:rPr sz="2800" spc="-220" dirty="0"/>
              <a:t> </a:t>
            </a:r>
            <a:r>
              <a:rPr sz="2800" spc="-80" dirty="0"/>
              <a:t>(AU</a:t>
            </a:r>
            <a:r>
              <a:rPr sz="2800" spc="-100" dirty="0"/>
              <a:t>P</a:t>
            </a:r>
            <a:r>
              <a:rPr sz="2800" spc="-170" dirty="0"/>
              <a:t>)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628" y="4797554"/>
            <a:ext cx="299466" cy="3459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7354" y="1901189"/>
            <a:ext cx="52438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171F21"/>
                </a:solidFill>
                <a:latin typeface="Arial"/>
                <a:cs typeface="Arial"/>
              </a:rPr>
              <a:t>An </a:t>
            </a:r>
            <a:r>
              <a:rPr sz="1600" b="1" spc="30" dirty="0">
                <a:solidFill>
                  <a:srgbClr val="171F21"/>
                </a:solidFill>
                <a:latin typeface="Arial"/>
                <a:cs typeface="Arial"/>
              </a:rPr>
              <a:t>acceptable </a:t>
            </a:r>
            <a:r>
              <a:rPr sz="1600" b="1" dirty="0">
                <a:solidFill>
                  <a:srgbClr val="171F21"/>
                </a:solidFill>
                <a:latin typeface="Arial"/>
                <a:cs typeface="Arial"/>
              </a:rPr>
              <a:t>use </a:t>
            </a:r>
            <a:r>
              <a:rPr sz="1600" b="1" spc="10" dirty="0">
                <a:solidFill>
                  <a:srgbClr val="171F21"/>
                </a:solidFill>
                <a:latin typeface="Arial"/>
                <a:cs typeface="Arial"/>
              </a:rPr>
              <a:t>policy </a:t>
            </a:r>
            <a:r>
              <a:rPr sz="1600" b="1" spc="-10" dirty="0">
                <a:solidFill>
                  <a:srgbClr val="171F21"/>
                </a:solidFill>
                <a:latin typeface="Arial"/>
                <a:cs typeface="Arial"/>
              </a:rPr>
              <a:t>(AUP) 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is 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a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document </a:t>
            </a:r>
            <a:r>
              <a:rPr sz="1600" spc="7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stipulating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constraints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and </a:t>
            </a: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practices </a:t>
            </a:r>
            <a:r>
              <a:rPr sz="1600" spc="80" dirty="0">
                <a:solidFill>
                  <a:srgbClr val="171F21"/>
                </a:solidFill>
                <a:latin typeface="Microsoft Sans Serif"/>
                <a:cs typeface="Microsoft Sans Serif"/>
              </a:rPr>
              <a:t>that 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a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user </a:t>
            </a:r>
            <a:r>
              <a:rPr sz="1600" spc="75" dirty="0">
                <a:solidFill>
                  <a:srgbClr val="171F21"/>
                </a:solidFill>
                <a:latin typeface="Microsoft Sans Serif"/>
                <a:cs typeface="Microsoft Sans Serif"/>
              </a:rPr>
              <a:t>must </a:t>
            </a:r>
            <a:r>
              <a:rPr sz="1600" spc="8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71F21"/>
                </a:solidFill>
                <a:latin typeface="Microsoft Sans Serif"/>
                <a:cs typeface="Microsoft Sans Serif"/>
              </a:rPr>
              <a:t>agree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71F21"/>
                </a:solidFill>
                <a:latin typeface="Microsoft Sans Serif"/>
                <a:cs typeface="Microsoft Sans Serif"/>
              </a:rPr>
              <a:t>to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71F21"/>
                </a:solidFill>
                <a:latin typeface="Microsoft Sans Serif"/>
                <a:cs typeface="Microsoft Sans Serif"/>
              </a:rPr>
              <a:t>for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171F21"/>
                </a:solidFill>
                <a:latin typeface="Microsoft Sans Serif"/>
                <a:cs typeface="Microsoft Sans Serif"/>
              </a:rPr>
              <a:t>access</a:t>
            </a:r>
            <a:r>
              <a:rPr sz="1600" spc="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71F21"/>
                </a:solidFill>
                <a:latin typeface="Microsoft Sans Serif"/>
                <a:cs typeface="Microsoft Sans Serif"/>
              </a:rPr>
              <a:t>to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a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corporate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network,</a:t>
            </a:r>
            <a:r>
              <a:rPr sz="1600" spc="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the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internet </a:t>
            </a:r>
            <a:r>
              <a:rPr sz="1600" spc="-409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71F21"/>
                </a:solidFill>
                <a:latin typeface="Microsoft Sans Serif"/>
                <a:cs typeface="Microsoft Sans Serif"/>
              </a:rPr>
              <a:t>or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171F21"/>
                </a:solidFill>
                <a:latin typeface="Microsoft Sans Serif"/>
                <a:cs typeface="Microsoft Sans Serif"/>
              </a:rPr>
              <a:t>other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resources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3434" y="3672027"/>
            <a:ext cx="454850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171F21"/>
                </a:solidFill>
                <a:latin typeface="Microsoft Sans Serif"/>
                <a:cs typeface="Microsoft Sans Serif"/>
              </a:rPr>
              <a:t>Each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employee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should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be </a:t>
            </a:r>
            <a:r>
              <a:rPr sz="1600" spc="65" dirty="0">
                <a:solidFill>
                  <a:srgbClr val="171F21"/>
                </a:solidFill>
                <a:latin typeface="Microsoft Sans Serif"/>
                <a:cs typeface="Microsoft Sans Serif"/>
              </a:rPr>
              <a:t>required </a:t>
            </a:r>
            <a:r>
              <a:rPr sz="1600" spc="95" dirty="0">
                <a:solidFill>
                  <a:srgbClr val="171F21"/>
                </a:solidFill>
                <a:latin typeface="Microsoft Sans Serif"/>
                <a:cs typeface="Microsoft Sans Serif"/>
              </a:rPr>
              <a:t>to </a:t>
            </a:r>
            <a:r>
              <a:rPr sz="1600" spc="15" dirty="0">
                <a:solidFill>
                  <a:srgbClr val="171F21"/>
                </a:solidFill>
                <a:latin typeface="Microsoft Sans Serif"/>
                <a:cs typeface="Microsoft Sans Serif"/>
              </a:rPr>
              <a:t>sign 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a 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71F21"/>
                </a:solidFill>
                <a:latin typeface="Microsoft Sans Serif"/>
                <a:cs typeface="Microsoft Sans Serif"/>
              </a:rPr>
              <a:t>copy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171F21"/>
                </a:solidFill>
                <a:latin typeface="Microsoft Sans Serif"/>
                <a:cs typeface="Microsoft Sans Serif"/>
              </a:rPr>
              <a:t>of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the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171F21"/>
                </a:solidFill>
                <a:latin typeface="Microsoft Sans Serif"/>
                <a:cs typeface="Microsoft Sans Serif"/>
              </a:rPr>
              <a:t>AUP</a:t>
            </a:r>
            <a:r>
              <a:rPr sz="1600" spc="8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171F21"/>
                </a:solidFill>
                <a:latin typeface="Microsoft Sans Serif"/>
                <a:cs typeface="Microsoft Sans Serif"/>
              </a:rPr>
              <a:t>before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being</a:t>
            </a:r>
            <a:r>
              <a:rPr sz="1600" spc="-3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granted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171F21"/>
                </a:solidFill>
                <a:latin typeface="Microsoft Sans Serif"/>
                <a:cs typeface="Microsoft Sans Serif"/>
              </a:rPr>
              <a:t>access</a:t>
            </a:r>
            <a:r>
              <a:rPr sz="1600" spc="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71F21"/>
                </a:solidFill>
                <a:latin typeface="Microsoft Sans Serif"/>
                <a:cs typeface="Microsoft Sans Serif"/>
              </a:rPr>
              <a:t>to </a:t>
            </a:r>
            <a:r>
              <a:rPr sz="1600" spc="-409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171F21"/>
                </a:solidFill>
                <a:latin typeface="Microsoft Sans Serif"/>
                <a:cs typeface="Microsoft Sans Serif"/>
              </a:rPr>
              <a:t>information,</a:t>
            </a:r>
            <a:r>
              <a:rPr sz="1600" spc="-3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systems</a:t>
            </a:r>
            <a:r>
              <a:rPr sz="1600" spc="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71F21"/>
                </a:solidFill>
                <a:latin typeface="Microsoft Sans Serif"/>
                <a:cs typeface="Microsoft Sans Serif"/>
              </a:rPr>
              <a:t>or</a:t>
            </a:r>
            <a:r>
              <a:rPr sz="1600" spc="-3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network</a:t>
            </a:r>
            <a:r>
              <a:rPr sz="1600" spc="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resources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08191" y="1399032"/>
            <a:ext cx="2566416" cy="19796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004" y="3531494"/>
            <a:ext cx="3271205" cy="104619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5</a:t>
            </a:fld>
            <a:endParaRPr spc="-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4892" y="694944"/>
            <a:ext cx="5095494" cy="7475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6822" y="763269"/>
            <a:ext cx="4691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5" dirty="0"/>
              <a:t>Bring</a:t>
            </a:r>
            <a:r>
              <a:rPr sz="2800" spc="-225" dirty="0"/>
              <a:t> </a:t>
            </a:r>
            <a:r>
              <a:rPr sz="2800" spc="-135" dirty="0"/>
              <a:t>Your</a:t>
            </a:r>
            <a:r>
              <a:rPr sz="2800" spc="-225" dirty="0"/>
              <a:t> </a:t>
            </a:r>
            <a:r>
              <a:rPr sz="2800" spc="-100" dirty="0"/>
              <a:t>Own</a:t>
            </a:r>
            <a:r>
              <a:rPr sz="2800" spc="-229" dirty="0"/>
              <a:t> </a:t>
            </a:r>
            <a:r>
              <a:rPr sz="2800" spc="-130" dirty="0"/>
              <a:t>Device</a:t>
            </a:r>
            <a:r>
              <a:rPr sz="2800" spc="-220" dirty="0"/>
              <a:t> </a:t>
            </a:r>
            <a:r>
              <a:rPr sz="2800" spc="-90" dirty="0"/>
              <a:t>(BYO</a:t>
            </a:r>
            <a:r>
              <a:rPr sz="2800" spc="-95" dirty="0"/>
              <a:t>D</a:t>
            </a:r>
            <a:r>
              <a:rPr sz="2800" spc="-170" dirty="0"/>
              <a:t>)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628" y="4797554"/>
            <a:ext cx="299466" cy="3459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4788" y="1768220"/>
            <a:ext cx="5185410" cy="2723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5425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171F21"/>
                </a:solidFill>
                <a:latin typeface="Arial"/>
                <a:cs typeface="Arial"/>
              </a:rPr>
              <a:t>BYOD </a:t>
            </a:r>
            <a:r>
              <a:rPr sz="1600" b="1" spc="5" dirty="0">
                <a:solidFill>
                  <a:srgbClr val="171F21"/>
                </a:solidFill>
                <a:latin typeface="Arial"/>
                <a:cs typeface="Arial"/>
              </a:rPr>
              <a:t>(Bring </a:t>
            </a:r>
            <a:r>
              <a:rPr sz="1600" b="1" spc="25" dirty="0">
                <a:solidFill>
                  <a:srgbClr val="171F21"/>
                </a:solidFill>
                <a:latin typeface="Arial"/>
                <a:cs typeface="Arial"/>
              </a:rPr>
              <a:t>Your </a:t>
            </a:r>
            <a:r>
              <a:rPr sz="1600" b="1" spc="70" dirty="0">
                <a:solidFill>
                  <a:srgbClr val="171F21"/>
                </a:solidFill>
                <a:latin typeface="Arial"/>
                <a:cs typeface="Arial"/>
              </a:rPr>
              <a:t>Own </a:t>
            </a:r>
            <a:r>
              <a:rPr sz="1600" b="1" spc="15" dirty="0">
                <a:solidFill>
                  <a:srgbClr val="171F21"/>
                </a:solidFill>
                <a:latin typeface="Arial"/>
                <a:cs typeface="Arial"/>
              </a:rPr>
              <a:t>Device) 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is 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a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policy </a:t>
            </a:r>
            <a:r>
              <a:rPr sz="1600" spc="80" dirty="0">
                <a:solidFill>
                  <a:srgbClr val="171F21"/>
                </a:solidFill>
                <a:latin typeface="Microsoft Sans Serif"/>
                <a:cs typeface="Microsoft Sans Serif"/>
              </a:rPr>
              <a:t>that </a:t>
            </a:r>
            <a:r>
              <a:rPr sz="1600" spc="8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allows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employees </a:t>
            </a:r>
            <a:r>
              <a:rPr sz="1600" spc="60" dirty="0">
                <a:solidFill>
                  <a:srgbClr val="171F21"/>
                </a:solidFill>
                <a:latin typeface="Microsoft Sans Serif"/>
                <a:cs typeface="Microsoft Sans Serif"/>
              </a:rPr>
              <a:t>in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an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organization </a:t>
            </a:r>
            <a:r>
              <a:rPr sz="1600" spc="90" dirty="0">
                <a:solidFill>
                  <a:srgbClr val="171F21"/>
                </a:solidFill>
                <a:latin typeface="Microsoft Sans Serif"/>
                <a:cs typeface="Microsoft Sans Serif"/>
              </a:rPr>
              <a:t>to </a:t>
            </a:r>
            <a:r>
              <a:rPr sz="1600" spc="15" dirty="0">
                <a:solidFill>
                  <a:srgbClr val="171F21"/>
                </a:solidFill>
                <a:latin typeface="Microsoft Sans Serif"/>
                <a:cs typeface="Microsoft Sans Serif"/>
              </a:rPr>
              <a:t>use </a:t>
            </a:r>
            <a:r>
              <a:rPr sz="1600" spc="75" dirty="0">
                <a:solidFill>
                  <a:srgbClr val="171F21"/>
                </a:solidFill>
                <a:latin typeface="Microsoft Sans Serif"/>
                <a:cs typeface="Microsoft Sans Serif"/>
              </a:rPr>
              <a:t>their </a:t>
            </a:r>
            <a:r>
              <a:rPr sz="1600" spc="8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personally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171F21"/>
                </a:solidFill>
                <a:latin typeface="Microsoft Sans Serif"/>
                <a:cs typeface="Microsoft Sans Serif"/>
              </a:rPr>
              <a:t>owned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71F21"/>
                </a:solidFill>
                <a:latin typeface="Microsoft Sans Serif"/>
                <a:cs typeface="Microsoft Sans Serif"/>
              </a:rPr>
              <a:t>devices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71F21"/>
                </a:solidFill>
                <a:latin typeface="Microsoft Sans Serif"/>
                <a:cs typeface="Microsoft Sans Serif"/>
              </a:rPr>
              <a:t>for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work-related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activities.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 marL="2136140" marR="5080" indent="1270" algn="ctr">
              <a:lnSpc>
                <a:spcPct val="100000"/>
              </a:lnSpc>
              <a:spcBef>
                <a:spcPts val="1590"/>
              </a:spcBef>
            </a:pPr>
            <a:r>
              <a:rPr sz="1600" spc="-60" dirty="0">
                <a:solidFill>
                  <a:srgbClr val="171F21"/>
                </a:solidFill>
                <a:latin typeface="Microsoft Sans Serif"/>
                <a:cs typeface="Microsoft Sans Serif"/>
              </a:rPr>
              <a:t>A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171F21"/>
                </a:solidFill>
                <a:latin typeface="Microsoft Sans Serif"/>
                <a:cs typeface="Microsoft Sans Serif"/>
              </a:rPr>
              <a:t>BYOD</a:t>
            </a:r>
            <a:r>
              <a:rPr sz="1600" spc="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policy</a:t>
            </a:r>
            <a:r>
              <a:rPr sz="1600" spc="-3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is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best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implemented</a:t>
            </a:r>
            <a:r>
              <a:rPr sz="1600" spc="-5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and</a:t>
            </a:r>
            <a:r>
              <a:rPr sz="1600" spc="-3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enforced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171F21"/>
                </a:solidFill>
                <a:latin typeface="Microsoft Sans Serif"/>
                <a:cs typeface="Microsoft Sans Serif"/>
              </a:rPr>
              <a:t>with </a:t>
            </a:r>
            <a:r>
              <a:rPr sz="1600" spc="-409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the </a:t>
            </a:r>
            <a:r>
              <a:rPr sz="1600" spc="75" dirty="0">
                <a:solidFill>
                  <a:srgbClr val="171F21"/>
                </a:solidFill>
                <a:latin typeface="Microsoft Sans Serif"/>
                <a:cs typeface="Microsoft Sans Serif"/>
              </a:rPr>
              <a:t>support </a:t>
            </a:r>
            <a:r>
              <a:rPr sz="1600" spc="80" dirty="0">
                <a:solidFill>
                  <a:srgbClr val="171F21"/>
                </a:solidFill>
                <a:latin typeface="Microsoft Sans Serif"/>
                <a:cs typeface="Microsoft Sans Serif"/>
              </a:rPr>
              <a:t>of 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a </a:t>
            </a:r>
            <a:r>
              <a:rPr sz="1600" spc="-55" dirty="0">
                <a:solidFill>
                  <a:srgbClr val="171F21"/>
                </a:solidFill>
                <a:latin typeface="Microsoft Sans Serif"/>
                <a:cs typeface="Microsoft Sans Serif"/>
              </a:rPr>
              <a:t>BYOD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security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 solutions, </a:t>
            </a: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which 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is </a:t>
            </a:r>
            <a:r>
              <a:rPr sz="1600" spc="15" dirty="0">
                <a:solidFill>
                  <a:srgbClr val="171F21"/>
                </a:solidFill>
                <a:latin typeface="Microsoft Sans Serif"/>
                <a:cs typeface="Microsoft Sans Serif"/>
              </a:rPr>
              <a:t>also called </a:t>
            </a: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b="1" spc="55" dirty="0">
                <a:solidFill>
                  <a:srgbClr val="171F21"/>
                </a:solidFill>
                <a:latin typeface="Arial"/>
                <a:cs typeface="Arial"/>
              </a:rPr>
              <a:t>Mobile </a:t>
            </a:r>
            <a:r>
              <a:rPr sz="1600" b="1" spc="15" dirty="0">
                <a:solidFill>
                  <a:srgbClr val="171F21"/>
                </a:solidFill>
                <a:latin typeface="Arial"/>
                <a:cs typeface="Arial"/>
              </a:rPr>
              <a:t>Device </a:t>
            </a:r>
            <a:r>
              <a:rPr sz="1600" b="1" spc="75" dirty="0">
                <a:solidFill>
                  <a:srgbClr val="171F21"/>
                </a:solidFill>
                <a:latin typeface="Arial"/>
                <a:cs typeface="Arial"/>
              </a:rPr>
              <a:t>Management </a:t>
            </a:r>
            <a:r>
              <a:rPr sz="1600" b="1" spc="8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171F21"/>
                </a:solidFill>
                <a:latin typeface="Arial"/>
                <a:cs typeface="Arial"/>
              </a:rPr>
              <a:t>(MDM)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0631" y="1496567"/>
            <a:ext cx="2150364" cy="21503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6908" y="2823972"/>
            <a:ext cx="2982468" cy="16428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6</a:t>
            </a:fld>
            <a:endParaRPr spc="-3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367" y="601980"/>
            <a:ext cx="2556510" cy="7475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821" y="670382"/>
            <a:ext cx="2153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Privacy</a:t>
            </a:r>
            <a:r>
              <a:rPr sz="2800" spc="-229" dirty="0"/>
              <a:t> </a:t>
            </a:r>
            <a:r>
              <a:rPr sz="2800" spc="-95" dirty="0"/>
              <a:t>Policy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628" y="4797554"/>
            <a:ext cx="299466" cy="345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868" y="3554075"/>
            <a:ext cx="1546270" cy="12400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0" marR="1762125">
              <a:lnSpc>
                <a:spcPct val="100299"/>
              </a:lnSpc>
              <a:spcBef>
                <a:spcPts val="90"/>
              </a:spcBef>
              <a:buClr>
                <a:srgbClr val="000000"/>
              </a:buClr>
              <a:buFont typeface="Arial MT"/>
              <a:buChar char="•"/>
              <a:tabLst>
                <a:tab pos="318135" algn="l"/>
                <a:tab pos="318770" algn="l"/>
              </a:tabLst>
            </a:pPr>
            <a:r>
              <a:rPr sz="1600" b="1" spc="20" dirty="0">
                <a:latin typeface="Arial"/>
                <a:cs typeface="Arial"/>
              </a:rPr>
              <a:t>Personally </a:t>
            </a:r>
            <a:r>
              <a:rPr sz="1600" b="1" spc="60" dirty="0">
                <a:latin typeface="Arial"/>
                <a:cs typeface="Arial"/>
              </a:rPr>
              <a:t>Identifiable </a:t>
            </a:r>
            <a:r>
              <a:rPr sz="1600" b="1" spc="70" dirty="0">
                <a:latin typeface="Arial"/>
                <a:cs typeface="Arial"/>
              </a:rPr>
              <a:t>Information </a:t>
            </a:r>
            <a:r>
              <a:rPr sz="1600" b="1" spc="20" dirty="0">
                <a:latin typeface="Arial"/>
                <a:cs typeface="Arial"/>
              </a:rPr>
              <a:t>(PII) 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b="1" i="1" spc="-20" dirty="0">
                <a:latin typeface="Trebuchet MS"/>
                <a:cs typeface="Trebuchet MS"/>
              </a:rPr>
              <a:t>Examples: </a:t>
            </a:r>
            <a:r>
              <a:rPr spc="10" dirty="0"/>
              <a:t>social </a:t>
            </a:r>
            <a:r>
              <a:rPr spc="30" dirty="0"/>
              <a:t>security </a:t>
            </a:r>
            <a:r>
              <a:rPr spc="80" dirty="0"/>
              <a:t>number </a:t>
            </a:r>
            <a:r>
              <a:rPr spc="-75" dirty="0"/>
              <a:t>(SSN), </a:t>
            </a:r>
            <a:r>
              <a:rPr spc="45" dirty="0"/>
              <a:t>passport </a:t>
            </a:r>
            <a:r>
              <a:rPr spc="60" dirty="0"/>
              <a:t>number, </a:t>
            </a:r>
            <a:r>
              <a:rPr spc="65" dirty="0"/>
              <a:t> </a:t>
            </a:r>
            <a:r>
              <a:rPr spc="40" dirty="0"/>
              <a:t>driver's </a:t>
            </a:r>
            <a:r>
              <a:rPr spc="15" dirty="0"/>
              <a:t>license </a:t>
            </a:r>
            <a:r>
              <a:rPr spc="65" dirty="0"/>
              <a:t>number, </a:t>
            </a:r>
            <a:r>
              <a:rPr spc="40" dirty="0"/>
              <a:t>taxpayer </a:t>
            </a:r>
            <a:r>
              <a:rPr spc="50" dirty="0"/>
              <a:t>identification </a:t>
            </a:r>
            <a:r>
              <a:rPr spc="60" dirty="0"/>
              <a:t>number, </a:t>
            </a:r>
            <a:r>
              <a:rPr spc="65" dirty="0"/>
              <a:t> </a:t>
            </a:r>
            <a:r>
              <a:rPr spc="60" dirty="0"/>
              <a:t>patient</a:t>
            </a:r>
            <a:r>
              <a:rPr spc="-20" dirty="0"/>
              <a:t> </a:t>
            </a:r>
            <a:r>
              <a:rPr spc="50" dirty="0"/>
              <a:t>identification</a:t>
            </a:r>
            <a:r>
              <a:rPr spc="-50" dirty="0"/>
              <a:t> </a:t>
            </a:r>
            <a:r>
              <a:rPr spc="65" dirty="0"/>
              <a:t>number,</a:t>
            </a:r>
            <a:r>
              <a:rPr spc="-40" dirty="0"/>
              <a:t> </a:t>
            </a:r>
            <a:r>
              <a:rPr spc="35" dirty="0"/>
              <a:t>financial</a:t>
            </a:r>
            <a:r>
              <a:rPr spc="-25" dirty="0"/>
              <a:t> </a:t>
            </a:r>
            <a:r>
              <a:rPr spc="35" dirty="0"/>
              <a:t>account</a:t>
            </a:r>
            <a:r>
              <a:rPr spc="-40" dirty="0"/>
              <a:t> </a:t>
            </a:r>
            <a:r>
              <a:rPr spc="65" dirty="0"/>
              <a:t>number,</a:t>
            </a:r>
            <a:r>
              <a:rPr spc="-40" dirty="0"/>
              <a:t> </a:t>
            </a:r>
            <a:r>
              <a:rPr spc="85" dirty="0"/>
              <a:t>or </a:t>
            </a:r>
            <a:r>
              <a:rPr spc="-360" dirty="0"/>
              <a:t> </a:t>
            </a:r>
            <a:r>
              <a:rPr spc="50" dirty="0"/>
              <a:t>credit</a:t>
            </a:r>
            <a:r>
              <a:rPr spc="-35" dirty="0"/>
              <a:t> </a:t>
            </a:r>
            <a:r>
              <a:rPr spc="35" dirty="0"/>
              <a:t>card</a:t>
            </a:r>
            <a:r>
              <a:rPr spc="-35" dirty="0"/>
              <a:t> </a:t>
            </a:r>
            <a:r>
              <a:rPr spc="65" dirty="0"/>
              <a:t>number.</a:t>
            </a:r>
            <a:endParaRPr sz="1600">
              <a:latin typeface="Trebuchet MS"/>
              <a:cs typeface="Trebuchet MS"/>
            </a:endParaRPr>
          </a:p>
          <a:p>
            <a:pPr marL="19050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950"/>
          </a:p>
          <a:p>
            <a:pPr marL="31813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18135" algn="l"/>
                <a:tab pos="318770" algn="l"/>
              </a:tabLst>
            </a:pPr>
            <a:r>
              <a:rPr sz="1600" b="1" spc="35" dirty="0">
                <a:latin typeface="Arial"/>
                <a:cs typeface="Arial"/>
              </a:rPr>
              <a:t>electronic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45" dirty="0">
                <a:latin typeface="Arial"/>
                <a:cs typeface="Arial"/>
              </a:rPr>
              <a:t>Protected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75" dirty="0">
                <a:latin typeface="Arial"/>
                <a:cs typeface="Arial"/>
              </a:rPr>
              <a:t>Health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70" dirty="0">
                <a:latin typeface="Arial"/>
                <a:cs typeface="Arial"/>
              </a:rPr>
              <a:t>Information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20" dirty="0">
                <a:latin typeface="Arial"/>
                <a:cs typeface="Arial"/>
              </a:rPr>
              <a:t>(ePHI)</a:t>
            </a:r>
            <a:endParaRPr sz="160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10"/>
              </a:spcBef>
            </a:pPr>
            <a:r>
              <a:rPr b="1" i="1" spc="-20" dirty="0">
                <a:latin typeface="Trebuchet MS"/>
                <a:cs typeface="Trebuchet MS"/>
              </a:rPr>
              <a:t>Examples:</a:t>
            </a:r>
            <a:r>
              <a:rPr b="1" i="1" spc="-95" dirty="0">
                <a:latin typeface="Trebuchet MS"/>
                <a:cs typeface="Trebuchet MS"/>
              </a:rPr>
              <a:t> </a:t>
            </a:r>
            <a:r>
              <a:rPr spc="30" dirty="0"/>
              <a:t>Medical</a:t>
            </a:r>
            <a:r>
              <a:rPr spc="-15" dirty="0"/>
              <a:t> </a:t>
            </a:r>
            <a:r>
              <a:rPr spc="40" dirty="0"/>
              <a:t>records</a:t>
            </a:r>
            <a:r>
              <a:rPr spc="-55" dirty="0"/>
              <a:t> </a:t>
            </a:r>
            <a:r>
              <a:rPr spc="50" dirty="0"/>
              <a:t>and</a:t>
            </a:r>
            <a:r>
              <a:rPr spc="-5" dirty="0"/>
              <a:t> </a:t>
            </a:r>
            <a:r>
              <a:rPr spc="35" dirty="0"/>
              <a:t>lab</a:t>
            </a:r>
            <a:r>
              <a:rPr spc="-25" dirty="0"/>
              <a:t> </a:t>
            </a:r>
            <a:r>
              <a:rPr spc="30" dirty="0"/>
              <a:t>tests</a:t>
            </a:r>
          </a:p>
          <a:p>
            <a:pPr marL="19050">
              <a:lnSpc>
                <a:spcPct val="100000"/>
              </a:lnSpc>
            </a:pPr>
            <a:endParaRPr sz="1900"/>
          </a:p>
          <a:p>
            <a:pPr marL="1033144" marR="5080">
              <a:lnSpc>
                <a:spcPct val="100400"/>
              </a:lnSpc>
              <a:spcBef>
                <a:spcPts val="1335"/>
              </a:spcBef>
            </a:pPr>
            <a:r>
              <a:rPr sz="2000" b="1" spc="-65" dirty="0">
                <a:latin typeface="Arial"/>
                <a:cs typeface="Arial"/>
              </a:rPr>
              <a:t>A </a:t>
            </a:r>
            <a:r>
              <a:rPr sz="2000" b="1" spc="40" dirty="0">
                <a:latin typeface="Arial"/>
                <a:cs typeface="Arial"/>
              </a:rPr>
              <a:t>privacy </a:t>
            </a:r>
            <a:r>
              <a:rPr sz="2000" b="1" spc="20" dirty="0">
                <a:latin typeface="Arial"/>
                <a:cs typeface="Arial"/>
              </a:rPr>
              <a:t>policy </a:t>
            </a:r>
            <a:r>
              <a:rPr sz="1600" dirty="0"/>
              <a:t>is </a:t>
            </a:r>
            <a:r>
              <a:rPr sz="1600" spc="-5" dirty="0"/>
              <a:t>a </a:t>
            </a:r>
            <a:r>
              <a:rPr sz="1600" spc="60" dirty="0"/>
              <a:t>statement </a:t>
            </a:r>
            <a:r>
              <a:rPr sz="1600" spc="95" dirty="0"/>
              <a:t>or </a:t>
            </a:r>
            <a:r>
              <a:rPr sz="1600" spc="10" dirty="0"/>
              <a:t>legal </a:t>
            </a:r>
            <a:r>
              <a:rPr sz="1600" spc="70" dirty="0"/>
              <a:t>document </a:t>
            </a:r>
            <a:r>
              <a:rPr sz="1600" spc="20" dirty="0"/>
              <a:t>(in </a:t>
            </a:r>
            <a:r>
              <a:rPr sz="1600" spc="25" dirty="0"/>
              <a:t> privacy </a:t>
            </a:r>
            <a:r>
              <a:rPr sz="1600" spc="10" dirty="0"/>
              <a:t>law) </a:t>
            </a:r>
            <a:r>
              <a:rPr sz="1600" spc="80" dirty="0"/>
              <a:t>that </a:t>
            </a:r>
            <a:r>
              <a:rPr sz="1600" spc="5" dirty="0"/>
              <a:t>discloses </a:t>
            </a:r>
            <a:r>
              <a:rPr sz="1600" spc="45" dirty="0"/>
              <a:t>some </a:t>
            </a:r>
            <a:r>
              <a:rPr sz="1600" spc="95" dirty="0"/>
              <a:t>or </a:t>
            </a:r>
            <a:r>
              <a:rPr sz="1600" spc="20" dirty="0"/>
              <a:t>all </a:t>
            </a:r>
            <a:r>
              <a:rPr sz="1600" spc="85" dirty="0"/>
              <a:t>of </a:t>
            </a:r>
            <a:r>
              <a:rPr sz="1600" spc="70" dirty="0"/>
              <a:t>the </a:t>
            </a:r>
            <a:r>
              <a:rPr sz="1600" spc="5" dirty="0"/>
              <a:t>ways </a:t>
            </a:r>
            <a:r>
              <a:rPr sz="1600" spc="-5" dirty="0"/>
              <a:t>a </a:t>
            </a:r>
            <a:r>
              <a:rPr sz="1600" spc="60" dirty="0"/>
              <a:t>party </a:t>
            </a:r>
            <a:r>
              <a:rPr sz="1600" spc="65" dirty="0"/>
              <a:t> </a:t>
            </a:r>
            <a:r>
              <a:rPr sz="1600" spc="25" dirty="0"/>
              <a:t>gathers,</a:t>
            </a:r>
            <a:r>
              <a:rPr sz="1600" spc="-20" dirty="0"/>
              <a:t> </a:t>
            </a:r>
            <a:r>
              <a:rPr sz="1600" spc="-10" dirty="0"/>
              <a:t>uses,</a:t>
            </a:r>
            <a:r>
              <a:rPr sz="1600" dirty="0"/>
              <a:t> discloses,</a:t>
            </a:r>
            <a:r>
              <a:rPr sz="1600" spc="-15" dirty="0"/>
              <a:t> </a:t>
            </a:r>
            <a:r>
              <a:rPr sz="1600" spc="55" dirty="0"/>
              <a:t>and</a:t>
            </a:r>
            <a:r>
              <a:rPr sz="1600" spc="-10" dirty="0"/>
              <a:t> </a:t>
            </a:r>
            <a:r>
              <a:rPr sz="1600" spc="20" dirty="0"/>
              <a:t>manages</a:t>
            </a:r>
            <a:r>
              <a:rPr sz="1600" spc="-15" dirty="0"/>
              <a:t> </a:t>
            </a:r>
            <a:r>
              <a:rPr sz="1600" spc="-5" dirty="0"/>
              <a:t>a </a:t>
            </a:r>
            <a:r>
              <a:rPr sz="1600" spc="55" dirty="0"/>
              <a:t>customer</a:t>
            </a:r>
            <a:r>
              <a:rPr sz="1600" spc="5" dirty="0"/>
              <a:t> </a:t>
            </a:r>
            <a:r>
              <a:rPr sz="1600" spc="95" dirty="0"/>
              <a:t>or</a:t>
            </a:r>
            <a:r>
              <a:rPr sz="1600" spc="-25" dirty="0"/>
              <a:t> </a:t>
            </a:r>
            <a:r>
              <a:rPr sz="1600" spc="30" dirty="0"/>
              <a:t>client's </a:t>
            </a:r>
            <a:r>
              <a:rPr sz="1600" spc="-409" dirty="0"/>
              <a:t> </a:t>
            </a:r>
            <a:r>
              <a:rPr sz="1600" spc="30" dirty="0"/>
              <a:t>data.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48184" y="1370403"/>
            <a:ext cx="2002155" cy="2403475"/>
            <a:chOff x="6448184" y="1370403"/>
            <a:chExt cx="2002155" cy="24034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8184" y="1370403"/>
              <a:ext cx="2002049" cy="11881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9128" y="2531363"/>
              <a:ext cx="1242059" cy="124206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7</a:t>
            </a:fld>
            <a:endParaRPr spc="-3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9067" y="605027"/>
            <a:ext cx="5363717" cy="8542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1985" y="681608"/>
            <a:ext cx="4901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Change</a:t>
            </a:r>
            <a:r>
              <a:rPr spc="-260" dirty="0"/>
              <a:t> </a:t>
            </a:r>
            <a:r>
              <a:rPr spc="-50" dirty="0"/>
              <a:t>Management</a:t>
            </a:r>
            <a:r>
              <a:rPr spc="-260" dirty="0"/>
              <a:t> </a:t>
            </a:r>
            <a:r>
              <a:rPr spc="-105" dirty="0"/>
              <a:t>Policy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628" y="4797554"/>
            <a:ext cx="299466" cy="3459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9455" y="1919427"/>
            <a:ext cx="3733165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0805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171F21"/>
                </a:solidFill>
                <a:latin typeface="Arial"/>
                <a:cs typeface="Arial"/>
              </a:rPr>
              <a:t>Change </a:t>
            </a:r>
            <a:r>
              <a:rPr sz="1600" b="1" spc="75" dirty="0">
                <a:solidFill>
                  <a:srgbClr val="171F21"/>
                </a:solidFill>
                <a:latin typeface="Arial"/>
                <a:cs typeface="Arial"/>
              </a:rPr>
              <a:t>Management </a:t>
            </a:r>
            <a:r>
              <a:rPr sz="1600" b="1" spc="-5" dirty="0">
                <a:solidFill>
                  <a:srgbClr val="171F21"/>
                </a:solidFill>
                <a:latin typeface="Arial"/>
                <a:cs typeface="Arial"/>
              </a:rPr>
              <a:t>Policy 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is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the </a:t>
            </a:r>
            <a:r>
              <a:rPr sz="1600" spc="7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guiding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standard </a:t>
            </a:r>
            <a:r>
              <a:rPr sz="1600" spc="80" dirty="0">
                <a:solidFill>
                  <a:srgbClr val="171F21"/>
                </a:solidFill>
                <a:latin typeface="Microsoft Sans Serif"/>
                <a:cs typeface="Microsoft Sans Serif"/>
              </a:rPr>
              <a:t>that </a:t>
            </a: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describes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the </a:t>
            </a:r>
            <a:r>
              <a:rPr sz="1600" spc="7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procedures </a:t>
            </a:r>
            <a:r>
              <a:rPr sz="1600" spc="90" dirty="0">
                <a:solidFill>
                  <a:srgbClr val="171F21"/>
                </a:solidFill>
                <a:latin typeface="Microsoft Sans Serif"/>
                <a:cs typeface="Microsoft Sans Serif"/>
              </a:rPr>
              <a:t>for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and </a:t>
            </a:r>
            <a:r>
              <a:rPr sz="1600" spc="15" dirty="0">
                <a:solidFill>
                  <a:srgbClr val="171F21"/>
                </a:solidFill>
                <a:latin typeface="Microsoft Sans Serif"/>
                <a:cs typeface="Microsoft Sans Serif"/>
              </a:rPr>
              <a:t>specifies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the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rules </a:t>
            </a:r>
            <a:r>
              <a:rPr sz="1600" spc="-409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and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71F21"/>
                </a:solidFill>
                <a:latin typeface="Microsoft Sans Serif"/>
                <a:cs typeface="Microsoft Sans Serif"/>
              </a:rPr>
              <a:t>levels</a:t>
            </a:r>
            <a:r>
              <a:rPr sz="1600" spc="-5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171F21"/>
                </a:solidFill>
                <a:latin typeface="Microsoft Sans Serif"/>
                <a:cs typeface="Microsoft Sans Serif"/>
              </a:rPr>
              <a:t>of</a:t>
            </a:r>
            <a:r>
              <a:rPr sz="1600" spc="-4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171F21"/>
                </a:solidFill>
                <a:latin typeface="Microsoft Sans Serif"/>
                <a:cs typeface="Microsoft Sans Serif"/>
              </a:rPr>
              <a:t>authorization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171F21"/>
                </a:solidFill>
                <a:latin typeface="Microsoft Sans Serif"/>
                <a:cs typeface="Microsoft Sans Serif"/>
              </a:rPr>
              <a:t>required</a:t>
            </a:r>
            <a:r>
              <a:rPr sz="1600" spc="-4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71F21"/>
                </a:solidFill>
                <a:latin typeface="Microsoft Sans Serif"/>
                <a:cs typeface="Microsoft Sans Serif"/>
              </a:rPr>
              <a:t>to </a:t>
            </a:r>
            <a:r>
              <a:rPr sz="1600" spc="-409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approve,</a:t>
            </a:r>
            <a:r>
              <a:rPr sz="1600" spc="-4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different</a:t>
            </a:r>
            <a:r>
              <a:rPr sz="1600" spc="-3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types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171F21"/>
                </a:solidFill>
                <a:latin typeface="Microsoft Sans Serif"/>
                <a:cs typeface="Microsoft Sans Serif"/>
              </a:rPr>
              <a:t>of</a:t>
            </a:r>
            <a:r>
              <a:rPr sz="1600" spc="-3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Changes.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925"/>
              </a:spcBef>
            </a:pP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Change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management 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is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the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discipline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171F21"/>
                </a:solidFill>
                <a:latin typeface="Microsoft Sans Serif"/>
                <a:cs typeface="Microsoft Sans Serif"/>
              </a:rPr>
              <a:t>of</a:t>
            </a:r>
            <a:r>
              <a:rPr sz="1600" spc="-3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transitioning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105" dirty="0">
                <a:solidFill>
                  <a:srgbClr val="171F21"/>
                </a:solidFill>
                <a:latin typeface="Microsoft Sans Serif"/>
                <a:cs typeface="Microsoft Sans Serif"/>
              </a:rPr>
              <a:t>from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the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b="1" spc="65" dirty="0">
                <a:solidFill>
                  <a:srgbClr val="171F21"/>
                </a:solidFill>
                <a:latin typeface="Arial"/>
                <a:cs typeface="Arial"/>
              </a:rPr>
              <a:t>current</a:t>
            </a:r>
            <a:r>
              <a:rPr sz="1600" b="1" spc="5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b="1" spc="65" dirty="0">
                <a:solidFill>
                  <a:srgbClr val="171F21"/>
                </a:solidFill>
                <a:latin typeface="Arial"/>
                <a:cs typeface="Arial"/>
              </a:rPr>
              <a:t>state </a:t>
            </a:r>
            <a:r>
              <a:rPr sz="1600" b="1" spc="-43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spc="90" dirty="0">
                <a:solidFill>
                  <a:srgbClr val="171F21"/>
                </a:solidFill>
                <a:latin typeface="Microsoft Sans Serif"/>
                <a:cs typeface="Microsoft Sans Serif"/>
              </a:rPr>
              <a:t>to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a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b="1" spc="80" dirty="0">
                <a:solidFill>
                  <a:srgbClr val="171F21"/>
                </a:solidFill>
                <a:latin typeface="Arial"/>
                <a:cs typeface="Arial"/>
              </a:rPr>
              <a:t>future</a:t>
            </a:r>
            <a:r>
              <a:rPr sz="1600" b="1" spc="-5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b="1" spc="65" dirty="0">
                <a:solidFill>
                  <a:srgbClr val="171F21"/>
                </a:solidFill>
                <a:latin typeface="Arial"/>
                <a:cs typeface="Arial"/>
              </a:rPr>
              <a:t>state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9140" y="1897379"/>
            <a:ext cx="4480560" cy="252069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8</a:t>
            </a:fld>
            <a:endParaRPr spc="-3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4995" y="605027"/>
            <a:ext cx="5502402" cy="8542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405" y="681608"/>
            <a:ext cx="5038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Security</a:t>
            </a:r>
            <a:r>
              <a:rPr spc="-275" dirty="0"/>
              <a:t> </a:t>
            </a:r>
            <a:r>
              <a:rPr spc="-75" dirty="0"/>
              <a:t>Aw</a:t>
            </a:r>
            <a:r>
              <a:rPr spc="-70" dirty="0"/>
              <a:t>a</a:t>
            </a:r>
            <a:r>
              <a:rPr spc="-75" dirty="0"/>
              <a:t>reness</a:t>
            </a:r>
            <a:r>
              <a:rPr spc="-245" dirty="0"/>
              <a:t> </a:t>
            </a:r>
            <a:r>
              <a:rPr spc="-175" dirty="0"/>
              <a:t>Tr</a:t>
            </a:r>
            <a:r>
              <a:rPr spc="-195" dirty="0"/>
              <a:t>a</a:t>
            </a:r>
            <a:r>
              <a:rPr spc="-110" dirty="0"/>
              <a:t>ini</a:t>
            </a:r>
            <a:r>
              <a:rPr spc="-160" dirty="0"/>
              <a:t>n</a:t>
            </a:r>
            <a:r>
              <a:rPr spc="100" dirty="0"/>
              <a:t>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92097" y="1640586"/>
            <a:ext cx="6771640" cy="3008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"/>
              <a:tabLst>
                <a:tab pos="299720" algn="l"/>
              </a:tabLst>
            </a:pP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Humans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are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the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b="1" spc="65" dirty="0">
                <a:solidFill>
                  <a:srgbClr val="171F21"/>
                </a:solidFill>
                <a:latin typeface="Arial"/>
                <a:cs typeface="Arial"/>
              </a:rPr>
              <a:t>weakest</a:t>
            </a:r>
            <a:r>
              <a:rPr sz="1600" b="1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link</a:t>
            </a:r>
            <a:r>
              <a:rPr sz="1600" spc="-3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171F21"/>
                </a:solidFill>
                <a:latin typeface="Microsoft Sans Serif"/>
                <a:cs typeface="Microsoft Sans Serif"/>
              </a:rPr>
              <a:t>in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cybersecurity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1750"/>
              </a:spcBef>
              <a:buClr>
                <a:srgbClr val="000000"/>
              </a:buClr>
              <a:buFont typeface="Wingdings"/>
              <a:buChar char=""/>
              <a:tabLst>
                <a:tab pos="299720" algn="l"/>
              </a:tabLst>
            </a:pP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88-95% </a:t>
            </a:r>
            <a:r>
              <a:rPr sz="1600" spc="85" dirty="0">
                <a:solidFill>
                  <a:srgbClr val="171F21"/>
                </a:solidFill>
                <a:latin typeface="Microsoft Sans Serif"/>
                <a:cs typeface="Microsoft Sans Serif"/>
              </a:rPr>
              <a:t>of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all</a:t>
            </a:r>
            <a:r>
              <a:rPr sz="1600" spc="-2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71F21"/>
                </a:solidFill>
                <a:latin typeface="Microsoft Sans Serif"/>
                <a:cs typeface="Microsoft Sans Serif"/>
              </a:rPr>
              <a:t>successful</a:t>
            </a:r>
            <a:r>
              <a:rPr sz="1600" spc="25" dirty="0">
                <a:solidFill>
                  <a:srgbClr val="171F21"/>
                </a:solidFill>
                <a:latin typeface="Microsoft Sans Serif"/>
                <a:cs typeface="Microsoft Sans Serif"/>
              </a:rPr>
              <a:t> cyberattacks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are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71F21"/>
                </a:solidFill>
                <a:latin typeface="Microsoft Sans Serif"/>
                <a:cs typeface="Microsoft Sans Serif"/>
              </a:rPr>
              <a:t>caused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by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171F21"/>
                </a:solidFill>
                <a:latin typeface="Microsoft Sans Serif"/>
                <a:cs typeface="Microsoft Sans Serif"/>
              </a:rPr>
              <a:t>human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171F21"/>
                </a:solidFill>
                <a:latin typeface="Microsoft Sans Serif"/>
                <a:cs typeface="Microsoft Sans Serif"/>
              </a:rPr>
              <a:t>error</a:t>
            </a:r>
            <a:endParaRPr sz="1600">
              <a:latin typeface="Microsoft Sans Serif"/>
              <a:cs typeface="Microsoft Sans Serif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755"/>
              </a:spcBef>
              <a:buClr>
                <a:srgbClr val="000000"/>
              </a:buClr>
              <a:buFont typeface="Wingdings"/>
              <a:buChar char=""/>
              <a:tabLst>
                <a:tab pos="299720" algn="l"/>
              </a:tabLst>
            </a:pPr>
            <a:r>
              <a:rPr sz="1600" b="1" spc="-20" dirty="0">
                <a:solidFill>
                  <a:srgbClr val="171F21"/>
                </a:solidFill>
                <a:latin typeface="Arial"/>
                <a:cs typeface="Arial"/>
              </a:rPr>
              <a:t>Social </a:t>
            </a:r>
            <a:r>
              <a:rPr sz="1600" b="1" spc="30" dirty="0">
                <a:solidFill>
                  <a:srgbClr val="171F21"/>
                </a:solidFill>
                <a:latin typeface="Arial"/>
                <a:cs typeface="Arial"/>
              </a:rPr>
              <a:t>engineering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refers </a:t>
            </a:r>
            <a:r>
              <a:rPr sz="1600" spc="95" dirty="0">
                <a:solidFill>
                  <a:srgbClr val="171F21"/>
                </a:solidFill>
                <a:latin typeface="Microsoft Sans Serif"/>
                <a:cs typeface="Microsoft Sans Serif"/>
              </a:rPr>
              <a:t>to </a:t>
            </a: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all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techniques </a:t>
            </a:r>
            <a:r>
              <a:rPr sz="1600" spc="50" dirty="0">
                <a:solidFill>
                  <a:srgbClr val="171F21"/>
                </a:solidFill>
                <a:latin typeface="Microsoft Sans Serif"/>
                <a:cs typeface="Microsoft Sans Serif"/>
              </a:rPr>
              <a:t>aimed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at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talking 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a </a:t>
            </a:r>
            <a:r>
              <a:rPr sz="1600" spc="55" dirty="0">
                <a:solidFill>
                  <a:srgbClr val="171F21"/>
                </a:solidFill>
                <a:latin typeface="Microsoft Sans Serif"/>
                <a:cs typeface="Microsoft Sans Serif"/>
              </a:rPr>
              <a:t>target </a:t>
            </a:r>
            <a:r>
              <a:rPr sz="1600" spc="-409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171F21"/>
                </a:solidFill>
                <a:latin typeface="Microsoft Sans Serif"/>
                <a:cs typeface="Microsoft Sans Serif"/>
              </a:rPr>
              <a:t>into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71F21"/>
                </a:solidFill>
                <a:latin typeface="Microsoft Sans Serif"/>
                <a:cs typeface="Microsoft Sans Serif"/>
              </a:rPr>
              <a:t>revealing</a:t>
            </a:r>
            <a:r>
              <a:rPr sz="1600" spc="-2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71F21"/>
                </a:solidFill>
                <a:latin typeface="Microsoft Sans Serif"/>
                <a:cs typeface="Microsoft Sans Serif"/>
              </a:rPr>
              <a:t>specific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171F21"/>
                </a:solidFill>
                <a:latin typeface="Microsoft Sans Serif"/>
                <a:cs typeface="Microsoft Sans Serif"/>
              </a:rPr>
              <a:t>information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71F21"/>
                </a:solidFill>
                <a:latin typeface="Microsoft Sans Serif"/>
                <a:cs typeface="Microsoft Sans Serif"/>
              </a:rPr>
              <a:t>or</a:t>
            </a:r>
            <a:r>
              <a:rPr sz="1600" spc="-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Microsoft Sans Serif"/>
                <a:cs typeface="Microsoft Sans Serif"/>
              </a:rPr>
              <a:t>performing</a:t>
            </a:r>
            <a:r>
              <a:rPr sz="160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71F21"/>
                </a:solidFill>
                <a:latin typeface="Microsoft Sans Serif"/>
                <a:cs typeface="Microsoft Sans Serif"/>
              </a:rPr>
              <a:t>a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71F21"/>
                </a:solidFill>
                <a:latin typeface="Microsoft Sans Serif"/>
                <a:cs typeface="Microsoft Sans Serif"/>
              </a:rPr>
              <a:t>specific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71F21"/>
                </a:solidFill>
                <a:latin typeface="Microsoft Sans Serif"/>
                <a:cs typeface="Microsoft Sans Serif"/>
              </a:rPr>
              <a:t>action</a:t>
            </a:r>
            <a:r>
              <a:rPr sz="1600" spc="-10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71F21"/>
                </a:solidFill>
                <a:latin typeface="Microsoft Sans Serif"/>
                <a:cs typeface="Microsoft Sans Serif"/>
              </a:rPr>
              <a:t>for </a:t>
            </a:r>
            <a:r>
              <a:rPr sz="1600" spc="-41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71F21"/>
                </a:solidFill>
                <a:latin typeface="Microsoft Sans Serif"/>
                <a:cs typeface="Microsoft Sans Serif"/>
              </a:rPr>
              <a:t>illegitimate</a:t>
            </a:r>
            <a:r>
              <a:rPr sz="1600" spc="-45" dirty="0">
                <a:solidFill>
                  <a:srgbClr val="171F21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reasons</a:t>
            </a:r>
            <a:r>
              <a:rPr sz="1400" spc="2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731520" lvl="1" indent="-287020">
              <a:lnSpc>
                <a:spcPct val="100000"/>
              </a:lnSpc>
              <a:spcBef>
                <a:spcPts val="785"/>
              </a:spcBef>
              <a:buClr>
                <a:srgbClr val="000000"/>
              </a:buClr>
              <a:buFont typeface="Courier New"/>
              <a:buChar char="o"/>
              <a:tabLst>
                <a:tab pos="731520" algn="l"/>
              </a:tabLst>
            </a:pPr>
            <a:r>
              <a:rPr sz="1600" spc="20" dirty="0">
                <a:solidFill>
                  <a:srgbClr val="171F21"/>
                </a:solidFill>
                <a:latin typeface="Microsoft Sans Serif"/>
                <a:cs typeface="Microsoft Sans Serif"/>
              </a:rPr>
              <a:t>Phishing</a:t>
            </a:r>
            <a:endParaRPr sz="1600">
              <a:latin typeface="Microsoft Sans Serif"/>
              <a:cs typeface="Microsoft Sans Serif"/>
            </a:endParaRPr>
          </a:p>
          <a:p>
            <a:pPr marL="731520" lvl="1" indent="-2870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pos="731520" algn="l"/>
              </a:tabLst>
            </a:pPr>
            <a:r>
              <a:rPr sz="1600" spc="5" dirty="0">
                <a:solidFill>
                  <a:srgbClr val="171F21"/>
                </a:solidFill>
                <a:latin typeface="Microsoft Sans Serif"/>
                <a:cs typeface="Microsoft Sans Serif"/>
              </a:rPr>
              <a:t>Vishing</a:t>
            </a:r>
            <a:endParaRPr sz="1600">
              <a:latin typeface="Microsoft Sans Serif"/>
              <a:cs typeface="Microsoft Sans Serif"/>
            </a:endParaRPr>
          </a:p>
          <a:p>
            <a:pPr marL="731520" lvl="1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Courier New"/>
              <a:buChar char="o"/>
              <a:tabLst>
                <a:tab pos="731520" algn="l"/>
              </a:tabLst>
            </a:pPr>
            <a:r>
              <a:rPr sz="1600" spc="35" dirty="0">
                <a:solidFill>
                  <a:srgbClr val="171F21"/>
                </a:solidFill>
                <a:latin typeface="Microsoft Sans Serif"/>
                <a:cs typeface="Microsoft Sans Serif"/>
              </a:rPr>
              <a:t>Pretexting</a:t>
            </a:r>
            <a:endParaRPr sz="1600">
              <a:latin typeface="Microsoft Sans Serif"/>
              <a:cs typeface="Microsoft Sans Serif"/>
            </a:endParaRPr>
          </a:p>
          <a:p>
            <a:pPr marL="731520" lvl="1" indent="-2870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pos="731520" algn="l"/>
              </a:tabLst>
            </a:pPr>
            <a:r>
              <a:rPr sz="1600" spc="30" dirty="0">
                <a:solidFill>
                  <a:srgbClr val="171F21"/>
                </a:solidFill>
                <a:latin typeface="Microsoft Sans Serif"/>
                <a:cs typeface="Microsoft Sans Serif"/>
              </a:rPr>
              <a:t>Baiting</a:t>
            </a:r>
            <a:endParaRPr sz="1600">
              <a:latin typeface="Microsoft Sans Serif"/>
              <a:cs typeface="Microsoft Sans Serif"/>
            </a:endParaRPr>
          </a:p>
          <a:p>
            <a:pPr marL="731520" lvl="1" indent="-2870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pos="731520" algn="l"/>
              </a:tabLst>
            </a:pPr>
            <a:r>
              <a:rPr sz="1600" spc="15" dirty="0">
                <a:solidFill>
                  <a:srgbClr val="171F21"/>
                </a:solidFill>
                <a:latin typeface="Microsoft Sans Serif"/>
                <a:cs typeface="Microsoft Sans Serif"/>
              </a:rPr>
              <a:t>Tailgating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9347" y="3112007"/>
            <a:ext cx="2199131" cy="18623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9</a:t>
            </a:fld>
            <a:endParaRPr spc="-3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598</Words>
  <Application>Microsoft Office PowerPoint</Application>
  <PresentationFormat>On-screen Show (16:9)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MT</vt:lpstr>
      <vt:lpstr>Calibri</vt:lpstr>
      <vt:lpstr>Courier New</vt:lpstr>
      <vt:lpstr>Lucida Sans Unicode</vt:lpstr>
      <vt:lpstr>Microsoft Sans Serif</vt:lpstr>
      <vt:lpstr>Trebuchet MS</vt:lpstr>
      <vt:lpstr>Wingdings</vt:lpstr>
      <vt:lpstr>Office Theme</vt:lpstr>
      <vt:lpstr>Domain 5 Agenda</vt:lpstr>
      <vt:lpstr>PowerPoint Presentation</vt:lpstr>
      <vt:lpstr>Data Handling/Protection Policy</vt:lpstr>
      <vt:lpstr>Password Policies and Guidelines</vt:lpstr>
      <vt:lpstr>Acceptable Use Policy (AUP)</vt:lpstr>
      <vt:lpstr>Bring Your Own Device (BYOD)</vt:lpstr>
      <vt:lpstr>Privacy Policy</vt:lpstr>
      <vt:lpstr>Change Management Policy</vt:lpstr>
      <vt:lpstr>Security Awareness Training</vt:lpstr>
      <vt:lpstr>Security Awareness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5 Agenda</dc:title>
  <cp:lastModifiedBy>Ahmed M. Alamry</cp:lastModifiedBy>
  <cp:revision>1</cp:revision>
  <dcterms:created xsi:type="dcterms:W3CDTF">2024-08-23T21:23:07Z</dcterms:created>
  <dcterms:modified xsi:type="dcterms:W3CDTF">2024-08-25T14:26:06Z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2024-08-23T00:00:00Z</vt:filetime>
  </property>
</Properties>
</file>