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6" r:id="rId4"/>
    <p:sldId id="267" r:id="rId5"/>
    <p:sldId id="268" r:id="rId6"/>
    <p:sldId id="261" r:id="rId7"/>
    <p:sldId id="260" r:id="rId8"/>
    <p:sldId id="262" r:id="rId9"/>
    <p:sldId id="271" r:id="rId10"/>
    <p:sldId id="273" r:id="rId11"/>
    <p:sldId id="263" r:id="rId12"/>
    <p:sldId id="272" r:id="rId13"/>
    <p:sldId id="265" r:id="rId14"/>
    <p:sldId id="274" r:id="rId15"/>
    <p:sldId id="275" r:id="rId16"/>
    <p:sldId id="276" r:id="rId17"/>
    <p:sldId id="277" r:id="rId18"/>
    <p:sldId id="26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3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6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47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9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16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2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71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DB1D20-B177-4F15-9FB1-D509DE550EF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5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1D20-B177-4F15-9FB1-D509DE550EF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16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DB1D20-B177-4F15-9FB1-D509DE550EF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79F20-A9CA-48BB-AD32-52BC48DA1A3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6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uchsia.googlesource.com/" TargetMode="External"/><Relationship Id="rId2" Type="http://schemas.openxmlformats.org/officeDocument/2006/relationships/hyperlink" Target="https://9to5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isim/awesome-fuchsi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Fuchsia OS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ru-RU" dirty="0"/>
          </a:p>
          <a:p>
            <a:pPr algn="r"/>
            <a:r>
              <a:rPr lang="ru-RU" dirty="0"/>
              <a:t>Ерниязов Т.Е.</a:t>
            </a:r>
          </a:p>
          <a:p>
            <a:pPr algn="r"/>
            <a:r>
              <a:rPr lang="ru-RU" dirty="0"/>
              <a:t>13541/2</a:t>
            </a:r>
          </a:p>
        </p:txBody>
      </p:sp>
    </p:spTree>
    <p:extLst>
      <p:ext uri="{BB962C8B-B14F-4D97-AF65-F5344CB8AC3E}">
        <p14:creationId xmlns:p14="http://schemas.microsoft.com/office/powerpoint/2010/main" val="90083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9D748-D53C-4309-B6EF-439851EF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Zircon: </a:t>
            </a:r>
            <a:r>
              <a:rPr lang="ru-RU" dirty="0"/>
              <a:t>основные объекты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76FD8-2A1A-4710-92CD-E46BA328F15C}"/>
              </a:ext>
            </a:extLst>
          </p:cNvPr>
          <p:cNvSpPr txBox="1"/>
          <p:nvPr/>
        </p:nvSpPr>
        <p:spPr>
          <a:xfrm>
            <a:off x="1191490" y="2022764"/>
            <a:ext cx="9964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Области адресов виртуальной памяти (VMAR) предоставляют абстракцию для управления адресным пространством процесса. Во время создания процесса дескриптор корневого VMAR предоставляется создателю процесса.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Futexes</a:t>
            </a:r>
            <a:r>
              <a:rPr lang="ru-RU" dirty="0"/>
              <a:t> - это примитивы ядра, используемые с атомарными операциями в пространстве пользователя для реализации эффективных примитивов синхронизации.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91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Garnet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80ED-E870-413D-B8F3-9A1BAB3DBA14}"/>
              </a:ext>
            </a:extLst>
          </p:cNvPr>
          <p:cNvSpPr txBox="1"/>
          <p:nvPr/>
        </p:nvSpPr>
        <p:spPr>
          <a:xfrm>
            <a:off x="1097280" y="1911927"/>
            <a:ext cx="10208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Garnet</a:t>
            </a:r>
            <a:r>
              <a:rPr lang="ru-RU" dirty="0"/>
              <a:t> - это первый слой фуксии над ядром. Он содержит множество низкоуровневых вещей, которые нужны каждой ОС, включая драйверы устройств (сеть, графика и т. д.) и установку программного обеспечения. Сервисы </a:t>
            </a:r>
            <a:r>
              <a:rPr lang="ru-RU" dirty="0" err="1"/>
              <a:t>Garnet</a:t>
            </a:r>
            <a:r>
              <a:rPr lang="ru-RU" dirty="0"/>
              <a:t> UI называются </a:t>
            </a:r>
            <a:r>
              <a:rPr lang="ru-RU" dirty="0" err="1"/>
              <a:t>Mozart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36F013-B1BE-4F2C-8605-6E63419C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85" y="2926018"/>
            <a:ext cx="6270830" cy="3331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DAFF6A-93E1-4160-B4BB-01A77DBE5234}"/>
              </a:ext>
            </a:extLst>
          </p:cNvPr>
          <p:cNvSpPr txBox="1"/>
          <p:nvPr/>
        </p:nvSpPr>
        <p:spPr>
          <a:xfrm>
            <a:off x="4387273" y="6488668"/>
            <a:ext cx="846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https://fuchsia.googlesource.com/garnet/+/refs/heads/master/docs/ui/scenic.md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32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1249F04-296D-4E4D-9A7D-98D7A5E7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Garnet: Scenic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1D0BE-669C-4F2B-B2A8-E906BAF12554}"/>
              </a:ext>
            </a:extLst>
          </p:cNvPr>
          <p:cNvSpPr txBox="1"/>
          <p:nvPr/>
        </p:nvSpPr>
        <p:spPr>
          <a:xfrm>
            <a:off x="1097280" y="1939636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Scenic</a:t>
            </a:r>
            <a:r>
              <a:rPr lang="ru-RU" dirty="0"/>
              <a:t> - это сервис </a:t>
            </a:r>
            <a:r>
              <a:rPr lang="ru-RU" dirty="0" err="1"/>
              <a:t>Garnet</a:t>
            </a:r>
            <a:r>
              <a:rPr lang="ru-RU" dirty="0"/>
              <a:t>, который объединяет графические объекты из нескольких процессов в общий граф сцены.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Обязанности </a:t>
            </a:r>
            <a:r>
              <a:rPr lang="en-US" dirty="0"/>
              <a:t>Scenic: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Композиция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Анимация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Рендеринг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Планирование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Диагностика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2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51375" cy="1450757"/>
          </a:xfrm>
        </p:spPr>
        <p:txBody>
          <a:bodyPr>
            <a:normAutofit/>
          </a:bodyPr>
          <a:lstStyle/>
          <a:p>
            <a:r>
              <a:rPr lang="en-US" sz="4400" dirty="0"/>
              <a:t>Garnet: </a:t>
            </a:r>
            <a:r>
              <a:rPr lang="en-US" sz="4700" dirty="0"/>
              <a:t>Amber</a:t>
            </a:r>
            <a:endParaRPr lang="ru-RU" sz="4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254803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Amber</a:t>
            </a:r>
            <a:r>
              <a:rPr lang="ru-RU" dirty="0"/>
              <a:t> - это система обновлений с целью обновления всех компонентов, работающих в системе </a:t>
            </a:r>
            <a:r>
              <a:rPr lang="ru-RU" dirty="0" err="1"/>
              <a:t>Fuchsia</a:t>
            </a:r>
            <a:r>
              <a:rPr lang="ru-RU" dirty="0"/>
              <a:t>, независимо от того, является ли этот компонент ядром, загрузчиком, системной службой, приложением и т. Д.</a:t>
            </a:r>
          </a:p>
        </p:txBody>
      </p:sp>
    </p:spTree>
    <p:extLst>
      <p:ext uri="{BB962C8B-B14F-4D97-AF65-F5344CB8AC3E}">
        <p14:creationId xmlns:p14="http://schemas.microsoft.com/office/powerpoint/2010/main" val="50248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51375" cy="1450757"/>
          </a:xfrm>
        </p:spPr>
        <p:txBody>
          <a:bodyPr>
            <a:normAutofit/>
          </a:bodyPr>
          <a:lstStyle/>
          <a:p>
            <a:r>
              <a:rPr lang="en-US" dirty="0"/>
              <a:t>Peridot</a:t>
            </a:r>
            <a:endParaRPr lang="ru-RU" sz="4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254803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Peridot</a:t>
            </a:r>
            <a:r>
              <a:rPr lang="ru-RU" dirty="0"/>
              <a:t> предоставляет сервисы, необходимые для создания связного, настраиваемого пользовательского интерфейса, состоящего из нескольких устройств, собранных из модулей, историй, агентов, объектов и других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426744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51375" cy="1450757"/>
          </a:xfrm>
        </p:spPr>
        <p:txBody>
          <a:bodyPr>
            <a:normAutofit/>
          </a:bodyPr>
          <a:lstStyle/>
          <a:p>
            <a:r>
              <a:rPr lang="en-US" dirty="0"/>
              <a:t>Peridot: Modular</a:t>
            </a:r>
            <a:endParaRPr lang="ru-RU" sz="4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254803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Modular</a:t>
            </a:r>
            <a:r>
              <a:rPr lang="ru-RU" dirty="0"/>
              <a:t> управляет пользовательским интерфейсом, объединяя пользовательский интерфейс, данные и пользователей из разнообразного набора компонентов в логические и визуальные контейнеры, называемые </a:t>
            </a:r>
            <a:r>
              <a:rPr lang="en-US" dirty="0"/>
              <a:t>Stories</a:t>
            </a:r>
            <a:r>
              <a:rPr lang="ru-RU" dirty="0"/>
              <a:t>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Modular </a:t>
            </a:r>
            <a:r>
              <a:rPr lang="ru-RU" dirty="0"/>
              <a:t>предоставляет программные примитивы для композиции компонентов, связи, делегирования задач, управления состоянием и совместного использования данных.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62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51375" cy="1450757"/>
          </a:xfrm>
        </p:spPr>
        <p:txBody>
          <a:bodyPr>
            <a:normAutofit/>
          </a:bodyPr>
          <a:lstStyle/>
          <a:p>
            <a:r>
              <a:rPr lang="en-US" dirty="0"/>
              <a:t>Peridot: Ledger</a:t>
            </a:r>
            <a:endParaRPr lang="ru-RU" sz="4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93843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Ledger</a:t>
            </a:r>
            <a:r>
              <a:rPr lang="ru-RU" dirty="0"/>
              <a:t> - это распределенная система хранения для </a:t>
            </a:r>
            <a:r>
              <a:rPr lang="ru-RU" dirty="0" err="1"/>
              <a:t>Fuchsia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Каждое приложение</a:t>
            </a:r>
            <a:r>
              <a:rPr lang="en-US" dirty="0"/>
              <a:t>, </a:t>
            </a:r>
            <a:r>
              <a:rPr lang="ru-RU" dirty="0"/>
              <a:t>запущенное от имени конкретного пользователя, имеет отдельное хранилище данных, предоставляемое и управляемое </a:t>
            </a:r>
            <a:r>
              <a:rPr lang="ru-RU" dirty="0" err="1"/>
              <a:t>Ledger</a:t>
            </a:r>
            <a:r>
              <a:rPr lang="ru-RU" dirty="0"/>
              <a:t>, и переданное клиентскому приложению средой </a:t>
            </a:r>
            <a:r>
              <a:rPr lang="ru-RU" dirty="0" err="1"/>
              <a:t>Fuchsia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Хранилище данных для конкретной комбинации приложение / пользователь является частным - недоступно для других приложений того же пользователя и недоступно для других пользователей того же приложения.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54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00EDC-D0B5-49BA-9694-0924E6D7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Topaz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119E-C335-4E2A-A9D5-7FC7D5932F7D}"/>
              </a:ext>
            </a:extLst>
          </p:cNvPr>
          <p:cNvSpPr txBox="1"/>
          <p:nvPr/>
        </p:nvSpPr>
        <p:spPr>
          <a:xfrm>
            <a:off x="1200727" y="2133600"/>
            <a:ext cx="9954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latin typeface="inherit"/>
              </a:rPr>
              <a:t>Topaz</a:t>
            </a:r>
            <a:r>
              <a:rPr lang="ru-RU" sz="2000" dirty="0">
                <a:latin typeface="inherit"/>
              </a:rPr>
              <a:t> расширяет функциональность системы, реализуя интерфейсы, определенные нижележащими уровнями.</a:t>
            </a:r>
            <a:r>
              <a:rPr lang="en-US" sz="2000" dirty="0">
                <a:latin typeface="inherit"/>
              </a:rPr>
              <a:t> </a:t>
            </a:r>
            <a:r>
              <a:rPr lang="ru-RU" sz="2000" dirty="0" err="1">
                <a:latin typeface="inherit"/>
              </a:rPr>
              <a:t>Topaz</a:t>
            </a:r>
            <a:r>
              <a:rPr lang="ru-RU" sz="2000" dirty="0">
                <a:latin typeface="inherit"/>
              </a:rPr>
              <a:t> содержит четыре основных категории программного обеспечения: </a:t>
            </a:r>
            <a:r>
              <a:rPr lang="en-US" sz="2000" dirty="0">
                <a:latin typeface="inherit"/>
              </a:rPr>
              <a:t>modules, </a:t>
            </a:r>
            <a:r>
              <a:rPr lang="en-US" dirty="0"/>
              <a:t>agents</a:t>
            </a:r>
            <a:r>
              <a:rPr lang="en-US" sz="2000" dirty="0">
                <a:latin typeface="inherit"/>
              </a:rPr>
              <a:t>, shells, and runners</a:t>
            </a:r>
            <a:r>
              <a:rPr lang="ru-RU" sz="2000" dirty="0">
                <a:latin typeface="inherit"/>
              </a:rPr>
              <a:t>.</a:t>
            </a:r>
            <a:endParaRPr lang="en-US" sz="2000" dirty="0">
              <a:latin typeface="inherit"/>
            </a:endParaRPr>
          </a:p>
          <a:p>
            <a:endParaRPr lang="ru-RU" sz="2000" dirty="0">
              <a:latin typeface="inherit"/>
            </a:endParaRPr>
          </a:p>
          <a:p>
            <a:r>
              <a:rPr lang="ru-RU" sz="2000" dirty="0">
                <a:latin typeface="inherit"/>
              </a:rPr>
              <a:t>Например, </a:t>
            </a:r>
            <a:r>
              <a:rPr lang="en-US" sz="2000" dirty="0">
                <a:latin typeface="inherit"/>
              </a:rPr>
              <a:t>modules</a:t>
            </a:r>
            <a:r>
              <a:rPr lang="ru-RU" sz="2000" dirty="0">
                <a:latin typeface="inherit"/>
              </a:rPr>
              <a:t> включают в себя модули календаря, электронной почты и терминалов, </a:t>
            </a:r>
            <a:r>
              <a:rPr lang="en-US" sz="2000" dirty="0">
                <a:latin typeface="inherit"/>
              </a:rPr>
              <a:t>shells</a:t>
            </a:r>
            <a:r>
              <a:rPr lang="ru-RU" sz="2000" dirty="0">
                <a:latin typeface="inherit"/>
              </a:rPr>
              <a:t> включают базовую оболочку и пользовательскую оболочку, </a:t>
            </a:r>
            <a:r>
              <a:rPr lang="en-US" dirty="0"/>
              <a:t>agents</a:t>
            </a:r>
            <a:r>
              <a:rPr lang="ru-RU" sz="2000" dirty="0">
                <a:latin typeface="inherit"/>
              </a:rPr>
              <a:t> включают поставщиков содержимого электронной почты и чата</a:t>
            </a:r>
            <a:r>
              <a:rPr lang="en-US" sz="2000" dirty="0">
                <a:latin typeface="inherit"/>
              </a:rPr>
              <a:t>.</a:t>
            </a:r>
            <a:endParaRPr lang="ru-RU" sz="2000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24679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https://9to5google.com/ </a:t>
            </a:r>
            <a:endParaRPr lang="en-US" dirty="0"/>
          </a:p>
          <a:p>
            <a:r>
              <a:rPr lang="en-US" dirty="0">
                <a:hlinkClick r:id="rId3"/>
              </a:rPr>
              <a:t>https://fuchsia.googlesource.com/ </a:t>
            </a:r>
            <a:endParaRPr lang="en-US" dirty="0"/>
          </a:p>
          <a:p>
            <a:r>
              <a:rPr lang="en-US" dirty="0">
                <a:hlinkClick r:id="rId4"/>
              </a:rPr>
              <a:t>https://github.com/leisim/awesome-fuchsia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12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Fuchsia OS: </a:t>
            </a:r>
            <a:r>
              <a:rPr lang="ru-RU" dirty="0"/>
              <a:t>Интерфейс</a:t>
            </a:r>
          </a:p>
        </p:txBody>
      </p:sp>
      <p:pic>
        <p:nvPicPr>
          <p:cNvPr id="1030" name="Picture 6" descr="ÐÐ°ÑÑÐ¸Ð½ÐºÐ¸ Ð¿Ð¾ Ð·Ð°Ð¿ÑÐ¾ÑÑ fuchsia os interface">
            <a:extLst>
              <a:ext uri="{FF2B5EF4-FFF2-40B4-BE49-F238E27FC236}">
                <a16:creationId xmlns:a16="http://schemas.microsoft.com/office/drawing/2014/main" id="{B8C81ED7-1E5D-4FBB-ABD3-3B5459F88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31" y="1930676"/>
            <a:ext cx="7112338" cy="408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2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Fuchsia OS</a:t>
            </a:r>
            <a:r>
              <a:rPr lang="ru-RU" dirty="0"/>
              <a:t>: Назначение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Fuchsia OS</a:t>
            </a:r>
            <a:r>
              <a:rPr lang="ru-RU" b="1" dirty="0"/>
              <a:t> </a:t>
            </a:r>
            <a:r>
              <a:rPr lang="ru-RU" dirty="0"/>
              <a:t>– операционная система от компании </a:t>
            </a:r>
            <a:r>
              <a:rPr lang="en-US" dirty="0"/>
              <a:t>Google</a:t>
            </a:r>
            <a:r>
              <a:rPr lang="ru-RU" dirty="0"/>
              <a:t>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Fuchsia создавалась с нуля, чтобы преодолеть некоторые "врожденные" ограничения Android: облегчить голосовое управление, упростить регулярные обновления системы безопасности и предложить универсальный пользовательский интерфейс, который одинаково хорошо подстраивался бы под самые разные устройства — от ноутбуков до крошечных устройств "интернета вещей".</a:t>
            </a:r>
            <a:r>
              <a:rPr lang="en-US" dirty="0"/>
              <a:t> </a:t>
            </a:r>
            <a:r>
              <a:rPr lang="ru-RU" dirty="0"/>
              <a:t>Fuchsia также может помочь избавиться от устаревших элементов ядра Linux и претензий Oracle на используемый в Android код Java.</a:t>
            </a:r>
          </a:p>
        </p:txBody>
      </p:sp>
    </p:spTree>
    <p:extLst>
      <p:ext uri="{BB962C8B-B14F-4D97-AF65-F5344CB8AC3E}">
        <p14:creationId xmlns:p14="http://schemas.microsoft.com/office/powerpoint/2010/main" val="25296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Fuchsia OS</a:t>
            </a:r>
            <a:r>
              <a:rPr lang="ru-RU" dirty="0"/>
              <a:t>: Характеристики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/>
              <a:t>Разработчик</a:t>
            </a:r>
            <a:r>
              <a:rPr lang="ru-RU" dirty="0"/>
              <a:t>: </a:t>
            </a:r>
            <a:r>
              <a:rPr lang="en-US" dirty="0"/>
              <a:t>Google Inc.</a:t>
            </a:r>
          </a:p>
          <a:p>
            <a:pPr marL="0" indent="0">
              <a:buNone/>
            </a:pPr>
            <a:r>
              <a:rPr lang="ru-RU" u="sng" dirty="0"/>
              <a:t>Основана на</a:t>
            </a:r>
            <a:r>
              <a:rPr lang="ru-RU" dirty="0"/>
              <a:t>: </a:t>
            </a:r>
            <a:r>
              <a:rPr lang="en-US" dirty="0"/>
              <a:t>Zircon </a:t>
            </a:r>
          </a:p>
          <a:p>
            <a:pPr marL="0" indent="0">
              <a:buNone/>
            </a:pPr>
            <a:r>
              <a:rPr lang="ru-RU" u="sng" dirty="0"/>
              <a:t>Написана на</a:t>
            </a:r>
            <a:r>
              <a:rPr lang="ru-RU" dirty="0"/>
              <a:t>: </a:t>
            </a:r>
            <a:r>
              <a:rPr lang="en-US" dirty="0"/>
              <a:t>C, C++, Rust, Go, Dart</a:t>
            </a:r>
            <a:endParaRPr lang="ru-RU" dirty="0"/>
          </a:p>
          <a:p>
            <a:pPr marL="0" indent="0">
              <a:buNone/>
            </a:pPr>
            <a:r>
              <a:rPr lang="ru-RU" u="sng" dirty="0"/>
              <a:t>Тип ядра</a:t>
            </a:r>
            <a:r>
              <a:rPr lang="ru-RU" dirty="0"/>
              <a:t>: Микроядро</a:t>
            </a:r>
          </a:p>
          <a:p>
            <a:pPr marL="0" indent="0">
              <a:buNone/>
            </a:pPr>
            <a:r>
              <a:rPr lang="ru-RU" u="sng" dirty="0"/>
              <a:t>Поддерживаемые платформы</a:t>
            </a:r>
            <a:r>
              <a:rPr lang="ru-RU" dirty="0"/>
              <a:t>: </a:t>
            </a:r>
            <a:r>
              <a:rPr lang="en-US" dirty="0"/>
              <a:t>x86</a:t>
            </a:r>
            <a:r>
              <a:rPr lang="ru-RU" dirty="0"/>
              <a:t>_</a:t>
            </a:r>
            <a:r>
              <a:rPr lang="en-US" dirty="0"/>
              <a:t>64, ARM</a:t>
            </a:r>
            <a:endParaRPr lang="ru-RU" dirty="0"/>
          </a:p>
          <a:p>
            <a:pPr marL="0" indent="0">
              <a:buNone/>
            </a:pPr>
            <a:r>
              <a:rPr lang="ru-RU" u="sng" dirty="0"/>
              <a:t>Состояние</a:t>
            </a:r>
            <a:r>
              <a:rPr lang="ru-RU" dirty="0"/>
              <a:t>: Активное</a:t>
            </a:r>
          </a:p>
        </p:txBody>
      </p:sp>
    </p:spTree>
    <p:extLst>
      <p:ext uri="{BB962C8B-B14F-4D97-AF65-F5344CB8AC3E}">
        <p14:creationId xmlns:p14="http://schemas.microsoft.com/office/powerpoint/2010/main" val="13975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Fuchsia OS: </a:t>
            </a:r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особенности </a:t>
            </a:r>
            <a:r>
              <a:rPr lang="en-US" dirty="0"/>
              <a:t>Fuchsia 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Ledger </a:t>
            </a:r>
            <a:r>
              <a:rPr lang="en-US" dirty="0"/>
              <a:t>(</a:t>
            </a:r>
            <a:r>
              <a:rPr lang="ru-RU" dirty="0"/>
              <a:t>распределённая система хранения</a:t>
            </a:r>
            <a:r>
              <a:rPr lang="en-US" dirty="0"/>
              <a:t>)</a:t>
            </a:r>
            <a:r>
              <a:rPr lang="ru-RU" dirty="0"/>
              <a:t> — всё хранится в облаке.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 Операционная система реального времени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Тесная интеграция с </a:t>
            </a:r>
            <a:r>
              <a:rPr lang="en-US" dirty="0"/>
              <a:t>google</a:t>
            </a:r>
            <a:r>
              <a:rPr lang="ru-RU" dirty="0"/>
              <a:t>-сервисами.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Поддержка приложений для </a:t>
            </a:r>
            <a:r>
              <a:rPr lang="en-US" dirty="0"/>
              <a:t>Android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Автоматическое обновление.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Поддержка приложений, написанных на </a:t>
            </a:r>
            <a:r>
              <a:rPr lang="en-US" dirty="0"/>
              <a:t>Flutter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/>
              <a:t>Material Design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49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слоя </a:t>
            </a:r>
            <a: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Fuchsia OS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0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FD335-3034-4044-B0CB-8E6A756E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639097"/>
            <a:ext cx="4429125" cy="49244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14C6A8-45E2-4297-B7B4-FA2B60D8BECB}"/>
              </a:ext>
            </a:extLst>
          </p:cNvPr>
          <p:cNvSpPr/>
          <p:nvPr/>
        </p:nvSpPr>
        <p:spPr>
          <a:xfrm>
            <a:off x="4987178" y="47885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https://github.com/fuchsia-mirror/docs/blob/532ce3c8bec340391959b5994dc5ee6c3dc22dd5/development/source_code/layers.md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35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Zircon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DEED23-CEBC-4E06-8DF8-71B6029F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7479"/>
            <a:ext cx="10058400" cy="4023360"/>
          </a:xfrm>
        </p:spPr>
        <p:txBody>
          <a:bodyPr/>
          <a:lstStyle/>
          <a:p>
            <a:r>
              <a:rPr lang="ru-RU" altLang="ru-RU" dirty="0" err="1">
                <a:solidFill>
                  <a:srgbClr val="212121"/>
                </a:solidFill>
                <a:latin typeface="inherit"/>
              </a:rPr>
              <a:t>Zircon</a:t>
            </a:r>
            <a:r>
              <a:rPr lang="ru-RU" altLang="ru-RU" dirty="0">
                <a:solidFill>
                  <a:srgbClr val="212121"/>
                </a:solidFill>
                <a:latin typeface="inherit"/>
              </a:rPr>
              <a:t> является основной платформой, на которой работает </a:t>
            </a:r>
            <a:r>
              <a:rPr lang="ru-RU" altLang="ru-RU" dirty="0" err="1">
                <a:solidFill>
                  <a:srgbClr val="212121"/>
                </a:solidFill>
                <a:latin typeface="inherit"/>
              </a:rPr>
              <a:t>Fuchsia</a:t>
            </a:r>
            <a:r>
              <a:rPr lang="ru-RU" altLang="ru-RU" dirty="0">
                <a:solidFill>
                  <a:srgbClr val="212121"/>
                </a:solidFill>
                <a:latin typeface="inherit"/>
              </a:rPr>
              <a:t> OS. </a:t>
            </a:r>
            <a:r>
              <a:rPr lang="ru-RU" altLang="ru-RU" dirty="0" err="1">
                <a:solidFill>
                  <a:srgbClr val="212121"/>
                </a:solidFill>
                <a:latin typeface="inherit"/>
              </a:rPr>
              <a:t>Zircon</a:t>
            </a:r>
            <a:r>
              <a:rPr lang="ru-RU" altLang="ru-RU" dirty="0">
                <a:solidFill>
                  <a:srgbClr val="212121"/>
                </a:solidFill>
                <a:latin typeface="inherit"/>
              </a:rPr>
              <a:t> состоит из микроядра, а также небольшого набора сервисов, драйверов и библиотек пользовательского пространства, необходимых для загрузки системы, взаимодействия с оборудованием, загрузки процессов пользовательского пространства и их запуска и т. д.</a:t>
            </a:r>
            <a:endParaRPr lang="en-US" altLang="ru-RU" dirty="0">
              <a:solidFill>
                <a:srgbClr val="212121"/>
              </a:solidFill>
              <a:latin typeface="inherit"/>
            </a:endParaRPr>
          </a:p>
          <a:p>
            <a:endParaRPr lang="en-US" altLang="ru-RU" sz="1100" dirty="0">
              <a:solidFill>
                <a:srgbClr val="212121"/>
              </a:solidFill>
              <a:latin typeface="inherit"/>
            </a:endParaRPr>
          </a:p>
          <a:p>
            <a:r>
              <a:rPr lang="ru-RU" altLang="ru-RU" dirty="0">
                <a:solidFill>
                  <a:schemeClr val="tx1"/>
                </a:solidFill>
                <a:latin typeface="inherit"/>
              </a:rPr>
              <a:t>Ядро </a:t>
            </a:r>
            <a:r>
              <a:rPr lang="ru-RU" altLang="ru-RU" dirty="0" err="1">
                <a:solidFill>
                  <a:schemeClr val="tx1"/>
                </a:solidFill>
                <a:latin typeface="inherit"/>
              </a:rPr>
              <a:t>Zircon</a:t>
            </a:r>
            <a:r>
              <a:rPr lang="ru-RU" altLang="ru-RU" dirty="0">
                <a:solidFill>
                  <a:schemeClr val="tx1"/>
                </a:solidFill>
                <a:latin typeface="inherit"/>
              </a:rPr>
              <a:t> предоставляет системные вызовы для управления процессами, потоками, виртуальной памятью, </a:t>
            </a:r>
            <a:r>
              <a:rPr lang="ru-RU" altLang="ru-RU" dirty="0" err="1">
                <a:solidFill>
                  <a:schemeClr val="tx1"/>
                </a:solidFill>
                <a:latin typeface="inherit"/>
              </a:rPr>
              <a:t>межпроцессным</a:t>
            </a:r>
            <a:r>
              <a:rPr lang="ru-RU" altLang="ru-RU" dirty="0">
                <a:solidFill>
                  <a:schemeClr val="tx1"/>
                </a:solidFill>
                <a:latin typeface="inherit"/>
              </a:rPr>
              <a:t> взаимодействием, ожиданием изменений состояния объекта и блокировками (через </a:t>
            </a:r>
            <a:r>
              <a:rPr lang="ru-RU" altLang="ru-RU" dirty="0" err="1">
                <a:solidFill>
                  <a:schemeClr val="tx1"/>
                </a:solidFill>
                <a:latin typeface="inherit"/>
              </a:rPr>
              <a:t>фьютексы</a:t>
            </a:r>
            <a:r>
              <a:rPr lang="ru-RU" altLang="ru-RU" dirty="0">
                <a:solidFill>
                  <a:schemeClr val="tx1"/>
                </a:solidFill>
                <a:latin typeface="inherit"/>
              </a:rPr>
              <a:t>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76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/>
          <a:lstStyle/>
          <a:p>
            <a:r>
              <a:rPr lang="en-US" dirty="0"/>
              <a:t>Zircon:  </a:t>
            </a:r>
            <a:r>
              <a:rPr lang="ru-RU" dirty="0"/>
              <a:t>объекты ядра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D46FD-2A01-4F5B-A9D1-75DDFE519FF8}"/>
              </a:ext>
            </a:extLst>
          </p:cNvPr>
          <p:cNvSpPr txBox="1"/>
          <p:nvPr/>
        </p:nvSpPr>
        <p:spPr>
          <a:xfrm>
            <a:off x="1066800" y="1972902"/>
            <a:ext cx="103909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</a:t>
            </a:r>
            <a:r>
              <a:rPr lang="ru-RU" dirty="0"/>
              <a:t>(</a:t>
            </a:r>
            <a:r>
              <a:rPr lang="ru-RU" altLang="ru-RU" dirty="0">
                <a:solidFill>
                  <a:srgbClr val="212121"/>
                </a:solidFill>
                <a:latin typeface="inherit"/>
              </a:rPr>
              <a:t>Дескрипторы) - это конструкции ядра, которые позволяют программам пользовательского режима ссылаться на объект ядра. </a:t>
            </a:r>
            <a:endParaRPr lang="ru-RU" altLang="ru-RU" sz="2800" dirty="0">
              <a:latin typeface="Arial" panose="020B0604020202020204" pitchFamily="34" charset="0"/>
            </a:endParaRP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calls</a:t>
            </a:r>
            <a:r>
              <a:rPr lang="ru-RU" dirty="0"/>
              <a:t>.  Код пользовательского пространства взаимодействует с объектами ядра через системные вызовы и почти исключительно через дескрипторы.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 Object Ids</a:t>
            </a:r>
            <a:r>
              <a:rPr lang="ru-RU" dirty="0"/>
              <a:t>.  Идентификаторы объектов ядра. Каждый объект в ядре имеет «идентификатор объекта ядра» или «</a:t>
            </a:r>
            <a:r>
              <a:rPr lang="ru-RU" dirty="0" err="1"/>
              <a:t>koid</a:t>
            </a:r>
            <a:r>
              <a:rPr lang="ru-RU" dirty="0"/>
              <a:t>» для краткости.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Jobs, Processes, and Threads.</a:t>
            </a:r>
            <a:r>
              <a:rPr lang="ru-RU" dirty="0"/>
              <a:t> Потоки (</a:t>
            </a:r>
            <a:r>
              <a:rPr lang="en-US" dirty="0"/>
              <a:t>Threads</a:t>
            </a:r>
            <a:r>
              <a:rPr lang="ru-RU" dirty="0"/>
              <a:t>) представляют собой потоки выполнения в адресном пространстве, которое принадлежит процессу (</a:t>
            </a:r>
            <a:r>
              <a:rPr lang="en-US" dirty="0"/>
              <a:t>Process</a:t>
            </a:r>
            <a:r>
              <a:rPr lang="ru-RU" dirty="0"/>
              <a:t>), в котором они существуют. Процессы принадлежат </a:t>
            </a:r>
            <a:r>
              <a:rPr lang="ru-RU" dirty="0" err="1"/>
              <a:t>джобам</a:t>
            </a:r>
            <a:r>
              <a:rPr lang="ru-RU" dirty="0"/>
              <a:t> (</a:t>
            </a:r>
            <a:r>
              <a:rPr lang="en-US" dirty="0"/>
              <a:t>Jobs</a:t>
            </a:r>
            <a:r>
              <a:rPr lang="ru-RU" dirty="0"/>
              <a:t>), которые определяют различные ограничения ресурсов. </a:t>
            </a:r>
            <a:r>
              <a:rPr lang="ru-RU" dirty="0" err="1"/>
              <a:t>Джобы</a:t>
            </a:r>
            <a:r>
              <a:rPr lang="ru-RU" dirty="0"/>
              <a:t> принадлежат родительским </a:t>
            </a:r>
            <a:r>
              <a:rPr lang="ru-RU" dirty="0" err="1"/>
              <a:t>джобам</a:t>
            </a:r>
            <a:r>
              <a:rPr lang="ru-RU" dirty="0"/>
              <a:t>, вплоть до корневого.</a:t>
            </a:r>
          </a:p>
          <a:p>
            <a:endParaRPr lang="ru-RU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716EB96-6B08-4FDF-91D1-BAE1F1D7C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E69CB-F431-4C19-A286-B33247FC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Zircon: </a:t>
            </a:r>
            <a:r>
              <a:rPr lang="ru-RU" dirty="0"/>
              <a:t>объекты ядра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4934E-313C-469E-A890-F394BE88CAEC}"/>
              </a:ext>
            </a:extLst>
          </p:cNvPr>
          <p:cNvSpPr txBox="1"/>
          <p:nvPr/>
        </p:nvSpPr>
        <p:spPr>
          <a:xfrm>
            <a:off x="1097280" y="2131225"/>
            <a:ext cx="10143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Передача сообщений: </a:t>
            </a:r>
            <a:r>
              <a:rPr lang="en-US" dirty="0"/>
              <a:t>Sockets and Channels</a:t>
            </a:r>
            <a:r>
              <a:rPr lang="ru-RU" dirty="0"/>
              <a:t>. И сокеты, и каналы являются объектами IPC, которые являются двунаправленными и двусторонними. Сокеты ориентированы на поток, и данные могут записываться или считываться из них в единицах одного или нескольких байтов. Каналы ориентированы на дейтаграммы и имеют максимальный размер сообщения может задаваться.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Сигналы объектов. Объекты могут иметь до 32 сигналов, которые представляют часть информации об их текущем состоянии.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События, Пары событий. Событие - это простейший объект, не имеющий другого состояния, кроме своей коллекции активных сигналов. Пара событий - это одна из пары событий, которые могут сигнализировать друг другу.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61379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</TotalTime>
  <Words>940</Words>
  <Application>Microsoft Office PowerPoint</Application>
  <PresentationFormat>Широкоэкранный</PresentationFormat>
  <Paragraphs>91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inherit</vt:lpstr>
      <vt:lpstr>Ретро</vt:lpstr>
      <vt:lpstr>Fuchsia OS</vt:lpstr>
      <vt:lpstr>Fuchsia OS: Интерфейс</vt:lpstr>
      <vt:lpstr>Fuchsia OS: Назначение</vt:lpstr>
      <vt:lpstr>Fuchsia OS: Характеристики</vt:lpstr>
      <vt:lpstr>Fuchsia OS: Особенности</vt:lpstr>
      <vt:lpstr>4 слоя Fuchsia OS</vt:lpstr>
      <vt:lpstr>Zircon</vt:lpstr>
      <vt:lpstr>Zircon:  объекты ядра</vt:lpstr>
      <vt:lpstr>Zircon: объекты ядра</vt:lpstr>
      <vt:lpstr>Zircon: основные объекты</vt:lpstr>
      <vt:lpstr>Garnet</vt:lpstr>
      <vt:lpstr>Garnet: Scenic</vt:lpstr>
      <vt:lpstr>Garnet: Amber</vt:lpstr>
      <vt:lpstr>Peridot</vt:lpstr>
      <vt:lpstr>Peridot: Modular</vt:lpstr>
      <vt:lpstr>Peridot: Ledger</vt:lpstr>
      <vt:lpstr>Topaz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Fuchsia OS</dc:title>
  <dc:creator>Timur Erniyazov</dc:creator>
  <cp:lastModifiedBy>Иванов Иван</cp:lastModifiedBy>
  <cp:revision>27</cp:revision>
  <dcterms:created xsi:type="dcterms:W3CDTF">2019-03-27T14:45:00Z</dcterms:created>
  <dcterms:modified xsi:type="dcterms:W3CDTF">2019-04-10T22:23:25Z</dcterms:modified>
</cp:coreProperties>
</file>