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2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51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6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3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70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30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6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2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45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17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C435F-180D-4D4C-832B-D57961F78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2324" r="8852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E7CF1-B120-D345-B7E4-588158D07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Нечеткая нейронная сеть для классификации паттернов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1779A7-EC3C-1645-A4BC-B7A33EA06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ru-RU" sz="2000" dirty="0">
                <a:solidFill>
                  <a:srgbClr val="FFFFFF"/>
                </a:solidFill>
              </a:rPr>
              <a:t>Выполнил:</a:t>
            </a:r>
            <a:br>
              <a:rPr lang="ru-RU" sz="2000" dirty="0">
                <a:solidFill>
                  <a:srgbClr val="FFFFFF"/>
                </a:solidFill>
              </a:rPr>
            </a:br>
            <a:r>
              <a:rPr lang="ru-RU" sz="2000" dirty="0">
                <a:solidFill>
                  <a:srgbClr val="FFFFFF"/>
                </a:solidFill>
              </a:rPr>
              <a:t>ст. гр. 3540901/02001 Дроздов Н.Д.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43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FABF7-AA5B-AC42-9D5C-68E8A215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E15BC-BF69-4542-A133-6A30EF5C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Предлагаемый классификатор </a:t>
            </a:r>
            <a:r>
              <a:rPr lang="en-US" dirty="0"/>
              <a:t>FNN </a:t>
            </a:r>
            <a:r>
              <a:rPr lang="ru-RU" dirty="0"/>
              <a:t>является быстрым в отношении обучения и поиска и должен использоваться для классификации шаблонов.</a:t>
            </a:r>
          </a:p>
        </p:txBody>
      </p:sp>
    </p:spTree>
    <p:extLst>
      <p:ext uri="{BB962C8B-B14F-4D97-AF65-F5344CB8AC3E}">
        <p14:creationId xmlns:p14="http://schemas.microsoft.com/office/powerpoint/2010/main" val="225181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49D4C-5142-454D-81FB-9B28EB2C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E5C31-CE38-FA4B-AD8D-DB311335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предложенной работе рассматривается задача классификации паттернов с помощью нечеткой нейронной сети. Предлагаемая сеть является модифицированной версией нейронной сети с радиальной базисной функцией. Нечеткая нейронная сеть использует контролируемую нечеткую кластеризацию и алгоритм отсечения для определения точного количества кластеров с правильным </a:t>
            </a:r>
            <a:r>
              <a:rPr lang="ru-RU" dirty="0" err="1"/>
              <a:t>центроидом</a:t>
            </a:r>
            <a:r>
              <a:rPr lang="ru-RU" dirty="0"/>
              <a:t> и шириной для формирования узлов обработки в скрытом слое.</a:t>
            </a:r>
          </a:p>
        </p:txBody>
      </p:sp>
    </p:spTree>
    <p:extLst>
      <p:ext uri="{BB962C8B-B14F-4D97-AF65-F5344CB8AC3E}">
        <p14:creationId xmlns:p14="http://schemas.microsoft.com/office/powerpoint/2010/main" val="29015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C2869-5FA9-824D-A51D-B438CF58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96F8-3E9F-FF41-B3DA-4B9F6F70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других алгоритмов кластеризации, используемых для построения скрытого слоя</a:t>
            </a:r>
            <a:r>
              <a:rPr lang="en-US" dirty="0"/>
              <a:t>, </a:t>
            </a:r>
            <a:r>
              <a:rPr lang="ru-RU" dirty="0"/>
              <a:t>предлагаемый алгоритм кластеризации не зависит от параметров настройки и быстро обучается и извлекается. Таким образом, нечеткая нейронная сеть</a:t>
            </a:r>
            <a:r>
              <a:rPr lang="en-US" dirty="0"/>
              <a:t> </a:t>
            </a:r>
            <a:r>
              <a:rPr lang="ru-RU" dirty="0"/>
              <a:t>сокращает время вычислений, гарантирует 100% точность для любого обучающего набора и обеспечивает превосходную и сопоставимую точность распознавания для наборов данных с точным количеством </a:t>
            </a:r>
            <a:r>
              <a:rPr lang="en-US" dirty="0"/>
              <a:t>FSH </a:t>
            </a:r>
            <a:r>
              <a:rPr lang="ru-RU" dirty="0"/>
              <a:t>в скрытом слое. </a:t>
            </a:r>
          </a:p>
        </p:txBody>
      </p:sp>
    </p:spTree>
    <p:extLst>
      <p:ext uri="{BB962C8B-B14F-4D97-AF65-F5344CB8AC3E}">
        <p14:creationId xmlns:p14="http://schemas.microsoft.com/office/powerpoint/2010/main" val="64481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BC7C5-A4E1-2A46-9643-ED1C6C20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ru-RU" sz="5100" dirty="0"/>
              <a:t>Нечеткая нейронная сеть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60EB37-86B9-424E-BE03-A8D00048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3474"/>
            <a:ext cx="5243391" cy="267412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4534429-2A59-3D4A-9457-201A99A7A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 fontScale="92500" lnSpcReduction="20000"/>
          </a:bodyPr>
          <a:lstStyle/>
          <a:p>
            <a:r>
              <a:rPr lang="ru-RU" sz="1800" b="1" dirty="0"/>
              <a:t>Нечеткая нейронная сеть </a:t>
            </a:r>
            <a:r>
              <a:rPr lang="ru-RU" sz="1800" dirty="0"/>
              <a:t>- это сплав искусственной нейронной сети и нечеткой логики. </a:t>
            </a:r>
          </a:p>
          <a:p>
            <a:r>
              <a:rPr lang="ru-RU" sz="1800" b="1" dirty="0"/>
              <a:t>Слой 1.</a:t>
            </a:r>
            <a:r>
              <a:rPr lang="ru-RU" sz="1800" dirty="0"/>
              <a:t> На выходе элементов этого слоя формируются степени принадлежности входных переменных к определенным для них нечетких множествам </a:t>
            </a:r>
            <a:r>
              <a:rPr lang="en-US" sz="1800" dirty="0"/>
              <a:t>Ai, Bi.</a:t>
            </a:r>
            <a:endParaRPr lang="ru-RU" sz="1800" dirty="0"/>
          </a:p>
          <a:p>
            <a:r>
              <a:rPr lang="ru-RU" sz="1800" b="1" dirty="0"/>
              <a:t>Слой 2.</a:t>
            </a:r>
            <a:r>
              <a:rPr lang="ru-RU" sz="1800" dirty="0"/>
              <a:t> Каждый нейрон этого слоя выполняет операцию Т-нормы. </a:t>
            </a:r>
          </a:p>
          <a:p>
            <a:r>
              <a:rPr lang="ru-RU" sz="1800" b="1" dirty="0"/>
              <a:t>Слои 3–4. </a:t>
            </a:r>
            <a:r>
              <a:rPr lang="ru-RU" sz="1800" dirty="0"/>
              <a:t>Элементы этих слоев предназначены для взвешенного суммирования значений выходов элементов предыдущего слоя. А значения на выходах элементов слоя 4 формируются с использованием активационных функций </a:t>
            </a:r>
            <a:r>
              <a:rPr lang="ru-RU" sz="1800" dirty="0" err="1"/>
              <a:t>сигмоидного</a:t>
            </a:r>
            <a:r>
              <a:rPr lang="ru-RU" sz="1800" dirty="0"/>
              <a:t> типа.</a:t>
            </a:r>
          </a:p>
          <a:p>
            <a:r>
              <a:rPr lang="ru-RU" sz="1800" dirty="0"/>
              <a:t>Слои 1–2 являются «нечеткими» (выполняют этапы 2–5 системы нечеткого вывода), нейроны слоев 3–4 — обычные нейроны.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6125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EE12C-2594-A947-A1F1-07ABE923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Нечеткая кластеризация с максимальным подсчетом и алгоритмом отсечения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6E4F1-36FE-914F-A013-F24BB4C3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кластеризации выполняется в два этапа: вначале формируется возможное количество кластеров, а затем используется алгоритм сокращения для оптимизации количества кластеров за счет уменьшения кластера с одним шаблоном.</a:t>
            </a:r>
          </a:p>
        </p:txBody>
      </p:sp>
    </p:spTree>
    <p:extLst>
      <p:ext uri="{BB962C8B-B14F-4D97-AF65-F5344CB8AC3E}">
        <p14:creationId xmlns:p14="http://schemas.microsoft.com/office/powerpoint/2010/main" val="306572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6BF6D-B59F-DA47-BD1C-55828BEB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обрезки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94AA99-96DC-C446-B5A1-D8773097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Предлагаемый алгоритм удаляет кластеры с одним шаблоном, если эти кластеры замаскированы кластерами их собственных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339270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564CF-D5AE-DE49-8396-24073C0B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обрезки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EBC163B-A073-5443-95BF-65B977CB8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ru-RU" dirty="0"/>
                  <a:t>Предлагаемый алгоритм удаляет кластеры с одним шаблоном, если эти кластеры замаскированы кластерами их собственных классов. Пусть </a:t>
                </a:r>
                <a:r>
                  <a:rPr lang="en-US" dirty="0" err="1"/>
                  <a:t>Q</a:t>
                </a:r>
                <a:r>
                  <a:rPr lang="en-US" baseline="30000" dirty="0" err="1"/>
                  <a:t>k</a:t>
                </a:r>
                <a:r>
                  <a:rPr lang="en-US" dirty="0"/>
                  <a:t> = Q1</a:t>
                </a:r>
                <a:r>
                  <a:rPr lang="en-US" baseline="30000" dirty="0"/>
                  <a:t>k</a:t>
                </a:r>
                <a:r>
                  <a:rPr lang="en-US" dirty="0"/>
                  <a:t>, Q2</a:t>
                </a:r>
                <a:r>
                  <a:rPr lang="en-US" baseline="30000" dirty="0"/>
                  <a:t>k</a:t>
                </a:r>
                <a:r>
                  <a:rPr lang="en-US" dirty="0"/>
                  <a:t>, .........., </a:t>
                </a:r>
                <a:r>
                  <a:rPr lang="en-US" dirty="0" err="1"/>
                  <a:t>Qn</a:t>
                </a:r>
                <a:r>
                  <a:rPr lang="en-US" baseline="30000" dirty="0" err="1"/>
                  <a:t>k</a:t>
                </a:r>
                <a:r>
                  <a:rPr lang="en-US" baseline="30000" dirty="0"/>
                  <a:t> </a:t>
                </a:r>
                <a:r>
                  <a:rPr lang="ru-RU" dirty="0"/>
                  <a:t>набор, представляющий </a:t>
                </a:r>
                <a:r>
                  <a:rPr lang="en-US" dirty="0"/>
                  <a:t>n </a:t>
                </a:r>
                <a:r>
                  <a:rPr lang="ru-RU" dirty="0" err="1"/>
                  <a:t>центроидов</a:t>
                </a:r>
                <a:r>
                  <a:rPr lang="ru-RU" dirty="0"/>
                  <a:t> кластера, объединяющих более одного шаблона для класса </a:t>
                </a:r>
                <a:r>
                  <a:rPr lang="en-US" dirty="0"/>
                  <a:t>k </a:t>
                </a:r>
                <a:r>
                  <a:rPr lang="ru-RU" dirty="0"/>
                  <a:t>с сохраненным радиусом</a:t>
                </a:r>
                <a:r>
                  <a:rPr lang="en-US" dirty="0"/>
                  <a:t> </a:t>
                </a:r>
                <a:r>
                  <a:rPr lang="en-US" dirty="0" err="1"/>
                  <a:t>R</a:t>
                </a:r>
                <a:r>
                  <a:rPr lang="en-US" baseline="30000" dirty="0" err="1"/>
                  <a:t>k</a:t>
                </a:r>
                <a:r>
                  <a:rPr lang="en-US" dirty="0"/>
                  <a:t> = r1</a:t>
                </a:r>
                <a:r>
                  <a:rPr lang="en-US" baseline="30000" dirty="0"/>
                  <a:t>k</a:t>
                </a:r>
                <a:r>
                  <a:rPr lang="en-US" dirty="0"/>
                  <a:t>, r2</a:t>
                </a:r>
                <a:r>
                  <a:rPr lang="en-US" baseline="30000" dirty="0"/>
                  <a:t>k</a:t>
                </a:r>
                <a:r>
                  <a:rPr lang="en-US" dirty="0"/>
                  <a:t>, ..... ....., </a:t>
                </a:r>
                <a:r>
                  <a:rPr lang="en-US" dirty="0" err="1"/>
                  <a:t>rn</a:t>
                </a:r>
                <a:r>
                  <a:rPr lang="en-US" baseline="30000" dirty="0" err="1"/>
                  <a:t>k</a:t>
                </a:r>
                <a:r>
                  <a:rPr lang="en-US" dirty="0"/>
                  <a:t> </a:t>
                </a:r>
                <a:r>
                  <a:rPr lang="ru-RU" dirty="0"/>
                  <a:t>соответственно</a:t>
                </a:r>
                <a:r>
                  <a:rPr lang="en-US" dirty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k = 1, 2, 3, 4, ....., K, </a:t>
                </a:r>
                <a:r>
                  <a:rPr lang="ru-RU" dirty="0"/>
                  <a:t>для классов </a:t>
                </a:r>
                <a:r>
                  <a:rPr lang="en-US" dirty="0"/>
                  <a:t>K. </a:t>
                </a:r>
                <a:r>
                  <a:rPr lang="ru-RU" dirty="0"/>
                  <a:t>Пусть </a:t>
                </a:r>
                <a:r>
                  <a:rPr lang="en-US" dirty="0" err="1"/>
                  <a:t>S</a:t>
                </a:r>
                <a:r>
                  <a:rPr lang="en-US" baseline="30000" dirty="0" err="1"/>
                  <a:t>k</a:t>
                </a:r>
                <a:r>
                  <a:rPr lang="en-US" dirty="0"/>
                  <a:t> = S1</a:t>
                </a:r>
                <a:r>
                  <a:rPr lang="en-US" baseline="30000" dirty="0"/>
                  <a:t>k</a:t>
                </a:r>
                <a:r>
                  <a:rPr lang="en-US" dirty="0"/>
                  <a:t>, S2</a:t>
                </a:r>
                <a:r>
                  <a:rPr lang="en-US" baseline="30000" dirty="0"/>
                  <a:t>k</a:t>
                </a:r>
                <a:r>
                  <a:rPr lang="en-US" dirty="0"/>
                  <a:t>, .........., </a:t>
                </a:r>
                <a:r>
                  <a:rPr lang="en-US" dirty="0" err="1"/>
                  <a:t>Sm</a:t>
                </a:r>
                <a:r>
                  <a:rPr lang="en-US" baseline="30000" dirty="0" err="1"/>
                  <a:t>k</a:t>
                </a:r>
                <a:r>
                  <a:rPr lang="en-US" dirty="0"/>
                  <a:t>, </a:t>
                </a:r>
                <a:r>
                  <a:rPr lang="ru-RU" dirty="0"/>
                  <a:t>будет набором, представляющим </a:t>
                </a:r>
                <a:r>
                  <a:rPr lang="en-US" dirty="0"/>
                  <a:t>m </a:t>
                </a:r>
                <a:r>
                  <a:rPr lang="ru-RU" dirty="0" err="1"/>
                  <a:t>центроидов</a:t>
                </a:r>
                <a:r>
                  <a:rPr lang="ru-RU" dirty="0"/>
                  <a:t> кластера, объединяющих только один шаблон для класса </a:t>
                </a:r>
                <a:r>
                  <a:rPr lang="en-US" dirty="0"/>
                  <a:t>k </a:t>
                </a:r>
                <a:r>
                  <a:rPr lang="ru-RU" dirty="0"/>
                  <a:t>с радиусом, хранящимся в </a:t>
                </a:r>
                <a:r>
                  <a:rPr lang="en-US" dirty="0" err="1"/>
                  <a:t>W</a:t>
                </a:r>
                <a:r>
                  <a:rPr lang="en-US" baseline="30000" dirty="0" err="1"/>
                  <a:t>k</a:t>
                </a:r>
                <a:r>
                  <a:rPr lang="en-US" dirty="0"/>
                  <a:t> = w1</a:t>
                </a:r>
                <a:r>
                  <a:rPr lang="en-US" baseline="30000" dirty="0"/>
                  <a:t>k</a:t>
                </a:r>
                <a:r>
                  <a:rPr lang="en-US" dirty="0"/>
                  <a:t>, w2</a:t>
                </a:r>
                <a:r>
                  <a:rPr lang="en-US" baseline="30000" dirty="0"/>
                  <a:t>k</a:t>
                </a:r>
                <a:r>
                  <a:rPr lang="en-US" dirty="0"/>
                  <a:t>, ... ......., </a:t>
                </a:r>
                <a:r>
                  <a:rPr lang="en-US" dirty="0" err="1"/>
                  <a:t>wm</a:t>
                </a:r>
                <a:r>
                  <a:rPr lang="en-US" baseline="30000" dirty="0" err="1"/>
                  <a:t>k</a:t>
                </a:r>
                <a:r>
                  <a:rPr lang="en-US" dirty="0"/>
                  <a:t> </a:t>
                </a:r>
                <a:r>
                  <a:rPr lang="ru-RU" dirty="0"/>
                  <a:t>соответственно.</a:t>
                </a:r>
              </a:p>
              <a:p>
                <a:r>
                  <a:rPr lang="ru-RU" b="1" dirty="0"/>
                  <a:t>Шаг 1. </a:t>
                </a:r>
                <a:r>
                  <a:rPr lang="ru-RU" dirty="0"/>
                  <a:t>Вычислить значение принадлежности 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𝑆</m:t>
                        </m:r>
                      </m:e>
                      <m:sub>
                        <m:r>
                          <a:rPr lang="ru-RU" i="1"/>
                          <m:t>𝑗</m:t>
                        </m:r>
                      </m:sub>
                      <m:sup>
                        <m:r>
                          <a:rPr lang="ru-RU" i="1"/>
                          <m:t>𝑝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j = 1, 2, ....., m, </a:t>
                </a:r>
                <a:r>
                  <a:rPr lang="ru-RU" dirty="0"/>
                  <a:t>по отношению к существующим кластерам в </a:t>
                </a:r>
                <a:r>
                  <a:rPr lang="en-US" dirty="0" err="1"/>
                  <a:t>Q</a:t>
                </a:r>
                <a:r>
                  <a:rPr lang="en-US" baseline="30000" dirty="0" err="1"/>
                  <a:t>k</a:t>
                </a:r>
                <a:r>
                  <a:rPr lang="en-US" dirty="0"/>
                  <a:t>.</a:t>
                </a:r>
                <a:r>
                  <a:rPr lang="ru-RU" dirty="0"/>
                  <a:t> с радиусами в </a:t>
                </a:r>
                <a:r>
                  <a:rPr lang="en-US" dirty="0"/>
                  <a:t>    </a:t>
                </a:r>
                <a:r>
                  <a:rPr lang="en-US" dirty="0" err="1"/>
                  <a:t>R</a:t>
                </a:r>
                <a:r>
                  <a:rPr lang="en-US" baseline="30000" dirty="0" err="1"/>
                  <a:t>k</a:t>
                </a:r>
                <a:r>
                  <a:rPr lang="en-US" dirty="0"/>
                  <a:t> </a:t>
                </a:r>
                <a:r>
                  <a:rPr lang="ru-RU" dirty="0"/>
                  <a:t>для </a:t>
                </a:r>
                <a:r>
                  <a:rPr lang="en-US" dirty="0"/>
                  <a:t>k = 1, 2, ....., K </a:t>
                </a:r>
                <a:r>
                  <a:rPr lang="ru-RU" dirty="0"/>
                  <a:t>вместе с кластерами в </a:t>
                </a:r>
                <a:r>
                  <a:rPr lang="en-US" dirty="0" err="1"/>
                  <a:t>S</a:t>
                </a:r>
                <a:r>
                  <a:rPr lang="en-US" baseline="30000" dirty="0" err="1"/>
                  <a:t>k</a:t>
                </a:r>
                <a:r>
                  <a:rPr lang="en-US" dirty="0"/>
                  <a:t>, </a:t>
                </a:r>
                <a:r>
                  <a:rPr lang="ru-RU" dirty="0"/>
                  <a:t>имеющими соответствующий радиус в </a:t>
                </a:r>
                <a:r>
                  <a:rPr lang="en-US" dirty="0" err="1"/>
                  <a:t>W</a:t>
                </a:r>
                <a:r>
                  <a:rPr lang="en-US" baseline="30000" dirty="0" err="1"/>
                  <a:t>k</a:t>
                </a:r>
                <a:r>
                  <a:rPr lang="en-US" dirty="0"/>
                  <a:t>, </a:t>
                </a:r>
                <a:r>
                  <a:rPr lang="ru-RU" dirty="0"/>
                  <a:t>для </a:t>
                </a:r>
                <a:r>
                  <a:rPr lang="en-US" dirty="0"/>
                  <a:t>k = 1, 2, ....., K</a:t>
                </a:r>
                <a:r>
                  <a:rPr lang="ru-RU" dirty="0"/>
                  <a:t> и </a:t>
                </a:r>
                <a:r>
                  <a:rPr lang="en-US" dirty="0"/>
                  <a:t>k </a:t>
                </a:r>
                <a:r>
                  <a:rPr lang="en-US" dirty="0">
                    <a:sym typeface="Symbol" pitchFamily="2" charset="2"/>
                  </a:rPr>
                  <a:t></a:t>
                </a:r>
                <a:r>
                  <a:rPr lang="ru-RU" dirty="0"/>
                  <a:t> </a:t>
                </a:r>
                <a:r>
                  <a:rPr lang="en-US" dirty="0"/>
                  <a:t>p.</a:t>
                </a:r>
              </a:p>
              <a:p>
                <a:r>
                  <a:rPr lang="ru-RU" b="1" dirty="0"/>
                  <a:t>Шаг 2.</a:t>
                </a:r>
                <a:r>
                  <a:rPr lang="ru-RU" dirty="0"/>
                  <a:t> Если значение принадлежности для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j = 1, 2, ....., m, </a:t>
                </a:r>
                <a:r>
                  <a:rPr lang="ru-RU" dirty="0"/>
                  <a:t>является максимальным для любого из кластеров в </a:t>
                </a:r>
                <a:r>
                  <a:rPr lang="en-US" dirty="0"/>
                  <a:t>Q </a:t>
                </a:r>
                <a:r>
                  <a:rPr lang="ru-RU" dirty="0"/>
                  <a:t>для </a:t>
                </a:r>
                <a:r>
                  <a:rPr lang="en-US" dirty="0"/>
                  <a:t>k = p, </a:t>
                </a:r>
                <a:r>
                  <a:rPr lang="ru-RU" dirty="0"/>
                  <a:t>затем обрежьте кластер, удалив его из </a:t>
                </a:r>
                <a:r>
                  <a:rPr lang="en-US" dirty="0" err="1"/>
                  <a:t>S</a:t>
                </a:r>
                <a:r>
                  <a:rPr lang="en-US" baseline="30000" dirty="0" err="1"/>
                  <a:t>p</a:t>
                </a:r>
                <a:r>
                  <a:rPr lang="en-US" dirty="0"/>
                  <a:t> </a:t>
                </a:r>
                <a:r>
                  <a:rPr lang="ru-RU" dirty="0"/>
                  <a:t>и соответствующего радиуса из </a:t>
                </a:r>
                <a:r>
                  <a:rPr lang="en-US" dirty="0"/>
                  <a:t>W</a:t>
                </a:r>
                <a:r>
                  <a:rPr lang="en-US" baseline="30000" dirty="0"/>
                  <a:t>k</a:t>
                </a:r>
                <a:r>
                  <a:rPr lang="en-US" dirty="0"/>
                  <a:t>. </a:t>
                </a:r>
              </a:p>
              <a:p>
                <a:r>
                  <a:rPr lang="ru-RU" b="1" dirty="0"/>
                  <a:t>Шаг 3.</a:t>
                </a:r>
                <a:r>
                  <a:rPr lang="ru-RU" dirty="0"/>
                  <a:t> Повторите шаги 1 и 2 для всех классов, т.е. </a:t>
                </a:r>
                <a:r>
                  <a:rPr lang="en-US" dirty="0"/>
                  <a:t>p </a:t>
                </a:r>
                <a:r>
                  <a:rPr lang="en-US" dirty="0">
                    <a:sym typeface="Symbol" pitchFamily="2" charset="2"/>
                  </a:rPr>
                  <a:t></a:t>
                </a:r>
                <a:r>
                  <a:rPr lang="ru-RU" dirty="0"/>
                  <a:t> </a:t>
                </a:r>
                <a:r>
                  <a:rPr lang="en-US" dirty="0"/>
                  <a:t>K.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EBC163B-A073-5443-95BF-65B977CB8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616" r="-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5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12B542-6F88-C140-8C65-820ECB192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5" b="10567"/>
          <a:stretch/>
        </p:blipFill>
        <p:spPr bwMode="auto">
          <a:xfrm>
            <a:off x="-2" y="-10500"/>
            <a:ext cx="1219200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E71B1-238A-2D48-9240-8B4FF30D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-1652364"/>
            <a:ext cx="4023360" cy="280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i="0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Результаты</a:t>
            </a:r>
            <a:r>
              <a:rPr lang="en-US" sz="3000" b="1" i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1" i="0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экспериментов</a:t>
            </a:r>
            <a:endParaRPr lang="en-US" sz="30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32BCD1-BA87-2A4C-8815-E51CD0D4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1165344"/>
            <a:ext cx="4023360" cy="48781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 dirty="0"/>
              <a:t>Была определена точность ННС с существующим классификатором</a:t>
            </a:r>
          </a:p>
          <a:p>
            <a:r>
              <a:rPr lang="ru-RU" sz="2000" dirty="0"/>
              <a:t>Были использованы 7 наборов данных для оценки производительности предлагаемой сети</a:t>
            </a:r>
          </a:p>
          <a:p>
            <a:r>
              <a:rPr lang="ru-RU" sz="2000" dirty="0"/>
              <a:t>Как видно из результатов, для 3х наборов данных результаты классификатора ННС лучше и сопоставимы с остальными наборами данных</a:t>
            </a:r>
          </a:p>
          <a:p>
            <a:endParaRPr lang="ru-RU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451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ACE11-5A75-7E4F-9AA0-7EB1A4E3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D54232-D041-4942-A09C-43C28AA467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851944"/>
            <a:ext cx="101600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2457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Стандартная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598</Words>
  <Application>Microsoft Macintosh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Univers</vt:lpstr>
      <vt:lpstr>GradientVTI</vt:lpstr>
      <vt:lpstr>Нечеткая нейронная сеть для классификации паттернов</vt:lpstr>
      <vt:lpstr>Постановка задачи</vt:lpstr>
      <vt:lpstr>Презентация PowerPoint</vt:lpstr>
      <vt:lpstr>Нечеткая нейронная сеть</vt:lpstr>
      <vt:lpstr>Нечеткая кластеризация с максимальным подсчетом и алгоритмом отсечения</vt:lpstr>
      <vt:lpstr>Алгоритм обрезки</vt:lpstr>
      <vt:lpstr>Алгоритм обрезки</vt:lpstr>
      <vt:lpstr>Результаты экспериментов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Нечеткая нейронная сеть для классификации паттернов</dc:title>
  <dc:creator>Никита Д Дроздов</dc:creator>
  <cp:lastModifiedBy>Никита Д Дроздов</cp:lastModifiedBy>
  <cp:revision>10</cp:revision>
  <dcterms:created xsi:type="dcterms:W3CDTF">2021-04-14T21:30:04Z</dcterms:created>
  <dcterms:modified xsi:type="dcterms:W3CDTF">2021-04-15T11:29:37Z</dcterms:modified>
</cp:coreProperties>
</file>