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9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2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3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5BFB5-EBCA-46E2-BAB4-25F2CAAB8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2016" b="129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2BBDD-E1D0-6E4C-AFF9-13BB26D0E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ru-RU" sz="5000" b="1" dirty="0"/>
              <a:t>Нечеткая кластеризация с улучшенной оптимизацией роя и генетическим алгоритмом: гибридный подход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160166-01A7-624D-AA30-6DE6F47D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ru-RU" i="0" dirty="0"/>
              <a:t>Алгоритм </a:t>
            </a:r>
            <a:r>
              <a:rPr lang="en-US" i="0" dirty="0"/>
              <a:t>GA – ISO – FCM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8777253" cy="286134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Инициализировать заполнение "</a:t>
            </a:r>
            <a:r>
              <a:rPr lang="en-US" dirty="0"/>
              <a:t>n" no. </a:t>
            </a:r>
            <a:r>
              <a:rPr lang="ru-RU" dirty="0"/>
              <a:t>векторов центров кластера </a:t>
            </a:r>
            <a:r>
              <a:rPr lang="en-US" dirty="0"/>
              <a:t>P = {C1, C2 ... Cn}, </a:t>
            </a:r>
            <a:r>
              <a:rPr lang="ru-RU" dirty="0"/>
              <a:t>каждый вектор центра кластера с номером </a:t>
            </a:r>
            <a:r>
              <a:rPr lang="en-US" dirty="0"/>
              <a:t>m </a:t>
            </a:r>
            <a:r>
              <a:rPr lang="ru-RU" dirty="0"/>
              <a:t>случайного центра кластера </a:t>
            </a:r>
            <a:r>
              <a:rPr lang="en-US" dirty="0"/>
              <a:t>C1 = (c1, c2 ... cm);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Вычислите приспособленность всех частиц в популяции </a:t>
            </a:r>
            <a:r>
              <a:rPr lang="en-US" dirty="0"/>
              <a:t>P </a:t>
            </a:r>
            <a:r>
              <a:rPr lang="ru-RU" dirty="0"/>
              <a:t>с помощью целевой функции (8)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Вычислите новую скорость </a:t>
            </a:r>
            <a:r>
              <a:rPr lang="en-US" dirty="0" err="1"/>
              <a:t>Vnew</a:t>
            </a:r>
            <a:r>
              <a:rPr lang="en-US" dirty="0"/>
              <a:t> </a:t>
            </a:r>
            <a:r>
              <a:rPr lang="ru-RU" dirty="0"/>
              <a:t>частицы, используя </a:t>
            </a:r>
            <a:r>
              <a:rPr lang="en-US" dirty="0"/>
              <a:t>P, </a:t>
            </a:r>
            <a:r>
              <a:rPr lang="en-US" dirty="0" err="1"/>
              <a:t>Lbest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gbest</a:t>
            </a:r>
            <a:r>
              <a:rPr lang="en-US" dirty="0"/>
              <a:t>, </a:t>
            </a:r>
            <a:r>
              <a:rPr lang="ru-RU" dirty="0"/>
              <a:t>используя формулу (6)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Сгенерируйте следующие позиции частиц </a:t>
            </a:r>
            <a:r>
              <a:rPr lang="en-US" dirty="0"/>
              <a:t>P’, </a:t>
            </a:r>
            <a:r>
              <a:rPr lang="ru-RU" dirty="0"/>
              <a:t>используя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 err="1"/>
              <a:t>Vnew</a:t>
            </a:r>
            <a:r>
              <a:rPr lang="ru-RU" dirty="0"/>
              <a:t> используя уравнение. (7).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Обновите матрицу членства по формуле (2)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Уточним центры кластеров по формуле (3) пока они не будут соответствовать критериям сходимости</a:t>
            </a:r>
            <a:br>
              <a:rPr lang="ru-RU" dirty="0"/>
            </a:b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ru-RU" i="0" dirty="0"/>
              <a:t>Эксперименты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8777253" cy="2861349"/>
          </a:xfrm>
        </p:spPr>
        <p:txBody>
          <a:bodyPr>
            <a:normAutofit/>
          </a:bodyPr>
          <a:lstStyle/>
          <a:p>
            <a:r>
              <a:rPr lang="ru-RU" dirty="0"/>
              <a:t>Для экспериментального анализа и сравнения производительности сравнили производительность предложенного гибридного метода с некоторые другие стандартные методы, такие как </a:t>
            </a:r>
            <a:r>
              <a:rPr lang="en-US" dirty="0"/>
              <a:t>FCM, GA-FCM </a:t>
            </a:r>
            <a:r>
              <a:rPr lang="ru-RU" dirty="0"/>
              <a:t>и </a:t>
            </a:r>
            <a:r>
              <a:rPr lang="en-US" dirty="0"/>
              <a:t>PSO-FCM.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ru-RU" i="0" dirty="0"/>
              <a:t>Эксперименты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998325"/>
            <a:ext cx="8777253" cy="2861349"/>
          </a:xfrm>
        </p:spPr>
        <p:txBody>
          <a:bodyPr>
            <a:normAutofit/>
          </a:bodyPr>
          <a:lstStyle/>
          <a:p>
            <a:r>
              <a:rPr lang="ru-RU" dirty="0"/>
              <a:t>Подробности о наборе данных приведены в таблице</a:t>
            </a:r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590DC79-ECCB-3B43-A23E-F28D2130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9095"/>
              </p:ext>
            </p:extLst>
          </p:nvPr>
        </p:nvGraphicFramePr>
        <p:xfrm>
          <a:off x="1717750" y="2603362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33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7446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6977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090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Наборы данных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Кол-во шаблонов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Кол-во кластеров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Кол-во атрибутов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406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Iris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5989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Lenses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610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Haberman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51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 scale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64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Wisconsin breast cancer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01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Contraceptive method choice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14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Hayesrolti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120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Robot navigation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5456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8435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Spect heart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524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34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ru-RU" i="0" dirty="0"/>
              <a:t>Результаты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EDFC79AD-D3AC-2E4F-810C-40080D7B6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12315"/>
              </p:ext>
            </p:extLst>
          </p:nvPr>
        </p:nvGraphicFramePr>
        <p:xfrm>
          <a:off x="1068494" y="1931019"/>
          <a:ext cx="10364550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25">
                  <a:extLst>
                    <a:ext uri="{9D8B030D-6E8A-4147-A177-3AD203B41FA5}">
                      <a16:colId xmlns:a16="http://schemas.microsoft.com/office/drawing/2014/main" val="242942091"/>
                    </a:ext>
                  </a:extLst>
                </a:gridCol>
                <a:gridCol w="1727425">
                  <a:extLst>
                    <a:ext uri="{9D8B030D-6E8A-4147-A177-3AD203B41FA5}">
                      <a16:colId xmlns:a16="http://schemas.microsoft.com/office/drawing/2014/main" val="2451758020"/>
                    </a:ext>
                  </a:extLst>
                </a:gridCol>
                <a:gridCol w="1727425">
                  <a:extLst>
                    <a:ext uri="{9D8B030D-6E8A-4147-A177-3AD203B41FA5}">
                      <a16:colId xmlns:a16="http://schemas.microsoft.com/office/drawing/2014/main" val="1360302180"/>
                    </a:ext>
                  </a:extLst>
                </a:gridCol>
                <a:gridCol w="1727425">
                  <a:extLst>
                    <a:ext uri="{9D8B030D-6E8A-4147-A177-3AD203B41FA5}">
                      <a16:colId xmlns:a16="http://schemas.microsoft.com/office/drawing/2014/main" val="189095432"/>
                    </a:ext>
                  </a:extLst>
                </a:gridCol>
                <a:gridCol w="1727425">
                  <a:extLst>
                    <a:ext uri="{9D8B030D-6E8A-4147-A177-3AD203B41FA5}">
                      <a16:colId xmlns:a16="http://schemas.microsoft.com/office/drawing/2014/main" val="3876981872"/>
                    </a:ext>
                  </a:extLst>
                </a:gridCol>
                <a:gridCol w="1727425">
                  <a:extLst>
                    <a:ext uri="{9D8B030D-6E8A-4147-A177-3AD203B41FA5}">
                      <a16:colId xmlns:a16="http://schemas.microsoft.com/office/drawing/2014/main" val="93280185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Набор данных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Значения пригодности алгоритмов кластеризации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14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FCM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GA-FCM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PSO-FCM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ISO-FCM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GA-ISO-FCM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1953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Iris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0.012738542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0.014154986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0.014624876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0.014620135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0.014628271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6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Lenses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0.381339952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0.390354824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0.425698354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0.425658963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0.428734522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4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Haberman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0.000316547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0.000330542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0.000372865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0.000372814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0.000376875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9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 scale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0.003332606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0.003425487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0.003535478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0.003541256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0.003612873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Wisconsin breast cancer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7.48861E-14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7.50236E-14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7.52487E-14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7.53458E-14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7.53826E-14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5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Contraceptive method choice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7.69432E-05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8.13254E-05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8.20398E-05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8.22003E-05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8.23687E-05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7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Hayesrolti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4.43056E-05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4.71657E-05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4.74493E-05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4.74689E-05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4.74821E-05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Robot navigation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0.002000381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0.002258745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0.002454781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0.002468954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0.002562114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8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Spect heart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0.077804472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0.079365885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0.080456544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0.080569877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0.081428643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06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1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/>
              </a:rPr>
              <a:t>Спасибо за внимание</a:t>
            </a:r>
            <a:endParaRPr lang="en-US" b="1" dirty="0">
              <a:effectLst/>
            </a:endParaRPr>
          </a:p>
        </p:txBody>
      </p:sp>
      <p:pic>
        <p:nvPicPr>
          <p:cNvPr id="4100" name="Picture 4" descr="Lotfi A. Zadeh quotes (18 quotes) | Quotes of famous people">
            <a:extLst>
              <a:ext uri="{FF2B5EF4-FFF2-40B4-BE49-F238E27FC236}">
                <a16:creationId xmlns:a16="http://schemas.microsoft.com/office/drawing/2014/main" id="{69062095-E423-554E-A466-624E882090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52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D783B1F2-5138-4CA7-84A0-CE0F61C9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0BAC37-2349-41A4-84EA-E79BF409D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506331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43468"/>
            <a:ext cx="7207364" cy="1334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292824"/>
            <a:ext cx="7207364" cy="3279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</a:rPr>
              <a:t>Кластеризация</a:t>
            </a:r>
            <a:r>
              <a:rPr lang="en-US" sz="2200" dirty="0">
                <a:solidFill>
                  <a:schemeClr val="bg1"/>
                </a:solidFill>
              </a:rPr>
              <a:t> - </a:t>
            </a:r>
            <a:r>
              <a:rPr lang="en-US" sz="2200" dirty="0" err="1">
                <a:solidFill>
                  <a:schemeClr val="bg1"/>
                </a:solidFill>
              </a:rPr>
              <a:t>одно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из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текущих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активных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исследований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анализа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данных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в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сфере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распознавания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образов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Он основан на принципе неконтролируемого обучения, который предназначен для группировки паттернов в различные ограниченные классы. </a:t>
            </a:r>
            <a:endParaRPr lang="ru-RU" sz="2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2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71B0E8-564E-4AB0-9F02-631F8186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8992" y="2138405"/>
            <a:ext cx="720768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pic>
        <p:nvPicPr>
          <p:cNvPr id="14" name="Picture 13" descr="Электронная плата">
            <a:extLst>
              <a:ext uri="{FF2B5EF4-FFF2-40B4-BE49-F238E27FC236}">
                <a16:creationId xmlns:a16="http://schemas.microsoft.com/office/drawing/2014/main" id="{1AD3FDD3-D534-401A-9F9B-04A47ADAE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6" r="8704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Нечеткая кластеризация, основанная на целевой функции, довольно широко известна как нечеткая кластеризация </a:t>
            </a:r>
            <a:r>
              <a:rPr lang="en-US" dirty="0"/>
              <a:t>c-</a:t>
            </a:r>
            <a:r>
              <a:rPr lang="ru-RU" dirty="0"/>
              <a:t>средних (</a:t>
            </a:r>
            <a:r>
              <a:rPr lang="en-US" dirty="0"/>
              <a:t>FCM);</a:t>
            </a:r>
            <a:endParaRPr lang="en-US"/>
          </a:p>
          <a:p>
            <a:pPr>
              <a:lnSpc>
                <a:spcPct val="100000"/>
              </a:lnSpc>
            </a:pPr>
            <a:r>
              <a:rPr lang="ru-RU" dirty="0"/>
              <a:t>В </a:t>
            </a:r>
            <a:r>
              <a:rPr lang="en-US" dirty="0"/>
              <a:t>FCM </a:t>
            </a:r>
            <a:r>
              <a:rPr lang="ru-RU" dirty="0"/>
              <a:t>группа шаблона определяется на основе многих определенных нечетких оценок множества</a:t>
            </a:r>
            <a:endParaRPr lang="ru-RU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ru-RU" dirty="0"/>
              <a:t>Проблема и решение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FCM - </a:t>
            </a:r>
            <a:r>
              <a:rPr lang="ru-RU" dirty="0"/>
              <a:t>эффективный алгоритм решения проблем. Но поскольку центральные точки кластера выбираются случайным образом, алгоритм попадает в локальные оптимумы. Кроме того, он имеет медленную скорость сходимости и очень чувствителен к инициализации. Для решения таких проблем исследователи применили различные алгоритмы оптимизации, такие как генетический алгоритм (</a:t>
            </a:r>
            <a:r>
              <a:rPr lang="en-US" dirty="0"/>
              <a:t>GA)  </a:t>
            </a:r>
            <a:r>
              <a:rPr lang="ru-RU" dirty="0"/>
              <a:t>и метод роя частиц (</a:t>
            </a:r>
            <a:r>
              <a:rPr lang="en-US" dirty="0"/>
              <a:t>PSO)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ru-RU" i="0" dirty="0"/>
              <a:t>Алгоритм нечетких </a:t>
            </a:r>
            <a:r>
              <a:rPr lang="en-US" i="0" dirty="0"/>
              <a:t>c-</a:t>
            </a:r>
            <a:r>
              <a:rPr lang="ru-RU" i="0" dirty="0"/>
              <a:t>средних (</a:t>
            </a:r>
            <a:r>
              <a:rPr lang="en-US" i="0" dirty="0"/>
              <a:t>FCM)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Шаги алгоритма </a:t>
            </a:r>
            <a:r>
              <a:rPr lang="en-US" dirty="0"/>
              <a:t>FCM</a:t>
            </a:r>
            <a:r>
              <a:rPr lang="ru-RU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Инициализировать количество центров кластеров </a:t>
            </a:r>
            <a:r>
              <a:rPr lang="en-US" dirty="0"/>
              <a:t>v;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метрику внутреннего продукта Евклидову норму и весовую метрику (нечеткость)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</a:t>
            </a:r>
            <a:r>
              <a:rPr lang="en-US" dirty="0"/>
              <a:t>U (</a:t>
            </a:r>
            <a:r>
              <a:rPr lang="ru-RU" dirty="0"/>
              <a:t>матрицу разбиения), используя уравнение (2)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Обновите центры нечетких кластеров, используя формулу (3)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Вычислите новую целевую функцию </a:t>
            </a:r>
            <a:r>
              <a:rPr lang="en-US" dirty="0"/>
              <a:t>J, </a:t>
            </a:r>
            <a:r>
              <a:rPr lang="ru-RU" dirty="0"/>
              <a:t>используя уравнение (1)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|| </a:t>
            </a:r>
            <a:r>
              <a:rPr lang="en-US" dirty="0" err="1"/>
              <a:t>Jnew</a:t>
            </a:r>
            <a:r>
              <a:rPr lang="en-US" dirty="0"/>
              <a:t> −</a:t>
            </a:r>
            <a:r>
              <a:rPr lang="en-US" dirty="0" err="1"/>
              <a:t>Jold</a:t>
            </a:r>
            <a:r>
              <a:rPr lang="en-US" dirty="0"/>
              <a:t> || ≤ ∈, </a:t>
            </a:r>
            <a:r>
              <a:rPr lang="ru-RU" dirty="0"/>
              <a:t>то остановиться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противном случае повторите шаги 3–5.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787EA8-DE9C-1D47-8587-87BCDA29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71" y="2634425"/>
            <a:ext cx="5394634" cy="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222A47-B902-0043-9BBD-8D0652072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28"/>
          <a:stretch/>
        </p:blipFill>
        <p:spPr bwMode="auto">
          <a:xfrm>
            <a:off x="7609058" y="4116390"/>
            <a:ext cx="4378947" cy="15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7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Пузыри в воде">
            <a:extLst>
              <a:ext uri="{FF2B5EF4-FFF2-40B4-BE49-F238E27FC236}">
                <a16:creationId xmlns:a16="http://schemas.microsoft.com/office/drawing/2014/main" id="{C982979D-0F58-4C37-834E-999C94DA0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Метод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роя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частиц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1" y="2168822"/>
            <a:ext cx="10354053" cy="252035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первом поколении все частицы в текущей популяции считаются локальными лучшими частицами (</a:t>
            </a:r>
            <a:r>
              <a:rPr lang="en-US" sz="2400" dirty="0" err="1">
                <a:solidFill>
                  <a:schemeClr val="bg1"/>
                </a:solidFill>
              </a:rPr>
              <a:t>lbest</a:t>
            </a:r>
            <a:r>
              <a:rPr lang="en-US" sz="2400" dirty="0">
                <a:solidFill>
                  <a:schemeClr val="bg1"/>
                </a:solidFill>
              </a:rPr>
              <a:t>). </a:t>
            </a:r>
            <a:r>
              <a:rPr lang="ru-RU" sz="2400" dirty="0">
                <a:solidFill>
                  <a:schemeClr val="bg1"/>
                </a:solidFill>
              </a:rPr>
              <a:t>Начиная со второго поколения, лучшие локальные частицы выбираются путем сравнения пригодности частиц в текущей популяции и предыдущей популяции. Среди локальных лучших частиц частица с максимальной пригодностью выбирается как глобальная лучшая частица (</a:t>
            </a:r>
            <a:r>
              <a:rPr lang="en-US" sz="2400" dirty="0" err="1">
                <a:solidFill>
                  <a:schemeClr val="bg1"/>
                </a:solidFill>
              </a:rPr>
              <a:t>gbest</a:t>
            </a:r>
            <a:r>
              <a:rPr lang="en-US" sz="2400" dirty="0">
                <a:solidFill>
                  <a:schemeClr val="bg1"/>
                </a:solidFill>
              </a:rPr>
              <a:t>). </a:t>
            </a:r>
            <a:r>
              <a:rPr lang="ru-RU" sz="2400" dirty="0">
                <a:solidFill>
                  <a:schemeClr val="bg1"/>
                </a:solidFill>
              </a:rPr>
              <a:t>В соответствии с текущей скоростью частиц (</a:t>
            </a:r>
            <a:r>
              <a:rPr lang="en-US" sz="2400" dirty="0">
                <a:solidFill>
                  <a:schemeClr val="bg1"/>
                </a:solidFill>
              </a:rPr>
              <a:t>V</a:t>
            </a:r>
            <a:r>
              <a:rPr lang="en-US" sz="2400" baseline="-25000" dirty="0">
                <a:solidFill>
                  <a:schemeClr val="bg1"/>
                </a:solidFill>
              </a:rPr>
              <a:t>i</a:t>
            </a:r>
            <a:r>
              <a:rPr lang="en-US" sz="2400" baseline="30000" dirty="0">
                <a:solidFill>
                  <a:schemeClr val="bg1"/>
                </a:solidFill>
              </a:rPr>
              <a:t>(t)</a:t>
            </a:r>
            <a:r>
              <a:rPr lang="ru-RU" sz="2400" dirty="0">
                <a:solidFill>
                  <a:schemeClr val="bg1"/>
                </a:solidFill>
              </a:rPr>
              <a:t>) и положением частиц в текущей популяции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i</a:t>
            </a:r>
            <a:r>
              <a:rPr lang="en-US" sz="2400" baseline="30000" dirty="0">
                <a:solidFill>
                  <a:schemeClr val="bg1"/>
                </a:solidFill>
              </a:rPr>
              <a:t>(t)</a:t>
            </a:r>
            <a:r>
              <a:rPr lang="ru-RU" sz="2400" dirty="0">
                <a:solidFill>
                  <a:schemeClr val="bg1"/>
                </a:solidFill>
              </a:rPr>
              <a:t>), локальных лучших частицах и глобальных лучших частицах вычисляются следующие скорости (</a:t>
            </a:r>
            <a:r>
              <a:rPr lang="en-US" sz="2400" dirty="0">
                <a:solidFill>
                  <a:schemeClr val="bg1"/>
                </a:solidFill>
              </a:rPr>
              <a:t>V</a:t>
            </a:r>
            <a:r>
              <a:rPr lang="en-US" sz="2400" baseline="-25000" dirty="0">
                <a:solidFill>
                  <a:schemeClr val="bg1"/>
                </a:solidFill>
              </a:rPr>
              <a:t>i</a:t>
            </a:r>
            <a:r>
              <a:rPr lang="en-US" sz="2400" baseline="30000" dirty="0">
                <a:solidFill>
                  <a:schemeClr val="bg1"/>
                </a:solidFill>
              </a:rPr>
              <a:t>(t+1)</a:t>
            </a:r>
            <a:r>
              <a:rPr lang="ru-RU" sz="2400" dirty="0">
                <a:solidFill>
                  <a:schemeClr val="bg1"/>
                </a:solidFill>
              </a:rPr>
              <a:t>) частицы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ru-RU" sz="24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. После получения следующей скорости следующее положение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i</a:t>
            </a:r>
            <a:r>
              <a:rPr lang="en-US" sz="2400" baseline="30000" dirty="0">
                <a:solidFill>
                  <a:schemeClr val="bg1"/>
                </a:solidFill>
              </a:rPr>
              <a:t>(t+1)</a:t>
            </a:r>
            <a:r>
              <a:rPr lang="ru-RU" sz="2400" dirty="0">
                <a:solidFill>
                  <a:schemeClr val="bg1"/>
                </a:solidFill>
              </a:rPr>
              <a:t>) всех частиц в популяции обновляется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с использованием текущего положения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i</a:t>
            </a:r>
            <a:r>
              <a:rPr lang="en-US" sz="2400" baseline="30000" dirty="0">
                <a:solidFill>
                  <a:schemeClr val="bg1"/>
                </a:solidFill>
              </a:rPr>
              <a:t>(t)</a:t>
            </a:r>
            <a:r>
              <a:rPr lang="ru-RU" sz="2400" dirty="0">
                <a:solidFill>
                  <a:schemeClr val="bg1"/>
                </a:solidFill>
              </a:rPr>
              <a:t>) и следующей скорости (</a:t>
            </a:r>
            <a:r>
              <a:rPr lang="en-US" sz="2400" dirty="0">
                <a:solidFill>
                  <a:schemeClr val="bg1"/>
                </a:solidFill>
              </a:rPr>
              <a:t>V</a:t>
            </a:r>
            <a:r>
              <a:rPr lang="en-US" sz="2400" baseline="-25000" dirty="0">
                <a:solidFill>
                  <a:schemeClr val="bg1"/>
                </a:solidFill>
              </a:rPr>
              <a:t>i</a:t>
            </a:r>
            <a:r>
              <a:rPr lang="en-US" sz="2400" baseline="30000" dirty="0">
                <a:solidFill>
                  <a:schemeClr val="bg1"/>
                </a:solidFill>
              </a:rPr>
              <a:t>(t+1)</a:t>
            </a:r>
            <a:r>
              <a:rPr lang="ru-RU" sz="2400" dirty="0">
                <a:solidFill>
                  <a:schemeClr val="bg1"/>
                </a:solidFill>
              </a:rPr>
              <a:t>) всех частиц. Эти шаги продолжаются до тех пор, пока не будет замечено никаких дальнейших улучшений в </a:t>
            </a:r>
            <a:r>
              <a:rPr lang="en-US" sz="2400" dirty="0" err="1">
                <a:solidFill>
                  <a:schemeClr val="bg1"/>
                </a:solidFill>
              </a:rPr>
              <a:t>gbest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или пока не будут достигнуты критерии остановки для конкретной проблемы.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CF62F18-25EB-3C4B-B042-22D9A6ED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18" y="4946650"/>
            <a:ext cx="9366116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Молекулярная структура стекла">
            <a:extLst>
              <a:ext uri="{FF2B5EF4-FFF2-40B4-BE49-F238E27FC236}">
                <a16:creationId xmlns:a16="http://schemas.microsoft.com/office/drawing/2014/main" id="{CA42EC1F-ECD9-4787-96CB-7D4B56766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Генетический</a:t>
            </a:r>
            <a:r>
              <a:rPr lang="en-US" dirty="0"/>
              <a:t> </a:t>
            </a:r>
            <a:r>
              <a:rPr lang="en-US" dirty="0" err="1"/>
              <a:t>алгоритм</a:t>
            </a:r>
            <a:endParaRPr lang="en-US" b="1" dirty="0">
              <a:effectLst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2E99ACC-D200-1243-AEDD-306EC3FC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1" y="3429000"/>
            <a:ext cx="10034001" cy="2928938"/>
          </a:xfrm>
        </p:spPr>
        <p:txBody>
          <a:bodyPr>
            <a:normAutofit/>
          </a:bodyPr>
          <a:lstStyle/>
          <a:p>
            <a:r>
              <a:rPr lang="ru-RU" dirty="0"/>
              <a:t>При решении задачи с использованием ГА хромосома представляет собой индивидуальный вектор решения, а популяция рассматривается как заранее определенное количество таких хромосом.</a:t>
            </a:r>
          </a:p>
          <a:p>
            <a:r>
              <a:rPr lang="ru-RU" dirty="0"/>
              <a:t>ГА</a:t>
            </a:r>
            <a:r>
              <a:rPr lang="en-US" dirty="0"/>
              <a:t> </a:t>
            </a:r>
            <a:r>
              <a:rPr lang="ru-RU" dirty="0"/>
              <a:t>следует за четырьмя основными этапами, такими как оценка пригодности, отбор, </a:t>
            </a:r>
            <a:r>
              <a:rPr lang="ru-RU" dirty="0" err="1"/>
              <a:t>кроссовер</a:t>
            </a:r>
            <a:r>
              <a:rPr lang="ru-RU" dirty="0"/>
              <a:t> и мутация. Здесь цель состоит в том, чтобы способствовать наиболее приспособленным хромосомам (выживанию наиболее приспособленных) для следующего поколения путем исключения слабых хромосом из популяции.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ru-RU" i="0" dirty="0"/>
              <a:t>Предлагаемый гибридный подход </a:t>
            </a:r>
            <a:r>
              <a:rPr lang="en-US" i="0" dirty="0"/>
              <a:t>GA – ISO – FCM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Был предложен гибридный алгоритм </a:t>
            </a:r>
            <a:r>
              <a:rPr lang="en-US" dirty="0"/>
              <a:t>GA – ISO – FCM, </a:t>
            </a:r>
            <a:r>
              <a:rPr lang="ru-RU" dirty="0"/>
              <a:t>основанный на гибридизации </a:t>
            </a:r>
            <a:r>
              <a:rPr lang="en-US" dirty="0"/>
              <a:t>GA, </a:t>
            </a:r>
            <a:r>
              <a:rPr lang="ru-RU" dirty="0"/>
              <a:t>улучшенном алгоритме </a:t>
            </a:r>
            <a:r>
              <a:rPr lang="en-US" dirty="0"/>
              <a:t>PSO </a:t>
            </a:r>
            <a:r>
              <a:rPr lang="ru-RU" dirty="0"/>
              <a:t>и </a:t>
            </a:r>
            <a:r>
              <a:rPr lang="en-US" dirty="0"/>
              <a:t>FCM </a:t>
            </a:r>
            <a:r>
              <a:rPr lang="ru-RU" dirty="0"/>
              <a:t>для кластеризации реальных данных.</a:t>
            </a:r>
          </a:p>
          <a:p>
            <a:r>
              <a:rPr lang="ru-RU" dirty="0"/>
              <a:t>В предложенном методе была сделана попытка улучшить производительность </a:t>
            </a:r>
            <a:r>
              <a:rPr lang="en-US" dirty="0"/>
              <a:t>FCM </a:t>
            </a:r>
            <a:r>
              <a:rPr lang="ru-RU" dirty="0"/>
              <a:t>за счет увеличения скорости сходимости. Это достигается с помощью </a:t>
            </a:r>
            <a:r>
              <a:rPr lang="ru-RU" dirty="0" err="1"/>
              <a:t>метаэвристических</a:t>
            </a:r>
            <a:r>
              <a:rPr lang="ru-RU" dirty="0"/>
              <a:t> алгоритмов </a:t>
            </a:r>
            <a:r>
              <a:rPr lang="en-US" dirty="0"/>
              <a:t>GA </a:t>
            </a:r>
            <a:r>
              <a:rPr lang="ru-RU" dirty="0"/>
              <a:t>и </a:t>
            </a:r>
            <a:r>
              <a:rPr lang="en-US" dirty="0"/>
              <a:t>PSO </a:t>
            </a:r>
            <a:r>
              <a:rPr lang="ru-RU" dirty="0"/>
              <a:t>для поиска оптимальных кластерных центров для инициализации процесса кластерных центров в </a:t>
            </a:r>
            <a:r>
              <a:rPr lang="en-US" dirty="0"/>
              <a:t>FCM.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FA0F-3956-514E-B29D-1651F51C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ru-RU" i="0" dirty="0"/>
              <a:t>Предлагаемый гибридный подход </a:t>
            </a:r>
            <a:r>
              <a:rPr lang="en-US" i="0" dirty="0"/>
              <a:t>GA – ISO – FCM</a:t>
            </a:r>
            <a:endParaRPr lang="en-US" b="1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84F33-8233-EE4B-8A00-C97DA0C5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10364545" cy="174352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Предлагаемый метод использует целевую функцию (уравнение 8) для оценки качества центров кластеров. Таким образом, в контексте кластеризации отдельная особь в популяции представляет собой число </a:t>
            </a:r>
            <a:r>
              <a:rPr lang="en-US" dirty="0"/>
              <a:t>m </a:t>
            </a:r>
            <a:r>
              <a:rPr lang="ru-RU" dirty="0"/>
              <a:t>центра кластера. И вся популяция индивидов инициализируется числом </a:t>
            </a:r>
            <a:r>
              <a:rPr lang="en-US" dirty="0"/>
              <a:t>n </a:t>
            </a:r>
            <a:r>
              <a:rPr lang="ru-RU" dirty="0"/>
              <a:t>векторов центров кластера </a:t>
            </a:r>
            <a:r>
              <a:rPr lang="en-US" dirty="0"/>
              <a:t>P = {C1, C2. . . Cn}, </a:t>
            </a:r>
            <a:r>
              <a:rPr lang="ru-RU" dirty="0"/>
              <a:t>где каждый вектор центра кластера состоит из "</a:t>
            </a:r>
            <a:r>
              <a:rPr lang="en-US" dirty="0"/>
              <a:t>m" </a:t>
            </a:r>
            <a:r>
              <a:rPr lang="ru-RU" dirty="0"/>
              <a:t>числа центров кластера </a:t>
            </a:r>
            <a:r>
              <a:rPr lang="en-US" dirty="0"/>
              <a:t> C1 = (c1, c2. . . </a:t>
            </a:r>
            <a:r>
              <a:rPr lang="ru-RU" dirty="0"/>
              <a:t>см). Здесь каждый </a:t>
            </a:r>
            <a:r>
              <a:rPr lang="en-US" dirty="0"/>
              <a:t>ci </a:t>
            </a:r>
            <a:r>
              <a:rPr lang="ru-RU" dirty="0"/>
              <a:t>представляет собой центр одного кластера.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06F27C-6BC6-864F-A920-2609C94C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07" y="4583269"/>
            <a:ext cx="7645400" cy="201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777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909</Words>
  <Application>Microsoft Macintosh PowerPoint</Application>
  <PresentationFormat>Широкоэкранный</PresentationFormat>
  <Paragraphs>142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Sitka Banner</vt:lpstr>
      <vt:lpstr>HeadlinesVTI</vt:lpstr>
      <vt:lpstr>Нечеткая кластеризация с улучшенной оптимизацией роя и генетическим алгоритмом: гибридный подход</vt:lpstr>
      <vt:lpstr>Введение</vt:lpstr>
      <vt:lpstr>Введение</vt:lpstr>
      <vt:lpstr>Проблема и решение</vt:lpstr>
      <vt:lpstr>Алгоритм нечетких c-средних (FCM)</vt:lpstr>
      <vt:lpstr>Метод роя частиц</vt:lpstr>
      <vt:lpstr>Генетический алгоритм</vt:lpstr>
      <vt:lpstr>Предлагаемый гибридный подход GA – ISO – FCM</vt:lpstr>
      <vt:lpstr>Предлагаемый гибридный подход GA – ISO – FCM</vt:lpstr>
      <vt:lpstr>Алгоритм GA – ISO – FCM</vt:lpstr>
      <vt:lpstr>Эксперименты</vt:lpstr>
      <vt:lpstr>Эксперименты</vt:lpstr>
      <vt:lpstr>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16</cp:revision>
  <dcterms:created xsi:type="dcterms:W3CDTF">2021-04-29T07:53:17Z</dcterms:created>
  <dcterms:modified xsi:type="dcterms:W3CDTF">2021-04-29T12:10:11Z</dcterms:modified>
</cp:coreProperties>
</file>