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94725"/>
  </p:normalViewPr>
  <p:slideViewPr>
    <p:cSldViewPr snapToGrid="0" snapToObjects="1">
      <p:cViewPr varScale="1">
        <p:scale>
          <a:sx n="106" d="100"/>
          <a:sy n="106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96845-916C-8040-AE14-26641386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37170"/>
            <a:ext cx="8777177" cy="13821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корпоративной компьютерной сети для офиса завода производителя трубопроводной арматуры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8C1E-2B2B-0D46-913A-3D63223D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77" y="4038675"/>
            <a:ext cx="4953000" cy="1382155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Выполнил студент группы 3540901/02001</a:t>
            </a:r>
          </a:p>
          <a:p>
            <a:pPr marL="0" indent="0" algn="r">
              <a:buNone/>
            </a:pPr>
            <a:r>
              <a:rPr lang="ru-RU" dirty="0"/>
              <a:t>Дроздов Н. Д.</a:t>
            </a:r>
          </a:p>
        </p:txBody>
      </p:sp>
    </p:spTree>
    <p:extLst>
      <p:ext uri="{BB962C8B-B14F-4D97-AF65-F5344CB8AC3E}">
        <p14:creationId xmlns:p14="http://schemas.microsoft.com/office/powerpoint/2010/main" val="80344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C18F1-DDD0-4B4C-8A3E-23140733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Настройка маршрутизатора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8B975F5-D288-3447-A12D-ECA5AB08FE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8837"/>
          <a:stretch/>
        </p:blipFill>
        <p:spPr bwMode="auto">
          <a:xfrm>
            <a:off x="7236079" y="541964"/>
            <a:ext cx="3282442" cy="578263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33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B44E2-5B0B-4A4F-8FF7-91FB76A6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IP-конфигурация одного из ПК в Net3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679666-7EE9-F34B-8601-D2527633AD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02707"/>
            <a:ext cx="5562600" cy="50611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749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22C75-C71A-A64D-B17F-8A72EC9D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Конфигурация коммутатора в подсети Net4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BF1776-D589-F042-985A-975D5BF144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8637"/>
          <a:stretch/>
        </p:blipFill>
        <p:spPr bwMode="auto">
          <a:xfrm>
            <a:off x="7056113" y="541964"/>
            <a:ext cx="3642373" cy="578263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814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DF9DE-78DF-F04F-AD69-33DAF8A4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Конфигурация маршрутизатора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5C60F98-B7C3-8F4D-8F44-F4377DC91C5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5705"/>
          <a:stretch/>
        </p:blipFill>
        <p:spPr bwMode="auto">
          <a:xfrm>
            <a:off x="6096000" y="554224"/>
            <a:ext cx="5562600" cy="575811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236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D6C7D-77AD-D845-AA16-B9294DE9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IP-конфигурация одного из пк в подсети Net4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2DFE29-F03D-D34B-BD22-5CD6B9B873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13416"/>
            <a:ext cx="5562600" cy="54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9A521-B2B5-E046-BE74-C5C3D7EA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ru-RU" dirty="0"/>
              <a:t>Тестирование сети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044831-A5C4-49D3-B4C7-B385820AF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Командой </a:t>
            </a:r>
            <a:r>
              <a:rPr lang="en-US" dirty="0"/>
              <a:t>enable </a:t>
            </a:r>
            <a:r>
              <a:rPr lang="ru-RU" dirty="0"/>
              <a:t>был совершен переход в привилегированный режим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Командой </a:t>
            </a:r>
            <a:r>
              <a:rPr lang="en-US" dirty="0"/>
              <a:t>show flash </a:t>
            </a:r>
            <a:r>
              <a:rPr lang="ru-RU" dirty="0"/>
              <a:t>было выведено содержимое </a:t>
            </a:r>
            <a:r>
              <a:rPr lang="ru-RU" dirty="0" err="1"/>
              <a:t>флеш</a:t>
            </a:r>
            <a:r>
              <a:rPr lang="ru-RU" dirty="0"/>
              <a:t>-памяти</a:t>
            </a:r>
            <a:r>
              <a:rPr lang="en-US" dirty="0"/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Командой </a:t>
            </a:r>
            <a:r>
              <a:rPr lang="en-US" dirty="0"/>
              <a:t>copy flash </a:t>
            </a:r>
            <a:r>
              <a:rPr lang="en-US" dirty="0" err="1"/>
              <a:t>tftp</a:t>
            </a:r>
            <a:r>
              <a:rPr lang="en-US" dirty="0"/>
              <a:t> </a:t>
            </a:r>
            <a:r>
              <a:rPr lang="ru-RU" dirty="0"/>
              <a:t>сообщаем о начале загрузке файла по </a:t>
            </a:r>
            <a:r>
              <a:rPr lang="en-US" dirty="0"/>
              <a:t>TFTP,</a:t>
            </a:r>
            <a:r>
              <a:rPr lang="ru-RU" dirty="0"/>
              <a:t> и после указываются файл(ы)</a:t>
            </a:r>
            <a:r>
              <a:rPr lang="en-US" dirty="0"/>
              <a:t>, TFTP</a:t>
            </a:r>
            <a:r>
              <a:rPr lang="ru-RU" dirty="0"/>
              <a:t>-сервер для </a:t>
            </a:r>
            <a:r>
              <a:rPr lang="ru-RU" dirty="0" err="1"/>
              <a:t>зарузки</a:t>
            </a:r>
            <a:r>
              <a:rPr lang="ru-RU" dirty="0"/>
              <a:t>, а также новое имя файла(</a:t>
            </a:r>
            <a:r>
              <a:rPr lang="ru-RU" dirty="0" err="1"/>
              <a:t>ов</a:t>
            </a:r>
            <a:r>
              <a:rPr lang="ru-RU" dirty="0"/>
              <a:t>).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EA2B56-40BD-C84C-BA79-3995BBDE8E8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94" y="2360198"/>
            <a:ext cx="6175458" cy="3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E38BE-081E-C04D-BE0A-1201816B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ru-RU" dirty="0"/>
              <a:t>Вывод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4DBCC-B574-1E4E-A8D0-C0C92532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300" dirty="0"/>
              <a:t>В ходе выполнения данной курсовой работы был получен опыт по работе в </a:t>
            </a:r>
            <a:r>
              <a:rPr lang="en-US" sz="1300" dirty="0"/>
              <a:t>Cisco Packet Tracer.</a:t>
            </a:r>
          </a:p>
          <a:p>
            <a:pPr>
              <a:lnSpc>
                <a:spcPct val="90000"/>
              </a:lnSpc>
            </a:pPr>
            <a:r>
              <a:rPr lang="ru-RU" sz="1300" dirty="0"/>
              <a:t>Построение и настройка были выполнены с помощью встроенных инструментов, которые в общем виде имитируют реальное оборудование. В каждой подсети были разные варианты проектирование, для разнообразия задач. Вариативность задач помогла закрепить все основные навыки, полученные при изучении </a:t>
            </a:r>
            <a:r>
              <a:rPr lang="en-US" sz="1300" dirty="0"/>
              <a:t>Cisco Packet Tracer.</a:t>
            </a:r>
          </a:p>
          <a:p>
            <a:pPr>
              <a:lnSpc>
                <a:spcPct val="90000"/>
              </a:lnSpc>
            </a:pPr>
            <a:r>
              <a:rPr lang="ru-RU" sz="1300" dirty="0"/>
              <a:t>Решения, созданные </a:t>
            </a:r>
            <a:r>
              <a:rPr lang="en-US" sz="1300" dirty="0"/>
              <a:t>Cisco Packet Tracer, </a:t>
            </a:r>
            <a:r>
              <a:rPr lang="ru-RU" sz="1300" dirty="0"/>
              <a:t>более легковесны как в настройке, так и в проектировании.</a:t>
            </a:r>
          </a:p>
          <a:p>
            <a:pPr>
              <a:lnSpc>
                <a:spcPct val="90000"/>
              </a:lnSpc>
            </a:pPr>
            <a:r>
              <a:rPr lang="ru-RU" sz="1300" dirty="0"/>
              <a:t>Отличительной особенностью является то, что за любым пакетом можно наблюдать по шагам, что может помочь в определении ситуации из-за чего сеть может работать некорректно.</a:t>
            </a:r>
          </a:p>
          <a:p>
            <a:pPr>
              <a:lnSpc>
                <a:spcPct val="90000"/>
              </a:lnSpc>
            </a:pPr>
            <a:r>
              <a:rPr lang="ru-RU" sz="1300" dirty="0"/>
              <a:t>К недостаткам </a:t>
            </a:r>
            <a:r>
              <a:rPr lang="en-US" sz="1300" dirty="0"/>
              <a:t>Cisco Packet Tracer </a:t>
            </a:r>
            <a:r>
              <a:rPr lang="ru-RU" sz="1300" dirty="0"/>
              <a:t>можно отнести лишь то, что все действия ограничены, то есть установить на устройство какое-либо ПО или сервис, которого нет в </a:t>
            </a:r>
            <a:r>
              <a:rPr lang="en-US" sz="1300" dirty="0"/>
              <a:t>Cisco Packet Tracer, </a:t>
            </a:r>
            <a:r>
              <a:rPr lang="ru-RU" sz="1300" dirty="0"/>
              <a:t>не предоставляется возможным. Также отсутствует возможность работать с конкретными операционными системами.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Защищенный ноутбук">
            <a:extLst>
              <a:ext uri="{FF2B5EF4-FFF2-40B4-BE49-F238E27FC236}">
                <a16:creationId xmlns:a16="http://schemas.microsoft.com/office/drawing/2014/main" id="{84018B54-9A61-40A7-A5D1-2576BDB6D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F1492-6FAD-074E-8AAA-9165CFFB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2A616-8044-9048-82FE-8FCF38C0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Составить функциональные и технические требования, к проектируемой компьютерной сети;</a:t>
            </a:r>
          </a:p>
          <a:p>
            <a:endParaRPr lang="ru-RU" dirty="0"/>
          </a:p>
          <a:p>
            <a:r>
              <a:rPr lang="ru-RU" dirty="0"/>
              <a:t>Составить логическую схему компьютерной сети, на основе которой будет осуществляться макетирование.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2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09AFE-8E08-2B45-BF38-D0C2FAA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80C05-8631-3F47-86AC-5703EB1F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наличие нескольких подсетей: сети, обеспечивающей взаимодействие между компьютерами сотрудников, сеть для обеспечения хранения важных корпоративных данных компании;</a:t>
            </a:r>
          </a:p>
          <a:p>
            <a:endParaRPr lang="ru-RU" dirty="0"/>
          </a:p>
          <a:p>
            <a:r>
              <a:rPr lang="ru-RU" dirty="0"/>
              <a:t>Сотрудники компании должны иметь постоянный доступ к сети Интернет.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0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C2009-C20C-BF4E-9C68-8FF58604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D1DD2-9C92-C34B-A2ED-F0C239FC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DHCP-</a:t>
            </a:r>
            <a:r>
              <a:rPr lang="ru-RU" dirty="0"/>
              <a:t>сервер, который будет назначать адреса компьютеров сотрудников автоматически;</a:t>
            </a:r>
          </a:p>
          <a:p>
            <a:endParaRPr lang="ru-RU" dirty="0"/>
          </a:p>
          <a:p>
            <a:r>
              <a:rPr lang="ru-RU" dirty="0"/>
              <a:t>Сервер, который будет хранить файлы компании.</a:t>
            </a:r>
          </a:p>
          <a:p>
            <a:pPr lvl="0"/>
            <a:r>
              <a:rPr lang="ru-RU" dirty="0"/>
              <a:t>Настроенный </a:t>
            </a:r>
            <a:r>
              <a:rPr lang="en-US" dirty="0"/>
              <a:t>DHCP </a:t>
            </a:r>
            <a:r>
              <a:rPr lang="ru-RU" dirty="0"/>
              <a:t>сервере, для автоматического получения адреса сотрудниками;</a:t>
            </a:r>
          </a:p>
          <a:p>
            <a:pPr lvl="0"/>
            <a:r>
              <a:rPr lang="ru-RU" dirty="0"/>
              <a:t>Подсеть с </a:t>
            </a:r>
            <a:r>
              <a:rPr lang="en-US" dirty="0"/>
              <a:t>TFTP </a:t>
            </a:r>
            <a:r>
              <a:rPr lang="ru-RU" dirty="0"/>
              <a:t>сервером для хранения файлов.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2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52200-17C0-6A48-8D97-C7E1B732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70BBD-ACCA-7D4E-9D46-DB4C9142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Сеть строилась в программе </a:t>
            </a:r>
            <a:r>
              <a:rPr lang="en-US" dirty="0"/>
              <a:t>Cisco Packet Tracer. </a:t>
            </a:r>
            <a:r>
              <a:rPr lang="ru-RU" dirty="0"/>
              <a:t>Для построения были использованы следующие элементы:</a:t>
            </a:r>
          </a:p>
          <a:p>
            <a:r>
              <a:rPr lang="en-US" dirty="0"/>
              <a:t>PC-PT – </a:t>
            </a:r>
            <a:r>
              <a:rPr lang="ru-RU" dirty="0"/>
              <a:t>компьютер;</a:t>
            </a:r>
          </a:p>
          <a:p>
            <a:r>
              <a:rPr lang="en-US" dirty="0"/>
              <a:t>Server-PT – </a:t>
            </a:r>
            <a:r>
              <a:rPr lang="ru-RU" dirty="0"/>
              <a:t>сервер;</a:t>
            </a:r>
          </a:p>
          <a:p>
            <a:r>
              <a:rPr lang="en-US" dirty="0"/>
              <a:t>Printer-PT – </a:t>
            </a:r>
            <a:r>
              <a:rPr lang="ru-RU" dirty="0"/>
              <a:t>принтер.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B3FA0-C5BC-6945-94F3-6F16F5D8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22C48-0886-814B-84EB-C60EF76C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Сетевые устройства:</a:t>
            </a:r>
          </a:p>
          <a:p>
            <a:pPr lvl="0"/>
            <a:r>
              <a:rPr lang="en-US" dirty="0"/>
              <a:t>Router-2911 – </a:t>
            </a:r>
            <a:r>
              <a:rPr lang="ru-RU" dirty="0"/>
              <a:t>роутер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2960 – </a:t>
            </a:r>
            <a:r>
              <a:rPr lang="ru-RU" dirty="0"/>
              <a:t>коммутатор на 24 порта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Подсети:</a:t>
            </a:r>
          </a:p>
          <a:p>
            <a:pPr lvl="0"/>
            <a:r>
              <a:rPr lang="en-US" dirty="0"/>
              <a:t>Net</a:t>
            </a:r>
            <a:r>
              <a:rPr lang="ru-RU" dirty="0"/>
              <a:t>1 – Серверная к которой есть доступ из </a:t>
            </a:r>
            <a:r>
              <a:rPr lang="en-US" dirty="0"/>
              <a:t>Net</a:t>
            </a:r>
            <a:r>
              <a:rPr lang="ru-RU" dirty="0"/>
              <a:t>2 и </a:t>
            </a:r>
            <a:r>
              <a:rPr lang="en-US" dirty="0"/>
              <a:t>Net</a:t>
            </a:r>
            <a:r>
              <a:rPr lang="ru-RU" dirty="0"/>
              <a:t>3;</a:t>
            </a:r>
          </a:p>
          <a:p>
            <a:pPr lvl="0"/>
            <a:r>
              <a:rPr lang="en-US" dirty="0"/>
              <a:t>Net2 – </a:t>
            </a:r>
            <a:r>
              <a:rPr lang="ru-RU" dirty="0"/>
              <a:t>отдел финансов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Net3</a:t>
            </a:r>
            <a:r>
              <a:rPr lang="ru-RU" dirty="0"/>
              <a:t> – отдел бухгалтерии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Net</a:t>
            </a:r>
            <a:r>
              <a:rPr lang="ru-RU" dirty="0"/>
              <a:t>4 – отдел </a:t>
            </a:r>
            <a:r>
              <a:rPr lang="en-US" dirty="0"/>
              <a:t>IT</a:t>
            </a:r>
            <a:r>
              <a:rPr lang="ru-RU" dirty="0"/>
              <a:t>, который имеет две виртуальной локальной сети;</a:t>
            </a:r>
          </a:p>
          <a:p>
            <a:pPr lvl="0"/>
            <a:r>
              <a:rPr lang="en-US" dirty="0"/>
              <a:t>Net5</a:t>
            </a:r>
            <a:r>
              <a:rPr lang="ru-RU" dirty="0"/>
              <a:t> – эмуляция сети интернет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9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46C7-ABA2-1044-9FC7-21B6254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Схема сети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A0C9C2-FAA8-8B47-AA3F-E9D48AB010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193" y="1567938"/>
            <a:ext cx="6629400" cy="43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E6D11-553D-0C45-98C1-579B23A7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Настройка DHCP сервера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34B746-BA31-B147-B098-E48111E0C0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04021"/>
            <a:ext cx="5562600" cy="42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0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B4F47-D9DD-9F4B-B62A-223878F2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Настройка IP PC0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75C3220-0953-4048-9488-04721F58C4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84093"/>
            <a:ext cx="5562600" cy="5298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419057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E2A34"/>
      </a:dk2>
      <a:lt2>
        <a:srgbClr val="E2E8E2"/>
      </a:lt2>
      <a:accent1>
        <a:srgbClr val="D63AD5"/>
      </a:accent1>
      <a:accent2>
        <a:srgbClr val="8328C4"/>
      </a:accent2>
      <a:accent3>
        <a:srgbClr val="543AD6"/>
      </a:accent3>
      <a:accent4>
        <a:srgbClr val="284FC4"/>
      </a:accent4>
      <a:accent5>
        <a:srgbClr val="3AA2D6"/>
      </a:accent5>
      <a:accent6>
        <a:srgbClr val="25B5AA"/>
      </a:accent6>
      <a:hlink>
        <a:srgbClr val="3F7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444</Words>
  <Application>Microsoft Macintosh PowerPoint</Application>
  <PresentationFormat>Широкоэкранный</PresentationFormat>
  <Paragraphs>51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Univers Condensed Light</vt:lpstr>
      <vt:lpstr>Walbaum Display Light</vt:lpstr>
      <vt:lpstr>AngleLinesVTI</vt:lpstr>
      <vt:lpstr>Проектирование корпоративной компьютерной сети для офиса завода производителя трубопроводной арматуры </vt:lpstr>
      <vt:lpstr>Цели работы</vt:lpstr>
      <vt:lpstr>Требования к проекту</vt:lpstr>
      <vt:lpstr>Функциональность</vt:lpstr>
      <vt:lpstr>Настройки сети</vt:lpstr>
      <vt:lpstr>Настройки сети</vt:lpstr>
      <vt:lpstr>Схема сети</vt:lpstr>
      <vt:lpstr>Настройка DHCP сервера</vt:lpstr>
      <vt:lpstr>Настройка IP PC0</vt:lpstr>
      <vt:lpstr>Настройка маршрутизатора</vt:lpstr>
      <vt:lpstr>IP-конфигурация одного из ПК в Net3</vt:lpstr>
      <vt:lpstr>Конфигурация коммутатора в подсети Net4</vt:lpstr>
      <vt:lpstr>Конфигурация маршрутизатора</vt:lpstr>
      <vt:lpstr>IP-конфигурация одного из пк в подсети Net4</vt:lpstr>
      <vt:lpstr>Тестирование сети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11</cp:revision>
  <dcterms:created xsi:type="dcterms:W3CDTF">2021-05-09T14:36:26Z</dcterms:created>
  <dcterms:modified xsi:type="dcterms:W3CDTF">2021-05-18T17:54:30Z</dcterms:modified>
</cp:coreProperties>
</file>