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259" r:id="rId4"/>
    <p:sldId id="260" r:id="rId5"/>
    <p:sldId id="280" r:id="rId6"/>
    <p:sldId id="279" r:id="rId7"/>
    <p:sldId id="263" r:id="rId8"/>
    <p:sldId id="269" r:id="rId9"/>
    <p:sldId id="264" r:id="rId10"/>
    <p:sldId id="271" r:id="rId11"/>
    <p:sldId id="265" r:id="rId12"/>
    <p:sldId id="266" r:id="rId13"/>
    <p:sldId id="267" r:id="rId14"/>
    <p:sldId id="268" r:id="rId15"/>
    <p:sldId id="275" r:id="rId16"/>
    <p:sldId id="276"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3AF1E66-DA2F-4241-8B46-CB8F1268ACCC}" type="datetimeFigureOut">
              <a:rPr lang="en-US" smtClean="0"/>
              <a:pPr/>
              <a:t>10/17/2023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0353B918-3A2C-4893-B265-2432B8DC60E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AF1E66-DA2F-4241-8B46-CB8F1268ACCC}" type="datetimeFigureOut">
              <a:rPr lang="en-US" smtClean="0"/>
              <a:pPr/>
              <a:t>10/17/2023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3B918-3A2C-4893-B265-2432B8DC60E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AF1E66-DA2F-4241-8B46-CB8F1268ACCC}" type="datetimeFigureOut">
              <a:rPr lang="en-US" smtClean="0"/>
              <a:pPr/>
              <a:t>10/17/2023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3B918-3A2C-4893-B265-2432B8DC60E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AF1E66-DA2F-4241-8B46-CB8F1268ACCC}" type="datetimeFigureOut">
              <a:rPr lang="en-US" smtClean="0"/>
              <a:pPr/>
              <a:t>10/17/2023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3B918-3A2C-4893-B265-2432B8DC60E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3AF1E66-DA2F-4241-8B46-CB8F1268ACCC}" type="datetimeFigureOut">
              <a:rPr lang="en-US" smtClean="0"/>
              <a:pPr/>
              <a:t>10/17/2023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3B918-3A2C-4893-B265-2432B8DC60E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3AF1E66-DA2F-4241-8B46-CB8F1268ACCC}" type="datetimeFigureOut">
              <a:rPr lang="en-US" smtClean="0"/>
              <a:pPr/>
              <a:t>10/17/2023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3B918-3A2C-4893-B265-2432B8DC60E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3AF1E66-DA2F-4241-8B46-CB8F1268ACCC}" type="datetimeFigureOut">
              <a:rPr lang="en-US" smtClean="0"/>
              <a:pPr/>
              <a:t>10/17/2023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53B918-3A2C-4893-B265-2432B8DC60E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AF1E66-DA2F-4241-8B46-CB8F1268ACCC}" type="datetimeFigureOut">
              <a:rPr lang="en-US" smtClean="0"/>
              <a:pPr/>
              <a:t>10/17/2023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53B918-3A2C-4893-B265-2432B8DC60E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F1E66-DA2F-4241-8B46-CB8F1268ACCC}" type="datetimeFigureOut">
              <a:rPr lang="en-US" smtClean="0"/>
              <a:pPr/>
              <a:t>10/17/2023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53B918-3A2C-4893-B265-2432B8DC60E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3AF1E66-DA2F-4241-8B46-CB8F1268ACCC}" type="datetimeFigureOut">
              <a:rPr lang="en-US" smtClean="0"/>
              <a:pPr/>
              <a:t>10/17/2023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3B918-3A2C-4893-B265-2432B8DC60E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3AF1E66-DA2F-4241-8B46-CB8F1268ACCC}" type="datetimeFigureOut">
              <a:rPr lang="en-US" smtClean="0"/>
              <a:pPr/>
              <a:t>10/17/2023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0353B918-3A2C-4893-B265-2432B8DC60EA}"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3AF1E66-DA2F-4241-8B46-CB8F1268ACCC}" type="datetimeFigureOut">
              <a:rPr lang="en-US" smtClean="0"/>
              <a:pPr/>
              <a:t>10/17/2023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353B918-3A2C-4893-B265-2432B8DC60EA}"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www.91mobiles.com/apple-iphone-13-price-in-india" TargetMode="Externa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IREVOLUTION: A DATA-DRIVEN EXPLORATION OF APPLE’S IPHONE IMPACT IN INDIA</a:t>
            </a:r>
            <a:endParaRPr lang="en-IN" dirty="0"/>
          </a:p>
        </p:txBody>
      </p:sp>
      <p:sp>
        <p:nvSpPr>
          <p:cNvPr id="3" name="Subtitle 2"/>
          <p:cNvSpPr>
            <a:spLocks noGrp="1"/>
          </p:cNvSpPr>
          <p:nvPr>
            <p:ph type="subTitle" idx="1"/>
          </p:nvPr>
        </p:nvSpPr>
        <p:spPr/>
        <p:txBody>
          <a:bodyPr/>
          <a:lstStyle/>
          <a:p>
            <a:r>
              <a:rPr lang="en-US" smtClean="0"/>
              <a:t>               -S.Dhanalakshmi</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THIS BAR CHART REPRESENTS THE DIFFERENT TYPES OF MOBILES THAT SALES ON THE FLIPKART (BRAND) AND THEIR ORIGINAL PRICE</a:t>
            </a:r>
            <a:endParaRPr lang="en-IN" sz="2800" dirty="0"/>
          </a:p>
        </p:txBody>
      </p:sp>
      <p:pic>
        <p:nvPicPr>
          <p:cNvPr id="3" name="Picture 2" descr="WhatsApp Image 2023-10-17 at 5.16.30 PM.jpeg"/>
          <p:cNvPicPr>
            <a:picLocks noChangeAspect="1"/>
          </p:cNvPicPr>
          <p:nvPr/>
        </p:nvPicPr>
        <p:blipFill>
          <a:blip r:embed="rId2"/>
          <a:stretch>
            <a:fillRect/>
          </a:stretch>
        </p:blipFill>
        <p:spPr>
          <a:xfrm>
            <a:off x="0" y="2214554"/>
            <a:ext cx="9144000" cy="442915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928670"/>
            <a:ext cx="8305800" cy="1143000"/>
          </a:xfrm>
        </p:spPr>
        <p:txBody>
          <a:bodyPr>
            <a:normAutofit fontScale="90000"/>
          </a:bodyPr>
          <a:lstStyle/>
          <a:p>
            <a:r>
              <a:rPr lang="en-US" sz="3200" dirty="0" smtClean="0"/>
              <a:t>GRAPHICAL VISION OF COUNT OF RANK AND PRIMARY LANGUAGE:</a:t>
            </a:r>
            <a:br>
              <a:rPr lang="en-US" sz="3200" dirty="0" smtClean="0"/>
            </a:br>
            <a:r>
              <a:rPr lang="en-US" sz="3200" dirty="0" smtClean="0"/>
              <a:t/>
            </a:r>
            <a:br>
              <a:rPr lang="en-US" sz="3200" dirty="0" smtClean="0"/>
            </a:br>
            <a:r>
              <a:rPr lang="en-US" sz="3200" dirty="0" smtClean="0"/>
              <a:t>SHEET 1:</a:t>
            </a:r>
            <a:endParaRPr lang="en-IN" sz="3200" dirty="0"/>
          </a:p>
        </p:txBody>
      </p:sp>
      <p:pic>
        <p:nvPicPr>
          <p:cNvPr id="3" name="Picture 2" descr="download (1).png"/>
          <p:cNvPicPr>
            <a:picLocks noChangeAspect="1"/>
          </p:cNvPicPr>
          <p:nvPr/>
        </p:nvPicPr>
        <p:blipFill>
          <a:blip r:embed="rId2"/>
          <a:stretch>
            <a:fillRect/>
          </a:stretch>
        </p:blipFill>
        <p:spPr>
          <a:xfrm>
            <a:off x="3929058" y="3951278"/>
            <a:ext cx="4929222" cy="2692432"/>
          </a:xfrm>
          <a:prstGeom prst="rect">
            <a:avLst/>
          </a:prstGeom>
        </p:spPr>
      </p:pic>
      <p:pic>
        <p:nvPicPr>
          <p:cNvPr id="4" name="Picture 3" descr="WhatsApp Image 2023-10-17 at 5.16.29 PM.jpeg"/>
          <p:cNvPicPr>
            <a:picLocks noChangeAspect="1"/>
          </p:cNvPicPr>
          <p:nvPr/>
        </p:nvPicPr>
        <p:blipFill>
          <a:blip r:embed="rId3"/>
          <a:stretch>
            <a:fillRect/>
          </a:stretch>
        </p:blipFill>
        <p:spPr>
          <a:xfrm>
            <a:off x="214282" y="2285992"/>
            <a:ext cx="3741500" cy="283384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PIE CHART:</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The pie-chart gives us an idea about how the people’s usage of </a:t>
            </a:r>
            <a:r>
              <a:rPr lang="en-US" dirty="0" err="1" smtClean="0"/>
              <a:t>iphone</a:t>
            </a:r>
            <a:r>
              <a:rPr lang="en-US" dirty="0" smtClean="0"/>
              <a:t> in today’s world. Clearly, it depicts a brief vision among us!</a:t>
            </a:r>
          </a:p>
          <a:p>
            <a:r>
              <a:rPr lang="en-US" dirty="0" err="1" smtClean="0"/>
              <a:t>Iphone</a:t>
            </a:r>
            <a:r>
              <a:rPr lang="en-US" dirty="0" smtClean="0"/>
              <a:t> can also be used as a repository for students digital work. Learners can set up their own company, and then save projects there with the added value of attracting public feedback, which in turn raises the standard of their work.</a:t>
            </a:r>
          </a:p>
          <a:p>
            <a:r>
              <a:rPr lang="en-US" dirty="0" err="1" smtClean="0"/>
              <a:t>Iphone</a:t>
            </a:r>
            <a:r>
              <a:rPr lang="en-US" dirty="0" smtClean="0"/>
              <a:t> is the most common social media service used to communicate with students. Not surprising, this communication tool provides an alternative to traditional methods  of sharing information, including lectures, podcasts, and current news. </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 (1).jpg"/>
          <p:cNvPicPr>
            <a:picLocks noChangeAspect="1"/>
          </p:cNvPicPr>
          <p:nvPr/>
        </p:nvPicPr>
        <p:blipFill>
          <a:blip r:embed="rId2"/>
          <a:stretch>
            <a:fillRect/>
          </a:stretch>
        </p:blipFill>
        <p:spPr>
          <a:xfrm>
            <a:off x="642910" y="714356"/>
            <a:ext cx="3262327" cy="3090877"/>
          </a:xfrm>
          <a:prstGeom prst="rect">
            <a:avLst/>
          </a:prstGeom>
        </p:spPr>
      </p:pic>
      <p:pic>
        <p:nvPicPr>
          <p:cNvPr id="3" name="Picture 2" descr="download (2).jpg"/>
          <p:cNvPicPr>
            <a:picLocks noChangeAspect="1"/>
          </p:cNvPicPr>
          <p:nvPr/>
        </p:nvPicPr>
        <p:blipFill>
          <a:blip r:embed="rId3"/>
          <a:stretch>
            <a:fillRect/>
          </a:stretch>
        </p:blipFill>
        <p:spPr>
          <a:xfrm>
            <a:off x="5000628" y="1000108"/>
            <a:ext cx="3214710" cy="2714644"/>
          </a:xfrm>
          <a:prstGeom prst="rect">
            <a:avLst/>
          </a:prstGeom>
        </p:spPr>
      </p:pic>
      <p:pic>
        <p:nvPicPr>
          <p:cNvPr id="1026" name="Picture 2" descr="Daring Fireball: Apple's Q4 2018 Results"/>
          <p:cNvPicPr>
            <a:picLocks noChangeAspect="1" noChangeArrowheads="1"/>
          </p:cNvPicPr>
          <p:nvPr/>
        </p:nvPicPr>
        <p:blipFill>
          <a:blip r:embed="rId4"/>
          <a:srcRect/>
          <a:stretch>
            <a:fillRect/>
          </a:stretch>
        </p:blipFill>
        <p:spPr bwMode="auto">
          <a:xfrm>
            <a:off x="1714480" y="4000504"/>
            <a:ext cx="5715040" cy="2428892"/>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APPLE’S IPHONE MODELS AND PRICES:</a:t>
            </a:r>
            <a:endParaRPr lang="en-IN" sz="3200" dirty="0"/>
          </a:p>
        </p:txBody>
      </p:sp>
      <p:sp>
        <p:nvSpPr>
          <p:cNvPr id="3" name="Rectangle 2"/>
          <p:cNvSpPr/>
          <p:nvPr/>
        </p:nvSpPr>
        <p:spPr>
          <a:xfrm>
            <a:off x="428596" y="2274838"/>
            <a:ext cx="6429404" cy="2308324"/>
          </a:xfrm>
          <a:prstGeom prst="rect">
            <a:avLst/>
          </a:prstGeom>
        </p:spPr>
        <p:txBody>
          <a:bodyPr wrap="square">
            <a:spAutoFit/>
          </a:bodyPr>
          <a:lstStyle/>
          <a:p>
            <a:r>
              <a:rPr lang="en-IN" dirty="0" err="1" smtClean="0"/>
              <a:t>iPhone</a:t>
            </a:r>
            <a:r>
              <a:rPr lang="en-IN" dirty="0" smtClean="0"/>
              <a:t> 15 Pro Max. Year introduced: 2023. ...</a:t>
            </a:r>
          </a:p>
          <a:p>
            <a:r>
              <a:rPr lang="en-IN" dirty="0" err="1" smtClean="0"/>
              <a:t>iPhone</a:t>
            </a:r>
            <a:r>
              <a:rPr lang="en-IN" dirty="0" smtClean="0"/>
              <a:t> 15 Pro. Year introduced: 2023. ...</a:t>
            </a:r>
          </a:p>
          <a:p>
            <a:r>
              <a:rPr lang="en-IN" dirty="0" err="1" smtClean="0"/>
              <a:t>iPhone</a:t>
            </a:r>
            <a:r>
              <a:rPr lang="en-IN" dirty="0" smtClean="0"/>
              <a:t> 15 Plus. Year introduced: 2023. ...</a:t>
            </a:r>
          </a:p>
          <a:p>
            <a:r>
              <a:rPr lang="en-IN" dirty="0" err="1" smtClean="0"/>
              <a:t>iPhone</a:t>
            </a:r>
            <a:r>
              <a:rPr lang="en-IN" dirty="0" smtClean="0"/>
              <a:t> 15. Year introduced: 2023. ...</a:t>
            </a:r>
          </a:p>
          <a:p>
            <a:r>
              <a:rPr lang="en-IN" dirty="0" err="1" smtClean="0"/>
              <a:t>iPhone</a:t>
            </a:r>
            <a:r>
              <a:rPr lang="en-IN" dirty="0" smtClean="0"/>
              <a:t> 14 Pro Max. Year introduced: 2022. ...</a:t>
            </a:r>
          </a:p>
          <a:p>
            <a:r>
              <a:rPr lang="en-IN" dirty="0" err="1" smtClean="0"/>
              <a:t>iPhone</a:t>
            </a:r>
            <a:r>
              <a:rPr lang="en-IN" dirty="0" smtClean="0"/>
              <a:t> 14 Pro. Year introduced: 2022. ...</a:t>
            </a:r>
          </a:p>
          <a:p>
            <a:r>
              <a:rPr lang="en-IN" dirty="0" err="1" smtClean="0"/>
              <a:t>iPhone</a:t>
            </a:r>
            <a:r>
              <a:rPr lang="en-IN" dirty="0" smtClean="0"/>
              <a:t> 14 Plus. Year introduced: 2022. ...</a:t>
            </a:r>
          </a:p>
          <a:p>
            <a:r>
              <a:rPr lang="en-IN" dirty="0" err="1" smtClean="0"/>
              <a:t>iPhone</a:t>
            </a:r>
            <a:r>
              <a:rPr lang="en-IN" dirty="0" smtClean="0"/>
              <a:t> 14. Year introduced: 2022.</a:t>
            </a:r>
            <a:endParaRPr lang="en-IN" dirty="0"/>
          </a:p>
        </p:txBody>
      </p:sp>
      <p:pic>
        <p:nvPicPr>
          <p:cNvPr id="4" name="Picture 3" descr="download (3).jpg"/>
          <p:cNvPicPr>
            <a:picLocks noChangeAspect="1"/>
          </p:cNvPicPr>
          <p:nvPr/>
        </p:nvPicPr>
        <p:blipFill>
          <a:blip r:embed="rId2"/>
          <a:stretch>
            <a:fillRect/>
          </a:stretch>
        </p:blipFill>
        <p:spPr>
          <a:xfrm>
            <a:off x="5000628" y="1928802"/>
            <a:ext cx="3929090" cy="285752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APPLE’S IPHONE A17 PRO</a:t>
            </a:r>
            <a:endParaRPr lang="en-IN" dirty="0"/>
          </a:p>
        </p:txBody>
      </p:sp>
      <p:sp>
        <p:nvSpPr>
          <p:cNvPr id="3" name="Text Placeholder 2"/>
          <p:cNvSpPr>
            <a:spLocks noGrp="1"/>
          </p:cNvSpPr>
          <p:nvPr>
            <p:ph type="body" idx="2"/>
          </p:nvPr>
        </p:nvSpPr>
        <p:spPr/>
        <p:txBody>
          <a:bodyPr>
            <a:normAutofit lnSpcReduction="10000"/>
          </a:bodyPr>
          <a:lstStyle/>
          <a:p>
            <a:r>
              <a:rPr lang="en-IN" dirty="0" smtClean="0"/>
              <a:t>Performance</a:t>
            </a:r>
          </a:p>
          <a:p>
            <a:r>
              <a:rPr lang="en-IN" dirty="0" err="1" smtClean="0"/>
              <a:t>Hexa</a:t>
            </a:r>
            <a:r>
              <a:rPr lang="en-IN" dirty="0" smtClean="0"/>
              <a:t> Core (3.46 GHz, Dual Core + 2.02 GHz, Quad core)</a:t>
            </a:r>
            <a:br>
              <a:rPr lang="en-IN" dirty="0" smtClean="0"/>
            </a:br>
            <a:r>
              <a:rPr lang="en-IN" dirty="0" smtClean="0"/>
              <a:t>Apple A16 Bionic</a:t>
            </a:r>
            <a:br>
              <a:rPr lang="en-IN" dirty="0" smtClean="0"/>
            </a:br>
            <a:r>
              <a:rPr lang="en-IN" dirty="0" smtClean="0"/>
              <a:t>6 GB RAM</a:t>
            </a:r>
            <a:br>
              <a:rPr lang="en-IN" dirty="0" smtClean="0"/>
            </a:br>
            <a:endParaRPr lang="en-IN" dirty="0" smtClean="0"/>
          </a:p>
          <a:p>
            <a:r>
              <a:rPr lang="en-IN" dirty="0" smtClean="0"/>
              <a:t>Display</a:t>
            </a:r>
          </a:p>
          <a:p>
            <a:r>
              <a:rPr lang="en-IN" dirty="0" smtClean="0"/>
              <a:t>6.1 inches (15.49 cm)</a:t>
            </a:r>
            <a:br>
              <a:rPr lang="en-IN" dirty="0" smtClean="0"/>
            </a:br>
            <a:r>
              <a:rPr lang="en-IN" dirty="0" smtClean="0"/>
              <a:t>461 PPI, OLED</a:t>
            </a:r>
            <a:br>
              <a:rPr lang="en-IN" dirty="0" smtClean="0"/>
            </a:br>
            <a:r>
              <a:rPr lang="en-IN" dirty="0" smtClean="0"/>
              <a:t>60 Hz Refresh Rate</a:t>
            </a:r>
            <a:br>
              <a:rPr lang="en-IN" dirty="0" smtClean="0"/>
            </a:br>
            <a:endParaRPr lang="en-IN" dirty="0" smtClean="0"/>
          </a:p>
          <a:p>
            <a:r>
              <a:rPr lang="en-IN" dirty="0" smtClean="0"/>
              <a:t>Camera</a:t>
            </a:r>
          </a:p>
          <a:p>
            <a:r>
              <a:rPr lang="en-IN" dirty="0" smtClean="0"/>
              <a:t>48 MP + 12 MP Dual Primary Cameras</a:t>
            </a:r>
            <a:br>
              <a:rPr lang="en-IN" dirty="0" smtClean="0"/>
            </a:br>
            <a:r>
              <a:rPr lang="en-IN" dirty="0" smtClean="0"/>
              <a:t>Dual-</a:t>
            </a:r>
            <a:r>
              <a:rPr lang="en-IN" dirty="0" err="1" smtClean="0"/>
              <a:t>color</a:t>
            </a:r>
            <a:r>
              <a:rPr lang="en-IN" dirty="0" smtClean="0"/>
              <a:t> LED Flash</a:t>
            </a:r>
            <a:br>
              <a:rPr lang="en-IN" dirty="0" smtClean="0"/>
            </a:br>
            <a:r>
              <a:rPr lang="en-IN" dirty="0" smtClean="0"/>
              <a:t>12 MP Front Camera</a:t>
            </a:r>
            <a:br>
              <a:rPr lang="en-IN" dirty="0" smtClean="0"/>
            </a:br>
            <a:endParaRPr lang="en-IN" dirty="0" smtClean="0"/>
          </a:p>
          <a:p>
            <a:r>
              <a:rPr lang="en-IN" dirty="0" smtClean="0"/>
              <a:t>Battery</a:t>
            </a:r>
          </a:p>
          <a:p>
            <a:r>
              <a:rPr lang="en-IN" dirty="0" smtClean="0"/>
              <a:t>3349 </a:t>
            </a:r>
            <a:r>
              <a:rPr lang="en-IN" dirty="0" err="1" smtClean="0"/>
              <a:t>mAh</a:t>
            </a:r>
            <a:r>
              <a:rPr lang="en-IN" dirty="0" smtClean="0"/>
              <a:t/>
            </a:r>
            <a:br>
              <a:rPr lang="en-IN" dirty="0" smtClean="0"/>
            </a:br>
            <a:r>
              <a:rPr lang="en-IN" dirty="0" smtClean="0"/>
              <a:t>Fast Charging</a:t>
            </a:r>
            <a:br>
              <a:rPr lang="en-IN" dirty="0" smtClean="0"/>
            </a:br>
            <a:r>
              <a:rPr lang="en-IN" dirty="0" smtClean="0"/>
              <a:t>USB Type-C Port</a:t>
            </a:r>
          </a:p>
          <a:p>
            <a:endParaRPr lang="en-IN" dirty="0"/>
          </a:p>
        </p:txBody>
      </p:sp>
      <p:sp>
        <p:nvSpPr>
          <p:cNvPr id="4" name="Content Placeholder 3"/>
          <p:cNvSpPr>
            <a:spLocks noGrp="1"/>
          </p:cNvSpPr>
          <p:nvPr>
            <p:ph sz="half" idx="1"/>
          </p:nvPr>
        </p:nvSpPr>
        <p:spPr/>
        <p:txBody>
          <a:bodyPr>
            <a:normAutofit fontScale="47500" lnSpcReduction="20000"/>
          </a:bodyPr>
          <a:lstStyle/>
          <a:p>
            <a:endParaRPr lang="en-IN" dirty="0" smtClean="0"/>
          </a:p>
          <a:p>
            <a:pPr>
              <a:buNone/>
            </a:pPr>
            <a:endParaRPr lang="en-IN" dirty="0" smtClean="0"/>
          </a:p>
          <a:p>
            <a:r>
              <a:rPr lang="en-IN" dirty="0" smtClean="0">
                <a:hlinkClick r:id="rId2" tooltip="Apple iPhone 13"/>
              </a:rPr>
              <a:t>Apple </a:t>
            </a:r>
            <a:r>
              <a:rPr lang="en-IN" dirty="0" err="1" smtClean="0">
                <a:hlinkClick r:id="rId2" tooltip="Apple iPhone 13"/>
              </a:rPr>
              <a:t>iPhone</a:t>
            </a:r>
            <a:r>
              <a:rPr lang="en-IN" dirty="0" smtClean="0">
                <a:hlinkClick r:id="rId2" tooltip="Apple iPhone 13"/>
              </a:rPr>
              <a:t> 13</a:t>
            </a:r>
            <a:endParaRPr lang="en-IN" dirty="0" smtClean="0"/>
          </a:p>
          <a:p>
            <a:r>
              <a:rPr lang="en-IN" dirty="0" err="1" smtClean="0"/>
              <a:t>iOS</a:t>
            </a:r>
            <a:r>
              <a:rPr lang="en-IN" dirty="0" smtClean="0"/>
              <a:t> v15</a:t>
            </a:r>
          </a:p>
          <a:p>
            <a:r>
              <a:rPr lang="en-IN" dirty="0" smtClean="0"/>
              <a:t>Rs.50,999See more prices</a:t>
            </a:r>
          </a:p>
          <a:p>
            <a:r>
              <a:rPr lang="en-IN" dirty="0" smtClean="0"/>
              <a:t>Performance</a:t>
            </a:r>
          </a:p>
          <a:p>
            <a:r>
              <a:rPr lang="en-IN" dirty="0" err="1" smtClean="0"/>
              <a:t>Hexa</a:t>
            </a:r>
            <a:r>
              <a:rPr lang="en-IN" dirty="0" smtClean="0"/>
              <a:t> Core (3.23 GHz, Dual Core + 1.82 GHz, Quad core)</a:t>
            </a:r>
            <a:br>
              <a:rPr lang="en-IN" dirty="0" smtClean="0"/>
            </a:br>
            <a:r>
              <a:rPr lang="en-IN" dirty="0" smtClean="0"/>
              <a:t>Apple A15 Bionic</a:t>
            </a:r>
            <a:br>
              <a:rPr lang="en-IN" dirty="0" smtClean="0"/>
            </a:br>
            <a:r>
              <a:rPr lang="en-IN" dirty="0" smtClean="0"/>
              <a:t>4 GB RAM</a:t>
            </a:r>
            <a:br>
              <a:rPr lang="en-IN" dirty="0" smtClean="0"/>
            </a:br>
            <a:endParaRPr lang="en-IN" dirty="0" smtClean="0"/>
          </a:p>
          <a:p>
            <a:r>
              <a:rPr lang="en-IN" dirty="0" smtClean="0"/>
              <a:t>Display</a:t>
            </a:r>
          </a:p>
          <a:p>
            <a:r>
              <a:rPr lang="en-IN" dirty="0" smtClean="0"/>
              <a:t>6.1 inches (15.49 cm)</a:t>
            </a:r>
            <a:br>
              <a:rPr lang="en-IN" dirty="0" smtClean="0"/>
            </a:br>
            <a:r>
              <a:rPr lang="en-IN" dirty="0" smtClean="0"/>
              <a:t>457 PPI, OLED</a:t>
            </a:r>
            <a:br>
              <a:rPr lang="en-IN" dirty="0" smtClean="0"/>
            </a:br>
            <a:r>
              <a:rPr lang="en-IN" dirty="0" smtClean="0"/>
              <a:t>60 Hz Refresh Rate</a:t>
            </a:r>
            <a:br>
              <a:rPr lang="en-IN" dirty="0" smtClean="0"/>
            </a:br>
            <a:endParaRPr lang="en-IN" dirty="0" smtClean="0"/>
          </a:p>
          <a:p>
            <a:r>
              <a:rPr lang="en-IN" dirty="0" smtClean="0"/>
              <a:t>Camera</a:t>
            </a:r>
          </a:p>
          <a:p>
            <a:r>
              <a:rPr lang="en-IN" dirty="0" smtClean="0"/>
              <a:t>12 MP + 12 MP Dual Primary Cameras</a:t>
            </a:r>
            <a:br>
              <a:rPr lang="en-IN" dirty="0" smtClean="0"/>
            </a:br>
            <a:r>
              <a:rPr lang="en-IN" dirty="0" smtClean="0"/>
              <a:t>Dual LED Flash</a:t>
            </a:r>
            <a:br>
              <a:rPr lang="en-IN" dirty="0" smtClean="0"/>
            </a:br>
            <a:r>
              <a:rPr lang="en-IN" dirty="0" smtClean="0"/>
              <a:t>12 MP Front Camera</a:t>
            </a:r>
            <a:br>
              <a:rPr lang="en-IN" dirty="0" smtClean="0"/>
            </a:br>
            <a:endParaRPr lang="en-IN" dirty="0" smtClean="0"/>
          </a:p>
          <a:p>
            <a:r>
              <a:rPr lang="en-IN" dirty="0" smtClean="0"/>
              <a:t>Battery</a:t>
            </a:r>
          </a:p>
          <a:p>
            <a:r>
              <a:rPr lang="en-US" dirty="0" smtClean="0"/>
              <a:t>94%</a:t>
            </a:r>
            <a:endParaRPr lang="en-IN" dirty="0" smtClean="0"/>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APPLE’S IPHONE 15</a:t>
            </a:r>
            <a:endParaRPr lang="en-IN" dirty="0"/>
          </a:p>
        </p:txBody>
      </p:sp>
      <p:sp>
        <p:nvSpPr>
          <p:cNvPr id="3" name="Text Placeholder 2"/>
          <p:cNvSpPr>
            <a:spLocks noGrp="1"/>
          </p:cNvSpPr>
          <p:nvPr>
            <p:ph type="body" idx="2"/>
          </p:nvPr>
        </p:nvSpPr>
        <p:spPr/>
        <p:txBody>
          <a:bodyPr>
            <a:normAutofit lnSpcReduction="10000"/>
          </a:bodyPr>
          <a:lstStyle/>
          <a:p>
            <a:r>
              <a:rPr lang="en-IN" dirty="0" smtClean="0"/>
              <a:t>Performance</a:t>
            </a:r>
          </a:p>
          <a:p>
            <a:r>
              <a:rPr lang="en-IN" dirty="0" err="1" smtClean="0"/>
              <a:t>Hexa</a:t>
            </a:r>
            <a:r>
              <a:rPr lang="en-IN" dirty="0" smtClean="0"/>
              <a:t> Core (3.78 GHz, Dual Core + 2.11 GHz, Quad core)</a:t>
            </a:r>
            <a:br>
              <a:rPr lang="en-IN" dirty="0" smtClean="0"/>
            </a:br>
            <a:r>
              <a:rPr lang="en-IN" dirty="0" smtClean="0"/>
              <a:t>Apple A17 Pro</a:t>
            </a:r>
            <a:br>
              <a:rPr lang="en-IN" dirty="0" smtClean="0"/>
            </a:br>
            <a:r>
              <a:rPr lang="en-IN" dirty="0" smtClean="0"/>
              <a:t>8 GB RAM</a:t>
            </a:r>
            <a:br>
              <a:rPr lang="en-IN" dirty="0" smtClean="0"/>
            </a:br>
            <a:endParaRPr lang="en-IN" dirty="0" smtClean="0"/>
          </a:p>
          <a:p>
            <a:r>
              <a:rPr lang="en-IN" dirty="0" smtClean="0"/>
              <a:t>Display</a:t>
            </a:r>
          </a:p>
          <a:p>
            <a:r>
              <a:rPr lang="en-IN" dirty="0" smtClean="0"/>
              <a:t>6.7 inches (17.02 cm)</a:t>
            </a:r>
            <a:br>
              <a:rPr lang="en-IN" dirty="0" smtClean="0"/>
            </a:br>
            <a:r>
              <a:rPr lang="en-IN" dirty="0" smtClean="0"/>
              <a:t>460 PPI, OLED</a:t>
            </a:r>
            <a:br>
              <a:rPr lang="en-IN" dirty="0" smtClean="0"/>
            </a:br>
            <a:r>
              <a:rPr lang="en-IN" dirty="0" smtClean="0"/>
              <a:t>120 Hz Refresh Rate</a:t>
            </a:r>
            <a:br>
              <a:rPr lang="en-IN" dirty="0" smtClean="0"/>
            </a:br>
            <a:endParaRPr lang="en-IN" dirty="0" smtClean="0"/>
          </a:p>
          <a:p>
            <a:r>
              <a:rPr lang="en-IN" dirty="0" smtClean="0"/>
              <a:t>Camera</a:t>
            </a:r>
          </a:p>
          <a:p>
            <a:r>
              <a:rPr lang="en-IN" dirty="0" smtClean="0"/>
              <a:t>48 MP + 12 MP + 12 MP Triple Primary Cameras</a:t>
            </a:r>
            <a:br>
              <a:rPr lang="en-IN" dirty="0" smtClean="0"/>
            </a:br>
            <a:r>
              <a:rPr lang="en-IN" dirty="0" smtClean="0"/>
              <a:t>Dual-</a:t>
            </a:r>
            <a:r>
              <a:rPr lang="en-IN" dirty="0" err="1" smtClean="0"/>
              <a:t>color</a:t>
            </a:r>
            <a:r>
              <a:rPr lang="en-IN" dirty="0" smtClean="0"/>
              <a:t> LED Flash</a:t>
            </a:r>
            <a:br>
              <a:rPr lang="en-IN" dirty="0" smtClean="0"/>
            </a:br>
            <a:r>
              <a:rPr lang="en-IN" dirty="0" smtClean="0"/>
              <a:t>12 MP Front Camera</a:t>
            </a:r>
            <a:br>
              <a:rPr lang="en-IN" dirty="0" smtClean="0"/>
            </a:br>
            <a:endParaRPr lang="en-IN" dirty="0" smtClean="0"/>
          </a:p>
          <a:p>
            <a:r>
              <a:rPr lang="en-IN" dirty="0" smtClean="0"/>
              <a:t>Battery</a:t>
            </a:r>
          </a:p>
          <a:p>
            <a:r>
              <a:rPr lang="en-IN" dirty="0" smtClean="0"/>
              <a:t>4422 </a:t>
            </a:r>
            <a:r>
              <a:rPr lang="en-IN" dirty="0" err="1" smtClean="0"/>
              <a:t>mAh</a:t>
            </a:r>
            <a:r>
              <a:rPr lang="en-IN" dirty="0" smtClean="0"/>
              <a:t/>
            </a:r>
            <a:br>
              <a:rPr lang="en-IN" dirty="0" smtClean="0"/>
            </a:br>
            <a:r>
              <a:rPr lang="en-IN" dirty="0" smtClean="0"/>
              <a:t>Fast Charging</a:t>
            </a:r>
            <a:br>
              <a:rPr lang="en-IN" dirty="0" smtClean="0"/>
            </a:br>
            <a:r>
              <a:rPr lang="en-IN" dirty="0" smtClean="0"/>
              <a:t>USB Type-C Port</a:t>
            </a:r>
          </a:p>
          <a:p>
            <a:endParaRPr lang="en-IN" dirty="0"/>
          </a:p>
        </p:txBody>
      </p:sp>
      <p:pic>
        <p:nvPicPr>
          <p:cNvPr id="5" name="Content Placeholder 4" descr="download (4).jpg"/>
          <p:cNvPicPr>
            <a:picLocks noGrp="1" noChangeAspect="1"/>
          </p:cNvPicPr>
          <p:nvPr>
            <p:ph sz="half" idx="1"/>
          </p:nvPr>
        </p:nvPicPr>
        <p:blipFill>
          <a:blip r:embed="rId2"/>
          <a:stretch>
            <a:fillRect/>
          </a:stretch>
        </p:blipFill>
        <p:spPr>
          <a:xfrm>
            <a:off x="3571868" y="1643050"/>
            <a:ext cx="5429288" cy="4071966"/>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CONCLUSION:</a:t>
            </a:r>
            <a:endParaRPr lang="en-IN" sz="2800" dirty="0"/>
          </a:p>
        </p:txBody>
      </p:sp>
      <p:sp>
        <p:nvSpPr>
          <p:cNvPr id="3" name="Content Placeholder 2"/>
          <p:cNvSpPr>
            <a:spLocks noGrp="1"/>
          </p:cNvSpPr>
          <p:nvPr>
            <p:ph idx="1"/>
          </p:nvPr>
        </p:nvSpPr>
        <p:spPr/>
        <p:txBody>
          <a:bodyPr>
            <a:normAutofit/>
          </a:bodyPr>
          <a:lstStyle/>
          <a:p>
            <a:r>
              <a:rPr lang="en-IN" sz="2000" dirty="0" smtClean="0"/>
              <a:t>The main conclusion that can be drawn is we found to be the most interesting about Apple is how they are very innovative and early adapters. Apple is usually the first company to come out with a new product line before anyone else. This is very risky but it seems to be working to Apples advantage.</a:t>
            </a:r>
          </a:p>
          <a:p>
            <a:r>
              <a:rPr lang="en-IN" sz="2000" dirty="0" smtClean="0"/>
              <a:t>Owning an </a:t>
            </a:r>
            <a:r>
              <a:rPr lang="en-IN" sz="2000" dirty="0" err="1" smtClean="0"/>
              <a:t>iPhone</a:t>
            </a:r>
            <a:r>
              <a:rPr lang="en-IN" sz="2000" dirty="0" smtClean="0"/>
              <a:t> comes with a lot of benefits. A great camera, fast speed, and a user-friendly interface are just a few of the perks you get with this device. However, with so many </a:t>
            </a:r>
            <a:r>
              <a:rPr lang="en-IN" sz="2000" dirty="0" err="1" smtClean="0"/>
              <a:t>iPhone</a:t>
            </a:r>
            <a:r>
              <a:rPr lang="en-IN" sz="2000" dirty="0" smtClean="0"/>
              <a:t> options available in the market, it can be hard to decide which model to get.</a:t>
            </a:r>
          </a:p>
          <a:p>
            <a:r>
              <a:rPr lang="en-US" sz="2000" dirty="0" smtClean="0"/>
              <a:t>                                          THANK YOU ALL…</a:t>
            </a:r>
            <a:endParaRPr lang="en-IN"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INTRODUCTION:</a:t>
            </a:r>
            <a:endParaRPr lang="en-IN"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Rectangle 3"/>
          <p:cNvSpPr/>
          <p:nvPr/>
        </p:nvSpPr>
        <p:spPr>
          <a:xfrm>
            <a:off x="214282" y="4500570"/>
            <a:ext cx="8429684" cy="1938992"/>
          </a:xfrm>
          <a:prstGeom prst="rect">
            <a:avLst/>
          </a:prstGeom>
        </p:spPr>
        <p:txBody>
          <a:bodyPr wrap="square">
            <a:spAutoFit/>
          </a:bodyPr>
          <a:lstStyle/>
          <a:p>
            <a:r>
              <a:rPr lang="en-IN" sz="2400" dirty="0" smtClean="0">
                <a:solidFill>
                  <a:schemeClr val="accent1">
                    <a:lumMod val="50000"/>
                  </a:schemeClr>
                </a:solidFill>
              </a:rPr>
              <a:t>The invention of the </a:t>
            </a:r>
            <a:r>
              <a:rPr lang="en-IN" sz="2400" dirty="0" err="1" smtClean="0">
                <a:solidFill>
                  <a:schemeClr val="accent1">
                    <a:lumMod val="50000"/>
                  </a:schemeClr>
                </a:solidFill>
              </a:rPr>
              <a:t>iPhone</a:t>
            </a:r>
            <a:r>
              <a:rPr lang="en-IN" sz="2400" dirty="0" smtClean="0">
                <a:solidFill>
                  <a:schemeClr val="accent1">
                    <a:lumMod val="50000"/>
                  </a:schemeClr>
                </a:solidFill>
              </a:rPr>
              <a:t> has affected people's lives and how they do things. It has also set in motion a few trends that wouldn't have been possible without </a:t>
            </a:r>
            <a:r>
              <a:rPr lang="en-IN" sz="2400" dirty="0" err="1" smtClean="0">
                <a:solidFill>
                  <a:schemeClr val="accent1">
                    <a:lumMod val="50000"/>
                  </a:schemeClr>
                </a:solidFill>
              </a:rPr>
              <a:t>iPhone</a:t>
            </a:r>
            <a:r>
              <a:rPr lang="en-IN" sz="2400" dirty="0" smtClean="0">
                <a:solidFill>
                  <a:schemeClr val="accent1">
                    <a:lumMod val="50000"/>
                  </a:schemeClr>
                </a:solidFill>
              </a:rPr>
              <a:t>. Apple has revolutionized communication, playing games, watching movies, listening to music, and more.</a:t>
            </a:r>
          </a:p>
        </p:txBody>
      </p:sp>
      <p:sp>
        <p:nvSpPr>
          <p:cNvPr id="5" name="Rectangle 4"/>
          <p:cNvSpPr/>
          <p:nvPr/>
        </p:nvSpPr>
        <p:spPr>
          <a:xfrm>
            <a:off x="357158" y="2551836"/>
            <a:ext cx="7429552" cy="1508105"/>
          </a:xfrm>
          <a:prstGeom prst="rect">
            <a:avLst/>
          </a:prstGeom>
        </p:spPr>
        <p:txBody>
          <a:bodyPr wrap="square">
            <a:spAutoFit/>
          </a:bodyPr>
          <a:lstStyle/>
          <a:p>
            <a:r>
              <a:rPr lang="en-US" sz="2400" b="1" dirty="0" smtClean="0">
                <a:solidFill>
                  <a:srgbClr val="7030A0"/>
                </a:solidFill>
              </a:rPr>
              <a:t>PURPOSE OUR PROJECT</a:t>
            </a:r>
            <a:r>
              <a:rPr lang="en-US" sz="2400" dirty="0" smtClean="0">
                <a:solidFill>
                  <a:schemeClr val="accent1">
                    <a:lumMod val="50000"/>
                  </a:schemeClr>
                </a:solidFill>
              </a:rPr>
              <a:t>:</a:t>
            </a:r>
          </a:p>
          <a:p>
            <a:r>
              <a:rPr lang="en-US" sz="2000" dirty="0" smtClean="0">
                <a:solidFill>
                  <a:schemeClr val="accent1">
                    <a:lumMod val="50000"/>
                  </a:schemeClr>
                </a:solidFill>
              </a:rPr>
              <a:t>   </a:t>
            </a:r>
          </a:p>
          <a:p>
            <a:r>
              <a:rPr lang="en-US" sz="2000" dirty="0" smtClean="0">
                <a:solidFill>
                  <a:schemeClr val="accent1">
                    <a:lumMod val="50000"/>
                  </a:schemeClr>
                </a:solidFill>
              </a:rPr>
              <a:t>         </a:t>
            </a:r>
            <a:r>
              <a:rPr lang="en-US" sz="2400" dirty="0" smtClean="0">
                <a:solidFill>
                  <a:schemeClr val="accent1">
                    <a:lumMod val="50000"/>
                  </a:schemeClr>
                </a:solidFill>
              </a:rPr>
              <a:t>Our  </a:t>
            </a:r>
            <a:r>
              <a:rPr lang="en-US" sz="2400" dirty="0" err="1" smtClean="0">
                <a:solidFill>
                  <a:schemeClr val="accent1">
                    <a:lumMod val="50000"/>
                  </a:schemeClr>
                </a:solidFill>
              </a:rPr>
              <a:t>progect</a:t>
            </a:r>
            <a:r>
              <a:rPr lang="en-US" sz="2400" dirty="0" smtClean="0">
                <a:solidFill>
                  <a:schemeClr val="accent1">
                    <a:lumMod val="50000"/>
                  </a:schemeClr>
                </a:solidFill>
              </a:rPr>
              <a:t> is to explain the </a:t>
            </a:r>
            <a:r>
              <a:rPr lang="en-US" sz="2400" dirty="0" err="1" smtClean="0">
                <a:solidFill>
                  <a:schemeClr val="accent1">
                    <a:lumMod val="50000"/>
                  </a:schemeClr>
                </a:solidFill>
              </a:rPr>
              <a:t>pepole’s</a:t>
            </a:r>
            <a:r>
              <a:rPr lang="en-US" sz="2400" dirty="0" smtClean="0">
                <a:solidFill>
                  <a:schemeClr val="accent1">
                    <a:lumMod val="50000"/>
                  </a:schemeClr>
                </a:solidFill>
              </a:rPr>
              <a:t> about the advantages and disadvantages of using Apple </a:t>
            </a:r>
            <a:r>
              <a:rPr lang="en-US" sz="2400" dirty="0" err="1" smtClean="0">
                <a:solidFill>
                  <a:schemeClr val="accent1">
                    <a:lumMod val="50000"/>
                  </a:schemeClr>
                </a:solidFill>
              </a:rPr>
              <a:t>iphone</a:t>
            </a:r>
            <a:r>
              <a:rPr lang="en-US" sz="2400" dirty="0" smtClean="0">
                <a:solidFill>
                  <a:schemeClr val="accent1">
                    <a:lumMod val="50000"/>
                  </a:schemeClr>
                </a:solidFill>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3-10-17 at 2.42.32 PM (1).jpeg"/>
          <p:cNvPicPr>
            <a:picLocks noChangeAspect="1"/>
          </p:cNvPicPr>
          <p:nvPr/>
        </p:nvPicPr>
        <p:blipFill>
          <a:blip r:embed="rId2"/>
          <a:stretch>
            <a:fillRect/>
          </a:stretch>
        </p:blipFill>
        <p:spPr>
          <a:xfrm>
            <a:off x="642910" y="2786058"/>
            <a:ext cx="8072493" cy="3857652"/>
          </a:xfrm>
          <a:prstGeom prst="rect">
            <a:avLst/>
          </a:prstGeom>
        </p:spPr>
      </p:pic>
      <p:sp>
        <p:nvSpPr>
          <p:cNvPr id="4" name="Rectangle 3"/>
          <p:cNvSpPr/>
          <p:nvPr/>
        </p:nvSpPr>
        <p:spPr>
          <a:xfrm>
            <a:off x="428596" y="1785926"/>
            <a:ext cx="7072362" cy="923330"/>
          </a:xfrm>
          <a:prstGeom prst="rect">
            <a:avLst/>
          </a:prstGeom>
        </p:spPr>
        <p:txBody>
          <a:bodyPr wrap="square">
            <a:spAutoFit/>
          </a:bodyPr>
          <a:lstStyle/>
          <a:p>
            <a:pPr>
              <a:buNone/>
            </a:pPr>
            <a:r>
              <a:rPr lang="en-US" dirty="0" smtClean="0"/>
              <a:t>We created Empathy Map based on our project.  From last 5years to till  now how many YouTube channels attained a growth among the people’s all over the world. </a:t>
            </a:r>
            <a:endParaRPr lang="en-IN" dirty="0"/>
          </a:p>
        </p:txBody>
      </p:sp>
      <p:sp>
        <p:nvSpPr>
          <p:cNvPr id="5" name="Rectangle 4"/>
          <p:cNvSpPr/>
          <p:nvPr/>
        </p:nvSpPr>
        <p:spPr>
          <a:xfrm>
            <a:off x="285720" y="1285860"/>
            <a:ext cx="2419060" cy="461665"/>
          </a:xfrm>
          <a:prstGeom prst="rect">
            <a:avLst/>
          </a:prstGeom>
        </p:spPr>
        <p:txBody>
          <a:bodyPr wrap="none">
            <a:spAutoFit/>
          </a:bodyPr>
          <a:lstStyle/>
          <a:p>
            <a:r>
              <a:rPr lang="en-US" sz="2400" dirty="0" smtClean="0">
                <a:solidFill>
                  <a:srgbClr val="7030A0"/>
                </a:solidFill>
              </a:rPr>
              <a:t>EMPATHY MAP:</a:t>
            </a:r>
            <a:endParaRPr lang="en-IN" sz="2400" dirty="0">
              <a:solidFill>
                <a:srgbClr val="7030A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BRAINSTORMING MAP</a:t>
            </a:r>
            <a:endParaRPr lang="en-IN" dirty="0"/>
          </a:p>
        </p:txBody>
      </p:sp>
      <p:sp>
        <p:nvSpPr>
          <p:cNvPr id="3" name="Content Placeholder 2"/>
          <p:cNvSpPr>
            <a:spLocks noGrp="1"/>
          </p:cNvSpPr>
          <p:nvPr>
            <p:ph idx="1"/>
          </p:nvPr>
        </p:nvSpPr>
        <p:spPr/>
        <p:txBody>
          <a:bodyPr/>
          <a:lstStyle/>
          <a:p>
            <a:r>
              <a:rPr lang="en-US" dirty="0" smtClean="0"/>
              <a:t>     We created Brainstorming Map based on our project. From last 5 years to till now how many Apple’s </a:t>
            </a:r>
            <a:r>
              <a:rPr lang="en-US" dirty="0" err="1" smtClean="0"/>
              <a:t>iphone</a:t>
            </a:r>
            <a:r>
              <a:rPr lang="en-US" dirty="0" smtClean="0"/>
              <a:t> attained a growth among the people’s all over the world we create Brainstorming Map. </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10-17 at 2.41.49 PM.jpeg"/>
          <p:cNvPicPr>
            <a:picLocks noChangeAspect="1"/>
          </p:cNvPicPr>
          <p:nvPr/>
        </p:nvPicPr>
        <p:blipFill>
          <a:blip r:embed="rId2"/>
          <a:stretch>
            <a:fillRect/>
          </a:stretch>
        </p:blipFill>
        <p:spPr>
          <a:xfrm>
            <a:off x="500034" y="857232"/>
            <a:ext cx="8643966" cy="570550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1859340"/>
            <a:ext cx="4286280" cy="3416320"/>
          </a:xfrm>
          <a:prstGeom prst="rect">
            <a:avLst/>
          </a:prstGeom>
        </p:spPr>
        <p:txBody>
          <a:bodyPr wrap="square">
            <a:spAutoFit/>
          </a:bodyPr>
          <a:lstStyle/>
          <a:p>
            <a:r>
              <a:rPr lang="en-US" dirty="0" smtClean="0"/>
              <a:t> Before visualizing, I first used </a:t>
            </a:r>
            <a:r>
              <a:rPr lang="en-US" dirty="0" err="1" smtClean="0"/>
              <a:t>OpenRefine</a:t>
            </a:r>
            <a:r>
              <a:rPr lang="en-US" dirty="0" smtClean="0"/>
              <a:t> to clean the dataset. Compared with tools such as R and Excel, </a:t>
            </a:r>
            <a:r>
              <a:rPr lang="en-US" dirty="0" err="1" smtClean="0"/>
              <a:t>OpenRefine</a:t>
            </a:r>
            <a:r>
              <a:rPr lang="en-US" dirty="0" smtClean="0"/>
              <a:t> simplifies the process of cleaning and standardizing data through functions like filtering, clustering, and text  manipulation, resulting in efficient data preparation  for analysis.  For this dataset, I discovered several’0 values’ in video views and counts variable as well as several null values  in the category variable.</a:t>
            </a:r>
            <a:endParaRPr lang="en-IN" dirty="0"/>
          </a:p>
        </p:txBody>
      </p:sp>
      <p:sp>
        <p:nvSpPr>
          <p:cNvPr id="3" name="Rectangle 2"/>
          <p:cNvSpPr/>
          <p:nvPr/>
        </p:nvSpPr>
        <p:spPr>
          <a:xfrm>
            <a:off x="428596" y="1214422"/>
            <a:ext cx="1785950" cy="400110"/>
          </a:xfrm>
          <a:prstGeom prst="rect">
            <a:avLst/>
          </a:prstGeom>
        </p:spPr>
        <p:txBody>
          <a:bodyPr wrap="square">
            <a:spAutoFit/>
          </a:bodyPr>
          <a:lstStyle/>
          <a:p>
            <a:r>
              <a:rPr lang="en-US" sz="2000" dirty="0" smtClean="0">
                <a:solidFill>
                  <a:srgbClr val="7030A0"/>
                </a:solidFill>
                <a:latin typeface="Algerian" pitchFamily="82" charset="0"/>
              </a:rPr>
              <a:t>Open refine:</a:t>
            </a:r>
            <a:endParaRPr lang="en-IN" sz="2000" dirty="0">
              <a:solidFill>
                <a:srgbClr val="7030A0"/>
              </a:solidFill>
              <a:latin typeface="Algerian" pitchFamily="82" charset="0"/>
            </a:endParaRPr>
          </a:p>
        </p:txBody>
      </p:sp>
      <p:graphicFrame>
        <p:nvGraphicFramePr>
          <p:cNvPr id="4" name="Table 3"/>
          <p:cNvGraphicFramePr>
            <a:graphicFrameLocks noGrp="1"/>
          </p:cNvGraphicFramePr>
          <p:nvPr/>
        </p:nvGraphicFramePr>
        <p:xfrm>
          <a:off x="4714876" y="1071546"/>
          <a:ext cx="4214842" cy="4950822"/>
        </p:xfrm>
        <a:graphic>
          <a:graphicData uri="http://schemas.openxmlformats.org/drawingml/2006/table">
            <a:tbl>
              <a:tblPr/>
              <a:tblGrid>
                <a:gridCol w="2299005"/>
                <a:gridCol w="1094764"/>
                <a:gridCol w="821073"/>
              </a:tblGrid>
              <a:tr h="373569">
                <a:tc>
                  <a:txBody>
                    <a:bodyPr/>
                    <a:lstStyle/>
                    <a:p>
                      <a:pPr algn="l"/>
                      <a:r>
                        <a:rPr lang="en-IN" sz="1500" dirty="0"/>
                        <a:t>Apple Mobiles Price List</a:t>
                      </a:r>
                    </a:p>
                  </a:txBody>
                  <a:tcPr marL="76002" marR="76002" marT="38001" marB="38001" anchor="ctr">
                    <a:lnL>
                      <a:noFill/>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c>
                  <a:txBody>
                    <a:bodyPr/>
                    <a:lstStyle/>
                    <a:p>
                      <a:pPr algn="ctr"/>
                      <a:r>
                        <a:rPr lang="en-IN" sz="1500"/>
                        <a:t>Price</a:t>
                      </a:r>
                    </a:p>
                  </a:txBody>
                  <a:tcPr marL="76002" marR="76002" marT="38001" marB="38001" anchor="ctr">
                    <a:lnL w="9525" cap="flat" cmpd="sng" algn="ctr">
                      <a:solidFill>
                        <a:srgbClr val="D6E5F1"/>
                      </a:solidFill>
                      <a:prstDash val="solid"/>
                      <a:round/>
                      <a:headEnd type="none" w="med" len="med"/>
                      <a:tailEnd type="none" w="med" len="med"/>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c>
                  <a:txBody>
                    <a:bodyPr/>
                    <a:lstStyle/>
                    <a:p>
                      <a:pPr algn="ctr"/>
                      <a:r>
                        <a:rPr lang="en-IN" sz="1500"/>
                        <a:t>Gadgets 360 Rating</a:t>
                      </a:r>
                    </a:p>
                  </a:txBody>
                  <a:tcPr marL="76002" marR="76002" marT="38001" marB="38001" anchor="ctr">
                    <a:lnL w="9525" cap="flat" cmpd="sng" algn="ctr">
                      <a:solidFill>
                        <a:srgbClr val="D6E5F1"/>
                      </a:solidFill>
                      <a:prstDash val="solid"/>
                      <a:round/>
                      <a:headEnd type="none" w="med" len="med"/>
                      <a:tailEnd type="none" w="med" len="med"/>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r>
              <a:tr h="213408">
                <a:tc>
                  <a:txBody>
                    <a:bodyPr/>
                    <a:lstStyle/>
                    <a:p>
                      <a:pPr algn="l"/>
                      <a:r>
                        <a:rPr lang="en-IN" sz="1500" dirty="0"/>
                        <a:t>Apple </a:t>
                      </a:r>
                      <a:r>
                        <a:rPr lang="en-IN" sz="1500" dirty="0" err="1"/>
                        <a:t>iPhone</a:t>
                      </a:r>
                      <a:r>
                        <a:rPr lang="en-IN" sz="1500" dirty="0"/>
                        <a:t> 15 Pro Max</a:t>
                      </a:r>
                    </a:p>
                  </a:txBody>
                  <a:tcPr marL="76002" marR="76002" marT="38001" marB="38001" anchor="ctr">
                    <a:lnL>
                      <a:noFill/>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c>
                  <a:txBody>
                    <a:bodyPr/>
                    <a:lstStyle/>
                    <a:p>
                      <a:pPr algn="ctr"/>
                      <a:r>
                        <a:rPr lang="en-IN" sz="1500">
                          <a:latin typeface="RupeeForadianRegular"/>
                        </a:rPr>
                        <a:t>Rs. </a:t>
                      </a:r>
                      <a:r>
                        <a:rPr lang="en-IN" sz="1500"/>
                        <a:t>1,59,900</a:t>
                      </a:r>
                    </a:p>
                  </a:txBody>
                  <a:tcPr marL="76002" marR="76002" marT="38001" marB="38001" anchor="ctr">
                    <a:lnL w="9525" cap="flat" cmpd="sng" algn="ctr">
                      <a:solidFill>
                        <a:srgbClr val="D6E5F1"/>
                      </a:solidFill>
                      <a:prstDash val="solid"/>
                      <a:round/>
                      <a:headEnd type="none" w="med" len="med"/>
                      <a:tailEnd type="none" w="med" len="med"/>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c>
                  <a:txBody>
                    <a:bodyPr/>
                    <a:lstStyle/>
                    <a:p>
                      <a:pPr algn="ctr"/>
                      <a:r>
                        <a:rPr lang="en-IN" sz="1500"/>
                        <a:t>-</a:t>
                      </a:r>
                    </a:p>
                  </a:txBody>
                  <a:tcPr marL="76002" marR="76002" marT="38001" marB="38001" anchor="ctr">
                    <a:lnL w="9525" cap="flat" cmpd="sng" algn="ctr">
                      <a:solidFill>
                        <a:srgbClr val="D6E5F1"/>
                      </a:solidFill>
                      <a:prstDash val="solid"/>
                      <a:round/>
                      <a:headEnd type="none" w="med" len="med"/>
                      <a:tailEnd type="none" w="med" len="med"/>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r>
              <a:tr h="213408">
                <a:tc>
                  <a:txBody>
                    <a:bodyPr/>
                    <a:lstStyle/>
                    <a:p>
                      <a:pPr algn="l"/>
                      <a:r>
                        <a:rPr lang="en-IN" sz="1500" dirty="0"/>
                        <a:t>Apple </a:t>
                      </a:r>
                      <a:r>
                        <a:rPr lang="en-IN" sz="1500" dirty="0" err="1"/>
                        <a:t>iPhone</a:t>
                      </a:r>
                      <a:r>
                        <a:rPr lang="en-IN" sz="1500" dirty="0"/>
                        <a:t> 15 Pro</a:t>
                      </a:r>
                    </a:p>
                  </a:txBody>
                  <a:tcPr marL="76002" marR="76002" marT="38001" marB="38001" anchor="ctr">
                    <a:lnL>
                      <a:noFill/>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c>
                  <a:txBody>
                    <a:bodyPr/>
                    <a:lstStyle/>
                    <a:p>
                      <a:pPr algn="ctr"/>
                      <a:r>
                        <a:rPr lang="en-IN" sz="1500">
                          <a:latin typeface="RupeeForadianRegular"/>
                        </a:rPr>
                        <a:t>Rs. </a:t>
                      </a:r>
                      <a:r>
                        <a:rPr lang="en-IN" sz="1500"/>
                        <a:t>1,34,900</a:t>
                      </a:r>
                    </a:p>
                  </a:txBody>
                  <a:tcPr marL="76002" marR="76002" marT="38001" marB="38001" anchor="ctr">
                    <a:lnL w="9525" cap="flat" cmpd="sng" algn="ctr">
                      <a:solidFill>
                        <a:srgbClr val="D6E5F1"/>
                      </a:solidFill>
                      <a:prstDash val="solid"/>
                      <a:round/>
                      <a:headEnd type="none" w="med" len="med"/>
                      <a:tailEnd type="none" w="med" len="med"/>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c>
                  <a:txBody>
                    <a:bodyPr/>
                    <a:lstStyle/>
                    <a:p>
                      <a:pPr algn="ctr"/>
                      <a:r>
                        <a:rPr lang="en-IN" sz="1500"/>
                        <a:t>-</a:t>
                      </a:r>
                    </a:p>
                  </a:txBody>
                  <a:tcPr marL="76002" marR="76002" marT="38001" marB="38001" anchor="ctr">
                    <a:lnL w="9525" cap="flat" cmpd="sng" algn="ctr">
                      <a:solidFill>
                        <a:srgbClr val="D6E5F1"/>
                      </a:solidFill>
                      <a:prstDash val="solid"/>
                      <a:round/>
                      <a:headEnd type="none" w="med" len="med"/>
                      <a:tailEnd type="none" w="med" len="med"/>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r>
              <a:tr h="213408">
                <a:tc>
                  <a:txBody>
                    <a:bodyPr/>
                    <a:lstStyle/>
                    <a:p>
                      <a:pPr algn="l"/>
                      <a:r>
                        <a:rPr lang="en-IN" sz="1500" dirty="0"/>
                        <a:t>Apple </a:t>
                      </a:r>
                      <a:r>
                        <a:rPr lang="en-IN" sz="1500" dirty="0" err="1"/>
                        <a:t>iPhone</a:t>
                      </a:r>
                      <a:r>
                        <a:rPr lang="en-IN" sz="1500" dirty="0"/>
                        <a:t> 15 Plus</a:t>
                      </a:r>
                    </a:p>
                  </a:txBody>
                  <a:tcPr marL="76002" marR="76002" marT="38001" marB="38001" anchor="ctr">
                    <a:lnL>
                      <a:noFill/>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c>
                  <a:txBody>
                    <a:bodyPr/>
                    <a:lstStyle/>
                    <a:p>
                      <a:pPr algn="ctr"/>
                      <a:r>
                        <a:rPr lang="en-IN" sz="1500">
                          <a:latin typeface="RupeeForadianRegular"/>
                        </a:rPr>
                        <a:t>Rs. </a:t>
                      </a:r>
                      <a:r>
                        <a:rPr lang="en-IN" sz="1500"/>
                        <a:t>89,900</a:t>
                      </a:r>
                    </a:p>
                  </a:txBody>
                  <a:tcPr marL="76002" marR="76002" marT="38001" marB="38001" anchor="ctr">
                    <a:lnL w="9525" cap="flat" cmpd="sng" algn="ctr">
                      <a:solidFill>
                        <a:srgbClr val="D6E5F1"/>
                      </a:solidFill>
                      <a:prstDash val="solid"/>
                      <a:round/>
                      <a:headEnd type="none" w="med" len="med"/>
                      <a:tailEnd type="none" w="med" len="med"/>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c>
                  <a:txBody>
                    <a:bodyPr/>
                    <a:lstStyle/>
                    <a:p>
                      <a:pPr algn="ctr"/>
                      <a:r>
                        <a:rPr lang="en-IN" sz="1500"/>
                        <a:t>-</a:t>
                      </a:r>
                    </a:p>
                  </a:txBody>
                  <a:tcPr marL="76002" marR="76002" marT="38001" marB="38001" anchor="ctr">
                    <a:lnL w="9525" cap="flat" cmpd="sng" algn="ctr">
                      <a:solidFill>
                        <a:srgbClr val="D6E5F1"/>
                      </a:solidFill>
                      <a:prstDash val="solid"/>
                      <a:round/>
                      <a:headEnd type="none" w="med" len="med"/>
                      <a:tailEnd type="none" w="med" len="med"/>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r>
              <a:tr h="213408">
                <a:tc>
                  <a:txBody>
                    <a:bodyPr/>
                    <a:lstStyle/>
                    <a:p>
                      <a:pPr algn="l"/>
                      <a:r>
                        <a:rPr lang="en-IN" sz="1500" dirty="0"/>
                        <a:t>Apple </a:t>
                      </a:r>
                      <a:r>
                        <a:rPr lang="en-IN" sz="1500" dirty="0" err="1"/>
                        <a:t>iPhone</a:t>
                      </a:r>
                      <a:r>
                        <a:rPr lang="en-IN" sz="1500" dirty="0"/>
                        <a:t> 15</a:t>
                      </a:r>
                    </a:p>
                  </a:txBody>
                  <a:tcPr marL="76002" marR="76002" marT="38001" marB="38001" anchor="ctr">
                    <a:lnL>
                      <a:noFill/>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c>
                  <a:txBody>
                    <a:bodyPr/>
                    <a:lstStyle/>
                    <a:p>
                      <a:pPr algn="ctr"/>
                      <a:r>
                        <a:rPr lang="en-IN" sz="1500">
                          <a:latin typeface="RupeeForadianRegular"/>
                        </a:rPr>
                        <a:t>Rs. </a:t>
                      </a:r>
                      <a:r>
                        <a:rPr lang="en-IN" sz="1500"/>
                        <a:t>79,900</a:t>
                      </a:r>
                    </a:p>
                  </a:txBody>
                  <a:tcPr marL="76002" marR="76002" marT="38001" marB="38001" anchor="ctr">
                    <a:lnL w="9525" cap="flat" cmpd="sng" algn="ctr">
                      <a:solidFill>
                        <a:srgbClr val="D6E5F1"/>
                      </a:solidFill>
                      <a:prstDash val="solid"/>
                      <a:round/>
                      <a:headEnd type="none" w="med" len="med"/>
                      <a:tailEnd type="none" w="med" len="med"/>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c>
                  <a:txBody>
                    <a:bodyPr/>
                    <a:lstStyle/>
                    <a:p>
                      <a:pPr algn="ctr"/>
                      <a:r>
                        <a:rPr lang="en-IN" sz="1500"/>
                        <a:t>-</a:t>
                      </a:r>
                    </a:p>
                  </a:txBody>
                  <a:tcPr marL="76002" marR="76002" marT="38001" marB="38001" anchor="ctr">
                    <a:lnL w="9525" cap="flat" cmpd="sng" algn="ctr">
                      <a:solidFill>
                        <a:srgbClr val="D6E5F1"/>
                      </a:solidFill>
                      <a:prstDash val="solid"/>
                      <a:round/>
                      <a:headEnd type="none" w="med" len="med"/>
                      <a:tailEnd type="none" w="med" len="med"/>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r>
              <a:tr h="213408">
                <a:tc>
                  <a:txBody>
                    <a:bodyPr/>
                    <a:lstStyle/>
                    <a:p>
                      <a:pPr algn="l"/>
                      <a:r>
                        <a:rPr lang="en-IN" sz="1500" dirty="0" err="1"/>
                        <a:t>iPhone</a:t>
                      </a:r>
                      <a:r>
                        <a:rPr lang="en-IN" sz="1500" dirty="0"/>
                        <a:t> 14</a:t>
                      </a:r>
                    </a:p>
                  </a:txBody>
                  <a:tcPr marL="76002" marR="76002" marT="38001" marB="38001" anchor="ctr">
                    <a:lnL>
                      <a:noFill/>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c>
                  <a:txBody>
                    <a:bodyPr/>
                    <a:lstStyle/>
                    <a:p>
                      <a:pPr algn="ctr"/>
                      <a:r>
                        <a:rPr lang="en-IN" sz="1500">
                          <a:latin typeface="RupeeForadianRegular"/>
                        </a:rPr>
                        <a:t>Rs. </a:t>
                      </a:r>
                      <a:r>
                        <a:rPr lang="en-IN" sz="1500"/>
                        <a:t>56,999</a:t>
                      </a:r>
                    </a:p>
                  </a:txBody>
                  <a:tcPr marL="76002" marR="76002" marT="38001" marB="38001" anchor="ctr">
                    <a:lnL w="9525" cap="flat" cmpd="sng" algn="ctr">
                      <a:solidFill>
                        <a:srgbClr val="D6E5F1"/>
                      </a:solidFill>
                      <a:prstDash val="solid"/>
                      <a:round/>
                      <a:headEnd type="none" w="med" len="med"/>
                      <a:tailEnd type="none" w="med" len="med"/>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c>
                  <a:txBody>
                    <a:bodyPr/>
                    <a:lstStyle/>
                    <a:p>
                      <a:pPr algn="ctr"/>
                      <a:r>
                        <a:rPr lang="en-IN" sz="1500"/>
                        <a:t>9</a:t>
                      </a:r>
                    </a:p>
                  </a:txBody>
                  <a:tcPr marL="76002" marR="76002" marT="38001" marB="38001" anchor="ctr">
                    <a:lnL w="9525" cap="flat" cmpd="sng" algn="ctr">
                      <a:solidFill>
                        <a:srgbClr val="D6E5F1"/>
                      </a:solidFill>
                      <a:prstDash val="solid"/>
                      <a:round/>
                      <a:headEnd type="none" w="med" len="med"/>
                      <a:tailEnd type="none" w="med" len="med"/>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r>
              <a:tr h="213408">
                <a:tc>
                  <a:txBody>
                    <a:bodyPr/>
                    <a:lstStyle/>
                    <a:p>
                      <a:pPr algn="l"/>
                      <a:r>
                        <a:rPr lang="en-IN" sz="1500" dirty="0" err="1"/>
                        <a:t>iPhone</a:t>
                      </a:r>
                      <a:r>
                        <a:rPr lang="en-IN" sz="1500" dirty="0"/>
                        <a:t> 14 Plus</a:t>
                      </a:r>
                    </a:p>
                  </a:txBody>
                  <a:tcPr marL="76002" marR="76002" marT="38001" marB="38001" anchor="ctr">
                    <a:lnL>
                      <a:noFill/>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c>
                  <a:txBody>
                    <a:bodyPr/>
                    <a:lstStyle/>
                    <a:p>
                      <a:pPr algn="ctr"/>
                      <a:r>
                        <a:rPr lang="en-IN" sz="1500">
                          <a:latin typeface="RupeeForadianRegular"/>
                        </a:rPr>
                        <a:t>Rs. </a:t>
                      </a:r>
                      <a:r>
                        <a:rPr lang="en-IN" sz="1500"/>
                        <a:t>65,999</a:t>
                      </a:r>
                    </a:p>
                  </a:txBody>
                  <a:tcPr marL="76002" marR="76002" marT="38001" marB="38001" anchor="ctr">
                    <a:lnL w="9525" cap="flat" cmpd="sng" algn="ctr">
                      <a:solidFill>
                        <a:srgbClr val="D6E5F1"/>
                      </a:solidFill>
                      <a:prstDash val="solid"/>
                      <a:round/>
                      <a:headEnd type="none" w="med" len="med"/>
                      <a:tailEnd type="none" w="med" len="med"/>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c>
                  <a:txBody>
                    <a:bodyPr/>
                    <a:lstStyle/>
                    <a:p>
                      <a:pPr algn="ctr"/>
                      <a:r>
                        <a:rPr lang="en-IN" sz="1500"/>
                        <a:t>9</a:t>
                      </a:r>
                    </a:p>
                  </a:txBody>
                  <a:tcPr marL="76002" marR="76002" marT="38001" marB="38001" anchor="ctr">
                    <a:lnL w="9525" cap="flat" cmpd="sng" algn="ctr">
                      <a:solidFill>
                        <a:srgbClr val="D6E5F1"/>
                      </a:solidFill>
                      <a:prstDash val="solid"/>
                      <a:round/>
                      <a:headEnd type="none" w="med" len="med"/>
                      <a:tailEnd type="none" w="med" len="med"/>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r>
              <a:tr h="213408">
                <a:tc>
                  <a:txBody>
                    <a:bodyPr/>
                    <a:lstStyle/>
                    <a:p>
                      <a:pPr algn="l"/>
                      <a:r>
                        <a:rPr lang="en-IN" sz="1500" dirty="0" err="1"/>
                        <a:t>iPhone</a:t>
                      </a:r>
                      <a:r>
                        <a:rPr lang="en-IN" sz="1500" dirty="0"/>
                        <a:t> 14 Pro</a:t>
                      </a:r>
                    </a:p>
                  </a:txBody>
                  <a:tcPr marL="76002" marR="76002" marT="38001" marB="38001" anchor="ctr">
                    <a:lnL>
                      <a:noFill/>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c>
                  <a:txBody>
                    <a:bodyPr/>
                    <a:lstStyle/>
                    <a:p>
                      <a:pPr algn="ctr"/>
                      <a:r>
                        <a:rPr lang="en-IN" sz="1500">
                          <a:latin typeface="RupeeForadianRegular"/>
                        </a:rPr>
                        <a:t>Rs. </a:t>
                      </a:r>
                      <a:r>
                        <a:rPr lang="en-IN" sz="1500"/>
                        <a:t>1,19,990</a:t>
                      </a:r>
                    </a:p>
                  </a:txBody>
                  <a:tcPr marL="76002" marR="76002" marT="38001" marB="38001" anchor="ctr">
                    <a:lnL w="9525" cap="flat" cmpd="sng" algn="ctr">
                      <a:solidFill>
                        <a:srgbClr val="D6E5F1"/>
                      </a:solidFill>
                      <a:prstDash val="solid"/>
                      <a:round/>
                      <a:headEnd type="none" w="med" len="med"/>
                      <a:tailEnd type="none" w="med" len="med"/>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c>
                  <a:txBody>
                    <a:bodyPr/>
                    <a:lstStyle/>
                    <a:p>
                      <a:pPr algn="ctr"/>
                      <a:r>
                        <a:rPr lang="en-IN" sz="1500"/>
                        <a:t>9</a:t>
                      </a:r>
                    </a:p>
                  </a:txBody>
                  <a:tcPr marL="76002" marR="76002" marT="38001" marB="38001" anchor="ctr">
                    <a:lnL w="9525" cap="flat" cmpd="sng" algn="ctr">
                      <a:solidFill>
                        <a:srgbClr val="D6E5F1"/>
                      </a:solidFill>
                      <a:prstDash val="solid"/>
                      <a:round/>
                      <a:headEnd type="none" w="med" len="med"/>
                      <a:tailEnd type="none" w="med" len="med"/>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r>
              <a:tr h="213408">
                <a:tc>
                  <a:txBody>
                    <a:bodyPr/>
                    <a:lstStyle/>
                    <a:p>
                      <a:pPr algn="l"/>
                      <a:r>
                        <a:rPr lang="en-IN" sz="1500" dirty="0" err="1"/>
                        <a:t>iPhone</a:t>
                      </a:r>
                      <a:r>
                        <a:rPr lang="en-IN" sz="1500" dirty="0"/>
                        <a:t> 14 Pro Max</a:t>
                      </a:r>
                    </a:p>
                  </a:txBody>
                  <a:tcPr marL="76002" marR="76002" marT="38001" marB="38001" anchor="ctr">
                    <a:lnL>
                      <a:noFill/>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c>
                  <a:txBody>
                    <a:bodyPr/>
                    <a:lstStyle/>
                    <a:p>
                      <a:pPr algn="ctr"/>
                      <a:r>
                        <a:rPr lang="en-IN" sz="1500" dirty="0">
                          <a:latin typeface="RupeeForadianRegular"/>
                        </a:rPr>
                        <a:t>Rs. </a:t>
                      </a:r>
                      <a:r>
                        <a:rPr lang="en-IN" sz="1500" dirty="0"/>
                        <a:t>1,27,999</a:t>
                      </a:r>
                    </a:p>
                  </a:txBody>
                  <a:tcPr marL="76002" marR="76002" marT="38001" marB="38001" anchor="ctr">
                    <a:lnL w="9525" cap="flat" cmpd="sng" algn="ctr">
                      <a:solidFill>
                        <a:srgbClr val="D6E5F1"/>
                      </a:solidFill>
                      <a:prstDash val="solid"/>
                      <a:round/>
                      <a:headEnd type="none" w="med" len="med"/>
                      <a:tailEnd type="none" w="med" len="med"/>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c>
                  <a:txBody>
                    <a:bodyPr/>
                    <a:lstStyle/>
                    <a:p>
                      <a:pPr algn="ctr"/>
                      <a:r>
                        <a:rPr lang="en-IN" sz="1500"/>
                        <a:t>-</a:t>
                      </a:r>
                    </a:p>
                  </a:txBody>
                  <a:tcPr marL="76002" marR="76002" marT="38001" marB="38001" anchor="ctr">
                    <a:lnL w="9525" cap="flat" cmpd="sng" algn="ctr">
                      <a:solidFill>
                        <a:srgbClr val="D6E5F1"/>
                      </a:solidFill>
                      <a:prstDash val="solid"/>
                      <a:round/>
                      <a:headEnd type="none" w="med" len="med"/>
                      <a:tailEnd type="none" w="med" len="med"/>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r>
              <a:tr h="213408">
                <a:tc>
                  <a:txBody>
                    <a:bodyPr/>
                    <a:lstStyle/>
                    <a:p>
                      <a:pPr algn="l"/>
                      <a:r>
                        <a:rPr lang="en-IN" sz="1500"/>
                        <a:t>Apple iPhone SE (2022)</a:t>
                      </a:r>
                    </a:p>
                  </a:txBody>
                  <a:tcPr marL="76002" marR="76002" marT="38001" marB="38001" anchor="ctr">
                    <a:lnL>
                      <a:noFill/>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c>
                  <a:txBody>
                    <a:bodyPr/>
                    <a:lstStyle/>
                    <a:p>
                      <a:pPr algn="ctr"/>
                      <a:r>
                        <a:rPr lang="en-IN" sz="1500" dirty="0">
                          <a:latin typeface="RupeeForadianRegular"/>
                        </a:rPr>
                        <a:t>Rs. </a:t>
                      </a:r>
                      <a:r>
                        <a:rPr lang="en-IN" sz="1500" dirty="0"/>
                        <a:t>32,699</a:t>
                      </a:r>
                    </a:p>
                  </a:txBody>
                  <a:tcPr marL="76002" marR="76002" marT="38001" marB="38001" anchor="ctr">
                    <a:lnL w="9525" cap="flat" cmpd="sng" algn="ctr">
                      <a:solidFill>
                        <a:srgbClr val="D6E5F1"/>
                      </a:solidFill>
                      <a:prstDash val="solid"/>
                      <a:round/>
                      <a:headEnd type="none" w="med" len="med"/>
                      <a:tailEnd type="none" w="med" len="med"/>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c>
                  <a:txBody>
                    <a:bodyPr/>
                    <a:lstStyle/>
                    <a:p>
                      <a:pPr algn="ctr"/>
                      <a:r>
                        <a:rPr lang="en-IN" sz="1500"/>
                        <a:t>7</a:t>
                      </a:r>
                    </a:p>
                  </a:txBody>
                  <a:tcPr marL="76002" marR="76002" marT="38001" marB="38001" anchor="ctr">
                    <a:lnL w="9525" cap="flat" cmpd="sng" algn="ctr">
                      <a:solidFill>
                        <a:srgbClr val="D6E5F1"/>
                      </a:solidFill>
                      <a:prstDash val="solid"/>
                      <a:round/>
                      <a:headEnd type="none" w="med" len="med"/>
                      <a:tailEnd type="none" w="med" len="med"/>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r>
              <a:tr h="213408">
                <a:tc>
                  <a:txBody>
                    <a:bodyPr/>
                    <a:lstStyle/>
                    <a:p>
                      <a:pPr algn="l"/>
                      <a:r>
                        <a:rPr lang="en-IN" sz="1500"/>
                        <a:t>iPhone 13 Pro Max</a:t>
                      </a:r>
                    </a:p>
                  </a:txBody>
                  <a:tcPr marL="76002" marR="76002" marT="38001" marB="38001" anchor="ctr">
                    <a:lnL>
                      <a:noFill/>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c>
                  <a:txBody>
                    <a:bodyPr/>
                    <a:lstStyle/>
                    <a:p>
                      <a:pPr algn="ctr"/>
                      <a:r>
                        <a:rPr lang="en-IN" sz="1500" dirty="0">
                          <a:latin typeface="RupeeForadianRegular"/>
                        </a:rPr>
                        <a:t>Rs. </a:t>
                      </a:r>
                      <a:r>
                        <a:rPr lang="en-IN" sz="1500" dirty="0"/>
                        <a:t>1,13,900</a:t>
                      </a:r>
                    </a:p>
                  </a:txBody>
                  <a:tcPr marL="76002" marR="76002" marT="38001" marB="38001" anchor="ctr">
                    <a:lnL w="9525" cap="flat" cmpd="sng" algn="ctr">
                      <a:solidFill>
                        <a:srgbClr val="D6E5F1"/>
                      </a:solidFill>
                      <a:prstDash val="solid"/>
                      <a:round/>
                      <a:headEnd type="none" w="med" len="med"/>
                      <a:tailEnd type="none" w="med" len="med"/>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c>
                  <a:txBody>
                    <a:bodyPr/>
                    <a:lstStyle/>
                    <a:p>
                      <a:pPr algn="ctr"/>
                      <a:r>
                        <a:rPr lang="en-IN" sz="1500" dirty="0"/>
                        <a:t>9</a:t>
                      </a:r>
                    </a:p>
                  </a:txBody>
                  <a:tcPr marL="76002" marR="76002" marT="38001" marB="38001" anchor="ctr">
                    <a:lnL w="9525" cap="flat" cmpd="sng" algn="ctr">
                      <a:solidFill>
                        <a:srgbClr val="D6E5F1"/>
                      </a:solidFill>
                      <a:prstDash val="solid"/>
                      <a:round/>
                      <a:headEnd type="none" w="med" len="med"/>
                      <a:tailEnd type="none" w="med" len="med"/>
                    </a:lnL>
                    <a:lnR w="9525" cap="flat" cmpd="sng" algn="ctr">
                      <a:solidFill>
                        <a:srgbClr val="D6E5F1"/>
                      </a:solidFill>
                      <a:prstDash val="solid"/>
                      <a:round/>
                      <a:headEnd type="none" w="med" len="med"/>
                      <a:tailEnd type="none" w="med" len="med"/>
                    </a:lnR>
                    <a:lnT w="9525" cap="flat" cmpd="sng" algn="ctr">
                      <a:solidFill>
                        <a:srgbClr val="D6E5F1"/>
                      </a:solidFill>
                      <a:prstDash val="solid"/>
                      <a:round/>
                      <a:headEnd type="none" w="med" len="med"/>
                      <a:tailEnd type="none" w="med" len="med"/>
                    </a:lnT>
                    <a:lnB w="9525" cap="flat" cmpd="sng" algn="ctr">
                      <a:solidFill>
                        <a:srgbClr val="D6E5F1"/>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TABLEAU PUBLIC:</a:t>
            </a:r>
            <a:endParaRPr lang="en-IN" dirty="0"/>
          </a:p>
        </p:txBody>
      </p:sp>
      <p:sp>
        <p:nvSpPr>
          <p:cNvPr id="3" name="Text Placeholder 2"/>
          <p:cNvSpPr>
            <a:spLocks noGrp="1"/>
          </p:cNvSpPr>
          <p:nvPr>
            <p:ph type="body" idx="2"/>
          </p:nvPr>
        </p:nvSpPr>
        <p:spPr/>
        <p:txBody>
          <a:bodyPr>
            <a:normAutofit lnSpcReduction="10000"/>
          </a:bodyPr>
          <a:lstStyle/>
          <a:p>
            <a:r>
              <a:rPr lang="en-IN" sz="2400" dirty="0" smtClean="0"/>
              <a:t>Tableau Public is a free platform to explore, create and publicly share data visualizations online. With the largest repository of data visualizations in the world to learn from, Tableau Public makes developing data skills easy</a:t>
            </a:r>
            <a:r>
              <a:rPr lang="en-IN" dirty="0" smtClean="0"/>
              <a:t>.</a:t>
            </a:r>
            <a:endParaRPr lang="en-IN" dirty="0"/>
          </a:p>
        </p:txBody>
      </p:sp>
      <p:pic>
        <p:nvPicPr>
          <p:cNvPr id="5" name="Content Placeholder 4" descr="download.png"/>
          <p:cNvPicPr>
            <a:picLocks noGrp="1" noChangeAspect="1"/>
          </p:cNvPicPr>
          <p:nvPr>
            <p:ph sz="half" idx="1"/>
          </p:nvPr>
        </p:nvPicPr>
        <p:blipFill>
          <a:blip r:embed="rId2"/>
          <a:stretch>
            <a:fillRect/>
          </a:stretch>
        </p:blipFill>
        <p:spPr>
          <a:xfrm>
            <a:off x="3857620" y="1357298"/>
            <a:ext cx="5000660" cy="4143404"/>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BAR CHART:</a:t>
            </a:r>
            <a:endParaRPr lang="en-IN" dirty="0"/>
          </a:p>
        </p:txBody>
      </p:sp>
      <p:sp>
        <p:nvSpPr>
          <p:cNvPr id="3" name="Text Placeholder 2"/>
          <p:cNvSpPr>
            <a:spLocks noGrp="1"/>
          </p:cNvSpPr>
          <p:nvPr>
            <p:ph type="body" idx="1"/>
          </p:nvPr>
        </p:nvSpPr>
        <p:spPr/>
        <p:txBody>
          <a:bodyPr/>
          <a:lstStyle/>
          <a:p>
            <a:r>
              <a:rPr lang="en-US" dirty="0" smtClean="0"/>
              <a:t>WE CREATE OUR BAR WITH THE INFORMATION </a:t>
            </a:r>
          </a:p>
          <a:p>
            <a:r>
              <a:rPr lang="en-US" dirty="0" smtClean="0"/>
              <a:t>    PRODUCT  NAME WITH THEIR SALES PRICE IN APPLE            IPHONE</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600" dirty="0" smtClean="0"/>
              <a:t>COMPARISATION OF MEASURES VALUE AND AVG. RANK :</a:t>
            </a:r>
            <a:endParaRPr lang="en-IN" sz="3600" dirty="0"/>
          </a:p>
        </p:txBody>
      </p:sp>
      <p:sp>
        <p:nvSpPr>
          <p:cNvPr id="3" name="Content Placeholder 2"/>
          <p:cNvSpPr>
            <a:spLocks noGrp="1"/>
          </p:cNvSpPr>
          <p:nvPr>
            <p:ph idx="1"/>
          </p:nvPr>
        </p:nvSpPr>
        <p:spPr/>
        <p:txBody>
          <a:bodyPr/>
          <a:lstStyle/>
          <a:p>
            <a:r>
              <a:rPr lang="en-US" dirty="0" smtClean="0"/>
              <a:t>GRAPHICAL VISION</a:t>
            </a:r>
            <a:endParaRPr lang="en-IN" dirty="0"/>
          </a:p>
        </p:txBody>
      </p:sp>
      <p:pic>
        <p:nvPicPr>
          <p:cNvPr id="4" name="Picture 3" descr="f9135c96d350f51719963333162d1de5 (1).png"/>
          <p:cNvPicPr>
            <a:picLocks noChangeAspect="1"/>
          </p:cNvPicPr>
          <p:nvPr/>
        </p:nvPicPr>
        <p:blipFill>
          <a:blip r:embed="rId2"/>
          <a:stretch>
            <a:fillRect/>
          </a:stretch>
        </p:blipFill>
        <p:spPr>
          <a:xfrm>
            <a:off x="357158" y="2500306"/>
            <a:ext cx="8610600" cy="4143404"/>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191</TotalTime>
  <Words>623</Words>
  <Application>Microsoft Office PowerPoint</Application>
  <PresentationFormat>On-screen Show (4:3)</PresentationFormat>
  <Paragraphs>103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IREVOLUTION: A DATA-DRIVEN EXPLORATION OF APPLE’S IPHONE IMPACT IN INDIA</vt:lpstr>
      <vt:lpstr>INTRODUCTION:</vt:lpstr>
      <vt:lpstr>Slide 3</vt:lpstr>
      <vt:lpstr>BRAINSTORMING MAP</vt:lpstr>
      <vt:lpstr>Slide 5</vt:lpstr>
      <vt:lpstr>Slide 6</vt:lpstr>
      <vt:lpstr>TABLEAU PUBLIC:</vt:lpstr>
      <vt:lpstr>BAR CHART:</vt:lpstr>
      <vt:lpstr> COMPARISATION OF MEASURES VALUE AND AVG. RANK :</vt:lpstr>
      <vt:lpstr>                          THIS BAR CHART REPRESENTS THE DIFFERENT TYPES OF MOBILES THAT SALES ON THE FLIPKART (BRAND) AND THEIR ORIGINAL PRICE</vt:lpstr>
      <vt:lpstr>GRAPHICAL VISION OF COUNT OF RANK AND PRIMARY LANGUAGE:  SHEET 1:</vt:lpstr>
      <vt:lpstr>PIE CHART:</vt:lpstr>
      <vt:lpstr>Slide 13</vt:lpstr>
      <vt:lpstr>APPLE’S IPHONE MODELS AND PRICES:</vt:lpstr>
      <vt:lpstr>APPLE’S IPHONE A17 PRO</vt:lpstr>
      <vt:lpstr>APPLE’S IPHONE 15</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naven</dc:creator>
  <cp:lastModifiedBy>naven</cp:lastModifiedBy>
  <cp:revision>25</cp:revision>
  <dcterms:created xsi:type="dcterms:W3CDTF">2023-10-17T08:24:26Z</dcterms:created>
  <dcterms:modified xsi:type="dcterms:W3CDTF">2023-10-17T13:19:19Z</dcterms:modified>
</cp:coreProperties>
</file>