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86A38-C13C-4489-AFFD-1A6A32688150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B68122A-18FC-4C78-BC35-2BDCC710CBC6}">
      <dgm:prSet phldrT="[Text]"/>
      <dgm:spPr/>
      <dgm:t>
        <a:bodyPr/>
        <a:lstStyle/>
        <a:p>
          <a:endParaRPr lang="de-DE" dirty="0" smtClean="0"/>
        </a:p>
        <a:p>
          <a:endParaRPr lang="de-DE" dirty="0"/>
        </a:p>
      </dgm:t>
    </dgm:pt>
    <dgm:pt modelId="{7575A8E6-523F-46EA-B993-0946A1F92445}" type="parTrans" cxnId="{1EDC5E9B-8B5C-4322-AF40-D8B7A964A54F}">
      <dgm:prSet/>
      <dgm:spPr/>
      <dgm:t>
        <a:bodyPr/>
        <a:lstStyle/>
        <a:p>
          <a:endParaRPr lang="de-DE"/>
        </a:p>
      </dgm:t>
    </dgm:pt>
    <dgm:pt modelId="{2FC7ADF3-0CE9-40C7-BC6C-E8664EDBE9E1}" type="sibTrans" cxnId="{1EDC5E9B-8B5C-4322-AF40-D8B7A964A54F}">
      <dgm:prSet/>
      <dgm:spPr/>
      <dgm:t>
        <a:bodyPr/>
        <a:lstStyle/>
        <a:p>
          <a:endParaRPr lang="de-DE"/>
        </a:p>
      </dgm:t>
    </dgm:pt>
    <dgm:pt modelId="{E1482EB1-1C1C-4B20-9BD4-CE1721105475}">
      <dgm:prSet phldrT="[Text]"/>
      <dgm:spPr/>
      <dgm:t>
        <a:bodyPr/>
        <a:lstStyle/>
        <a:p>
          <a:endParaRPr lang="de-DE" dirty="0" smtClean="0"/>
        </a:p>
        <a:p>
          <a:endParaRPr lang="de-DE" dirty="0"/>
        </a:p>
      </dgm:t>
    </dgm:pt>
    <dgm:pt modelId="{FD57A0F6-FC02-45B4-8D19-BCC338391420}" type="parTrans" cxnId="{04311AC6-28F2-47CF-8AAF-C20487882E49}">
      <dgm:prSet/>
      <dgm:spPr/>
      <dgm:t>
        <a:bodyPr/>
        <a:lstStyle/>
        <a:p>
          <a:endParaRPr lang="de-DE"/>
        </a:p>
      </dgm:t>
    </dgm:pt>
    <dgm:pt modelId="{DA275452-30A3-4E24-8535-3B927AE07D56}" type="sibTrans" cxnId="{04311AC6-28F2-47CF-8AAF-C20487882E49}">
      <dgm:prSet/>
      <dgm:spPr/>
      <dgm:t>
        <a:bodyPr/>
        <a:lstStyle/>
        <a:p>
          <a:endParaRPr lang="de-DE"/>
        </a:p>
      </dgm:t>
    </dgm:pt>
    <dgm:pt modelId="{5A09504F-449E-4380-8C37-E39002A17FE1}" type="pres">
      <dgm:prSet presAssocID="{20886A38-C13C-4489-AFFD-1A6A326881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BF42194-65C8-4F16-B6BC-24612B557950}" type="pres">
      <dgm:prSet presAssocID="{3B68122A-18FC-4C78-BC35-2BDCC710CBC6}" presName="arrow" presStyleLbl="node1" presStyleIdx="0" presStyleCnt="2" custRadScaleRad="79906" custRadScaleInc="-11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76F6F-5CFE-4E62-9EE0-8B43496A1048}" type="pres">
      <dgm:prSet presAssocID="{E1482EB1-1C1C-4B20-9BD4-CE1721105475}" presName="arrow" presStyleLbl="node1" presStyleIdx="1" presStyleCnt="2" custRadScaleRad="71921" custRadScaleInc="123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DC5E9B-8B5C-4322-AF40-D8B7A964A54F}" srcId="{20886A38-C13C-4489-AFFD-1A6A32688150}" destId="{3B68122A-18FC-4C78-BC35-2BDCC710CBC6}" srcOrd="0" destOrd="0" parTransId="{7575A8E6-523F-46EA-B993-0946A1F92445}" sibTransId="{2FC7ADF3-0CE9-40C7-BC6C-E8664EDBE9E1}"/>
    <dgm:cxn modelId="{771A45CE-4F65-449F-A93A-5ED5922AC078}" type="presOf" srcId="{E1482EB1-1C1C-4B20-9BD4-CE1721105475}" destId="{1A176F6F-5CFE-4E62-9EE0-8B43496A1048}" srcOrd="0" destOrd="0" presId="urn:microsoft.com/office/officeart/2005/8/layout/arrow1"/>
    <dgm:cxn modelId="{F66BCE0E-B03B-40FF-9E8B-C3748CBD9D6D}" type="presOf" srcId="{20886A38-C13C-4489-AFFD-1A6A32688150}" destId="{5A09504F-449E-4380-8C37-E39002A17FE1}" srcOrd="0" destOrd="0" presId="urn:microsoft.com/office/officeart/2005/8/layout/arrow1"/>
    <dgm:cxn modelId="{04311AC6-28F2-47CF-8AAF-C20487882E49}" srcId="{20886A38-C13C-4489-AFFD-1A6A32688150}" destId="{E1482EB1-1C1C-4B20-9BD4-CE1721105475}" srcOrd="1" destOrd="0" parTransId="{FD57A0F6-FC02-45B4-8D19-BCC338391420}" sibTransId="{DA275452-30A3-4E24-8535-3B927AE07D56}"/>
    <dgm:cxn modelId="{EDADD598-B28E-4380-93E8-6E5667F7C436}" type="presOf" srcId="{3B68122A-18FC-4C78-BC35-2BDCC710CBC6}" destId="{4BF42194-65C8-4F16-B6BC-24612B557950}" srcOrd="0" destOrd="0" presId="urn:microsoft.com/office/officeart/2005/8/layout/arrow1"/>
    <dgm:cxn modelId="{2DDF67E2-A43C-4707-8EEF-539B8572D6B8}" type="presParOf" srcId="{5A09504F-449E-4380-8C37-E39002A17FE1}" destId="{4BF42194-65C8-4F16-B6BC-24612B557950}" srcOrd="0" destOrd="0" presId="urn:microsoft.com/office/officeart/2005/8/layout/arrow1"/>
    <dgm:cxn modelId="{055AFED6-B19C-4A2B-81EA-EDA747FDBDEF}" type="presParOf" srcId="{5A09504F-449E-4380-8C37-E39002A17FE1}" destId="{1A176F6F-5CFE-4E62-9EE0-8B43496A1048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42194-65C8-4F16-B6BC-24612B557950}">
      <dsp:nvSpPr>
        <dsp:cNvPr id="0" name=""/>
        <dsp:cNvSpPr/>
      </dsp:nvSpPr>
      <dsp:spPr>
        <a:xfrm rot="16200000">
          <a:off x="144018" y="657"/>
          <a:ext cx="1095238" cy="109523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/>
        </a:p>
      </dsp:txBody>
      <dsp:txXfrm rot="5400000">
        <a:off x="335685" y="274466"/>
        <a:ext cx="903571" cy="547619"/>
      </dsp:txXfrm>
    </dsp:sp>
    <dsp:sp modelId="{1A176F6F-5CFE-4E62-9EE0-8B43496A1048}">
      <dsp:nvSpPr>
        <dsp:cNvPr id="0" name=""/>
        <dsp:cNvSpPr/>
      </dsp:nvSpPr>
      <dsp:spPr>
        <a:xfrm rot="5400000">
          <a:off x="1224139" y="657"/>
          <a:ext cx="1095238" cy="109523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/>
        </a:p>
      </dsp:txBody>
      <dsp:txXfrm rot="-5400000">
        <a:off x="1224139" y="274467"/>
        <a:ext cx="903571" cy="54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DF1B6-7877-4608-9CFB-DFF6B4435E9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54CC3-47D8-44B3-83AB-BBED16EF8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29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64F-786E-4CF2-BFFC-07E1986C66A4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D8AD-0F2D-4EFC-8C36-AA2FBE30F0E8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1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387-2BF3-44D3-A22A-149CEBC3417E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4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76D2-1F17-4F61-865A-9C87883683FA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902-3558-493D-AFA8-60DFBB1E5BCD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6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8506-5B72-4B7D-9F3A-DD9DE6C12362}" type="datetime1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60BB-F315-4C50-8102-220EF76D1C0A}" type="datetime1">
              <a:rPr lang="de-DE" smtClean="0"/>
              <a:t>30.05.2014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5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7CDB-D6C3-4EC2-A869-8A50203BF8C9}" type="datetime1">
              <a:rPr lang="de-DE" smtClean="0"/>
              <a:t>30.05.2014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7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E3F-5B64-4D65-B18A-42486F676D16}" type="datetime1">
              <a:rPr lang="de-DE" smtClean="0"/>
              <a:t>30.05.2014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4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5201-A120-44BE-8751-157E3AC59180}" type="datetime1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0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9B05-6EC6-4E44-A3D9-D2AC365DBF88}" type="datetime1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F684-0C41-4906-8667-21BC3B277795}" type="datetime1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3F72-145D-44EA-A255-D60A4BE7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8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	Dispositive Systeme-	  </a:t>
            </a:r>
            <a:r>
              <a:rPr lang="de-DE" sz="4000" dirty="0" smtClean="0"/>
              <a:t>Business </a:t>
            </a:r>
            <a:r>
              <a:rPr lang="de-DE" sz="4000" dirty="0" err="1" smtClean="0"/>
              <a:t>Intelligence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Ordnungsrahmen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Datenbereitstellungsschicht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liegen verdichtet</a:t>
            </a:r>
            <a:r>
              <a:rPr lang="de-DE" dirty="0"/>
              <a:t>, transformiert und angereichert vor und sind in einer konsistenten Form </a:t>
            </a:r>
            <a:r>
              <a:rPr lang="de-DE" dirty="0" smtClean="0"/>
              <a:t>dargestellt                 (Kemper et al. 2010)</a:t>
            </a:r>
          </a:p>
          <a:p>
            <a:r>
              <a:rPr lang="de-DE" dirty="0" smtClean="0"/>
              <a:t> Verschiedene Varianten: 					 Nur Core Data Warehouse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3200" dirty="0" smtClean="0"/>
              <a:t>Mit zusätzlichem Operational Data Store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3200" dirty="0" smtClean="0"/>
              <a:t>Mit zusätzlichen Data </a:t>
            </a:r>
            <a:r>
              <a:rPr lang="de-DE" sz="3200" dirty="0" err="1" smtClean="0"/>
              <a:t>Marts</a:t>
            </a:r>
            <a:endParaRPr lang="de-DE" sz="3200" dirty="0" smtClean="0"/>
          </a:p>
          <a:p>
            <a:pPr lvl="2">
              <a:buFontTx/>
              <a:buChar char="-"/>
            </a:pPr>
            <a:endParaRPr lang="de-DE" sz="3200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3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Verschiedene DWH-Varianten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7110066"/>
              </p:ext>
            </p:extLst>
          </p:nvPr>
        </p:nvGraphicFramePr>
        <p:xfrm>
          <a:off x="3419872" y="2852936"/>
          <a:ext cx="2520280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4371"/>
            <a:ext cx="3275856" cy="23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2789530" cy="315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547664" y="5152711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Eigene Darstellung in </a:t>
            </a:r>
            <a:r>
              <a:rPr lang="de-DE" sz="1600" dirty="0" smtClean="0"/>
              <a:t>Anlehnung an Kemper et al. 2010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1874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Informationsgenerierungsschicht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Analysesysteme werden Informationen aus den Daten erstellt</a:t>
            </a:r>
          </a:p>
          <a:p>
            <a:r>
              <a:rPr lang="de-DE" dirty="0" smtClean="0"/>
              <a:t>Verschiede Systeme</a:t>
            </a:r>
          </a:p>
          <a:p>
            <a:r>
              <a:rPr lang="de-DE" dirty="0" smtClean="0"/>
              <a:t>Schnittpunkt zum Wissensmanagement</a:t>
            </a:r>
          </a:p>
          <a:p>
            <a:r>
              <a:rPr lang="de-DE" dirty="0" smtClean="0"/>
              <a:t>Wissen wird zur ständigen Verfügbarkeit archiviert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8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Informationszugriff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Zugriff erfolgt über Portale: Portale sind Web-Anwendungen mit denen </a:t>
            </a:r>
            <a:r>
              <a:rPr lang="de-DE" dirty="0" err="1" smtClean="0"/>
              <a:t>Unternhemen</a:t>
            </a:r>
            <a:r>
              <a:rPr lang="de-DE" dirty="0" smtClean="0"/>
              <a:t> Informationen durch einen zentralen Zugriffspunkt bekommen (</a:t>
            </a:r>
            <a:r>
              <a:rPr lang="de-DE" dirty="0" err="1" smtClean="0"/>
              <a:t>vgl</a:t>
            </a:r>
            <a:r>
              <a:rPr lang="de-DE" dirty="0" smtClean="0"/>
              <a:t>: Ute </a:t>
            </a:r>
            <a:r>
              <a:rPr lang="de-DE" dirty="0" smtClean="0"/>
              <a:t>Müller- ORACLE-Deutschland GmbH)</a:t>
            </a:r>
            <a:endParaRPr lang="de-DE" dirty="0" smtClean="0"/>
          </a:p>
          <a:p>
            <a:r>
              <a:rPr lang="de-DE" dirty="0" smtClean="0"/>
              <a:t>Single-</a:t>
            </a:r>
            <a:r>
              <a:rPr lang="de-DE" dirty="0" err="1" smtClean="0"/>
              <a:t>Sign</a:t>
            </a:r>
            <a:r>
              <a:rPr lang="de-DE" dirty="0" smtClean="0"/>
              <a:t>-On-Prinzip erleichtert Zugriff</a:t>
            </a:r>
          </a:p>
          <a:p>
            <a:r>
              <a:rPr lang="de-DE" dirty="0" smtClean="0"/>
              <a:t>Personalisierung möglich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1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14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6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Dispositive Informationssysteme</a:t>
            </a:r>
          </a:p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endParaRPr lang="de-DE" dirty="0" smtClean="0"/>
          </a:p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r>
              <a:rPr lang="de-DE" dirty="0" smtClean="0"/>
              <a:t> Ordnungsrahmen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Dispositive Informationssysteme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60er Jahre: Unterstützung der Führungskräfte durch Filterung von Daten            (Management Support System</a:t>
            </a:r>
            <a:r>
              <a:rPr lang="de-DE" dirty="0" smtClean="0"/>
              <a:t>) definiert als „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“ Michael S. Scott Morton- 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</a:t>
            </a:r>
            <a:r>
              <a:rPr lang="de-DE" dirty="0" err="1" smtClean="0"/>
              <a:t>of</a:t>
            </a:r>
            <a:r>
              <a:rPr lang="de-DE" dirty="0" smtClean="0"/>
              <a:t> Research in </a:t>
            </a:r>
            <a:r>
              <a:rPr lang="de-DE" dirty="0" err="1" smtClean="0"/>
              <a:t>management</a:t>
            </a:r>
            <a:r>
              <a:rPr lang="de-DE" dirty="0" smtClean="0"/>
              <a:t> Support   </a:t>
            </a:r>
            <a:r>
              <a:rPr lang="de-DE" dirty="0" err="1" smtClean="0"/>
              <a:t>Sytems</a:t>
            </a:r>
            <a:endParaRPr lang="de-DE" dirty="0" smtClean="0"/>
          </a:p>
          <a:p>
            <a:r>
              <a:rPr lang="de-DE" dirty="0" smtClean="0"/>
              <a:t>Anfang 80er Jahre: Verbesserung Analysewerkzeuge und Präsentationstools (</a:t>
            </a:r>
            <a:r>
              <a:rPr lang="de-DE" dirty="0" err="1" smtClean="0"/>
              <a:t>Decision</a:t>
            </a:r>
            <a:r>
              <a:rPr lang="de-DE" dirty="0" smtClean="0"/>
              <a:t> Support System)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5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Dispositive Informationssysteme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000" dirty="0"/>
              <a:t>90er Jahre: </a:t>
            </a:r>
            <a:endParaRPr lang="de-DE" sz="3000" dirty="0" smtClean="0"/>
          </a:p>
          <a:p>
            <a:pPr marL="0" indent="0">
              <a:buNone/>
            </a:pPr>
            <a:r>
              <a:rPr lang="de-DE" sz="3000" dirty="0" smtClean="0"/>
              <a:t>„</a:t>
            </a:r>
            <a:r>
              <a:rPr lang="en-US" sz="3000" dirty="0" smtClean="0"/>
              <a:t>Data </a:t>
            </a:r>
            <a:r>
              <a:rPr lang="en-US" sz="3000" dirty="0"/>
              <a:t>analysis, reporting, and query </a:t>
            </a:r>
            <a:r>
              <a:rPr lang="en-US" sz="3000" dirty="0" smtClean="0"/>
              <a:t>tools can </a:t>
            </a:r>
            <a:r>
              <a:rPr lang="en-US" sz="3000" dirty="0"/>
              <a:t>help business users wade through a sea </a:t>
            </a:r>
            <a:r>
              <a:rPr lang="en-US" sz="3000" dirty="0" smtClean="0"/>
              <a:t>of data </a:t>
            </a:r>
            <a:r>
              <a:rPr lang="en-US" sz="3000" dirty="0"/>
              <a:t>to synthesize valuable information from it – today these tools collectively fall into </a:t>
            </a:r>
            <a:r>
              <a:rPr lang="en-US" sz="3000" dirty="0" smtClean="0"/>
              <a:t>a </a:t>
            </a:r>
            <a:r>
              <a:rPr lang="de-DE" sz="3000" dirty="0" err="1" smtClean="0"/>
              <a:t>category</a:t>
            </a:r>
            <a:r>
              <a:rPr lang="de-DE" sz="3000" dirty="0" smtClean="0"/>
              <a:t> </a:t>
            </a:r>
            <a:r>
              <a:rPr lang="de-DE" sz="3000" dirty="0" err="1"/>
              <a:t>called</a:t>
            </a:r>
            <a:r>
              <a:rPr lang="de-DE" sz="3000" dirty="0"/>
              <a:t> ´Business </a:t>
            </a:r>
            <a:r>
              <a:rPr lang="de-DE" sz="3000" dirty="0" err="1"/>
              <a:t>Intelligence</a:t>
            </a:r>
            <a:r>
              <a:rPr lang="de-DE" sz="3000" dirty="0" smtClean="0"/>
              <a:t>´”. –</a:t>
            </a:r>
            <a:r>
              <a:rPr lang="de-DE" sz="3000" dirty="0" err="1" smtClean="0"/>
              <a:t>Anandarajan</a:t>
            </a:r>
            <a:r>
              <a:rPr lang="de-DE" sz="3000" dirty="0" smtClean="0"/>
              <a:t>, </a:t>
            </a:r>
            <a:r>
              <a:rPr lang="de-DE" sz="3000" dirty="0" err="1" smtClean="0"/>
              <a:t>Srinivasan,Anandarajan</a:t>
            </a:r>
            <a:r>
              <a:rPr lang="de-DE" sz="3000" dirty="0" smtClean="0"/>
              <a:t> 2004 S.19</a:t>
            </a:r>
          </a:p>
          <a:p>
            <a:r>
              <a:rPr lang="de-DE" sz="3000" dirty="0" smtClean="0"/>
              <a:t>Erster Gebrauch des Begriffs „Business </a:t>
            </a:r>
            <a:r>
              <a:rPr lang="de-DE" sz="3000" dirty="0" err="1" smtClean="0"/>
              <a:t>Intelligence</a:t>
            </a:r>
            <a:r>
              <a:rPr lang="de-DE" sz="3000" dirty="0" smtClean="0"/>
              <a:t>“</a:t>
            </a:r>
            <a:endParaRPr lang="de-DE" sz="3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Verschiedene Verständnisse nach </a:t>
            </a:r>
            <a:r>
              <a:rPr lang="de-DE" dirty="0" err="1" smtClean="0"/>
              <a:t>Gluchowski</a:t>
            </a:r>
            <a:r>
              <a:rPr lang="de-DE" dirty="0" smtClean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 smtClean="0"/>
              <a:t>Enges </a:t>
            </a:r>
            <a:r>
              <a:rPr lang="de-DE" sz="2800" dirty="0" smtClean="0"/>
              <a:t>BI-Verständnis: </a:t>
            </a:r>
            <a:r>
              <a:rPr lang="de-DE" sz="2800" dirty="0" smtClean="0"/>
              <a:t>Instrumente, die </a:t>
            </a:r>
            <a:r>
              <a:rPr lang="de-DE" sz="2800" dirty="0" smtClean="0"/>
              <a:t>die Herbeiführung von Entscheidungen unterstützen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 smtClean="0"/>
              <a:t>Analyseorientiertes BI-Verständnis: Zusätzlich Anwendungen bei denen der Nutzer direkt mit dem System arbeitet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800" dirty="0" smtClean="0"/>
              <a:t>Weites BI-Verständnis: Alle Systeme die bei der Entscheidungsunterstützung eingesetzt </a:t>
            </a:r>
            <a:r>
              <a:rPr lang="de-DE" sz="2800" dirty="0" smtClean="0"/>
              <a:t>werden, auch </a:t>
            </a:r>
            <a:r>
              <a:rPr lang="de-DE" sz="2800" dirty="0" smtClean="0"/>
              <a:t>Datenaufbereitungs- und </a:t>
            </a:r>
            <a:r>
              <a:rPr lang="de-DE" sz="2800" dirty="0" smtClean="0"/>
              <a:t>Speicherungssysteme</a:t>
            </a:r>
            <a:endParaRPr lang="de-DE" sz="2800" dirty="0" smtClean="0"/>
          </a:p>
          <a:p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BI-Verständnis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8864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91680" y="5661248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 Zweidimensionaler Ordnungsrahmen  nach </a:t>
            </a:r>
            <a:r>
              <a:rPr lang="de-DE" sz="1400" dirty="0" err="1" smtClean="0"/>
              <a:t>Gluchowski</a:t>
            </a:r>
            <a:r>
              <a:rPr lang="de-DE" sz="1400" dirty="0" smtClean="0"/>
              <a:t> 2001  S.7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41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3-teiliges BI-Verständnis mit Problemen bei der Abgrenzung</a:t>
            </a:r>
          </a:p>
          <a:p>
            <a:r>
              <a:rPr lang="de-DE" dirty="0" smtClean="0"/>
              <a:t>Besser, BI als „</a:t>
            </a:r>
            <a:r>
              <a:rPr lang="de-DE" dirty="0"/>
              <a:t>integrierten, unternehmensspezifischen, IT-basierten Gesamtansatz zur betrieblichen Entscheidungsunterstützung</a:t>
            </a:r>
            <a:r>
              <a:rPr lang="de-DE" dirty="0" smtClean="0"/>
              <a:t>.“                     </a:t>
            </a:r>
            <a:r>
              <a:rPr lang="de-DE" sz="2000" dirty="0" smtClean="0"/>
              <a:t>(Kemper et al. 2010 S.9)</a:t>
            </a:r>
            <a:endParaRPr lang="de-DE" sz="2000" dirty="0"/>
          </a:p>
          <a:p>
            <a:endParaRPr lang="de-DE" dirty="0" smtClean="0"/>
          </a:p>
          <a:p>
            <a:endParaRPr lang="de-DE" sz="18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6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Grund der definierten Unternehmensspezifität, Strukturierung nur durch einen Ordnungsrahmen möglich</a:t>
            </a:r>
          </a:p>
          <a:p>
            <a:r>
              <a:rPr lang="de-DE" dirty="0" smtClean="0"/>
              <a:t>Quellsysteme werden dem Ordnungsrahmen vorgelagert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31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Business </a:t>
            </a:r>
            <a:r>
              <a:rPr lang="de-DE" dirty="0" err="1" smtClean="0"/>
              <a:t>Intelligence</a:t>
            </a:r>
            <a:r>
              <a:rPr lang="de-DE" dirty="0" smtClean="0"/>
              <a:t> Ordnungsrahmen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Patrick Schmelzle - Business Intelligence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3F72-145D-44EA-A255-D60A4BE7DC2A}" type="slidenum">
              <a:rPr lang="de-DE" smtClean="0"/>
              <a:t>9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267744" y="602128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(Hans-Georg Kemper/Walid </a:t>
            </a:r>
            <a:r>
              <a:rPr lang="de-DE" sz="1000" dirty="0" err="1"/>
              <a:t>Mehanna</a:t>
            </a:r>
            <a:r>
              <a:rPr lang="de-DE" sz="1000" dirty="0"/>
              <a:t>/Carsten Unger: </a:t>
            </a:r>
            <a:r>
              <a:rPr lang="de-DE" sz="1000" dirty="0" err="1"/>
              <a:t>BusinessIntelligence</a:t>
            </a:r>
            <a:r>
              <a:rPr lang="de-DE" sz="1000" dirty="0"/>
              <a:t>-Grundlagen und praktische Anwendungen (2006</a:t>
            </a:r>
            <a:r>
              <a:rPr lang="de-DE" sz="1000" dirty="0" smtClean="0"/>
              <a:t>) S. 7)</a:t>
            </a:r>
            <a:endParaRPr lang="de-DE" sz="1000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3891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6985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Bildschirmpräsentation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 Dispositive Systeme-   Business Intelligence</vt:lpstr>
      <vt:lpstr>Gliederung</vt:lpstr>
      <vt:lpstr>Dispositive Informationssysteme</vt:lpstr>
      <vt:lpstr>Dispositive Informationssysteme</vt:lpstr>
      <vt:lpstr>Business Intelligence</vt:lpstr>
      <vt:lpstr>BI-Verständnis</vt:lpstr>
      <vt:lpstr>Business Intelligence</vt:lpstr>
      <vt:lpstr>Business Intelligence</vt:lpstr>
      <vt:lpstr>Business Intelligence Ordnungsrahmen</vt:lpstr>
      <vt:lpstr>Datenbereitstellungsschicht</vt:lpstr>
      <vt:lpstr>Verschiedene DWH-Varianten</vt:lpstr>
      <vt:lpstr>Informationsgenerierungsschicht</vt:lpstr>
      <vt:lpstr>Informationszugriff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Schmelzle</dc:creator>
  <cp:lastModifiedBy>Patrick Schmelzle</cp:lastModifiedBy>
  <cp:revision>33</cp:revision>
  <dcterms:created xsi:type="dcterms:W3CDTF">2014-05-04T08:47:30Z</dcterms:created>
  <dcterms:modified xsi:type="dcterms:W3CDTF">2014-05-30T14:47:29Z</dcterms:modified>
</cp:coreProperties>
</file>