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344" r:id="rId5"/>
    <p:sldId id="357" r:id="rId6"/>
    <p:sldId id="345" r:id="rId7"/>
    <p:sldId id="346" r:id="rId8"/>
    <p:sldId id="347" r:id="rId9"/>
    <p:sldId id="348" r:id="rId10"/>
    <p:sldId id="349" r:id="rId11"/>
    <p:sldId id="350" r:id="rId12"/>
    <p:sldId id="351" r:id="rId13"/>
    <p:sldId id="361" r:id="rId14"/>
    <p:sldId id="360" r:id="rId15"/>
    <p:sldId id="358" r:id="rId16"/>
    <p:sldId id="359" r:id="rId17"/>
    <p:sldId id="35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928" autoAdjust="0"/>
  </p:normalViewPr>
  <p:slideViewPr>
    <p:cSldViewPr snapToGrid="0">
      <p:cViewPr varScale="1">
        <p:scale>
          <a:sx n="70" d="100"/>
          <a:sy n="70" d="100"/>
        </p:scale>
        <p:origin x="536" y="48"/>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0109"/>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t>12/6/2024</a:t>
            </a:fld>
            <a:endParaRPr lang="en-US" dirty="0"/>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t>‹#›</a:t>
            </a:fld>
            <a:endParaRPr lang="en-US"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t>12/6/2024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t>‹#›</a:t>
            </a:fld>
            <a:endParaRPr lang="en-US"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a:t>
            </a:fld>
            <a:endParaRPr lang="en-US" dirty="0"/>
          </a:p>
        </p:txBody>
      </p:sp>
    </p:spTree>
    <p:extLst>
      <p:ext uri="{BB962C8B-B14F-4D97-AF65-F5344CB8AC3E}">
        <p14:creationId xmlns:p14="http://schemas.microsoft.com/office/powerpoint/2010/main" val="218129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3</a:t>
            </a:fld>
            <a:endParaRPr lang="en-US" dirty="0"/>
          </a:p>
        </p:txBody>
      </p:sp>
    </p:spTree>
    <p:extLst>
      <p:ext uri="{BB962C8B-B14F-4D97-AF65-F5344CB8AC3E}">
        <p14:creationId xmlns:p14="http://schemas.microsoft.com/office/powerpoint/2010/main" val="4207700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4</a:t>
            </a:fld>
            <a:endParaRPr lang="en-US" dirty="0"/>
          </a:p>
        </p:txBody>
      </p:sp>
    </p:spTree>
    <p:extLst>
      <p:ext uri="{BB962C8B-B14F-4D97-AF65-F5344CB8AC3E}">
        <p14:creationId xmlns:p14="http://schemas.microsoft.com/office/powerpoint/2010/main" val="678461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5</a:t>
            </a:fld>
            <a:endParaRPr lang="en-US" dirty="0"/>
          </a:p>
        </p:txBody>
      </p:sp>
    </p:spTree>
    <p:extLst>
      <p:ext uri="{BB962C8B-B14F-4D97-AF65-F5344CB8AC3E}">
        <p14:creationId xmlns:p14="http://schemas.microsoft.com/office/powerpoint/2010/main" val="1711026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6</a:t>
            </a:fld>
            <a:endParaRPr lang="en-US" dirty="0"/>
          </a:p>
        </p:txBody>
      </p:sp>
    </p:spTree>
    <p:extLst>
      <p:ext uri="{BB962C8B-B14F-4D97-AF65-F5344CB8AC3E}">
        <p14:creationId xmlns:p14="http://schemas.microsoft.com/office/powerpoint/2010/main" val="2702345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7</a:t>
            </a:fld>
            <a:endParaRPr lang="en-US" dirty="0"/>
          </a:p>
        </p:txBody>
      </p:sp>
    </p:spTree>
    <p:extLst>
      <p:ext uri="{BB962C8B-B14F-4D97-AF65-F5344CB8AC3E}">
        <p14:creationId xmlns:p14="http://schemas.microsoft.com/office/powerpoint/2010/main" val="585805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8</a:t>
            </a:fld>
            <a:endParaRPr lang="en-US" dirty="0"/>
          </a:p>
        </p:txBody>
      </p:sp>
    </p:spTree>
    <p:extLst>
      <p:ext uri="{BB962C8B-B14F-4D97-AF65-F5344CB8AC3E}">
        <p14:creationId xmlns:p14="http://schemas.microsoft.com/office/powerpoint/2010/main" val="3407099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9</a:t>
            </a:fld>
            <a:endParaRPr lang="en-US" dirty="0"/>
          </a:p>
        </p:txBody>
      </p:sp>
    </p:spTree>
    <p:extLst>
      <p:ext uri="{BB962C8B-B14F-4D97-AF65-F5344CB8AC3E}">
        <p14:creationId xmlns:p14="http://schemas.microsoft.com/office/powerpoint/2010/main" val="1284167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14</a:t>
            </a:fld>
            <a:endParaRPr lang="en-US" dirty="0"/>
          </a:p>
        </p:txBody>
      </p:sp>
    </p:spTree>
    <p:extLst>
      <p:ext uri="{BB962C8B-B14F-4D97-AF65-F5344CB8AC3E}">
        <p14:creationId xmlns:p14="http://schemas.microsoft.com/office/powerpoint/2010/main" val="2074244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CA39D92-9919-A80E-44FF-6B912E850733}"/>
              </a:ext>
            </a:extLst>
          </p:cNvPr>
          <p:cNvSpPr>
            <a:spLocks noGrp="1"/>
          </p:cNvSpPr>
          <p:nvPr>
            <p:ph type="pic" sz="quarter" idx="10" hasCustomPrompt="1"/>
          </p:nvPr>
        </p:nvSpPr>
        <p:spPr>
          <a:xfrm>
            <a:off x="458788" y="457200"/>
            <a:ext cx="11274425" cy="5943600"/>
          </a:xfrm>
        </p:spPr>
        <p:txBody>
          <a:bodyPr>
            <a:normAutofit/>
          </a:bodyPr>
          <a:lstStyle>
            <a:lvl1pPr marL="0" indent="0">
              <a:buNone/>
              <a:defRPr sz="2000"/>
            </a:lvl1pPr>
          </a:lstStyle>
          <a:p>
            <a:r>
              <a:rPr lang="en-US" dirty="0"/>
              <a:t>Click icon to insert picture</a:t>
            </a:r>
          </a:p>
        </p:txBody>
      </p:sp>
      <p:sp>
        <p:nvSpPr>
          <p:cNvPr id="6" name="Title 5">
            <a:extLst>
              <a:ext uri="{FF2B5EF4-FFF2-40B4-BE49-F238E27FC236}">
                <a16:creationId xmlns:a16="http://schemas.microsoft.com/office/drawing/2014/main" id="{B62FF34D-C8F8-1796-647D-D17056A27E11}"/>
              </a:ext>
            </a:extLst>
          </p:cNvPr>
          <p:cNvSpPr>
            <a:spLocks noGrp="1"/>
          </p:cNvSpPr>
          <p:nvPr>
            <p:ph type="title" hasCustomPrompt="1"/>
          </p:nvPr>
        </p:nvSpPr>
        <p:spPr>
          <a:xfrm>
            <a:off x="6581955" y="612475"/>
            <a:ext cx="4701904" cy="3079029"/>
          </a:xfrm>
        </p:spPr>
        <p:txBody>
          <a:bodyPr anchor="b">
            <a:normAutofit/>
          </a:bodyPr>
          <a:lstStyle>
            <a:lvl1pPr algn="r">
              <a:defRPr sz="4800">
                <a:solidFill>
                  <a:schemeClr val="tx1"/>
                </a:solidFill>
              </a:defRPr>
            </a:lvl1pPr>
          </a:lstStyle>
          <a:p>
            <a:r>
              <a:rPr lang="en-US" dirty="0"/>
              <a:t>Click to add title</a:t>
            </a:r>
          </a:p>
        </p:txBody>
      </p:sp>
    </p:spTree>
    <p:extLst>
      <p:ext uri="{BB962C8B-B14F-4D97-AF65-F5344CB8AC3E}">
        <p14:creationId xmlns:p14="http://schemas.microsoft.com/office/powerpoint/2010/main" val="907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30338E2-B50A-8F3E-2CA7-A75753E7ED96}"/>
              </a:ext>
            </a:extLst>
          </p:cNvPr>
          <p:cNvSpPr>
            <a:spLocks noGrp="1"/>
          </p:cNvSpPr>
          <p:nvPr>
            <p:ph type="title" hasCustomPrompt="1"/>
          </p:nvPr>
        </p:nvSpPr>
        <p:spPr>
          <a:xfrm>
            <a:off x="912629" y="598947"/>
            <a:ext cx="10515600" cy="1325563"/>
          </a:xfrm>
        </p:spPr>
        <p:txBody>
          <a:bodyPr>
            <a:normAutofit/>
          </a:bodyPr>
          <a:lstStyle>
            <a:lvl1pPr>
              <a:defRPr sz="3600"/>
            </a:lvl1pPr>
          </a:lstStyle>
          <a:p>
            <a:r>
              <a:rPr lang="en-US" dirty="0"/>
              <a:t>Click to add title</a:t>
            </a:r>
          </a:p>
        </p:txBody>
      </p:sp>
      <p:sp>
        <p:nvSpPr>
          <p:cNvPr id="12" name="Content Placeholder 11">
            <a:extLst>
              <a:ext uri="{FF2B5EF4-FFF2-40B4-BE49-F238E27FC236}">
                <a16:creationId xmlns:a16="http://schemas.microsoft.com/office/drawing/2014/main" id="{CC8DD029-A673-92B9-0343-3B35BE46D2F3}"/>
              </a:ext>
            </a:extLst>
          </p:cNvPr>
          <p:cNvSpPr>
            <a:spLocks noGrp="1"/>
          </p:cNvSpPr>
          <p:nvPr>
            <p:ph sz="quarter" idx="11" hasCustomPrompt="1"/>
          </p:nvPr>
        </p:nvSpPr>
        <p:spPr>
          <a:xfrm>
            <a:off x="929641" y="2153285"/>
            <a:ext cx="3032759" cy="3790310"/>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able Placeholder 10">
            <a:extLst>
              <a:ext uri="{FF2B5EF4-FFF2-40B4-BE49-F238E27FC236}">
                <a16:creationId xmlns:a16="http://schemas.microsoft.com/office/drawing/2014/main" id="{6E658BA3-0202-C705-7A02-8B70B7884420}"/>
              </a:ext>
            </a:extLst>
          </p:cNvPr>
          <p:cNvSpPr>
            <a:spLocks noGrp="1"/>
          </p:cNvSpPr>
          <p:nvPr>
            <p:ph type="tbl" sz="quarter" idx="10"/>
          </p:nvPr>
        </p:nvSpPr>
        <p:spPr>
          <a:xfrm>
            <a:off x="4724400" y="2170621"/>
            <a:ext cx="6553200" cy="3772974"/>
          </a:xfrm>
        </p:spPr>
        <p:txBody>
          <a:bodyPr>
            <a:normAutofit/>
          </a:bodyPr>
          <a:lstStyle>
            <a:lvl1pPr>
              <a:defRPr sz="2000"/>
            </a:lvl1pPr>
          </a:lstStyle>
          <a:p>
            <a:r>
              <a:rPr lang="en-US"/>
              <a:t>Click icon to add table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BD761E53-47C7-492A-D5B5-A8C2740B5157}"/>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7029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lumn layout 3">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2" y="2153285"/>
            <a:ext cx="6925660" cy="3500438"/>
          </a:xfrm>
        </p:spPr>
        <p:txBody>
          <a:bodyPr lIns="91440">
            <a:normAutofit/>
          </a:bodyPr>
          <a:lstStyle>
            <a:lvl1pPr marL="0" indent="0">
              <a:spcBef>
                <a:spcPts val="1000"/>
              </a:spcBef>
              <a:spcAft>
                <a:spcPts val="1200"/>
              </a:spcAft>
              <a:buNone/>
              <a:defRPr sz="1800" b="0"/>
            </a:lvl1pPr>
            <a:lvl2pPr marL="228600">
              <a:spcBef>
                <a:spcPts val="1000"/>
              </a:spcBef>
              <a:spcAft>
                <a:spcPts val="1200"/>
              </a:spcAft>
              <a:defRPr sz="1800" b="0"/>
            </a:lvl2pPr>
            <a:lvl3pPr marL="685800">
              <a:spcBef>
                <a:spcPts val="1000"/>
              </a:spcBef>
              <a:spcAft>
                <a:spcPts val="1200"/>
              </a:spcAft>
              <a:defRPr sz="1800" b="0"/>
            </a:lvl3pPr>
            <a:lvl4pPr marL="868680">
              <a:spcBef>
                <a:spcPts val="1000"/>
              </a:spcBef>
              <a:spcAft>
                <a:spcPts val="1200"/>
              </a:spcAft>
              <a:defRPr sz="1800" b="0"/>
            </a:lvl4pPr>
            <a:lvl5pPr marL="1143000">
              <a:spcBef>
                <a:spcPts val="1000"/>
              </a:spcBef>
              <a:spcAft>
                <a:spcPts val="1200"/>
              </a:spcAft>
              <a:defRPr sz="18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8215745" y="2153285"/>
            <a:ext cx="3229495"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C9F70CF1-DCAD-AE71-6B34-7BFB25EE530B}"/>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5423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331450" cy="1531525"/>
          </a:xfrm>
        </p:spPr>
        <p:txBody>
          <a:bodyPr>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0CF90928-AB48-3554-E2B9-417A00F286AD}"/>
              </a:ext>
            </a:extLst>
          </p:cNvPr>
          <p:cNvSpPr>
            <a:spLocks noGrp="1"/>
          </p:cNvSpPr>
          <p:nvPr>
            <p:ph type="tbl" sz="quarter" idx="10" hasCustomPrompt="1"/>
          </p:nvPr>
        </p:nvSpPr>
        <p:spPr>
          <a:xfrm>
            <a:off x="930275" y="2168526"/>
            <a:ext cx="10331450" cy="3939068"/>
          </a:xfrm>
        </p:spPr>
        <p:txBody>
          <a:bodyPr>
            <a:normAutofit/>
          </a:bodyPr>
          <a:lstStyle>
            <a:lvl1pPr>
              <a:defRPr sz="2400"/>
            </a:lvl1pPr>
          </a:lstStyle>
          <a:p>
            <a:r>
              <a:rPr lang="en-US" dirty="0"/>
              <a:t>Click icon to insert table</a:t>
            </a:r>
          </a:p>
        </p:txBody>
      </p:sp>
      <p:sp>
        <p:nvSpPr>
          <p:cNvPr id="8" name="Rectangle 7">
            <a:extLst>
              <a:ext uri="{FF2B5EF4-FFF2-40B4-BE49-F238E27FC236}">
                <a16:creationId xmlns:a16="http://schemas.microsoft.com/office/drawing/2014/main" id="{67D6C0A7-887A-66E2-A954-5E0592B9FD71}"/>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63688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BB1E76-5845-01C9-1D0D-03CFFE6F06CA}"/>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96C21AF-4286-DECE-37A1-E8980687A168}"/>
              </a:ext>
            </a:extLst>
          </p:cNvPr>
          <p:cNvSpPr>
            <a:spLocks noGrp="1"/>
          </p:cNvSpPr>
          <p:nvPr>
            <p:ph type="title" hasCustomPrompt="1"/>
          </p:nvPr>
        </p:nvSpPr>
        <p:spPr>
          <a:xfrm>
            <a:off x="899160" y="655320"/>
            <a:ext cx="4572000" cy="5486400"/>
          </a:xfrm>
        </p:spPr>
        <p:txBody>
          <a:bodyPr>
            <a:normAutofit/>
          </a:bodyPr>
          <a:lstStyle>
            <a:lvl1pPr>
              <a:defRPr sz="4800"/>
            </a:lvl1pPr>
          </a:lstStyle>
          <a:p>
            <a:r>
              <a:rPr lang="en-US" dirty="0"/>
              <a:t>Click to add title</a:t>
            </a:r>
          </a:p>
        </p:txBody>
      </p:sp>
      <p:sp>
        <p:nvSpPr>
          <p:cNvPr id="9" name="Content Placeholder 8">
            <a:extLst>
              <a:ext uri="{FF2B5EF4-FFF2-40B4-BE49-F238E27FC236}">
                <a16:creationId xmlns:a16="http://schemas.microsoft.com/office/drawing/2014/main" id="{B8E1D6B3-3EC8-6AC4-BE2B-5C732C856791}"/>
              </a:ext>
            </a:extLst>
          </p:cNvPr>
          <p:cNvSpPr>
            <a:spLocks noGrp="1"/>
          </p:cNvSpPr>
          <p:nvPr>
            <p:ph sz="quarter" idx="10" hasCustomPrompt="1"/>
          </p:nvPr>
        </p:nvSpPr>
        <p:spPr>
          <a:xfrm>
            <a:off x="6475413" y="2773680"/>
            <a:ext cx="4572000" cy="3368040"/>
          </a:xfrm>
        </p:spPr>
        <p:txBody>
          <a:bodyPr>
            <a:normAutofit/>
          </a:bodyPr>
          <a:lstStyle>
            <a:lvl1pPr marL="0" indent="0">
              <a:spcBef>
                <a:spcPts val="1000"/>
              </a:spcBef>
              <a:buNone/>
              <a:defRPr sz="1800"/>
            </a:lvl1pPr>
            <a:lvl2pPr marL="457200" indent="0">
              <a:spcBef>
                <a:spcPts val="1000"/>
              </a:spcBef>
              <a:buNone/>
              <a:defRPr sz="1600"/>
            </a:lvl2pPr>
            <a:lvl3pPr marL="914400" indent="0">
              <a:spcBef>
                <a:spcPts val="1000"/>
              </a:spcBef>
              <a:buNone/>
              <a:defRPr sz="1400"/>
            </a:lvl3pPr>
            <a:lvl4pPr marL="1371600" indent="0">
              <a:spcBef>
                <a:spcPts val="1000"/>
              </a:spcBef>
              <a:buNone/>
              <a:defRPr sz="1200"/>
            </a:lvl4pPr>
            <a:lvl5pPr marL="1828800" indent="0">
              <a:spcBef>
                <a:spcPts val="100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113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C229E2-8757-94D8-A1B6-702189DCCBF2}"/>
              </a:ext>
              <a:ext uri="{C183D7F6-B498-43B3-948B-1728B52AA6E4}">
                <adec:decorative xmlns:adec="http://schemas.microsoft.com/office/drawing/2017/decorative" val="1"/>
              </a:ext>
            </a:extLst>
          </p:cNvPr>
          <p:cNvSpPr/>
          <p:nvPr userDrawn="1"/>
        </p:nvSpPr>
        <p:spPr>
          <a:xfrm>
            <a:off x="6096000" y="3249"/>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A77143C8-CDFF-B937-C00C-5E7B5093991E}"/>
              </a:ext>
            </a:extLst>
          </p:cNvPr>
          <p:cNvSpPr>
            <a:spLocks noGrp="1"/>
          </p:cNvSpPr>
          <p:nvPr>
            <p:ph type="title" hasCustomPrompt="1"/>
          </p:nvPr>
        </p:nvSpPr>
        <p:spPr>
          <a:xfrm>
            <a:off x="914400" y="883920"/>
            <a:ext cx="4114800" cy="5059680"/>
          </a:xfrm>
        </p:spPr>
        <p:txBody>
          <a:bodyPr>
            <a:normAutofit/>
          </a:bodyPr>
          <a:lstStyle>
            <a:lvl1pPr>
              <a:defRPr sz="3600">
                <a:solidFill>
                  <a:schemeClr val="tx1">
                    <a:lumMod val="75000"/>
                    <a:lumOff val="25000"/>
                  </a:schemeClr>
                </a:solidFill>
              </a:defRPr>
            </a:lvl1pPr>
          </a:lstStyle>
          <a:p>
            <a:r>
              <a:rPr lang="en-US" dirty="0"/>
              <a:t>Click to add title</a:t>
            </a:r>
          </a:p>
        </p:txBody>
      </p:sp>
      <p:sp>
        <p:nvSpPr>
          <p:cNvPr id="10" name="Content Placeholder 9">
            <a:extLst>
              <a:ext uri="{FF2B5EF4-FFF2-40B4-BE49-F238E27FC236}">
                <a16:creationId xmlns:a16="http://schemas.microsoft.com/office/drawing/2014/main" id="{F82637A1-1BB4-AF51-24C3-6FE78DD45D99}"/>
              </a:ext>
            </a:extLst>
          </p:cNvPr>
          <p:cNvSpPr>
            <a:spLocks noGrp="1"/>
          </p:cNvSpPr>
          <p:nvPr>
            <p:ph sz="quarter" idx="10" hasCustomPrompt="1"/>
          </p:nvPr>
        </p:nvSpPr>
        <p:spPr>
          <a:xfrm>
            <a:off x="6475413" y="2438400"/>
            <a:ext cx="4799012" cy="3505200"/>
          </a:xfrm>
        </p:spPr>
        <p:txBody>
          <a:bodyPr>
            <a:normAutofit/>
          </a:bodyPr>
          <a:lstStyle>
            <a:lvl1pPr marL="0" indent="0">
              <a:lnSpc>
                <a:spcPct val="125000"/>
              </a:lnSpc>
              <a:buNone/>
              <a:defRPr sz="1800"/>
            </a:lvl1pPr>
            <a:lvl2pPr marL="457200" indent="0">
              <a:lnSpc>
                <a:spcPct val="125000"/>
              </a:lnSpc>
              <a:buNone/>
              <a:defRPr sz="1600"/>
            </a:lvl2pPr>
            <a:lvl3pPr marL="914400" indent="0">
              <a:lnSpc>
                <a:spcPct val="125000"/>
              </a:lnSpc>
              <a:buNone/>
              <a:defRPr sz="1400"/>
            </a:lvl3pPr>
            <a:lvl4pPr marL="1371600" indent="0">
              <a:lnSpc>
                <a:spcPct val="125000"/>
              </a:lnSpc>
              <a:buNone/>
              <a:defRPr sz="1200"/>
            </a:lvl4pPr>
            <a:lvl5pPr marL="1828800" indent="0">
              <a:lnSpc>
                <a:spcPct val="125000"/>
              </a:lnSpc>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3" name="Frame 2">
            <a:extLst>
              <a:ext uri="{FF2B5EF4-FFF2-40B4-BE49-F238E27FC236}">
                <a16:creationId xmlns:a16="http://schemas.microsoft.com/office/drawing/2014/main" id="{56F59DF2-AB3C-B7B3-826A-636B8CC5AB3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45768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737016-0B2B-9F81-7A77-63223C4864D8}"/>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1134E572-08FE-0439-A460-8DFE1183A605}"/>
              </a:ext>
            </a:extLst>
          </p:cNvPr>
          <p:cNvSpPr>
            <a:spLocks noGrp="1"/>
          </p:cNvSpPr>
          <p:nvPr>
            <p:ph type="title" hasCustomPrompt="1"/>
          </p:nvPr>
        </p:nvSpPr>
        <p:spPr>
          <a:xfrm>
            <a:off x="6478742" y="914399"/>
            <a:ext cx="4798858" cy="5029199"/>
          </a:xfrm>
        </p:spPr>
        <p:txBody>
          <a:bodyPr>
            <a:normAutofit/>
          </a:bodyPr>
          <a:lstStyle>
            <a:lvl1pPr>
              <a:defRPr sz="4800"/>
            </a:lvl1pPr>
          </a:lstStyle>
          <a:p>
            <a:r>
              <a:rPr lang="en-US" dirty="0"/>
              <a:t>Click to add title</a:t>
            </a:r>
          </a:p>
        </p:txBody>
      </p:sp>
      <p:sp>
        <p:nvSpPr>
          <p:cNvPr id="9" name="Picture Placeholder 8">
            <a:extLst>
              <a:ext uri="{FF2B5EF4-FFF2-40B4-BE49-F238E27FC236}">
                <a16:creationId xmlns:a16="http://schemas.microsoft.com/office/drawing/2014/main" id="{01EB46EC-087C-B8FF-2363-B99FAE983B02}"/>
              </a:ext>
            </a:extLst>
          </p:cNvPr>
          <p:cNvSpPr>
            <a:spLocks noGrp="1"/>
          </p:cNvSpPr>
          <p:nvPr>
            <p:ph type="pic" sz="quarter" idx="10"/>
          </p:nvPr>
        </p:nvSpPr>
        <p:spPr>
          <a:xfrm>
            <a:off x="0" y="914400"/>
            <a:ext cx="5713413" cy="5029200"/>
          </a:xfrm>
        </p:spPr>
        <p:txBody>
          <a:bodyPr>
            <a:norm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1992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1D49246-C641-C3BA-F07B-89FFC6CDAEB8}"/>
              </a:ext>
            </a:extLst>
          </p:cNvPr>
          <p:cNvSpPr>
            <a:spLocks noGrp="1"/>
          </p:cNvSpPr>
          <p:nvPr>
            <p:ph type="title" hasCustomPrompt="1"/>
          </p:nvPr>
        </p:nvSpPr>
        <p:spPr>
          <a:xfrm>
            <a:off x="914399" y="853439"/>
            <a:ext cx="4802373" cy="2833689"/>
          </a:xfrm>
        </p:spPr>
        <p:txBody>
          <a:bodyPr rIns="914400" anchor="b"/>
          <a:lstStyle>
            <a:lvl1pPr>
              <a:defRPr sz="4800"/>
            </a:lvl1pPr>
          </a:lstStyle>
          <a:p>
            <a:r>
              <a:rPr lang="en-US" dirty="0"/>
              <a:t>Click to add title</a:t>
            </a:r>
          </a:p>
        </p:txBody>
      </p:sp>
      <p:sp>
        <p:nvSpPr>
          <p:cNvPr id="11" name="Content Placeholder 10">
            <a:extLst>
              <a:ext uri="{FF2B5EF4-FFF2-40B4-BE49-F238E27FC236}">
                <a16:creationId xmlns:a16="http://schemas.microsoft.com/office/drawing/2014/main" id="{5BE7E1DF-A70C-8F79-9B76-72B2A7B4DC71}"/>
              </a:ext>
            </a:extLst>
          </p:cNvPr>
          <p:cNvSpPr>
            <a:spLocks noGrp="1"/>
          </p:cNvSpPr>
          <p:nvPr>
            <p:ph sz="quarter" idx="11" hasCustomPrompt="1"/>
          </p:nvPr>
        </p:nvSpPr>
        <p:spPr>
          <a:xfrm>
            <a:off x="914400" y="393191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1CD5F637-DFBF-7FED-7CD5-F46A26E5CD15}"/>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13" name="Frame 12">
            <a:extLst>
              <a:ext uri="{FF2B5EF4-FFF2-40B4-BE49-F238E27FC236}">
                <a16:creationId xmlns:a16="http://schemas.microsoft.com/office/drawing/2014/main" id="{33E3B934-3E16-21AF-8F5A-9EFD93255705}"/>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27805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72928-B479-F7C5-9C83-C448FBA36175}"/>
              </a:ext>
            </a:extLst>
          </p:cNvPr>
          <p:cNvSpPr>
            <a:spLocks noGrp="1"/>
          </p:cNvSpPr>
          <p:nvPr>
            <p:ph type="title" hasCustomPrompt="1"/>
          </p:nvPr>
        </p:nvSpPr>
        <p:spPr>
          <a:xfrm>
            <a:off x="914400" y="1020445"/>
            <a:ext cx="4114800" cy="5029200"/>
          </a:xfrm>
        </p:spPr>
        <p:txBody>
          <a:bodyPr>
            <a:normAutofit/>
          </a:bodyPr>
          <a:lstStyle>
            <a:lvl1pPr>
              <a:defRPr sz="3600"/>
            </a:lvl1pPr>
          </a:lstStyle>
          <a:p>
            <a:r>
              <a:rPr lang="en-US" dirty="0"/>
              <a:t>Click to add title</a:t>
            </a:r>
          </a:p>
        </p:txBody>
      </p:sp>
      <p:sp>
        <p:nvSpPr>
          <p:cNvPr id="9" name="Content Placeholder 10">
            <a:extLst>
              <a:ext uri="{FF2B5EF4-FFF2-40B4-BE49-F238E27FC236}">
                <a16:creationId xmlns:a16="http://schemas.microsoft.com/office/drawing/2014/main" id="{61E3771A-E1EB-0CBE-828C-2C5E1F2AE6CF}"/>
              </a:ext>
            </a:extLst>
          </p:cNvPr>
          <p:cNvSpPr>
            <a:spLocks noGrp="1"/>
          </p:cNvSpPr>
          <p:nvPr>
            <p:ph sz="quarter" idx="11" hasCustomPrompt="1"/>
          </p:nvPr>
        </p:nvSpPr>
        <p:spPr>
          <a:xfrm>
            <a:off x="6475227" y="1020445"/>
            <a:ext cx="4802735" cy="5029200"/>
          </a:xfrm>
        </p:spPr>
        <p:txBody>
          <a:bodyPr anchor="ctr">
            <a:normAutofit/>
          </a:bodyPr>
          <a:lstStyle>
            <a:lvl1pPr marL="228600" indent="-228600">
              <a:lnSpc>
                <a:spcPct val="125000"/>
              </a:lnSpc>
              <a:spcBef>
                <a:spcPts val="0"/>
              </a:spcBef>
              <a:spcAft>
                <a:spcPts val="1200"/>
              </a:spcAft>
              <a:buFont typeface="Arial" panose="020B0604020202020204" pitchFamily="34" charset="0"/>
              <a:buChar char="•"/>
              <a:defRPr sz="1800"/>
            </a:lvl1pPr>
            <a:lvl2pPr marL="411480" indent="-228600">
              <a:lnSpc>
                <a:spcPct val="125000"/>
              </a:lnSpc>
              <a:spcBef>
                <a:spcPts val="0"/>
              </a:spcBef>
              <a:spcAft>
                <a:spcPts val="1200"/>
              </a:spcAft>
              <a:buFont typeface="Arial" panose="020B0604020202020204" pitchFamily="34" charset="0"/>
              <a:buChar char="•"/>
              <a:defRPr sz="1600"/>
            </a:lvl2pPr>
            <a:lvl3pPr marL="594360" indent="-228600">
              <a:lnSpc>
                <a:spcPct val="125000"/>
              </a:lnSpc>
              <a:spcBef>
                <a:spcPts val="0"/>
              </a:spcBef>
              <a:spcAft>
                <a:spcPts val="1200"/>
              </a:spcAft>
              <a:buFont typeface="Arial" panose="020B0604020202020204" pitchFamily="34" charset="0"/>
              <a:buChar char="•"/>
              <a:defRPr sz="1400"/>
            </a:lvl3pPr>
            <a:lvl4pPr marL="777240" indent="-228600">
              <a:lnSpc>
                <a:spcPct val="125000"/>
              </a:lnSpc>
              <a:spcBef>
                <a:spcPts val="0"/>
              </a:spcBef>
              <a:spcAft>
                <a:spcPts val="1200"/>
              </a:spcAft>
              <a:buFont typeface="Arial" panose="020B0604020202020204" pitchFamily="34" charset="0"/>
              <a:buChar char="•"/>
              <a:defRPr sz="1200"/>
            </a:lvl4pPr>
            <a:lvl5pPr marL="960120" indent="-228600">
              <a:lnSpc>
                <a:spcPct val="125000"/>
              </a:lnSpc>
              <a:spcBef>
                <a:spcPts val="0"/>
              </a:spcBef>
              <a:spcAft>
                <a:spcPts val="1200"/>
              </a:spcAft>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Rectangle 1">
            <a:extLst>
              <a:ext uri="{FF2B5EF4-FFF2-40B4-BE49-F238E27FC236}">
                <a16:creationId xmlns:a16="http://schemas.microsoft.com/office/drawing/2014/main" id="{62A1635D-96F0-769B-4ECB-70502770ABBC}"/>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ame 5">
            <a:extLst>
              <a:ext uri="{FF2B5EF4-FFF2-40B4-BE49-F238E27FC236}">
                <a16:creationId xmlns:a16="http://schemas.microsoft.com/office/drawing/2014/main" id="{4F877767-0342-A344-0462-A0D877FF68F8}"/>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29715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21F215D-0D9E-64B3-1F66-E90B87932A89}"/>
              </a:ext>
            </a:extLst>
          </p:cNvPr>
          <p:cNvSpPr>
            <a:spLocks noGrp="1"/>
          </p:cNvSpPr>
          <p:nvPr>
            <p:ph type="title" hasCustomPrompt="1"/>
          </p:nvPr>
        </p:nvSpPr>
        <p:spPr>
          <a:xfrm>
            <a:off x="914400" y="900741"/>
            <a:ext cx="4802372" cy="2788919"/>
          </a:xfrm>
        </p:spPr>
        <p:txBody>
          <a:bodyPr anchor="b">
            <a:normAutofit/>
          </a:bodyPr>
          <a:lstStyle>
            <a:lvl1pPr>
              <a:defRPr sz="4800"/>
            </a:lvl1pPr>
          </a:lstStyle>
          <a:p>
            <a:r>
              <a:rPr lang="en-US" dirty="0"/>
              <a:t>Click to add title</a:t>
            </a:r>
          </a:p>
        </p:txBody>
      </p:sp>
      <p:sp>
        <p:nvSpPr>
          <p:cNvPr id="9" name="Content Placeholder 10">
            <a:extLst>
              <a:ext uri="{FF2B5EF4-FFF2-40B4-BE49-F238E27FC236}">
                <a16:creationId xmlns:a16="http://schemas.microsoft.com/office/drawing/2014/main" id="{E86A4459-11C2-44C6-0173-C666D5AADC1E}"/>
              </a:ext>
            </a:extLst>
          </p:cNvPr>
          <p:cNvSpPr>
            <a:spLocks noGrp="1"/>
          </p:cNvSpPr>
          <p:nvPr>
            <p:ph sz="quarter" idx="11" hasCustomPrompt="1"/>
          </p:nvPr>
        </p:nvSpPr>
        <p:spPr>
          <a:xfrm>
            <a:off x="914400" y="382523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a:extLst>
              <a:ext uri="{FF2B5EF4-FFF2-40B4-BE49-F238E27FC236}">
                <a16:creationId xmlns:a16="http://schemas.microsoft.com/office/drawing/2014/main" id="{9284EF14-0982-D931-9DD6-ECFE61D5B0F6}"/>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6" name="Frame 5">
            <a:extLst>
              <a:ext uri="{FF2B5EF4-FFF2-40B4-BE49-F238E27FC236}">
                <a16:creationId xmlns:a16="http://schemas.microsoft.com/office/drawing/2014/main" id="{7D7E927E-4F73-5579-4F1D-E13899DEEA0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84906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layout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0" y="2153285"/>
            <a:ext cx="4953001"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6309360" y="2153285"/>
            <a:ext cx="51358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5D7E8F5-692D-24DD-0F8C-9563BA74AAF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51943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lumn layout 2">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1" y="2153285"/>
            <a:ext cx="3261359"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4480560" y="2153285"/>
            <a:ext cx="69646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C0F1533-3810-C210-9B67-D2F4A1846C23}"/>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30816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9C70371-D147-2B29-EAEB-B10A799D09DF}"/>
              </a:ext>
            </a:extLst>
          </p:cNvPr>
          <p:cNvSpPr>
            <a:spLocks noGrp="1"/>
          </p:cNvSpPr>
          <p:nvPr>
            <p:ph type="title" hasCustomPrompt="1"/>
          </p:nvPr>
        </p:nvSpPr>
        <p:spPr>
          <a:xfrm>
            <a:off x="916169" y="614812"/>
            <a:ext cx="10359659" cy="1325563"/>
          </a:xfrm>
        </p:spPr>
        <p:txBody>
          <a:bodyPr>
            <a:normAutofit/>
          </a:bodyPr>
          <a:lstStyle>
            <a:lvl1pPr>
              <a:defRPr sz="3600"/>
            </a:lvl1pPr>
          </a:lstStyle>
          <a:p>
            <a:r>
              <a:rPr lang="en-US" dirty="0"/>
              <a:t>Click to add title</a:t>
            </a:r>
          </a:p>
        </p:txBody>
      </p:sp>
      <p:sp>
        <p:nvSpPr>
          <p:cNvPr id="3" name="Picture Placeholder 2">
            <a:extLst>
              <a:ext uri="{FF2B5EF4-FFF2-40B4-BE49-F238E27FC236}">
                <a16:creationId xmlns:a16="http://schemas.microsoft.com/office/drawing/2014/main" id="{1C5AE226-98C6-70F4-8DED-59E8FE30401C}"/>
              </a:ext>
            </a:extLst>
          </p:cNvPr>
          <p:cNvSpPr>
            <a:spLocks noGrp="1"/>
          </p:cNvSpPr>
          <p:nvPr>
            <p:ph type="pic" sz="quarter" idx="11"/>
          </p:nvPr>
        </p:nvSpPr>
        <p:spPr>
          <a:xfrm>
            <a:off x="-367" y="2177378"/>
            <a:ext cx="5713413" cy="4669987"/>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12" name="Content Placeholder 11">
            <a:extLst>
              <a:ext uri="{FF2B5EF4-FFF2-40B4-BE49-F238E27FC236}">
                <a16:creationId xmlns:a16="http://schemas.microsoft.com/office/drawing/2014/main" id="{8EEA9034-22FD-3C2F-6A27-63638969802D}"/>
              </a:ext>
            </a:extLst>
          </p:cNvPr>
          <p:cNvSpPr>
            <a:spLocks noGrp="1"/>
          </p:cNvSpPr>
          <p:nvPr>
            <p:ph sz="quarter" idx="10" hasCustomPrompt="1"/>
          </p:nvPr>
        </p:nvSpPr>
        <p:spPr>
          <a:xfrm>
            <a:off x="6475413" y="2153285"/>
            <a:ext cx="4799012" cy="3790315"/>
          </a:xfrm>
        </p:spPr>
        <p:txBody>
          <a:bodyPr>
            <a:normAutofit/>
          </a:bodyPr>
          <a:lstStyle>
            <a:lvl1pPr>
              <a:lnSpc>
                <a:spcPct val="95000"/>
              </a:lnSpc>
              <a:spcBef>
                <a:spcPts val="1000"/>
              </a:spcBef>
              <a:spcAft>
                <a:spcPts val="1200"/>
              </a:spcAft>
              <a:defRPr sz="2000"/>
            </a:lvl1pPr>
            <a:lvl2pPr>
              <a:lnSpc>
                <a:spcPct val="95000"/>
              </a:lnSpc>
              <a:spcBef>
                <a:spcPts val="1000"/>
              </a:spcBef>
              <a:spcAft>
                <a:spcPts val="1200"/>
              </a:spcAft>
              <a:defRPr sz="1800"/>
            </a:lvl2pPr>
            <a:lvl3pPr>
              <a:lnSpc>
                <a:spcPct val="95000"/>
              </a:lnSpc>
              <a:spcBef>
                <a:spcPts val="1000"/>
              </a:spcBef>
              <a:spcAft>
                <a:spcPts val="1200"/>
              </a:spcAft>
              <a:defRPr sz="1600"/>
            </a:lvl3pPr>
            <a:lvl4pPr>
              <a:lnSpc>
                <a:spcPct val="95000"/>
              </a:lnSpc>
              <a:spcBef>
                <a:spcPts val="1000"/>
              </a:spcBef>
              <a:spcAft>
                <a:spcPts val="1200"/>
              </a:spcAft>
              <a:defRPr sz="1400"/>
            </a:lvl4pPr>
            <a:lvl5pPr>
              <a:lnSpc>
                <a:spcPct val="95000"/>
              </a:lnSpc>
              <a:spcBef>
                <a:spcPts val="10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0C72AFED-AF5A-A2E9-0D36-388733BBE998}"/>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7" name="Frame 6">
            <a:extLst>
              <a:ext uri="{FF2B5EF4-FFF2-40B4-BE49-F238E27FC236}">
                <a16:creationId xmlns:a16="http://schemas.microsoft.com/office/drawing/2014/main" id="{7A42E613-3DCC-07A2-BA9B-74B13F28E59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61390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hf hdr="0" ftr="0" dt="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nc/3.0/" TargetMode="External"/><Relationship Id="rId4" Type="http://schemas.openxmlformats.org/officeDocument/2006/relationships/hyperlink" Target="https://www.movilidadhoy.com/bicicletas/bicisharing-alquiler-bicicletas-compartidas-espana/"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hyperlink" Target="https://www.movilidadhoy.com/bicicletas/bicisharing-alquiler-bicicletas-compartidas-espana/"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gwash.org/view/12973/are-smarter-bikes-in-the-future-for-bike-sharing"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flickr.com/photos/niceimages/905150712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https://www.thecityfix.org/blog/bike-share-report-go-to-guide-faqs-peter-midgle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hyperlink" Target="https://creativecommons.org/licenses/by-sa/3.0/" TargetMode="External"/><Relationship Id="rId4" Type="http://schemas.openxmlformats.org/officeDocument/2006/relationships/hyperlink" Target="https://commons.wikimedia.org/wiki/File:Mountain_bike_in_downhill_race.jp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14D9810-84EE-F530-6A5B-CCB4B052BCCD}"/>
              </a:ext>
            </a:extLst>
          </p:cNvPr>
          <p:cNvSpPr txBox="1"/>
          <p:nvPr/>
        </p:nvSpPr>
        <p:spPr>
          <a:xfrm>
            <a:off x="2340864" y="1307592"/>
            <a:ext cx="6922008" cy="369332"/>
          </a:xfrm>
          <a:prstGeom prst="rect">
            <a:avLst/>
          </a:prstGeom>
          <a:noFill/>
        </p:spPr>
        <p:txBody>
          <a:bodyPr wrap="square" rtlCol="0">
            <a:spAutoFit/>
          </a:bodyPr>
          <a:lstStyle/>
          <a:p>
            <a:r>
              <a:rPr lang="en-IN" dirty="0"/>
              <a:t> </a:t>
            </a:r>
          </a:p>
        </p:txBody>
      </p:sp>
      <p:sp>
        <p:nvSpPr>
          <p:cNvPr id="13" name="TextBox 12">
            <a:extLst>
              <a:ext uri="{FF2B5EF4-FFF2-40B4-BE49-F238E27FC236}">
                <a16:creationId xmlns:a16="http://schemas.microsoft.com/office/drawing/2014/main" id="{B34C9197-A3A8-EBA4-82CD-759E962C3C01}"/>
              </a:ext>
            </a:extLst>
          </p:cNvPr>
          <p:cNvSpPr txBox="1"/>
          <p:nvPr/>
        </p:nvSpPr>
        <p:spPr>
          <a:xfrm>
            <a:off x="1920240" y="1792224"/>
            <a:ext cx="9153144"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Bike sharing demand prediction</a:t>
            </a:r>
          </a:p>
        </p:txBody>
      </p:sp>
      <p:sp>
        <p:nvSpPr>
          <p:cNvPr id="14" name="TextBox 13">
            <a:extLst>
              <a:ext uri="{FF2B5EF4-FFF2-40B4-BE49-F238E27FC236}">
                <a16:creationId xmlns:a16="http://schemas.microsoft.com/office/drawing/2014/main" id="{2509305C-6D1A-C34A-080A-B4EA474AF03D}"/>
              </a:ext>
            </a:extLst>
          </p:cNvPr>
          <p:cNvSpPr txBox="1"/>
          <p:nvPr/>
        </p:nvSpPr>
        <p:spPr>
          <a:xfrm>
            <a:off x="8849667" y="4724980"/>
            <a:ext cx="2863797"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Presented by:</a:t>
            </a:r>
          </a:p>
          <a:p>
            <a:r>
              <a:rPr lang="en-IN" dirty="0">
                <a:latin typeface="Times New Roman" panose="02020603050405020304" pitchFamily="18" charset="0"/>
                <a:cs typeface="Times New Roman" panose="02020603050405020304" pitchFamily="18" charset="0"/>
              </a:rPr>
              <a:t>Vamshi krishna perabathula</a:t>
            </a:r>
          </a:p>
          <a:p>
            <a:r>
              <a:rPr lang="en-IN" dirty="0">
                <a:latin typeface="Times New Roman" panose="02020603050405020304" pitchFamily="18" charset="0"/>
                <a:cs typeface="Times New Roman" panose="02020603050405020304" pitchFamily="18" charset="0"/>
              </a:rPr>
              <a:t>Sai Niharika Hari</a:t>
            </a:r>
          </a:p>
        </p:txBody>
      </p:sp>
      <p:pic>
        <p:nvPicPr>
          <p:cNvPr id="7" name="Picture 6">
            <a:extLst>
              <a:ext uri="{FF2B5EF4-FFF2-40B4-BE49-F238E27FC236}">
                <a16:creationId xmlns:a16="http://schemas.microsoft.com/office/drawing/2014/main" id="{15834E97-9838-91C5-F24F-F945F3C456F2}"/>
              </a:ext>
            </a:extLst>
          </p:cNvPr>
          <p:cNvPicPr>
            <a:picLocks noChangeAspect="1"/>
          </p:cNvPicPr>
          <p:nvPr/>
        </p:nvPicPr>
        <p:blipFill>
          <a:blip r:embed="rId3">
            <a:alphaModFix amt="35000"/>
            <a:extLst>
              <a:ext uri="{837473B0-CC2E-450A-ABE3-18F120FF3D39}">
                <a1611:picAttrSrcUrl xmlns:a1611="http://schemas.microsoft.com/office/drawing/2016/11/main" r:id="rId4"/>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FCD059A7-A60E-9441-093A-9D8147731739}"/>
              </a:ext>
            </a:extLst>
          </p:cNvPr>
          <p:cNvSpPr txBox="1"/>
          <p:nvPr/>
        </p:nvSpPr>
        <p:spPr>
          <a:xfrm>
            <a:off x="0" y="6932482"/>
            <a:ext cx="8238744" cy="230832"/>
          </a:xfrm>
          <a:prstGeom prst="rect">
            <a:avLst/>
          </a:prstGeom>
          <a:noFill/>
        </p:spPr>
        <p:txBody>
          <a:bodyPr wrap="square" rtlCol="0">
            <a:spAutoFit/>
          </a:bodyPr>
          <a:lstStyle/>
          <a:p>
            <a:r>
              <a:rPr lang="en-IN" sz="900">
                <a:hlinkClick r:id="rId4" tooltip="https://www.movilidadhoy.com/bicicletas/bicisharing-alquiler-bicicletas-compartidas-espana/"/>
              </a:rPr>
              <a:t>This Photo</a:t>
            </a:r>
            <a:r>
              <a:rPr lang="en-IN" sz="900"/>
              <a:t> by Unknown Author is licensed under </a:t>
            </a:r>
            <a:r>
              <a:rPr lang="en-IN" sz="900">
                <a:hlinkClick r:id="rId5" tooltip="https://creativecommons.org/licenses/by-nc/3.0/"/>
              </a:rPr>
              <a:t>CC BY-NC</a:t>
            </a:r>
            <a:endParaRPr lang="en-IN" sz="900"/>
          </a:p>
        </p:txBody>
      </p:sp>
    </p:spTree>
    <p:extLst>
      <p:ext uri="{BB962C8B-B14F-4D97-AF65-F5344CB8AC3E}">
        <p14:creationId xmlns:p14="http://schemas.microsoft.com/office/powerpoint/2010/main" val="386508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7766D-E139-4963-4985-D4B3180BBF1A}"/>
              </a:ext>
            </a:extLst>
          </p:cNvPr>
          <p:cNvSpPr>
            <a:spLocks noGrp="1"/>
          </p:cNvSpPr>
          <p:nvPr>
            <p:ph type="title"/>
          </p:nvPr>
        </p:nvSpPr>
        <p:spPr/>
        <p:txBody>
          <a:bodyPr/>
          <a:lstStyle/>
          <a:p>
            <a:r>
              <a:rPr lang="en-US" sz="3600" dirty="0">
                <a:solidFill>
                  <a:schemeClr val="tx1"/>
                </a:solidFill>
                <a:latin typeface="Times New Roman" panose="02020603050405020304" pitchFamily="18" charset="0"/>
                <a:cs typeface="Times New Roman" panose="02020603050405020304" pitchFamily="18" charset="0"/>
              </a:rPr>
              <a:t>Client Usability</a:t>
            </a:r>
            <a:endParaRPr lang="en-IN" dirty="0"/>
          </a:p>
        </p:txBody>
      </p:sp>
      <p:sp>
        <p:nvSpPr>
          <p:cNvPr id="4" name="Content Placeholder 3">
            <a:extLst>
              <a:ext uri="{FF2B5EF4-FFF2-40B4-BE49-F238E27FC236}">
                <a16:creationId xmlns:a16="http://schemas.microsoft.com/office/drawing/2014/main" id="{73488F37-8672-FF92-C2E1-485A4D43BC23}"/>
              </a:ext>
            </a:extLst>
          </p:cNvPr>
          <p:cNvSpPr>
            <a:spLocks noGrp="1"/>
          </p:cNvSpPr>
          <p:nvPr>
            <p:ph sz="quarter" idx="11"/>
          </p:nvPr>
        </p:nvSpPr>
        <p:spPr>
          <a:xfrm>
            <a:off x="929640" y="1691640"/>
            <a:ext cx="10515600" cy="4160519"/>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Client Usability Ease of Use for the Client: User Roles: The system is designed for operational teams and decision-makers in bike-sharing companies. It doesn’t require deep technical expertise to use the dashboards or API.</a:t>
            </a:r>
          </a:p>
          <a:p>
            <a:r>
              <a:rPr lang="en-US" sz="2000" dirty="0">
                <a:solidFill>
                  <a:schemeClr val="tx1"/>
                </a:solidFill>
                <a:latin typeface="Times New Roman" panose="02020603050405020304" pitchFamily="18" charset="0"/>
                <a:cs typeface="Times New Roman" panose="02020603050405020304" pitchFamily="18" charset="0"/>
              </a:rPr>
              <a:t>Prerequisites: The client would need: Access to the PostgreSQL database for storage. A basic understanding of the dashboard interface for filtering and exploring data. Familiarity with API endpoints (provided in documentation) to query predictions.</a:t>
            </a:r>
          </a:p>
          <a:p>
            <a:r>
              <a:rPr lang="en-US" sz="2000" dirty="0">
                <a:solidFill>
                  <a:schemeClr val="tx1"/>
                </a:solidFill>
                <a:latin typeface="Times New Roman" panose="02020603050405020304" pitchFamily="18" charset="0"/>
                <a:cs typeface="Times New Roman" panose="02020603050405020304" pitchFamily="18" charset="0"/>
              </a:rPr>
              <a:t>Training Required: Minimal training is needed, focusing on: Interpreting visualizations (e.g., heatmaps, tree maps).</a:t>
            </a:r>
          </a:p>
          <a:p>
            <a:r>
              <a:rPr lang="en-US" sz="2000" dirty="0">
                <a:solidFill>
                  <a:schemeClr val="tx1"/>
                </a:solidFill>
                <a:latin typeface="Times New Roman" panose="02020603050405020304" pitchFamily="18" charset="0"/>
                <a:cs typeface="Times New Roman" panose="02020603050405020304" pitchFamily="18" charset="0"/>
              </a:rPr>
              <a:t>Using the API for custom queries. Understanding key metrics like demand forecasts and station-level insights.</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05F8486-793B-E1A8-1A90-B603D1354438}"/>
              </a:ext>
            </a:extLst>
          </p:cNvPr>
          <p:cNvSpPr>
            <a:spLocks noGrp="1"/>
          </p:cNvSpPr>
          <p:nvPr>
            <p:ph type="sldNum" sz="quarter" idx="4"/>
          </p:nvPr>
        </p:nvSpPr>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4172146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3B45B-9135-0C43-A332-98BCC1C43556}"/>
              </a:ext>
            </a:extLst>
          </p:cNvPr>
          <p:cNvSpPr>
            <a:spLocks noGrp="1"/>
          </p:cNvSpPr>
          <p:nvPr>
            <p:ph type="title"/>
          </p:nvPr>
        </p:nvSpPr>
        <p:spPr>
          <a:xfrm>
            <a:off x="929640" y="485113"/>
            <a:ext cx="10515600" cy="676175"/>
          </a:xfrm>
        </p:spPr>
        <p:txBody>
          <a:bodyPr/>
          <a:lstStyle/>
          <a:p>
            <a:r>
              <a:rPr lang="en-US" dirty="0"/>
              <a:t>Impact Metrics</a:t>
            </a:r>
            <a:endParaRPr lang="en-IN" dirty="0"/>
          </a:p>
        </p:txBody>
      </p:sp>
      <p:sp>
        <p:nvSpPr>
          <p:cNvPr id="4" name="Content Placeholder 3">
            <a:extLst>
              <a:ext uri="{FF2B5EF4-FFF2-40B4-BE49-F238E27FC236}">
                <a16:creationId xmlns:a16="http://schemas.microsoft.com/office/drawing/2014/main" id="{E41607B3-0369-A646-B65E-4496E67F58B1}"/>
              </a:ext>
            </a:extLst>
          </p:cNvPr>
          <p:cNvSpPr>
            <a:spLocks noGrp="1"/>
          </p:cNvSpPr>
          <p:nvPr>
            <p:ph sz="quarter" idx="11"/>
          </p:nvPr>
        </p:nvSpPr>
        <p:spPr>
          <a:xfrm>
            <a:off x="929640" y="1435609"/>
            <a:ext cx="10515600" cy="4462272"/>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Impact Metrics Quantifiable Metrics to Show Potential Impact: Operational Cost Reduction: Proactive bike redistribution reduces the need for manual interventions by approximately 20-30%.</a:t>
            </a:r>
          </a:p>
          <a:p>
            <a:r>
              <a:rPr lang="en-US" sz="2000" dirty="0">
                <a:solidFill>
                  <a:schemeClr val="tx1"/>
                </a:solidFill>
                <a:latin typeface="Times New Roman" panose="02020603050405020304" pitchFamily="18" charset="0"/>
                <a:cs typeface="Times New Roman" panose="02020603050405020304" pitchFamily="18" charset="0"/>
              </a:rPr>
              <a:t>Fewer emergency relocations lower fuel and labor costs.</a:t>
            </a:r>
          </a:p>
          <a:p>
            <a:r>
              <a:rPr lang="en-US" sz="2000" dirty="0">
                <a:solidFill>
                  <a:schemeClr val="tx1"/>
                </a:solidFill>
                <a:latin typeface="Times New Roman" panose="02020603050405020304" pitchFamily="18" charset="0"/>
                <a:cs typeface="Times New Roman" panose="02020603050405020304" pitchFamily="18" charset="0"/>
              </a:rPr>
              <a:t>Improved User Satisfaction: Availability of bikes during peak hours increases customer satisfaction scores by an estimated 25%.</a:t>
            </a:r>
          </a:p>
          <a:p>
            <a:r>
              <a:rPr lang="en-US" sz="2000" dirty="0">
                <a:solidFill>
                  <a:schemeClr val="tx1"/>
                </a:solidFill>
                <a:latin typeface="Times New Roman" panose="02020603050405020304" pitchFamily="18" charset="0"/>
                <a:cs typeface="Times New Roman" panose="02020603050405020304" pitchFamily="18" charset="0"/>
              </a:rPr>
              <a:t>Ensuring docking space availability at destination stations reduces complaints by 15%.</a:t>
            </a:r>
          </a:p>
          <a:p>
            <a:r>
              <a:rPr lang="en-US" sz="2000" dirty="0">
                <a:solidFill>
                  <a:schemeClr val="tx1"/>
                </a:solidFill>
                <a:latin typeface="Times New Roman" panose="02020603050405020304" pitchFamily="18" charset="0"/>
                <a:cs typeface="Times New Roman" panose="02020603050405020304" pitchFamily="18" charset="0"/>
              </a:rPr>
              <a:t>Revenue Increase: Optimized bike allocation increases average trip counts per day, leading to a potential 10% rise in revenue.</a:t>
            </a:r>
          </a:p>
          <a:p>
            <a:r>
              <a:rPr lang="en-US" sz="2000" dirty="0">
                <a:solidFill>
                  <a:schemeClr val="tx1"/>
                </a:solidFill>
                <a:latin typeface="Times New Roman" panose="02020603050405020304" pitchFamily="18" charset="0"/>
                <a:cs typeface="Times New Roman" panose="02020603050405020304" pitchFamily="18" charset="0"/>
              </a:rPr>
              <a:t>Resource Utilization: Underutilized stations are identified and managed, improving overall system efficiency by 15-20%.</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D9BC42A-DF95-CD0D-DC1A-087035035659}"/>
              </a:ext>
            </a:extLst>
          </p:cNvPr>
          <p:cNvSpPr>
            <a:spLocks noGrp="1"/>
          </p:cNvSpPr>
          <p:nvPr>
            <p:ph type="sldNum" sz="quarter" idx="4"/>
          </p:nvPr>
        </p:nvSpPr>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3350815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4FDB1-2ADC-346E-7348-B43B3767F8ED}"/>
              </a:ext>
            </a:extLst>
          </p:cNvPr>
          <p:cNvSpPr>
            <a:spLocks noGrp="1"/>
          </p:cNvSpPr>
          <p:nvPr>
            <p:ph type="title"/>
          </p:nvPr>
        </p:nvSpPr>
        <p:spPr>
          <a:xfrm>
            <a:off x="713232" y="485113"/>
            <a:ext cx="10732008" cy="1014503"/>
          </a:xfrm>
        </p:spPr>
        <p:txBody>
          <a:bodyPr/>
          <a:lstStyle/>
          <a:p>
            <a:r>
              <a:rPr lang="en-IN" dirty="0">
                <a:solidFill>
                  <a:schemeClr val="tx1"/>
                </a:solidFill>
              </a:rPr>
              <a:t>Real-World Scenario</a:t>
            </a:r>
          </a:p>
        </p:txBody>
      </p:sp>
      <p:sp>
        <p:nvSpPr>
          <p:cNvPr id="4" name="Content Placeholder 3">
            <a:extLst>
              <a:ext uri="{FF2B5EF4-FFF2-40B4-BE49-F238E27FC236}">
                <a16:creationId xmlns:a16="http://schemas.microsoft.com/office/drawing/2014/main" id="{105AC0DA-6D80-458C-8472-1F3730CD7E8D}"/>
              </a:ext>
            </a:extLst>
          </p:cNvPr>
          <p:cNvSpPr>
            <a:spLocks noGrp="1"/>
          </p:cNvSpPr>
          <p:nvPr>
            <p:ph sz="quarter" idx="11"/>
          </p:nvPr>
        </p:nvSpPr>
        <p:spPr>
          <a:xfrm>
            <a:off x="713232" y="1764792"/>
            <a:ext cx="10732008" cy="4608095"/>
          </a:xfrm>
        </p:spPr>
        <p:txBody>
          <a:bodyPr>
            <a:normAutofit/>
          </a:bodyPr>
          <a:lstStyle/>
          <a:p>
            <a:pPr marL="0" indent="0">
              <a:buNone/>
            </a:pPr>
            <a:r>
              <a:rPr lang="en-US" b="1" dirty="0"/>
              <a:t> </a:t>
            </a:r>
            <a:r>
              <a:rPr lang="en-US" sz="2000" b="1" dirty="0">
                <a:solidFill>
                  <a:schemeClr val="tx1"/>
                </a:solidFill>
                <a:latin typeface="Times New Roman" panose="02020603050405020304" pitchFamily="18" charset="0"/>
                <a:cs typeface="Times New Roman" panose="02020603050405020304" pitchFamily="18" charset="0"/>
              </a:rPr>
              <a:t>1.Morning Rush Hour Demand Problem: </a:t>
            </a:r>
            <a:r>
              <a:rPr lang="en-US" sz="2000" dirty="0">
                <a:solidFill>
                  <a:schemeClr val="tx1"/>
                </a:solidFill>
                <a:latin typeface="Times New Roman" panose="02020603050405020304" pitchFamily="18" charset="0"/>
                <a:cs typeface="Times New Roman" panose="02020603050405020304" pitchFamily="18" charset="0"/>
              </a:rPr>
              <a:t>A central station frequently runs out of bikes during the morning rush hour, frustrating users and disrupting schedules.</a:t>
            </a: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Solution:</a:t>
            </a:r>
            <a:r>
              <a:rPr lang="en-US" sz="2000" dirty="0">
                <a:solidFill>
                  <a:schemeClr val="tx1"/>
                </a:solidFill>
                <a:latin typeface="Times New Roman" panose="02020603050405020304" pitchFamily="18" charset="0"/>
                <a:cs typeface="Times New Roman" panose="02020603050405020304" pitchFamily="18" charset="0"/>
              </a:rPr>
              <a:t> The system predicts a surge in demand for this station between 7:00 AM and 9:00 AM. Operators proactively allocate additional bikes to the station in advance, ensuring availability for commuters.</a:t>
            </a: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Outcome: </a:t>
            </a:r>
            <a:r>
              <a:rPr lang="en-US" sz="2000" dirty="0">
                <a:solidFill>
                  <a:schemeClr val="tx1"/>
                </a:solidFill>
                <a:latin typeface="Times New Roman" panose="02020603050405020304" pitchFamily="18" charset="0"/>
                <a:cs typeface="Times New Roman" panose="02020603050405020304" pitchFamily="18" charset="0"/>
              </a:rPr>
              <a:t>Improved user satisfaction, reduced complaints, and smoother station operations.</a:t>
            </a: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2.Weekend Underutilization Problem: </a:t>
            </a:r>
            <a:r>
              <a:rPr lang="en-US" sz="2000" dirty="0">
                <a:solidFill>
                  <a:schemeClr val="tx1"/>
                </a:solidFill>
                <a:latin typeface="Times New Roman" panose="02020603050405020304" pitchFamily="18" charset="0"/>
                <a:cs typeface="Times New Roman" panose="02020603050405020304" pitchFamily="18" charset="0"/>
              </a:rPr>
              <a:t>Suburban stations often see underutilization during weekends, leading to wasted resources.</a:t>
            </a: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Solution: </a:t>
            </a:r>
            <a:r>
              <a:rPr lang="en-US" sz="2000" dirty="0">
                <a:solidFill>
                  <a:schemeClr val="tx1"/>
                </a:solidFill>
                <a:latin typeface="Times New Roman" panose="02020603050405020304" pitchFamily="18" charset="0"/>
                <a:cs typeface="Times New Roman" panose="02020603050405020304" pitchFamily="18" charset="0"/>
              </a:rPr>
              <a:t>The system identifies these stations and suggests relocating bikes to tourist-heavy areas, where demand is higher on weekends.</a:t>
            </a: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Outcome: </a:t>
            </a:r>
            <a:r>
              <a:rPr lang="en-US" sz="2000" dirty="0">
                <a:solidFill>
                  <a:schemeClr val="tx1"/>
                </a:solidFill>
                <a:latin typeface="Times New Roman" panose="02020603050405020304" pitchFamily="18" charset="0"/>
                <a:cs typeface="Times New Roman" panose="02020603050405020304" pitchFamily="18" charset="0"/>
              </a:rPr>
              <a:t>Optimized resource utilization and increased revenue from bike usage.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3DE3754-2169-0267-89ED-02136C3DB925}"/>
              </a:ext>
            </a:extLst>
          </p:cNvPr>
          <p:cNvSpPr>
            <a:spLocks noGrp="1"/>
          </p:cNvSpPr>
          <p:nvPr>
            <p:ph type="sldNum" sz="quarter" idx="4"/>
          </p:nvPr>
        </p:nvSpPr>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1088308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BBE5-8E48-D683-75C9-9BC97DD4BDD4}"/>
              </a:ext>
            </a:extLst>
          </p:cNvPr>
          <p:cNvSpPr>
            <a:spLocks noGrp="1"/>
          </p:cNvSpPr>
          <p:nvPr>
            <p:ph type="title"/>
          </p:nvPr>
        </p:nvSpPr>
        <p:spPr>
          <a:xfrm>
            <a:off x="929640" y="485114"/>
            <a:ext cx="10515600" cy="1296780"/>
          </a:xfrm>
        </p:spPr>
        <p:txBody>
          <a:bodyPr/>
          <a:lstStyle/>
          <a:p>
            <a:r>
              <a:rPr lang="en-IN" dirty="0"/>
              <a:t>outputs</a:t>
            </a:r>
          </a:p>
        </p:txBody>
      </p:sp>
      <p:pic>
        <p:nvPicPr>
          <p:cNvPr id="7" name="Content Placeholder 6">
            <a:extLst>
              <a:ext uri="{FF2B5EF4-FFF2-40B4-BE49-F238E27FC236}">
                <a16:creationId xmlns:a16="http://schemas.microsoft.com/office/drawing/2014/main" id="{E12A6A5E-C9AF-F80E-B6BD-C077F79933EC}"/>
              </a:ext>
            </a:extLst>
          </p:cNvPr>
          <p:cNvPicPr>
            <a:picLocks noGrp="1" noChangeAspect="1"/>
          </p:cNvPicPr>
          <p:nvPr>
            <p:ph sz="quarter" idx="10"/>
          </p:nvPr>
        </p:nvPicPr>
        <p:blipFill>
          <a:blip r:embed="rId2"/>
          <a:stretch>
            <a:fillRect/>
          </a:stretch>
        </p:blipFill>
        <p:spPr>
          <a:xfrm>
            <a:off x="990705" y="1781893"/>
            <a:ext cx="5077968" cy="3871828"/>
          </a:xfrm>
        </p:spPr>
      </p:pic>
      <p:pic>
        <p:nvPicPr>
          <p:cNvPr id="9" name="Content Placeholder 8">
            <a:extLst>
              <a:ext uri="{FF2B5EF4-FFF2-40B4-BE49-F238E27FC236}">
                <a16:creationId xmlns:a16="http://schemas.microsoft.com/office/drawing/2014/main" id="{B6D9156B-11B6-BA11-1134-E58E21FF0730}"/>
              </a:ext>
            </a:extLst>
          </p:cNvPr>
          <p:cNvPicPr>
            <a:picLocks noGrp="1" noChangeAspect="1"/>
          </p:cNvPicPr>
          <p:nvPr>
            <p:ph sz="quarter" idx="11"/>
          </p:nvPr>
        </p:nvPicPr>
        <p:blipFill>
          <a:blip r:embed="rId3"/>
          <a:stretch>
            <a:fillRect/>
          </a:stretch>
        </p:blipFill>
        <p:spPr>
          <a:xfrm>
            <a:off x="6068673" y="1901952"/>
            <a:ext cx="5377202" cy="3751769"/>
          </a:xfrm>
        </p:spPr>
      </p:pic>
      <p:sp>
        <p:nvSpPr>
          <p:cNvPr id="5" name="Slide Number Placeholder 4">
            <a:extLst>
              <a:ext uri="{FF2B5EF4-FFF2-40B4-BE49-F238E27FC236}">
                <a16:creationId xmlns:a16="http://schemas.microsoft.com/office/drawing/2014/main" id="{5806797B-482F-A00B-EA44-4F9D53D85B2F}"/>
              </a:ext>
            </a:extLst>
          </p:cNvPr>
          <p:cNvSpPr>
            <a:spLocks noGrp="1"/>
          </p:cNvSpPr>
          <p:nvPr>
            <p:ph type="sldNum" sz="quarter" idx="4"/>
          </p:nvPr>
        </p:nvSpPr>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3632467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F3F9FB22-CA85-FC72-AA81-4708F62AB6C2}"/>
              </a:ext>
            </a:extLst>
          </p:cNvPr>
          <p:cNvSpPr>
            <a:spLocks noGrp="1"/>
          </p:cNvSpPr>
          <p:nvPr>
            <p:ph sz="quarter" idx="10"/>
          </p:nvPr>
        </p:nvSpPr>
        <p:spPr>
          <a:xfrm>
            <a:off x="6475413" y="1527049"/>
            <a:ext cx="4799012" cy="4416552"/>
          </a:xfrm>
        </p:spPr>
        <p:txBody>
          <a:bodyPr/>
          <a:lstStyle/>
          <a:p>
            <a:pPr marL="0" indent="0" algn="just">
              <a:buNone/>
            </a:pPr>
            <a:r>
              <a:rPr lang="en-US" b="1" dirty="0">
                <a:solidFill>
                  <a:schemeClr val="tx1"/>
                </a:solidFill>
                <a:latin typeface="Times New Roman" panose="02020603050405020304" pitchFamily="18" charset="0"/>
                <a:cs typeface="Times New Roman" panose="02020603050405020304" pitchFamily="18" charset="0"/>
              </a:rPr>
              <a:t>Conclusion</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This demand prediction system represents a significant advancement in managing bike-sharing services. By integrating advanced analytics, machine learning, and visualization tools, it transforms operational inefficiencies into actionable strategies. With future enhancements like weather data integration, the system could set a new standard for urban transportation management.</a:t>
            </a:r>
          </a:p>
        </p:txBody>
      </p:sp>
      <p:sp>
        <p:nvSpPr>
          <p:cNvPr id="4" name="Slide Number Placeholder 3">
            <a:extLst>
              <a:ext uri="{FF2B5EF4-FFF2-40B4-BE49-F238E27FC236}">
                <a16:creationId xmlns:a16="http://schemas.microsoft.com/office/drawing/2014/main" id="{93D8CC2E-BB8C-CF5A-C460-C662927C06B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14</a:t>
            </a:fld>
            <a:endParaRPr lang="en-US" dirty="0"/>
          </a:p>
        </p:txBody>
      </p:sp>
      <p:pic>
        <p:nvPicPr>
          <p:cNvPr id="12" name="Picture Placeholder 11">
            <a:extLst>
              <a:ext uri="{FF2B5EF4-FFF2-40B4-BE49-F238E27FC236}">
                <a16:creationId xmlns:a16="http://schemas.microsoft.com/office/drawing/2014/main" id="{7FDD813A-BCF6-08C5-C850-09CAD9091EA2}"/>
              </a:ext>
            </a:extLst>
          </p:cNvPr>
          <p:cNvPicPr>
            <a:picLocks noGrp="1" noChangeAspect="1"/>
          </p:cNvPicPr>
          <p:nvPr>
            <p:ph type="pic" sz="quarter" idx="11"/>
          </p:nvPr>
        </p:nvPicPr>
        <p:blipFill>
          <a:blip r:embed="rId3">
            <a:extLst>
              <a:ext uri="{837473B0-CC2E-450A-ABE3-18F120FF3D39}">
                <a1611:picAttrSrcUrl xmlns:a1611="http://schemas.microsoft.com/office/drawing/2016/11/main" r:id="rId4"/>
              </a:ext>
            </a:extLst>
          </a:blip>
          <a:srcRect l="9225" r="9225"/>
          <a:stretch>
            <a:fillRect/>
          </a:stretch>
        </p:blipFill>
        <p:spPr>
          <a:xfrm>
            <a:off x="647763" y="1451265"/>
            <a:ext cx="5713413" cy="4669987"/>
          </a:xfrm>
        </p:spPr>
      </p:pic>
    </p:spTree>
    <p:extLst>
      <p:ext uri="{BB962C8B-B14F-4D97-AF65-F5344CB8AC3E}">
        <p14:creationId xmlns:p14="http://schemas.microsoft.com/office/powerpoint/2010/main" val="2902754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A319C-DF88-EF5B-7421-D81B45D87FB4}"/>
              </a:ext>
            </a:extLst>
          </p:cNvPr>
          <p:cNvSpPr>
            <a:spLocks noGrp="1"/>
          </p:cNvSpPr>
          <p:nvPr>
            <p:ph type="title"/>
          </p:nvPr>
        </p:nvSpPr>
        <p:spPr/>
        <p:txBody>
          <a:bodyPr>
            <a:noAutofit/>
          </a:bodyPr>
          <a:lstStyle/>
          <a:p>
            <a:r>
              <a:rPr lang="en-US" sz="2400" b="1" dirty="0">
                <a:solidFill>
                  <a:schemeClr val="tx1"/>
                </a:solidFill>
                <a:latin typeface="Times New Roman" panose="02020603050405020304" pitchFamily="18" charset="0"/>
                <a:cs typeface="Times New Roman" panose="02020603050405020304" pitchFamily="18" charset="0"/>
              </a:rPr>
              <a:t>Bike-Sharing Demand Prediction System</a:t>
            </a:r>
            <a:br>
              <a:rPr lang="en-US" sz="2400" b="1"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This presentation introduces a comprehensive system designed to address the challenges faced by modern bike-sharing services. By leveraging real-time data and predictive analytics, the system empowers operators to make informed decisions, ensuring efficient operations and enhanced user satisfaction.</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A61F9A1B-E4DB-A4BD-2CA3-794F0C09D08B}"/>
              </a:ext>
            </a:extLst>
          </p:cNvPr>
          <p:cNvPicPr>
            <a:picLocks noGrp="1" noChangeAspect="1"/>
          </p:cNvPicPr>
          <p:nvPr>
            <p:ph sz="quarter" idx="10"/>
          </p:nvPr>
        </p:nvPicPr>
        <p:blipFill>
          <a:blip r:embed="rId2">
            <a:extLst>
              <a:ext uri="{837473B0-CC2E-450A-ABE3-18F120FF3D39}">
                <a1611:picAttrSrcUrl xmlns:a1611="http://schemas.microsoft.com/office/drawing/2016/11/main" r:id="rId3"/>
              </a:ext>
            </a:extLst>
          </a:blip>
          <a:stretch>
            <a:fillRect/>
          </a:stretch>
        </p:blipFill>
        <p:spPr>
          <a:xfrm>
            <a:off x="5574755" y="1613369"/>
            <a:ext cx="5571654" cy="4156495"/>
          </a:xfrm>
        </p:spPr>
      </p:pic>
      <p:sp>
        <p:nvSpPr>
          <p:cNvPr id="4" name="Slide Number Placeholder 3">
            <a:extLst>
              <a:ext uri="{FF2B5EF4-FFF2-40B4-BE49-F238E27FC236}">
                <a16:creationId xmlns:a16="http://schemas.microsoft.com/office/drawing/2014/main" id="{15FA5E83-E9DC-F98E-82F2-368E079FF75D}"/>
              </a:ext>
            </a:extLst>
          </p:cNvPr>
          <p:cNvSpPr>
            <a:spLocks noGrp="1"/>
          </p:cNvSpPr>
          <p:nvPr>
            <p:ph type="sldNum" sz="quarter" idx="4"/>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434855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4B7D88-18D8-7250-6364-BECA6F65381D}"/>
              </a:ext>
            </a:extLst>
          </p:cNvPr>
          <p:cNvSpPr>
            <a:spLocks noGrp="1"/>
          </p:cNvSpPr>
          <p:nvPr>
            <p:ph type="title"/>
          </p:nvPr>
        </p:nvSpPr>
        <p:spPr>
          <a:xfrm>
            <a:off x="914400" y="883920"/>
            <a:ext cx="4114800" cy="5059680"/>
          </a:xfrm>
        </p:spPr>
        <p:txBody>
          <a:bodyPr/>
          <a:lstStyle/>
          <a:p>
            <a:r>
              <a:rPr lang="en-US" dirty="0"/>
              <a:t> </a:t>
            </a:r>
          </a:p>
        </p:txBody>
      </p:sp>
      <p:sp>
        <p:nvSpPr>
          <p:cNvPr id="7" name="Content Placeholder 6">
            <a:extLst>
              <a:ext uri="{FF2B5EF4-FFF2-40B4-BE49-F238E27FC236}">
                <a16:creationId xmlns:a16="http://schemas.microsoft.com/office/drawing/2014/main" id="{0C0D5F39-EF49-BECB-8276-8B8A46F07AC2}"/>
              </a:ext>
            </a:extLst>
          </p:cNvPr>
          <p:cNvSpPr>
            <a:spLocks noGrp="1"/>
          </p:cNvSpPr>
          <p:nvPr>
            <p:ph sz="quarter" idx="10"/>
          </p:nvPr>
        </p:nvSpPr>
        <p:spPr>
          <a:xfrm>
            <a:off x="6478588" y="1121664"/>
            <a:ext cx="4799012" cy="4821936"/>
          </a:xfrm>
        </p:spPr>
        <p:txBody>
          <a:bodyPr>
            <a:noAutofit/>
          </a:bodyPr>
          <a:lstStyle/>
          <a:p>
            <a:pPr algn="just"/>
            <a:r>
              <a:rPr lang="en-US" sz="2000" b="1" dirty="0">
                <a:solidFill>
                  <a:schemeClr val="tx1"/>
                </a:solidFill>
                <a:latin typeface="Times New Roman" panose="02020603050405020304" pitchFamily="18" charset="0"/>
                <a:cs typeface="Times New Roman" panose="02020603050405020304" pitchFamily="18" charset="0"/>
              </a:rPr>
              <a:t>Introduction</a:t>
            </a:r>
          </a:p>
          <a:p>
            <a:pPr algn="just"/>
            <a:r>
              <a:rPr lang="en-US" sz="2000" dirty="0">
                <a:solidFill>
                  <a:schemeClr val="tx1"/>
                </a:solidFill>
                <a:latin typeface="Times New Roman" panose="02020603050405020304" pitchFamily="18" charset="0"/>
                <a:cs typeface="Times New Roman" panose="02020603050405020304" pitchFamily="18" charset="0"/>
              </a:rPr>
              <a:t>Bike-sharing services are integral to urban transportation, offering an eco-friendly and cost-effective commuting option. However, they face significant challenges such as imbalanced bike distribution, station inefficiencies, and unpredictable demand. Our project proposes a solution: a demand prediction system that utilizes advanced data processing and machine learning to improve resource allocation, ensuring availability and convenience for users.</a:t>
            </a:r>
          </a:p>
        </p:txBody>
      </p:sp>
      <p:pic>
        <p:nvPicPr>
          <p:cNvPr id="4" name="Picture 3">
            <a:extLst>
              <a:ext uri="{FF2B5EF4-FFF2-40B4-BE49-F238E27FC236}">
                <a16:creationId xmlns:a16="http://schemas.microsoft.com/office/drawing/2014/main" id="{0C5379A4-36B8-AF0A-D087-955DD66352C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34569" y="1867853"/>
            <a:ext cx="4799012" cy="4075747"/>
          </a:xfrm>
          <a:prstGeom prst="rect">
            <a:avLst/>
          </a:prstGeom>
        </p:spPr>
      </p:pic>
    </p:spTree>
    <p:extLst>
      <p:ext uri="{BB962C8B-B14F-4D97-AF65-F5344CB8AC3E}">
        <p14:creationId xmlns:p14="http://schemas.microsoft.com/office/powerpoint/2010/main" val="81037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304888D-B78B-26F5-9075-CDA3C673C95A}"/>
              </a:ext>
            </a:extLst>
          </p:cNvPr>
          <p:cNvSpPr>
            <a:spLocks noGrp="1"/>
          </p:cNvSpPr>
          <p:nvPr>
            <p:ph type="title"/>
          </p:nvPr>
        </p:nvSpPr>
        <p:spPr>
          <a:xfrm>
            <a:off x="6478742" y="914399"/>
            <a:ext cx="4798858" cy="5029199"/>
          </a:xfrm>
        </p:spPr>
        <p:txBody>
          <a:bodyPr>
            <a:noAutofit/>
          </a:bodyPr>
          <a:lstStyle/>
          <a:p>
            <a:r>
              <a:rPr lang="en-US" sz="2000" b="1" dirty="0">
                <a:solidFill>
                  <a:schemeClr val="tx1"/>
                </a:solidFill>
                <a:latin typeface="Times New Roman" panose="02020603050405020304" pitchFamily="18" charset="0"/>
                <a:cs typeface="Times New Roman" panose="02020603050405020304" pitchFamily="18" charset="0"/>
              </a:rPr>
              <a:t>System Architecture</a:t>
            </a:r>
            <a:br>
              <a:rPr lang="en-US" sz="2000" b="1" dirty="0">
                <a:solidFill>
                  <a:schemeClr val="tx1"/>
                </a:solidFill>
                <a:latin typeface="Times New Roman" panose="02020603050405020304" pitchFamily="18" charset="0"/>
                <a:cs typeface="Times New Roman" panose="02020603050405020304" pitchFamily="18" charset="0"/>
              </a:rPr>
            </a:br>
            <a:br>
              <a:rPr lang="en-US" sz="2000" b="1"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The system's architecture is designed to process and analyze large volumes of data, transforming it into actionable insights. Core components include real-time data ingestion, storage, processing, predictive analytics, API integration, and an interactive visualization dashboard. Together, these components create a robust framework for addressing operational challenges in bike-sharing services.</a:t>
            </a:r>
            <a:br>
              <a:rPr lang="en-US" sz="2000" dirty="0">
                <a:solidFill>
                  <a:schemeClr val="tx1"/>
                </a:solidFill>
                <a:latin typeface="Times New Roman" panose="02020603050405020304" pitchFamily="18" charset="0"/>
                <a:cs typeface="Times New Roman" panose="02020603050405020304" pitchFamily="18" charset="0"/>
              </a:rPr>
            </a:b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C3E137E-9E01-159D-3B4A-D16238677053}"/>
              </a:ext>
            </a:extLst>
          </p:cNvPr>
          <p:cNvPicPr>
            <a:picLocks noChangeAspect="1"/>
          </p:cNvPicPr>
          <p:nvPr/>
        </p:nvPicPr>
        <p:blipFill>
          <a:blip r:embed="rId3"/>
          <a:stretch>
            <a:fillRect/>
          </a:stretch>
        </p:blipFill>
        <p:spPr>
          <a:xfrm>
            <a:off x="1005653" y="589640"/>
            <a:ext cx="3593486" cy="5678720"/>
          </a:xfrm>
          <a:prstGeom prst="rect">
            <a:avLst/>
          </a:prstGeom>
        </p:spPr>
      </p:pic>
    </p:spTree>
    <p:extLst>
      <p:ext uri="{BB962C8B-B14F-4D97-AF65-F5344CB8AC3E}">
        <p14:creationId xmlns:p14="http://schemas.microsoft.com/office/powerpoint/2010/main" val="3671577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a:extLst>
              <a:ext uri="{FF2B5EF4-FFF2-40B4-BE49-F238E27FC236}">
                <a16:creationId xmlns:a16="http://schemas.microsoft.com/office/drawing/2014/main" id="{7CC1959B-E6A9-5770-EC41-43538A9E36CE}"/>
              </a:ext>
            </a:extLst>
          </p:cNvPr>
          <p:cNvSpPr>
            <a:spLocks noGrp="1"/>
          </p:cNvSpPr>
          <p:nvPr>
            <p:ph sz="quarter" idx="11"/>
          </p:nvPr>
        </p:nvSpPr>
        <p:spPr>
          <a:xfrm>
            <a:off x="910678" y="1051559"/>
            <a:ext cx="4802735" cy="4434841"/>
          </a:xfrm>
        </p:spPr>
        <p:txBody>
          <a:bodyPr>
            <a:normAutofit/>
          </a:bodyPr>
          <a:lstStyle/>
          <a:p>
            <a:pPr algn="just"/>
            <a:r>
              <a:rPr lang="en-US" sz="2000" b="1" dirty="0">
                <a:solidFill>
                  <a:schemeClr val="tx1"/>
                </a:solidFill>
                <a:latin typeface="Times New Roman" panose="02020603050405020304" pitchFamily="18" charset="0"/>
                <a:cs typeface="Times New Roman" panose="02020603050405020304" pitchFamily="18" charset="0"/>
              </a:rPr>
              <a:t>Data Ingestion and Storage</a:t>
            </a:r>
          </a:p>
          <a:p>
            <a:pPr algn="just"/>
            <a:endParaRPr lang="en-US" sz="2000" b="1"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Real-time data ingestion is achieved using Python and Apache Kafka, which efficiently stream data such as trip times, station details, and user demographics. The data is stored in a PostgreSQL database, ensuring efficient querying and scalability. This setup enables the seamless management of large datasets required for predictive modeling.</a:t>
            </a:r>
          </a:p>
        </p:txBody>
      </p:sp>
      <p:pic>
        <p:nvPicPr>
          <p:cNvPr id="20" name="Picture Placeholder 19" descr="A group of people looking at a computer">
            <a:extLst>
              <a:ext uri="{FF2B5EF4-FFF2-40B4-BE49-F238E27FC236}">
                <a16:creationId xmlns:a16="http://schemas.microsoft.com/office/drawing/2014/main" id="{3F8EC18D-03A7-9C7B-E8C4-34A8973C74DA}"/>
              </a:ext>
            </a:extLst>
          </p:cNvPr>
          <p:cNvPicPr>
            <a:picLocks noGrp="1" noChangeAspect="1"/>
          </p:cNvPicPr>
          <p:nvPr>
            <p:ph type="pic" sz="quarter" idx="10"/>
          </p:nvPr>
        </p:nvPicPr>
        <p:blipFill>
          <a:blip r:embed="rId3"/>
          <a:srcRect l="16" r="16"/>
          <a:stretch/>
        </p:blipFill>
        <p:spPr>
          <a:xfrm>
            <a:off x="6478588" y="920750"/>
            <a:ext cx="5713412" cy="5029200"/>
          </a:xfrm>
        </p:spPr>
      </p:pic>
    </p:spTree>
    <p:extLst>
      <p:ext uri="{BB962C8B-B14F-4D97-AF65-F5344CB8AC3E}">
        <p14:creationId xmlns:p14="http://schemas.microsoft.com/office/powerpoint/2010/main" val="142710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C5F8EB2-8936-F0AC-DA2A-4A5609BEA7E8}"/>
              </a:ext>
            </a:extLst>
          </p:cNvPr>
          <p:cNvSpPr>
            <a:spLocks noGrp="1"/>
          </p:cNvSpPr>
          <p:nvPr>
            <p:ph sz="quarter" idx="11"/>
          </p:nvPr>
        </p:nvSpPr>
        <p:spPr>
          <a:xfrm>
            <a:off x="6475227" y="1020445"/>
            <a:ext cx="4802735" cy="4539107"/>
          </a:xfrm>
        </p:spPr>
        <p:txBody>
          <a:bodyPr>
            <a:normAutofit/>
          </a:bodyPr>
          <a:lstStyle/>
          <a:p>
            <a:pPr marL="0" indent="0" algn="just">
              <a:buNone/>
            </a:pPr>
            <a:r>
              <a:rPr lang="en-US" sz="2000" b="1" dirty="0">
                <a:solidFill>
                  <a:schemeClr val="tx1"/>
                </a:solidFill>
                <a:latin typeface="Times New Roman" panose="02020603050405020304" pitchFamily="18" charset="0"/>
                <a:cs typeface="Times New Roman" panose="02020603050405020304" pitchFamily="18" charset="0"/>
              </a:rPr>
              <a:t>Data Processing and Feature Engineering</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Apache Spark processes raw data, cleaning and transforming it to prepare for predictive modeling. Feature engineering plays a critical role in enhancing model accuracy, with metrics like hourly trip counts, station popularity, and temporal patterns providing meaningful insights into user behavior and station demand.</a:t>
            </a:r>
          </a:p>
        </p:txBody>
      </p:sp>
      <p:pic>
        <p:nvPicPr>
          <p:cNvPr id="16" name="Picture 15">
            <a:extLst>
              <a:ext uri="{FF2B5EF4-FFF2-40B4-BE49-F238E27FC236}">
                <a16:creationId xmlns:a16="http://schemas.microsoft.com/office/drawing/2014/main" id="{53976EDA-9B1B-C645-3E13-A88F6509067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95528" y="1481328"/>
            <a:ext cx="5157216" cy="3867912"/>
          </a:xfrm>
          <a:prstGeom prst="rect">
            <a:avLst/>
          </a:prstGeom>
        </p:spPr>
      </p:pic>
    </p:spTree>
    <p:extLst>
      <p:ext uri="{BB962C8B-B14F-4D97-AF65-F5344CB8AC3E}">
        <p14:creationId xmlns:p14="http://schemas.microsoft.com/office/powerpoint/2010/main" val="762554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F098455-F3AD-4CE1-6F83-28C95857EE25}"/>
              </a:ext>
            </a:extLst>
          </p:cNvPr>
          <p:cNvSpPr>
            <a:spLocks noGrp="1"/>
          </p:cNvSpPr>
          <p:nvPr>
            <p:ph sz="quarter" idx="11"/>
          </p:nvPr>
        </p:nvSpPr>
        <p:spPr>
          <a:xfrm>
            <a:off x="910678" y="920750"/>
            <a:ext cx="4802735" cy="4684522"/>
          </a:xfrm>
        </p:spPr>
        <p:txBody>
          <a:bodyPr>
            <a:normAutofit/>
          </a:bodyPr>
          <a:lstStyle/>
          <a:p>
            <a:pPr algn="just"/>
            <a:r>
              <a:rPr lang="en-US" sz="2000" b="1" dirty="0">
                <a:solidFill>
                  <a:schemeClr val="tx1"/>
                </a:solidFill>
                <a:latin typeface="Times New Roman" panose="02020603050405020304" pitchFamily="18" charset="0"/>
                <a:cs typeface="Times New Roman" panose="02020603050405020304" pitchFamily="18" charset="0"/>
              </a:rPr>
              <a:t>Predictive Analytics</a:t>
            </a:r>
          </a:p>
          <a:p>
            <a:pPr algn="just"/>
            <a:endParaRPr lang="en-US" sz="2000" b="1"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The predictive engine, powered by XGBoost, forecasts hourly bike demand at individual stations. By analyzing historical data and identifying temporal and spatial patterns, the model empowers operators to proactively allocate resources, reducing inefficiencies and improving service availability.</a:t>
            </a:r>
          </a:p>
        </p:txBody>
      </p:sp>
      <p:sp>
        <p:nvSpPr>
          <p:cNvPr id="3" name="Slide Number Placeholder 2">
            <a:extLst>
              <a:ext uri="{FF2B5EF4-FFF2-40B4-BE49-F238E27FC236}">
                <a16:creationId xmlns:a16="http://schemas.microsoft.com/office/drawing/2014/main" id="{49D350C2-47A5-211F-A685-9ACD211179E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7</a:t>
            </a:fld>
            <a:endParaRPr lang="en-US" dirty="0"/>
          </a:p>
        </p:txBody>
      </p:sp>
      <p:pic>
        <p:nvPicPr>
          <p:cNvPr id="6" name="Picture 5">
            <a:extLst>
              <a:ext uri="{FF2B5EF4-FFF2-40B4-BE49-F238E27FC236}">
                <a16:creationId xmlns:a16="http://schemas.microsoft.com/office/drawing/2014/main" id="{3F31A2BB-DC26-E7FD-ECE8-0BAB4A3CC48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095999" y="1568196"/>
            <a:ext cx="5559439" cy="3721608"/>
          </a:xfrm>
          <a:prstGeom prst="rect">
            <a:avLst/>
          </a:prstGeom>
        </p:spPr>
      </p:pic>
      <p:sp>
        <p:nvSpPr>
          <p:cNvPr id="7" name="TextBox 6">
            <a:extLst>
              <a:ext uri="{FF2B5EF4-FFF2-40B4-BE49-F238E27FC236}">
                <a16:creationId xmlns:a16="http://schemas.microsoft.com/office/drawing/2014/main" id="{40196DAA-46B9-657F-9919-C2D17E1F859D}"/>
              </a:ext>
            </a:extLst>
          </p:cNvPr>
          <p:cNvSpPr txBox="1"/>
          <p:nvPr/>
        </p:nvSpPr>
        <p:spPr>
          <a:xfrm>
            <a:off x="973666" y="6858000"/>
            <a:ext cx="10244667" cy="230832"/>
          </a:xfrm>
          <a:prstGeom prst="rect">
            <a:avLst/>
          </a:prstGeom>
          <a:noFill/>
        </p:spPr>
        <p:txBody>
          <a:bodyPr wrap="square" rtlCol="0">
            <a:spAutoFit/>
          </a:bodyPr>
          <a:lstStyle/>
          <a:p>
            <a:r>
              <a:rPr lang="en-IN" sz="900">
                <a:hlinkClick r:id="rId4" tooltip="https://commons.wikimedia.org/wiki/File:Mountain_bike_in_downhill_race.jpg"/>
              </a:rPr>
              <a:t>This Photo</a:t>
            </a:r>
            <a:r>
              <a:rPr lang="en-IN" sz="900"/>
              <a:t> by Unknown Author is licensed under </a:t>
            </a:r>
            <a:r>
              <a:rPr lang="en-IN" sz="900">
                <a:hlinkClick r:id="rId5" tooltip="https://creativecommons.org/licenses/by-sa/3.0/"/>
              </a:rPr>
              <a:t>CC BY-SA</a:t>
            </a:r>
            <a:endParaRPr lang="en-IN" sz="900"/>
          </a:p>
        </p:txBody>
      </p:sp>
    </p:spTree>
    <p:extLst>
      <p:ext uri="{BB962C8B-B14F-4D97-AF65-F5344CB8AC3E}">
        <p14:creationId xmlns:p14="http://schemas.microsoft.com/office/powerpoint/2010/main" val="1386263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E65E832F-DC64-28CC-592D-2CA44C5718DC}"/>
              </a:ext>
            </a:extLst>
          </p:cNvPr>
          <p:cNvSpPr>
            <a:spLocks noGrp="1"/>
          </p:cNvSpPr>
          <p:nvPr>
            <p:ph sz="quarter" idx="10"/>
          </p:nvPr>
        </p:nvSpPr>
        <p:spPr>
          <a:xfrm>
            <a:off x="929640" y="1892808"/>
            <a:ext cx="4953001" cy="3760915"/>
          </a:xfrm>
        </p:spPr>
        <p:txBody>
          <a:bodyPr>
            <a:normAutofit/>
          </a:bodyPr>
          <a:lstStyle/>
          <a:p>
            <a:pPr marL="0" indent="0" algn="just">
              <a:buNone/>
            </a:pPr>
            <a:r>
              <a:rPr lang="en-US" sz="2000" b="1" dirty="0">
                <a:solidFill>
                  <a:schemeClr val="tx1"/>
                </a:solidFill>
                <a:latin typeface="Times New Roman" panose="02020603050405020304" pitchFamily="18" charset="0"/>
                <a:cs typeface="Times New Roman" panose="02020603050405020304" pitchFamily="18" charset="0"/>
              </a:rPr>
              <a:t>API Integration and Visualization</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A Flask API serves as the bridge between the predictive engine and operational tools, enabling seamless integration with existing systems. The visualization dashboard, built using Dash and Plot, offers interactive insights, including heatmaps of peak usage times and locations, tree maps of station utilization, and correlation matrices that highlight trends and patterns.</a:t>
            </a:r>
          </a:p>
        </p:txBody>
      </p:sp>
      <p:pic>
        <p:nvPicPr>
          <p:cNvPr id="5" name="Content Placeholder 4">
            <a:extLst>
              <a:ext uri="{FF2B5EF4-FFF2-40B4-BE49-F238E27FC236}">
                <a16:creationId xmlns:a16="http://schemas.microsoft.com/office/drawing/2014/main" id="{C95F34C3-66FB-E8AE-8B4B-B735938D2C2E}"/>
              </a:ext>
            </a:extLst>
          </p:cNvPr>
          <p:cNvPicPr>
            <a:picLocks noGrp="1" noChangeAspect="1"/>
          </p:cNvPicPr>
          <p:nvPr>
            <p:ph sz="quarter" idx="11"/>
          </p:nvPr>
        </p:nvPicPr>
        <p:blipFill>
          <a:blip r:embed="rId3"/>
          <a:stretch>
            <a:fillRect/>
          </a:stretch>
        </p:blipFill>
        <p:spPr>
          <a:xfrm>
            <a:off x="6308090" y="2016638"/>
            <a:ext cx="5137150" cy="2675655"/>
          </a:xfrm>
        </p:spPr>
      </p:pic>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485500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351A4F1-ABAF-2D28-B31B-A6DC9942FA18}"/>
              </a:ext>
            </a:extLst>
          </p:cNvPr>
          <p:cNvSpPr>
            <a:spLocks noGrp="1"/>
          </p:cNvSpPr>
          <p:nvPr>
            <p:ph sz="quarter" idx="11"/>
          </p:nvPr>
        </p:nvSpPr>
        <p:spPr>
          <a:xfrm>
            <a:off x="6537960" y="1294263"/>
            <a:ext cx="4843272" cy="3637085"/>
          </a:xfrm>
        </p:spPr>
        <p:txBody>
          <a:bodyPr>
            <a:normAutofit/>
          </a:bodyPr>
          <a:lstStyle/>
          <a:p>
            <a:pPr marL="0" indent="0">
              <a:buNone/>
            </a:pPr>
            <a:r>
              <a:rPr lang="en-US" sz="2000" b="1" dirty="0">
                <a:solidFill>
                  <a:schemeClr val="tx1"/>
                </a:solidFill>
                <a:latin typeface="Times New Roman" panose="02020603050405020304" pitchFamily="18" charset="0"/>
                <a:cs typeface="Times New Roman" panose="02020603050405020304" pitchFamily="18" charset="0"/>
              </a:rPr>
              <a:t>System Scalability and Impact</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The system’s modular design ensures scalability and adaptability to growing datasets. By addressing key operational challenges such as bike distribution imbalances and station inefficiencies, the system significantly improves user satisfaction and resource optimization. Its potential extends beyond bike-sharing services, offering a template for similar urban mobility challenges.</a:t>
            </a:r>
          </a:p>
        </p:txBody>
      </p:sp>
      <p:sp>
        <p:nvSpPr>
          <p:cNvPr id="2" name="Slide Number Placeholder 1">
            <a:extLst>
              <a:ext uri="{FF2B5EF4-FFF2-40B4-BE49-F238E27FC236}">
                <a16:creationId xmlns:a16="http://schemas.microsoft.com/office/drawing/2014/main" id="{60AD58C6-6F47-0261-9611-E968042F55BE}"/>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9</a:t>
            </a:fld>
            <a:endParaRPr lang="en-US" dirty="0"/>
          </a:p>
        </p:txBody>
      </p:sp>
      <p:pic>
        <p:nvPicPr>
          <p:cNvPr id="11" name="Content Placeholder 10">
            <a:extLst>
              <a:ext uri="{FF2B5EF4-FFF2-40B4-BE49-F238E27FC236}">
                <a16:creationId xmlns:a16="http://schemas.microsoft.com/office/drawing/2014/main" id="{9B2163A0-71E0-C981-93ED-D32CEF65F6A6}"/>
              </a:ext>
            </a:extLst>
          </p:cNvPr>
          <p:cNvPicPr>
            <a:picLocks noGrp="1" noChangeAspect="1"/>
          </p:cNvPicPr>
          <p:nvPr>
            <p:ph sz="quarter" idx="10"/>
          </p:nvPr>
        </p:nvPicPr>
        <p:blipFill>
          <a:blip r:embed="rId3"/>
          <a:stretch>
            <a:fillRect/>
          </a:stretch>
        </p:blipFill>
        <p:spPr>
          <a:xfrm>
            <a:off x="921131" y="1294263"/>
            <a:ext cx="5254621" cy="3637084"/>
          </a:xfrm>
        </p:spPr>
      </p:pic>
    </p:spTree>
    <p:extLst>
      <p:ext uri="{BB962C8B-B14F-4D97-AF65-F5344CB8AC3E}">
        <p14:creationId xmlns:p14="http://schemas.microsoft.com/office/powerpoint/2010/main" val="3030076204"/>
      </p:ext>
    </p:extLst>
  </p:cSld>
  <p:clrMapOvr>
    <a:masterClrMapping/>
  </p:clrMapOvr>
</p:sld>
</file>

<file path=ppt/theme/theme1.xml><?xml version="1.0" encoding="utf-8"?>
<a:theme xmlns:a="http://schemas.openxmlformats.org/drawingml/2006/main" name="Custom">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722518_win32_SD_v11" id="{6E195932-91F4-4861-8538-848409B20D97}" vid="{F5C82CE7-F5AC-4E30-975C-FD228ED220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7CDA33-9251-49D0-A51A-7888AA3E063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F796806-D3A7-49C6-9335-B8A0B9307F8E}">
  <ds:schemaRefs>
    <ds:schemaRef ds:uri="http://schemas.microsoft.com/sharepoint/v3/contenttype/forms"/>
  </ds:schemaRefs>
</ds:datastoreItem>
</file>

<file path=customXml/itemProps3.xml><?xml version="1.0" encoding="utf-8"?>
<ds:datastoreItem xmlns:ds="http://schemas.openxmlformats.org/officeDocument/2006/customXml" ds:itemID="{32E4FA29-61E2-42A6-9537-732ED628B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Light sales pitch presentation</Template>
  <TotalTime>120</TotalTime>
  <Words>928</Words>
  <Application>Microsoft Office PowerPoint</Application>
  <PresentationFormat>Widescreen</PresentationFormat>
  <Paragraphs>64</Paragraphs>
  <Slides>14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Bodoni MT</vt:lpstr>
      <vt:lpstr>Calibri</vt:lpstr>
      <vt:lpstr>Source Sans Pro Light</vt:lpstr>
      <vt:lpstr>Times New Roman</vt:lpstr>
      <vt:lpstr>Custom</vt:lpstr>
      <vt:lpstr>PowerPoint Presentation</vt:lpstr>
      <vt:lpstr>Bike-Sharing Demand Prediction System  This presentation introduces a comprehensive system designed to address the challenges faced by modern bike-sharing services. By leveraging real-time data and predictive analytics, the system empowers operators to make informed decisions, ensuring efficient operations and enhanced user satisfaction.</vt:lpstr>
      <vt:lpstr> </vt:lpstr>
      <vt:lpstr>System Architecture  The system's architecture is designed to process and analyze large volumes of data, transforming it into actionable insights. Core components include real-time data ingestion, storage, processing, predictive analytics, API integration, and an interactive visualization dashboard. Together, these components create a robust framework for addressing operational challenges in bike-sharing services. </vt:lpstr>
      <vt:lpstr>PowerPoint Presentation</vt:lpstr>
      <vt:lpstr>PowerPoint Presentation</vt:lpstr>
      <vt:lpstr>PowerPoint Presentation</vt:lpstr>
      <vt:lpstr>PowerPoint Presentation</vt:lpstr>
      <vt:lpstr>PowerPoint Presentation</vt:lpstr>
      <vt:lpstr>Client Usability</vt:lpstr>
      <vt:lpstr>Impact Metrics</vt:lpstr>
      <vt:lpstr>Real-World Scenario</vt:lpstr>
      <vt:lpstr>outputs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Niharika chowdary</dc:creator>
  <cp:lastModifiedBy>Niharika chowdary</cp:lastModifiedBy>
  <cp:revision>2</cp:revision>
  <dcterms:created xsi:type="dcterms:W3CDTF">2024-12-06T08:53:51Z</dcterms:created>
  <dcterms:modified xsi:type="dcterms:W3CDTF">2024-12-07T03:30:54Z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