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Nanum Gothic"/>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hXGRARCGxfOafhBmydj3pjxgxG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NanumGothic-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Nanum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ffdce6d30_2_12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geffdce6d30_2_1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46a79896_0_8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46a79896_0_8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 name="Google Shape;105;gf146a79896_0_8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ffdce6d30_3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effdce6d30_3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effdce6d30_2_117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geffdce6d30_2_1172"/>
          <p:cNvGrpSpPr/>
          <p:nvPr/>
        </p:nvGrpSpPr>
        <p:grpSpPr>
          <a:xfrm>
            <a:off x="830392" y="1588427"/>
            <a:ext cx="745763" cy="61102"/>
            <a:chOff x="4580561" y="2589004"/>
            <a:chExt cx="1064464" cy="25200"/>
          </a:xfrm>
        </p:grpSpPr>
        <p:sp>
          <p:nvSpPr>
            <p:cNvPr id="16" name="Google Shape;16;geffdce6d30_2_117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effdce6d30_2_117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geffdce6d30_2_117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9" name="Google Shape;19;geffdce6d30_2_117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geffdce6d30_2_117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geffdce6d30_2_1236"/>
          <p:cNvGrpSpPr/>
          <p:nvPr/>
        </p:nvGrpSpPr>
        <p:grpSpPr>
          <a:xfrm>
            <a:off x="830392" y="5558926"/>
            <a:ext cx="745763" cy="61102"/>
            <a:chOff x="4580561" y="2589004"/>
            <a:chExt cx="1064464" cy="25200"/>
          </a:xfrm>
        </p:grpSpPr>
        <p:sp>
          <p:nvSpPr>
            <p:cNvPr id="79" name="Google Shape;79;geffdce6d30_2_12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effdce6d30_2_12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geffdce6d30_2_1236"/>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geffdce6d30_2_1236"/>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3" name="Google Shape;83;geffdce6d30_2_123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effdce6d30_2_124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geffdce6d30_2_12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 name="Google Shape;88;geffdce6d30_2_12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89" name="Google Shape;89;geffdce6d30_2_12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effdce6d30_2_12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effdce6d30_2_12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geffdce6d30_2_1180"/>
          <p:cNvGrpSpPr/>
          <p:nvPr/>
        </p:nvGrpSpPr>
        <p:grpSpPr>
          <a:xfrm>
            <a:off x="830392" y="1588427"/>
            <a:ext cx="745763" cy="61102"/>
            <a:chOff x="4580561" y="2589004"/>
            <a:chExt cx="1064464" cy="25200"/>
          </a:xfrm>
        </p:grpSpPr>
        <p:sp>
          <p:nvSpPr>
            <p:cNvPr id="23" name="Google Shape;23;geffdce6d30_2_118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effdce6d30_2_118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geffdce6d30_2_1180"/>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6" name="Google Shape;26;geffdce6d30_2_118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effdce6d30_2_118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geffdce6d30_2_1186"/>
          <p:cNvGrpSpPr/>
          <p:nvPr/>
        </p:nvGrpSpPr>
        <p:grpSpPr>
          <a:xfrm>
            <a:off x="830392" y="1588427"/>
            <a:ext cx="745763" cy="61102"/>
            <a:chOff x="4580561" y="2589004"/>
            <a:chExt cx="1064464" cy="25200"/>
          </a:xfrm>
        </p:grpSpPr>
        <p:sp>
          <p:nvSpPr>
            <p:cNvPr id="30" name="Google Shape;30;geffdce6d30_2_118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effdce6d30_2_118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geffdce6d30_2_1186"/>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geffdce6d30_2_1186"/>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 name="Google Shape;34;geffdce6d30_2_118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geffdce6d30_2_119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geffdce6d30_2_1194"/>
          <p:cNvGrpSpPr/>
          <p:nvPr/>
        </p:nvGrpSpPr>
        <p:grpSpPr>
          <a:xfrm>
            <a:off x="830392" y="1588427"/>
            <a:ext cx="745763" cy="61102"/>
            <a:chOff x="4580561" y="2589004"/>
            <a:chExt cx="1064464" cy="25200"/>
          </a:xfrm>
        </p:grpSpPr>
        <p:sp>
          <p:nvSpPr>
            <p:cNvPr id="38" name="Google Shape;38;geffdce6d30_2_119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effdce6d30_2_119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effdce6d30_2_1194"/>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1" name="Google Shape;41;geffdce6d30_2_1194"/>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geffdce6d30_2_1194"/>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 name="Google Shape;43;geffdce6d30_2_119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effdce6d30_2_1203"/>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geffdce6d30_2_1203"/>
          <p:cNvGrpSpPr/>
          <p:nvPr/>
        </p:nvGrpSpPr>
        <p:grpSpPr>
          <a:xfrm>
            <a:off x="830392" y="1588427"/>
            <a:ext cx="745763" cy="61102"/>
            <a:chOff x="4580561" y="2589004"/>
            <a:chExt cx="1064464" cy="25200"/>
          </a:xfrm>
        </p:grpSpPr>
        <p:sp>
          <p:nvSpPr>
            <p:cNvPr id="47" name="Google Shape;47;geffdce6d30_2_120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effdce6d30_2_120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geffdce6d30_2_1203"/>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0" name="Google Shape;50;geffdce6d30_2_120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effdce6d30_2_121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geffdce6d30_2_1210"/>
          <p:cNvGrpSpPr/>
          <p:nvPr/>
        </p:nvGrpSpPr>
        <p:grpSpPr>
          <a:xfrm>
            <a:off x="830392" y="1588427"/>
            <a:ext cx="745763" cy="61102"/>
            <a:chOff x="4580561" y="2589004"/>
            <a:chExt cx="1064464" cy="25200"/>
          </a:xfrm>
        </p:grpSpPr>
        <p:sp>
          <p:nvSpPr>
            <p:cNvPr id="54" name="Google Shape;54;geffdce6d30_2_12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effdce6d30_2_12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geffdce6d30_2_1210"/>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7" name="Google Shape;57;geffdce6d30_2_1210"/>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geffdce6d30_2_12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geffdce6d30_2_1218"/>
          <p:cNvGrpSpPr/>
          <p:nvPr/>
        </p:nvGrpSpPr>
        <p:grpSpPr>
          <a:xfrm>
            <a:off x="830392" y="5558926"/>
            <a:ext cx="745763" cy="61102"/>
            <a:chOff x="4580561" y="2589004"/>
            <a:chExt cx="1064464" cy="25200"/>
          </a:xfrm>
        </p:grpSpPr>
        <p:sp>
          <p:nvSpPr>
            <p:cNvPr id="61" name="Google Shape;61;geffdce6d30_2_121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effdce6d30_2_121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geffdce6d30_2_121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4" name="Google Shape;64;geffdce6d30_2_121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effdce6d30_2_1224"/>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geffdce6d30_2_1224"/>
          <p:cNvGrpSpPr/>
          <p:nvPr/>
        </p:nvGrpSpPr>
        <p:grpSpPr>
          <a:xfrm>
            <a:off x="830392" y="1588427"/>
            <a:ext cx="745763" cy="61102"/>
            <a:chOff x="4580561" y="2589004"/>
            <a:chExt cx="1064464" cy="25200"/>
          </a:xfrm>
        </p:grpSpPr>
        <p:sp>
          <p:nvSpPr>
            <p:cNvPr id="68" name="Google Shape;68;geffdce6d30_2_12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effdce6d30_2_12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geffdce6d30_2_1224"/>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1" name="Google Shape;71;geffdce6d30_2_1224"/>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2" name="Google Shape;72;geffdce6d30_2_1224"/>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geffdce6d30_2_122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geffdce6d30_2_1233"/>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6" name="Google Shape;76;geffdce6d30_2_123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effdce6d30_2_116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11" name="Google Shape;11;geffdce6d30_2_116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2" name="Google Shape;12;geffdce6d30_2_116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276850" y="4388472"/>
            <a:ext cx="8461500" cy="210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700">
                <a:solidFill>
                  <a:schemeClr val="dk2"/>
                </a:solidFill>
              </a:rPr>
              <a:t>Members:</a:t>
            </a:r>
            <a:br>
              <a:rPr lang="en-US" sz="2400">
                <a:solidFill>
                  <a:srgbClr val="2185C5"/>
                </a:solidFill>
                <a:latin typeface="Nanum Gothic"/>
                <a:ea typeface="Nanum Gothic"/>
                <a:cs typeface="Nanum Gothic"/>
                <a:sym typeface="Nanum Gothic"/>
              </a:rPr>
            </a:br>
            <a:r>
              <a:rPr lang="en-US" sz="1800">
                <a:solidFill>
                  <a:srgbClr val="434343"/>
                </a:solidFill>
                <a:latin typeface="Times New Roman"/>
                <a:ea typeface="Times New Roman"/>
                <a:cs typeface="Times New Roman"/>
                <a:sym typeface="Times New Roman"/>
              </a:rPr>
              <a:t>V Hema Chandana</a:t>
            </a:r>
            <a:r>
              <a:rPr lang="en-US" sz="1800">
                <a:solidFill>
                  <a:srgbClr val="434343"/>
                </a:solidFill>
                <a:latin typeface="Times New Roman"/>
                <a:ea typeface="Times New Roman"/>
                <a:cs typeface="Times New Roman"/>
                <a:sym typeface="Times New Roman"/>
              </a:rPr>
              <a:t>   18241A05O0</a:t>
            </a:r>
            <a:br>
              <a:rPr lang="en-US" sz="1800">
                <a:solidFill>
                  <a:srgbClr val="434343"/>
                </a:solidFill>
                <a:latin typeface="Times New Roman"/>
                <a:ea typeface="Times New Roman"/>
                <a:cs typeface="Times New Roman"/>
                <a:sym typeface="Times New Roman"/>
              </a:rPr>
            </a:br>
            <a:r>
              <a:rPr lang="en-US" sz="1800">
                <a:solidFill>
                  <a:srgbClr val="434343"/>
                </a:solidFill>
                <a:latin typeface="Times New Roman"/>
                <a:ea typeface="Times New Roman"/>
                <a:cs typeface="Times New Roman"/>
                <a:sym typeface="Times New Roman"/>
              </a:rPr>
              <a:t>M Kiranmayi		 18241A05L7</a:t>
            </a:r>
            <a:br>
              <a:rPr lang="en-US" sz="1800">
                <a:solidFill>
                  <a:srgbClr val="434343"/>
                </a:solidFill>
                <a:latin typeface="Times New Roman"/>
                <a:ea typeface="Times New Roman"/>
                <a:cs typeface="Times New Roman"/>
                <a:sym typeface="Times New Roman"/>
              </a:rPr>
            </a:br>
            <a:r>
              <a:rPr lang="en-US" sz="1800">
                <a:solidFill>
                  <a:srgbClr val="434343"/>
                </a:solidFill>
                <a:latin typeface="Times New Roman"/>
                <a:ea typeface="Times New Roman"/>
                <a:cs typeface="Times New Roman"/>
                <a:sym typeface="Times New Roman"/>
              </a:rPr>
              <a:t>G Ramya     		 18241A05J8</a:t>
            </a:r>
            <a:br>
              <a:rPr lang="en-US" sz="1800">
                <a:solidFill>
                  <a:srgbClr val="434343"/>
                </a:solidFill>
                <a:latin typeface="Times New Roman"/>
                <a:ea typeface="Times New Roman"/>
                <a:cs typeface="Times New Roman"/>
                <a:sym typeface="Times New Roman"/>
              </a:rPr>
            </a:br>
            <a:r>
              <a:rPr lang="en-US" sz="1800">
                <a:solidFill>
                  <a:srgbClr val="434343"/>
                </a:solidFill>
                <a:latin typeface="Times New Roman"/>
                <a:ea typeface="Times New Roman"/>
                <a:cs typeface="Times New Roman"/>
                <a:sym typeface="Times New Roman"/>
              </a:rPr>
              <a:t>A Elizabeth   		 19245A0524</a:t>
            </a:r>
            <a:endParaRPr sz="2800">
              <a:solidFill>
                <a:srgbClr val="434343"/>
              </a:solidFill>
              <a:latin typeface="Times New Roman"/>
              <a:ea typeface="Times New Roman"/>
              <a:cs typeface="Times New Roman"/>
              <a:sym typeface="Times New Roman"/>
            </a:endParaRPr>
          </a:p>
        </p:txBody>
      </p:sp>
      <p:pic>
        <p:nvPicPr>
          <p:cNvPr id="97" name="Google Shape;97;p1"/>
          <p:cNvPicPr preferRelativeResize="0"/>
          <p:nvPr/>
        </p:nvPicPr>
        <p:blipFill rotWithShape="1">
          <a:blip r:embed="rId3">
            <a:alphaModFix/>
          </a:blip>
          <a:srcRect b="21857" l="25562" r="26994" t="23015"/>
          <a:stretch/>
        </p:blipFill>
        <p:spPr>
          <a:xfrm>
            <a:off x="3962400" y="76200"/>
            <a:ext cx="1238250" cy="1123950"/>
          </a:xfrm>
          <a:prstGeom prst="rect">
            <a:avLst/>
          </a:prstGeom>
          <a:noFill/>
          <a:ln>
            <a:noFill/>
          </a:ln>
        </p:spPr>
      </p:pic>
      <p:sp>
        <p:nvSpPr>
          <p:cNvPr id="98" name="Google Shape;98;p1"/>
          <p:cNvSpPr txBox="1"/>
          <p:nvPr/>
        </p:nvSpPr>
        <p:spPr>
          <a:xfrm>
            <a:off x="276725" y="1159875"/>
            <a:ext cx="8610600" cy="1767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600">
                <a:latin typeface="Times New Roman"/>
                <a:ea typeface="Times New Roman"/>
                <a:cs typeface="Times New Roman"/>
                <a:sym typeface="Times New Roman"/>
              </a:rPr>
              <a:t>Gokaraju Rangaraju Institute of Engineering and Technology</a:t>
            </a:r>
            <a:endParaRPr b="1" sz="16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US" sz="1200">
                <a:latin typeface="Times New Roman"/>
                <a:ea typeface="Times New Roman"/>
                <a:cs typeface="Times New Roman"/>
                <a:sym typeface="Times New Roman"/>
              </a:rPr>
              <a:t>(Autonomous)</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a:p>
            <a:pPr indent="0" lvl="0" marL="0" rtl="0" algn="ctr">
              <a:lnSpc>
                <a:spcPct val="115000"/>
              </a:lnSpc>
              <a:spcBef>
                <a:spcPts val="1000"/>
              </a:spcBef>
              <a:spcAft>
                <a:spcPts val="0"/>
              </a:spcAft>
              <a:buNone/>
            </a:pPr>
            <a:r>
              <a:rPr b="1" lang="en-US" sz="1200">
                <a:latin typeface="Liberation Serif"/>
                <a:ea typeface="Liberation Serif"/>
                <a:cs typeface="Liberation Serif"/>
                <a:sym typeface="Liberation Serif"/>
              </a:rPr>
              <a:t>GR18A4061</a:t>
            </a:r>
            <a:r>
              <a:rPr b="1" lang="en-US">
                <a:latin typeface="Times New Roman"/>
                <a:ea typeface="Times New Roman"/>
                <a:cs typeface="Times New Roman"/>
                <a:sym typeface="Times New Roman"/>
              </a:rPr>
              <a:t> - Major Project</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US">
                <a:latin typeface="Times New Roman"/>
                <a:ea typeface="Times New Roman"/>
                <a:cs typeface="Times New Roman"/>
                <a:sym typeface="Times New Roman"/>
              </a:rPr>
              <a:t>IV Year/ I Semester</a:t>
            </a:r>
            <a:endParaRPr>
              <a:latin typeface="Times New Roman"/>
              <a:ea typeface="Times New Roman"/>
              <a:cs typeface="Times New Roman"/>
              <a:sym typeface="Times New Roman"/>
            </a:endParaRPr>
          </a:p>
          <a:p>
            <a:pPr indent="0" lvl="0" marL="0" rtl="0" algn="ctr">
              <a:spcBef>
                <a:spcPts val="0"/>
              </a:spcBef>
              <a:spcAft>
                <a:spcPts val="0"/>
              </a:spcAft>
              <a:buNone/>
            </a:pPr>
            <a:r>
              <a:rPr b="1" lang="en-US">
                <a:latin typeface="Times New Roman"/>
                <a:ea typeface="Times New Roman"/>
                <a:cs typeface="Times New Roman"/>
                <a:sym typeface="Times New Roman"/>
              </a:rPr>
              <a:t>Academic year 2021-2022 </a:t>
            </a:r>
            <a:endParaRPr/>
          </a:p>
        </p:txBody>
      </p:sp>
      <p:sp>
        <p:nvSpPr>
          <p:cNvPr id="99" name="Google Shape;99;p1"/>
          <p:cNvSpPr txBox="1"/>
          <p:nvPr/>
        </p:nvSpPr>
        <p:spPr>
          <a:xfrm>
            <a:off x="429550" y="3181275"/>
            <a:ext cx="5273100" cy="646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US" sz="2600">
                <a:solidFill>
                  <a:srgbClr val="104262"/>
                </a:solidFill>
                <a:latin typeface="Times New Roman"/>
                <a:ea typeface="Times New Roman"/>
                <a:cs typeface="Times New Roman"/>
                <a:sym typeface="Times New Roman"/>
              </a:rPr>
              <a:t>Title:</a:t>
            </a:r>
            <a:r>
              <a:rPr lang="en-US" sz="3000">
                <a:solidFill>
                  <a:srgbClr val="104262"/>
                </a:solidFill>
                <a:latin typeface="Times New Roman"/>
                <a:ea typeface="Times New Roman"/>
                <a:cs typeface="Times New Roman"/>
                <a:sym typeface="Times New Roman"/>
              </a:rPr>
              <a:t>  </a:t>
            </a:r>
            <a:r>
              <a:rPr b="1" lang="en-US" sz="3000">
                <a:solidFill>
                  <a:schemeClr val="dk2"/>
                </a:solidFill>
                <a:latin typeface="Times New Roman"/>
                <a:ea typeface="Times New Roman"/>
                <a:cs typeface="Times New Roman"/>
                <a:sym typeface="Times New Roman"/>
              </a:rPr>
              <a:t>Face Mask Detection</a:t>
            </a:r>
            <a:endParaRPr b="1" sz="2400">
              <a:solidFill>
                <a:schemeClr val="dk2"/>
              </a:solidFill>
              <a:latin typeface="Times New Roman"/>
              <a:ea typeface="Times New Roman"/>
              <a:cs typeface="Times New Roman"/>
              <a:sym typeface="Times New Roman"/>
            </a:endParaRPr>
          </a:p>
        </p:txBody>
      </p:sp>
      <p:cxnSp>
        <p:nvCxnSpPr>
          <p:cNvPr id="100" name="Google Shape;100;p1"/>
          <p:cNvCxnSpPr/>
          <p:nvPr/>
        </p:nvCxnSpPr>
        <p:spPr>
          <a:xfrm>
            <a:off x="262350" y="4060650"/>
            <a:ext cx="8639700" cy="12600"/>
          </a:xfrm>
          <a:prstGeom prst="straightConnector1">
            <a:avLst/>
          </a:prstGeom>
          <a:noFill/>
          <a:ln cap="flat" cmpd="sng" w="76200">
            <a:solidFill>
              <a:srgbClr val="999999"/>
            </a:solidFill>
            <a:prstDash val="solid"/>
            <a:round/>
            <a:headEnd len="med" w="med" type="none"/>
            <a:tailEnd len="med" w="med" type="none"/>
          </a:ln>
        </p:spPr>
      </p:cxnSp>
      <p:sp>
        <p:nvSpPr>
          <p:cNvPr id="101" name="Google Shape;101;p1"/>
          <p:cNvSpPr txBox="1"/>
          <p:nvPr/>
        </p:nvSpPr>
        <p:spPr>
          <a:xfrm>
            <a:off x="5738350" y="4388475"/>
            <a:ext cx="3000000" cy="823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US" sz="1700">
                <a:solidFill>
                  <a:schemeClr val="dk2"/>
                </a:solidFill>
              </a:rPr>
              <a:t>Batch no:</a:t>
            </a:r>
            <a:r>
              <a:rPr lang="en-US">
                <a:solidFill>
                  <a:srgbClr val="2185C5"/>
                </a:solidFill>
                <a:latin typeface="Nanum Gothic"/>
                <a:ea typeface="Nanum Gothic"/>
                <a:cs typeface="Nanum Gothic"/>
                <a:sym typeface="Nanum Gothic"/>
              </a:rPr>
              <a:t>  </a:t>
            </a:r>
            <a:r>
              <a:rPr lang="en-US" sz="1800">
                <a:solidFill>
                  <a:srgbClr val="434343"/>
                </a:solidFill>
                <a:latin typeface="Times New Roman"/>
                <a:ea typeface="Times New Roman"/>
                <a:cs typeface="Times New Roman"/>
                <a:sym typeface="Times New Roman"/>
              </a:rPr>
              <a:t>D5</a:t>
            </a:r>
            <a:br>
              <a:rPr lang="en-US" sz="3200">
                <a:solidFill>
                  <a:srgbClr val="2185C5"/>
                </a:solidFill>
                <a:latin typeface="Nanum Gothic"/>
                <a:ea typeface="Nanum Gothic"/>
                <a:cs typeface="Nanum Gothic"/>
                <a:sym typeface="Nanum Gothic"/>
              </a:rPr>
            </a:br>
            <a:r>
              <a:rPr b="1" lang="en-US" sz="1700">
                <a:solidFill>
                  <a:schemeClr val="dk2"/>
                </a:solidFill>
              </a:rPr>
              <a:t>Guide:</a:t>
            </a:r>
            <a:r>
              <a:rPr lang="en-US">
                <a:solidFill>
                  <a:srgbClr val="186393"/>
                </a:solidFill>
                <a:latin typeface="Nanum Gothic"/>
                <a:ea typeface="Nanum Gothic"/>
                <a:cs typeface="Nanum Gothic"/>
                <a:sym typeface="Nanum Gothic"/>
              </a:rPr>
              <a:t>  </a:t>
            </a:r>
            <a:r>
              <a:rPr b="1" lang="en-US" sz="1900">
                <a:solidFill>
                  <a:srgbClr val="434343"/>
                </a:solidFill>
                <a:latin typeface="Times New Roman"/>
                <a:ea typeface="Times New Roman"/>
                <a:cs typeface="Times New Roman"/>
                <a:sym typeface="Times New Roman"/>
              </a:rPr>
              <a:t>G. Anil Kumar</a:t>
            </a:r>
            <a:r>
              <a:rPr lang="en-US">
                <a:solidFill>
                  <a:srgbClr val="434343"/>
                </a:solidFill>
                <a:latin typeface="Nanum Gothic"/>
                <a:ea typeface="Nanum Gothic"/>
                <a:cs typeface="Nanum Gothic"/>
                <a:sym typeface="Nanum Gothic"/>
              </a:rPr>
              <a:t> </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ffdce6d30_2_1262"/>
          <p:cNvSpPr txBox="1"/>
          <p:nvPr/>
        </p:nvSpPr>
        <p:spPr>
          <a:xfrm>
            <a:off x="295406" y="2307372"/>
            <a:ext cx="83820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71" name="Google Shape;171;geffdce6d30_2_1262"/>
          <p:cNvSpPr txBox="1"/>
          <p:nvPr>
            <p:ph idx="1" type="body"/>
          </p:nvPr>
        </p:nvSpPr>
        <p:spPr>
          <a:xfrm>
            <a:off x="334760" y="1697772"/>
            <a:ext cx="8437500" cy="4414800"/>
          </a:xfrm>
          <a:prstGeom prst="rect">
            <a:avLst/>
          </a:prstGeom>
          <a:noFill/>
          <a:ln>
            <a:noFill/>
          </a:ln>
        </p:spPr>
        <p:txBody>
          <a:bodyPr anchorCtr="0" anchor="t" bIns="45700" lIns="91425" spcFirstLastPara="1" rIns="91425" wrap="square" tIns="45700">
            <a:normAutofit/>
          </a:bodyPr>
          <a:lstStyle/>
          <a:p>
            <a:pPr indent="-323850" lvl="0" marL="342900" rtl="0" algn="just">
              <a:lnSpc>
                <a:spcPct val="115000"/>
              </a:lnSpc>
              <a:spcBef>
                <a:spcPts val="0"/>
              </a:spcBef>
              <a:spcAft>
                <a:spcPts val="0"/>
              </a:spcAft>
              <a:buClr>
                <a:schemeClr val="dk1"/>
              </a:buClr>
              <a:buSzPts val="2300"/>
              <a:buFont typeface="Times New Roman"/>
              <a:buAutoNum type="arabicPeriod"/>
            </a:pPr>
            <a:r>
              <a:rPr lang="en-US" sz="2300">
                <a:latin typeface="Times New Roman"/>
                <a:ea typeface="Times New Roman"/>
                <a:cs typeface="Times New Roman"/>
                <a:sym typeface="Times New Roman"/>
              </a:rPr>
              <a:t>Suresh K, Palangappa MB, Bhuvan S : “ Face Mask Detection by using Optimistic Convolutional Neural Network “ at International Conference on Inventive Computation Technologies [ICICT 2021] </a:t>
            </a:r>
            <a:endParaRPr sz="2300">
              <a:latin typeface="Times New Roman"/>
              <a:ea typeface="Times New Roman"/>
              <a:cs typeface="Times New Roman"/>
              <a:sym typeface="Times New Roman"/>
            </a:endParaRPr>
          </a:p>
          <a:p>
            <a:pPr indent="-323850" lvl="0" marL="342900" rtl="0" algn="just">
              <a:lnSpc>
                <a:spcPct val="115000"/>
              </a:lnSpc>
              <a:spcBef>
                <a:spcPts val="520"/>
              </a:spcBef>
              <a:spcAft>
                <a:spcPts val="0"/>
              </a:spcAft>
              <a:buClr>
                <a:schemeClr val="dk1"/>
              </a:buClr>
              <a:buSzPts val="2300"/>
              <a:buFont typeface="Times New Roman"/>
              <a:buAutoNum type="arabicPeriod"/>
            </a:pPr>
            <a:r>
              <a:rPr lang="en-US" sz="2300">
                <a:latin typeface="Times New Roman"/>
                <a:ea typeface="Times New Roman"/>
                <a:cs typeface="Times New Roman"/>
                <a:sym typeface="Times New Roman"/>
              </a:rPr>
              <a:t>Yadav S. “Deep learning based safe social distancing and facemask detection in public areas for COVID-19 safety guidelines adherence.” Int J Res Appl Sci Eng Technol. 2020;8(7):1368-1375.</a:t>
            </a:r>
            <a:endParaRPr sz="2300">
              <a:latin typeface="Times New Roman"/>
              <a:ea typeface="Times New Roman"/>
              <a:cs typeface="Times New Roman"/>
              <a:sym typeface="Times New Roman"/>
            </a:endParaRPr>
          </a:p>
          <a:p>
            <a:pPr indent="-323850" lvl="0" marL="342900" rtl="0" algn="just">
              <a:lnSpc>
                <a:spcPct val="115000"/>
              </a:lnSpc>
              <a:spcBef>
                <a:spcPts val="520"/>
              </a:spcBef>
              <a:spcAft>
                <a:spcPts val="0"/>
              </a:spcAft>
              <a:buClr>
                <a:schemeClr val="dk1"/>
              </a:buClr>
              <a:buSzPts val="2300"/>
              <a:buFont typeface="Times New Roman"/>
              <a:buAutoNum type="arabicPeriod"/>
            </a:pPr>
            <a:r>
              <a:rPr lang="en-US" sz="2300">
                <a:latin typeface="Times New Roman"/>
                <a:ea typeface="Times New Roman"/>
                <a:cs typeface="Times New Roman"/>
                <a:sym typeface="Times New Roman"/>
              </a:rPr>
              <a:t>S, Akshay &amp; Bhat, Mandara &amp; Rao, Aishwarya. (2019). “Facial Expression Recognition using Compressed Images.” International Journal of Recent Technology and Engineering. DOI:10.35940/ijrte.B1041.078219. </a:t>
            </a:r>
            <a:endParaRPr sz="2300">
              <a:latin typeface="Times New Roman"/>
              <a:ea typeface="Times New Roman"/>
              <a:cs typeface="Times New Roman"/>
              <a:sym typeface="Times New Roman"/>
            </a:endParaRPr>
          </a:p>
        </p:txBody>
      </p:sp>
      <p:sp>
        <p:nvSpPr>
          <p:cNvPr id="172" name="Google Shape;172;geffdce6d30_2_1262"/>
          <p:cNvSpPr txBox="1"/>
          <p:nvPr>
            <p:ph type="title"/>
          </p:nvPr>
        </p:nvSpPr>
        <p:spPr>
          <a:xfrm>
            <a:off x="381000" y="-30150"/>
            <a:ext cx="5638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References</a:t>
            </a:r>
            <a:endParaRPr b="0" sz="4000">
              <a:solidFill>
                <a:srgbClr val="888888"/>
              </a:solidFill>
              <a:latin typeface="Times New Roman"/>
              <a:ea typeface="Times New Roman"/>
              <a:cs typeface="Times New Roman"/>
              <a:sym typeface="Times New Roman"/>
            </a:endParaRPr>
          </a:p>
        </p:txBody>
      </p:sp>
      <p:cxnSp>
        <p:nvCxnSpPr>
          <p:cNvPr id="173" name="Google Shape;173;geffdce6d30_2_1262"/>
          <p:cNvCxnSpPr/>
          <p:nvPr/>
        </p:nvCxnSpPr>
        <p:spPr>
          <a:xfrm>
            <a:off x="262350" y="11650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f146a79896_0_880"/>
          <p:cNvSpPr txBox="1"/>
          <p:nvPr/>
        </p:nvSpPr>
        <p:spPr>
          <a:xfrm>
            <a:off x="734525" y="1777650"/>
            <a:ext cx="6542700" cy="3978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900">
                <a:solidFill>
                  <a:srgbClr val="0C0C0C"/>
                </a:solidFill>
                <a:latin typeface="Times New Roman"/>
                <a:ea typeface="Times New Roman"/>
                <a:cs typeface="Times New Roman"/>
                <a:sym typeface="Times New Roman"/>
              </a:rPr>
              <a:t>Abstract</a:t>
            </a:r>
            <a:endParaRPr sz="2900">
              <a:solidFill>
                <a:srgbClr val="0C0C0C"/>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900">
                <a:solidFill>
                  <a:srgbClr val="0C0C0C"/>
                </a:solidFill>
                <a:latin typeface="Times New Roman"/>
                <a:ea typeface="Times New Roman"/>
                <a:cs typeface="Times New Roman"/>
                <a:sym typeface="Times New Roman"/>
              </a:rPr>
              <a:t>Software/Hardware Requirements</a:t>
            </a:r>
            <a:endParaRPr sz="2900">
              <a:solidFill>
                <a:srgbClr val="0C0C0C"/>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Font typeface="Arial"/>
              <a:buNone/>
            </a:pPr>
            <a:r>
              <a:rPr lang="en-US" sz="2900">
                <a:solidFill>
                  <a:srgbClr val="0C0C0C"/>
                </a:solidFill>
                <a:latin typeface="Times New Roman"/>
                <a:ea typeface="Times New Roman"/>
                <a:cs typeface="Times New Roman"/>
                <a:sym typeface="Times New Roman"/>
              </a:rPr>
              <a:t>Existing System</a:t>
            </a:r>
            <a:endParaRPr sz="2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2900">
                <a:solidFill>
                  <a:srgbClr val="0C0C0C"/>
                </a:solidFill>
                <a:latin typeface="Times New Roman"/>
                <a:ea typeface="Times New Roman"/>
                <a:cs typeface="Times New Roman"/>
                <a:sym typeface="Times New Roman"/>
              </a:rPr>
              <a:t>Proposed System</a:t>
            </a:r>
            <a:endParaRPr sz="2900">
              <a:solidFill>
                <a:srgbClr val="0C0C0C"/>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Font typeface="Arial"/>
              <a:buNone/>
            </a:pPr>
            <a:r>
              <a:rPr lang="en-US" sz="2900">
                <a:solidFill>
                  <a:srgbClr val="0C0C0C"/>
                </a:solidFill>
                <a:latin typeface="Times New Roman"/>
                <a:ea typeface="Times New Roman"/>
                <a:cs typeface="Times New Roman"/>
                <a:sym typeface="Times New Roman"/>
              </a:rPr>
              <a:t>Proposed Modules</a:t>
            </a:r>
            <a:endParaRPr sz="2900">
              <a:solidFill>
                <a:srgbClr val="0C0C0C"/>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Font typeface="Arial"/>
              <a:buNone/>
            </a:pPr>
            <a:r>
              <a:rPr lang="en-US" sz="2900">
                <a:solidFill>
                  <a:srgbClr val="0C0C0C"/>
                </a:solidFill>
                <a:latin typeface="Times New Roman"/>
                <a:ea typeface="Times New Roman"/>
                <a:cs typeface="Times New Roman"/>
                <a:sym typeface="Times New Roman"/>
              </a:rPr>
              <a:t>References</a:t>
            </a:r>
            <a:endParaRPr sz="2900">
              <a:latin typeface="Times New Roman"/>
              <a:ea typeface="Times New Roman"/>
              <a:cs typeface="Times New Roman"/>
              <a:sym typeface="Times New Roman"/>
            </a:endParaRPr>
          </a:p>
        </p:txBody>
      </p:sp>
      <p:sp>
        <p:nvSpPr>
          <p:cNvPr id="108" name="Google Shape;108;gf146a79896_0_880"/>
          <p:cNvSpPr txBox="1"/>
          <p:nvPr/>
        </p:nvSpPr>
        <p:spPr>
          <a:xfrm>
            <a:off x="716250" y="-90325"/>
            <a:ext cx="7711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Contents</a:t>
            </a:r>
            <a:endParaRPr sz="4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381000" y="-30150"/>
            <a:ext cx="5638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Abstract</a:t>
            </a:r>
            <a:endParaRPr b="0" sz="4000">
              <a:solidFill>
                <a:srgbClr val="888888"/>
              </a:solidFill>
              <a:latin typeface="Times New Roman"/>
              <a:ea typeface="Times New Roman"/>
              <a:cs typeface="Times New Roman"/>
              <a:sym typeface="Times New Roman"/>
            </a:endParaRPr>
          </a:p>
        </p:txBody>
      </p:sp>
      <p:sp>
        <p:nvSpPr>
          <p:cNvPr id="114" name="Google Shape;114;p2"/>
          <p:cNvSpPr txBox="1"/>
          <p:nvPr/>
        </p:nvSpPr>
        <p:spPr>
          <a:xfrm>
            <a:off x="300535" y="1820633"/>
            <a:ext cx="8542800" cy="4267200"/>
          </a:xfrm>
          <a:prstGeom prst="rect">
            <a:avLst/>
          </a:prstGeom>
          <a:noFill/>
          <a:ln>
            <a:noFill/>
          </a:ln>
        </p:spPr>
        <p:txBody>
          <a:bodyPr anchorCtr="0" anchor="t" bIns="45700" lIns="91425" spcFirstLastPara="1" rIns="91425" wrap="square" tIns="45700">
            <a:noAutofit/>
          </a:bodyPr>
          <a:lstStyle/>
          <a:p>
            <a:pPr indent="-400050" lvl="0" marL="457200" marR="0" rtl="0" algn="just">
              <a:lnSpc>
                <a:spcPct val="115000"/>
              </a:lnSpc>
              <a:spcBef>
                <a:spcPts val="0"/>
              </a:spcBef>
              <a:spcAft>
                <a:spcPts val="0"/>
              </a:spcAft>
              <a:buClr>
                <a:srgbClr val="0C0C0C"/>
              </a:buClr>
              <a:buSzPts val="2700"/>
              <a:buFont typeface="Times New Roman"/>
              <a:buChar char="•"/>
            </a:pPr>
            <a:r>
              <a:rPr i="0" lang="en-US" sz="2700" u="none" cap="none" strike="noStrike">
                <a:solidFill>
                  <a:srgbClr val="0C0C0C"/>
                </a:solidFill>
                <a:latin typeface="Times New Roman"/>
                <a:ea typeface="Times New Roman"/>
                <a:cs typeface="Times New Roman"/>
                <a:sym typeface="Times New Roman"/>
              </a:rPr>
              <a:t>COVID-19 pandemic has rapidly increased health crises globally and is affecting our day-to-day lifestyle. </a:t>
            </a:r>
            <a:endParaRPr sz="1300">
              <a:solidFill>
                <a:srgbClr val="0C0C0C"/>
              </a:solidFill>
              <a:latin typeface="Times New Roman"/>
              <a:ea typeface="Times New Roman"/>
              <a:cs typeface="Times New Roman"/>
              <a:sym typeface="Times New Roman"/>
            </a:endParaRPr>
          </a:p>
          <a:p>
            <a:pPr indent="-400050" lvl="0" marL="457200" marR="0" rtl="0" algn="just">
              <a:lnSpc>
                <a:spcPct val="115000"/>
              </a:lnSpc>
              <a:spcBef>
                <a:spcPts val="0"/>
              </a:spcBef>
              <a:spcAft>
                <a:spcPts val="0"/>
              </a:spcAft>
              <a:buClr>
                <a:srgbClr val="0C0C0C"/>
              </a:buClr>
              <a:buSzPts val="2700"/>
              <a:buFont typeface="Times New Roman"/>
              <a:buChar char="•"/>
            </a:pPr>
            <a:r>
              <a:rPr i="0" lang="en-US" sz="2700" u="none" cap="none" strike="noStrike">
                <a:solidFill>
                  <a:srgbClr val="0C0C0C"/>
                </a:solidFill>
                <a:latin typeface="Times New Roman"/>
                <a:ea typeface="Times New Roman"/>
                <a:cs typeface="Times New Roman"/>
                <a:sym typeface="Times New Roman"/>
              </a:rPr>
              <a:t>A motive for survival recommendations is to wear a safe facemask, stay protected against the transmission of coronavirus.</a:t>
            </a:r>
            <a:endParaRPr sz="1300">
              <a:solidFill>
                <a:srgbClr val="0C0C0C"/>
              </a:solidFill>
              <a:latin typeface="Times New Roman"/>
              <a:ea typeface="Times New Roman"/>
              <a:cs typeface="Times New Roman"/>
              <a:sym typeface="Times New Roman"/>
            </a:endParaRPr>
          </a:p>
          <a:p>
            <a:pPr indent="-400050" lvl="0" marL="457200" marR="0" rtl="0" algn="just">
              <a:lnSpc>
                <a:spcPct val="115000"/>
              </a:lnSpc>
              <a:spcBef>
                <a:spcPts val="0"/>
              </a:spcBef>
              <a:spcAft>
                <a:spcPts val="0"/>
              </a:spcAft>
              <a:buClr>
                <a:srgbClr val="0C0C0C"/>
              </a:buClr>
              <a:buSzPts val="2700"/>
              <a:buFont typeface="Times New Roman"/>
              <a:buChar char="•"/>
            </a:pPr>
            <a:r>
              <a:rPr i="0" lang="en-US" sz="2700" u="none" cap="none" strike="noStrike">
                <a:solidFill>
                  <a:srgbClr val="0C0C0C"/>
                </a:solidFill>
                <a:latin typeface="Times New Roman"/>
                <a:ea typeface="Times New Roman"/>
                <a:cs typeface="Times New Roman"/>
                <a:sym typeface="Times New Roman"/>
              </a:rPr>
              <a:t>By wearing a facemask, the most effective preventive care must be taken against COVID-19.</a:t>
            </a:r>
            <a:endParaRPr sz="1300">
              <a:solidFill>
                <a:srgbClr val="0C0C0C"/>
              </a:solidFill>
              <a:latin typeface="Times New Roman"/>
              <a:ea typeface="Times New Roman"/>
              <a:cs typeface="Times New Roman"/>
              <a:sym typeface="Times New Roman"/>
            </a:endParaRPr>
          </a:p>
        </p:txBody>
      </p:sp>
      <p:cxnSp>
        <p:nvCxnSpPr>
          <p:cNvPr id="115" name="Google Shape;115;p2"/>
          <p:cNvCxnSpPr/>
          <p:nvPr/>
        </p:nvCxnSpPr>
        <p:spPr>
          <a:xfrm>
            <a:off x="262350" y="11650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nvSpPr>
        <p:spPr>
          <a:xfrm>
            <a:off x="300525" y="1676400"/>
            <a:ext cx="8542800" cy="4752000"/>
          </a:xfrm>
          <a:prstGeom prst="rect">
            <a:avLst/>
          </a:prstGeom>
          <a:noFill/>
          <a:ln>
            <a:noFill/>
          </a:ln>
        </p:spPr>
        <p:txBody>
          <a:bodyPr anchorCtr="0" anchor="t" bIns="45700" lIns="91425" spcFirstLastPara="1" rIns="91425" wrap="square" tIns="45700">
            <a:noAutofit/>
          </a:bodyPr>
          <a:lstStyle/>
          <a:p>
            <a:pPr indent="-323850" lvl="0" marL="457200" marR="0" rtl="0" algn="just">
              <a:lnSpc>
                <a:spcPct val="115000"/>
              </a:lnSpc>
              <a:spcBef>
                <a:spcPts val="0"/>
              </a:spcBef>
              <a:spcAft>
                <a:spcPts val="0"/>
              </a:spcAft>
              <a:buClr>
                <a:srgbClr val="0C0C0C"/>
              </a:buClr>
              <a:buSzPts val="1500"/>
              <a:buFont typeface="Times New Roman"/>
              <a:buChar char="●"/>
            </a:pPr>
            <a:r>
              <a:rPr i="0" lang="en-US" sz="2700" u="none" cap="none" strike="noStrike">
                <a:solidFill>
                  <a:srgbClr val="0C0C0C"/>
                </a:solidFill>
                <a:latin typeface="Times New Roman"/>
                <a:ea typeface="Times New Roman"/>
                <a:cs typeface="Times New Roman"/>
                <a:sym typeface="Times New Roman"/>
              </a:rPr>
              <a:t>Monitoring manually if the individuals are wearing </a:t>
            </a:r>
            <a:r>
              <a:rPr lang="en-US" sz="2700">
                <a:solidFill>
                  <a:srgbClr val="0C0C0C"/>
                </a:solidFill>
                <a:latin typeface="Times New Roman"/>
                <a:ea typeface="Times New Roman"/>
                <a:cs typeface="Times New Roman"/>
                <a:sym typeface="Times New Roman"/>
              </a:rPr>
              <a:t>face mask</a:t>
            </a:r>
            <a:r>
              <a:rPr i="0" lang="en-US" sz="2700" u="none" cap="none" strike="noStrike">
                <a:solidFill>
                  <a:srgbClr val="0C0C0C"/>
                </a:solidFill>
                <a:latin typeface="Times New Roman"/>
                <a:ea typeface="Times New Roman"/>
                <a:cs typeface="Times New Roman"/>
                <a:sym typeface="Times New Roman"/>
              </a:rPr>
              <a:t> correctly and to notify the victim in public and crowded areas is a difficult task. </a:t>
            </a:r>
            <a:endParaRPr i="0" sz="2700" u="none" cap="none" strike="noStrike">
              <a:solidFill>
                <a:srgbClr val="0C0C0C"/>
              </a:solidFill>
              <a:latin typeface="Times New Roman"/>
              <a:ea typeface="Times New Roman"/>
              <a:cs typeface="Times New Roman"/>
              <a:sym typeface="Times New Roman"/>
            </a:endParaRPr>
          </a:p>
          <a:p>
            <a:pPr indent="-323850" lvl="0" marL="457200" marR="0" rtl="0" algn="just">
              <a:lnSpc>
                <a:spcPct val="115000"/>
              </a:lnSpc>
              <a:spcBef>
                <a:spcPts val="0"/>
              </a:spcBef>
              <a:spcAft>
                <a:spcPts val="0"/>
              </a:spcAft>
              <a:buClr>
                <a:srgbClr val="0C0C0C"/>
              </a:buClr>
              <a:buSzPts val="1500"/>
              <a:buFont typeface="Times New Roman"/>
              <a:buChar char="●"/>
            </a:pPr>
            <a:r>
              <a:rPr i="0" lang="en-US" sz="2700" u="none" cap="none" strike="noStrike">
                <a:solidFill>
                  <a:srgbClr val="0C0C0C"/>
                </a:solidFill>
                <a:latin typeface="Times New Roman"/>
                <a:ea typeface="Times New Roman"/>
                <a:cs typeface="Times New Roman"/>
                <a:sym typeface="Times New Roman"/>
              </a:rPr>
              <a:t>This project approaches a simplified way to achieve facemask detection and notifying the individual if not wearing facemask. The system runs in real-time and detects if an individual face has facemask if not then notifies the person-in-charge that the individual has not been equipped with mask.</a:t>
            </a:r>
            <a:r>
              <a:rPr b="0" i="0" lang="en-US" sz="2700" u="none" cap="none" strike="noStrike">
                <a:solidFill>
                  <a:srgbClr val="0C0C0C"/>
                </a:solidFill>
                <a:latin typeface="Bookman Old Style"/>
                <a:ea typeface="Bookman Old Style"/>
                <a:cs typeface="Bookman Old Style"/>
                <a:sym typeface="Bookman Old Style"/>
              </a:rPr>
              <a:t> </a:t>
            </a:r>
            <a:endParaRPr b="0" i="0" sz="2700" u="none" cap="none" strike="noStrike">
              <a:solidFill>
                <a:srgbClr val="0C0C0C"/>
              </a:solidFill>
              <a:latin typeface="Bookman Old Style"/>
              <a:ea typeface="Bookman Old Style"/>
              <a:cs typeface="Bookman Old Style"/>
              <a:sym typeface="Bookman Old Style"/>
            </a:endParaRPr>
          </a:p>
        </p:txBody>
      </p:sp>
      <p:sp>
        <p:nvSpPr>
          <p:cNvPr id="121" name="Google Shape;121;p3"/>
          <p:cNvSpPr txBox="1"/>
          <p:nvPr>
            <p:ph type="title"/>
          </p:nvPr>
        </p:nvSpPr>
        <p:spPr>
          <a:xfrm>
            <a:off x="381000" y="-30150"/>
            <a:ext cx="5638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Abstract</a:t>
            </a:r>
            <a:endParaRPr b="0" sz="4000">
              <a:solidFill>
                <a:srgbClr val="888888"/>
              </a:solidFill>
              <a:latin typeface="Times New Roman"/>
              <a:ea typeface="Times New Roman"/>
              <a:cs typeface="Times New Roman"/>
              <a:sym typeface="Times New Roman"/>
            </a:endParaRPr>
          </a:p>
        </p:txBody>
      </p:sp>
      <p:cxnSp>
        <p:nvCxnSpPr>
          <p:cNvPr id="122" name="Google Shape;122;p3"/>
          <p:cNvCxnSpPr/>
          <p:nvPr/>
        </p:nvCxnSpPr>
        <p:spPr>
          <a:xfrm>
            <a:off x="262350" y="11650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nvSpPr>
        <p:spPr>
          <a:xfrm>
            <a:off x="14288" y="6553200"/>
            <a:ext cx="71686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Bookman Old Style"/>
                <a:ea typeface="Bookman Old Style"/>
                <a:cs typeface="Bookman Old Style"/>
                <a:sym typeface="Bookman Old Style"/>
              </a:rPr>
              <a:t>2/10</a:t>
            </a:r>
            <a:endParaRPr/>
          </a:p>
        </p:txBody>
      </p:sp>
      <p:sp>
        <p:nvSpPr>
          <p:cNvPr id="128" name="Google Shape;128;p12"/>
          <p:cNvSpPr txBox="1"/>
          <p:nvPr/>
        </p:nvSpPr>
        <p:spPr>
          <a:xfrm>
            <a:off x="295406" y="2459772"/>
            <a:ext cx="83820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29" name="Google Shape;129;p12"/>
          <p:cNvSpPr txBox="1"/>
          <p:nvPr>
            <p:ph idx="1" type="body"/>
          </p:nvPr>
        </p:nvSpPr>
        <p:spPr>
          <a:xfrm>
            <a:off x="380323" y="1747319"/>
            <a:ext cx="8437500" cy="4719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dk1"/>
              </a:buClr>
              <a:buSzPts val="3000"/>
              <a:buNone/>
            </a:pPr>
            <a:r>
              <a:rPr b="1" lang="en-US" sz="2700">
                <a:latin typeface="Times New Roman"/>
                <a:ea typeface="Times New Roman"/>
                <a:cs typeface="Times New Roman"/>
                <a:sym typeface="Times New Roman"/>
              </a:rPr>
              <a:t>Software Requirements:</a:t>
            </a:r>
            <a:endParaRPr sz="2900">
              <a:latin typeface="Times New Roman"/>
              <a:ea typeface="Times New Roman"/>
              <a:cs typeface="Times New Roman"/>
              <a:sym typeface="Times New Roman"/>
            </a:endParaRPr>
          </a:p>
          <a:p>
            <a:pPr indent="-269875" lvl="0" marL="628650" rtl="0" algn="l">
              <a:lnSpc>
                <a:spcPct val="115000"/>
              </a:lnSpc>
              <a:spcBef>
                <a:spcPts val="1000"/>
              </a:spcBef>
              <a:spcAft>
                <a:spcPts val="0"/>
              </a:spcAft>
              <a:buClr>
                <a:schemeClr val="dk2"/>
              </a:buClr>
              <a:buSzPts val="1400"/>
              <a:buFont typeface="Times New Roman"/>
              <a:buChar char="●"/>
            </a:pPr>
            <a:r>
              <a:rPr lang="en-US" sz="2300">
                <a:latin typeface="Times New Roman"/>
                <a:ea typeface="Times New Roman"/>
                <a:cs typeface="Times New Roman"/>
                <a:sym typeface="Times New Roman"/>
              </a:rPr>
              <a:t>Python 3</a:t>
            </a:r>
            <a:endParaRPr sz="1000">
              <a:latin typeface="Times New Roman"/>
              <a:ea typeface="Times New Roman"/>
              <a:cs typeface="Times New Roman"/>
              <a:sym typeface="Times New Roman"/>
            </a:endParaRPr>
          </a:p>
          <a:p>
            <a:pPr indent="-269875" lvl="0" marL="628650" rtl="0" algn="l">
              <a:lnSpc>
                <a:spcPct val="115000"/>
              </a:lnSpc>
              <a:spcBef>
                <a:spcPts val="520"/>
              </a:spcBef>
              <a:spcAft>
                <a:spcPts val="0"/>
              </a:spcAft>
              <a:buClr>
                <a:schemeClr val="dk2"/>
              </a:buClr>
              <a:buSzPts val="1400"/>
              <a:buFont typeface="Times New Roman"/>
              <a:buChar char="●"/>
            </a:pPr>
            <a:r>
              <a:rPr lang="en-US" sz="2300">
                <a:latin typeface="Times New Roman"/>
                <a:ea typeface="Times New Roman"/>
                <a:cs typeface="Times New Roman"/>
                <a:sym typeface="Times New Roman"/>
              </a:rPr>
              <a:t>Jupyter Notebook</a:t>
            </a:r>
            <a:endParaRPr sz="1000">
              <a:latin typeface="Times New Roman"/>
              <a:ea typeface="Times New Roman"/>
              <a:cs typeface="Times New Roman"/>
              <a:sym typeface="Times New Roman"/>
            </a:endParaRPr>
          </a:p>
          <a:p>
            <a:pPr indent="0" lvl="0" marL="0" rtl="0" algn="l">
              <a:spcBef>
                <a:spcPts val="520"/>
              </a:spcBef>
              <a:spcAft>
                <a:spcPts val="0"/>
              </a:spcAft>
              <a:buClr>
                <a:schemeClr val="dk1"/>
              </a:buClr>
              <a:buSzPts val="2600"/>
              <a:buNone/>
            </a:pPr>
            <a:r>
              <a:t/>
            </a:r>
            <a:endParaRPr sz="2600">
              <a:latin typeface="Bookman Old Style"/>
              <a:ea typeface="Bookman Old Style"/>
              <a:cs typeface="Bookman Old Style"/>
              <a:sym typeface="Bookman Old Style"/>
            </a:endParaRPr>
          </a:p>
          <a:p>
            <a:pPr indent="0" lvl="0" marL="0" rtl="0" algn="l">
              <a:lnSpc>
                <a:spcPct val="150000"/>
              </a:lnSpc>
              <a:spcBef>
                <a:spcPts val="600"/>
              </a:spcBef>
              <a:spcAft>
                <a:spcPts val="0"/>
              </a:spcAft>
              <a:buClr>
                <a:schemeClr val="dk1"/>
              </a:buClr>
              <a:buSzPts val="3000"/>
              <a:buNone/>
            </a:pPr>
            <a:r>
              <a:rPr b="1" lang="en-US" sz="2700">
                <a:latin typeface="Times New Roman"/>
                <a:ea typeface="Times New Roman"/>
                <a:cs typeface="Times New Roman"/>
                <a:sym typeface="Times New Roman"/>
              </a:rPr>
              <a:t>Hardware Requirements</a:t>
            </a:r>
            <a:r>
              <a:rPr b="1" lang="en-US" sz="2500">
                <a:latin typeface="Times New Roman"/>
                <a:ea typeface="Times New Roman"/>
                <a:cs typeface="Times New Roman"/>
                <a:sym typeface="Times New Roman"/>
              </a:rPr>
              <a:t>:</a:t>
            </a:r>
            <a:endParaRPr sz="2900">
              <a:latin typeface="Times New Roman"/>
              <a:ea typeface="Times New Roman"/>
              <a:cs typeface="Times New Roman"/>
              <a:sym typeface="Times New Roman"/>
            </a:endParaRPr>
          </a:p>
          <a:p>
            <a:pPr indent="-269875" lvl="0" marL="628650" rtl="0" algn="l">
              <a:lnSpc>
                <a:spcPct val="115000"/>
              </a:lnSpc>
              <a:spcBef>
                <a:spcPts val="520"/>
              </a:spcBef>
              <a:spcAft>
                <a:spcPts val="0"/>
              </a:spcAft>
              <a:buClr>
                <a:schemeClr val="dk2"/>
              </a:buClr>
              <a:buSzPts val="1400"/>
              <a:buFont typeface="Times New Roman"/>
              <a:buChar char="●"/>
            </a:pPr>
            <a:r>
              <a:rPr lang="en-US" sz="2200">
                <a:latin typeface="Times New Roman"/>
                <a:ea typeface="Times New Roman"/>
                <a:cs typeface="Times New Roman"/>
                <a:sym typeface="Times New Roman"/>
              </a:rPr>
              <a:t>Desktop/Laptop having minimum 200GB hard disk.</a:t>
            </a:r>
            <a:endParaRPr sz="900">
              <a:latin typeface="Times New Roman"/>
              <a:ea typeface="Times New Roman"/>
              <a:cs typeface="Times New Roman"/>
              <a:sym typeface="Times New Roman"/>
            </a:endParaRPr>
          </a:p>
          <a:p>
            <a:pPr indent="-269875" lvl="0" marL="628650" rtl="0" algn="l">
              <a:lnSpc>
                <a:spcPct val="115000"/>
              </a:lnSpc>
              <a:spcBef>
                <a:spcPts val="520"/>
              </a:spcBef>
              <a:spcAft>
                <a:spcPts val="0"/>
              </a:spcAft>
              <a:buClr>
                <a:schemeClr val="dk2"/>
              </a:buClr>
              <a:buSzPts val="1400"/>
              <a:buFont typeface="Times New Roman"/>
              <a:buChar char="●"/>
            </a:pPr>
            <a:r>
              <a:rPr lang="en-US" sz="2200">
                <a:latin typeface="Times New Roman"/>
                <a:ea typeface="Times New Roman"/>
                <a:cs typeface="Times New Roman"/>
                <a:sym typeface="Times New Roman"/>
              </a:rPr>
              <a:t>i3 processor or above.</a:t>
            </a:r>
            <a:endParaRPr sz="900">
              <a:latin typeface="Times New Roman"/>
              <a:ea typeface="Times New Roman"/>
              <a:cs typeface="Times New Roman"/>
              <a:sym typeface="Times New Roman"/>
            </a:endParaRPr>
          </a:p>
          <a:p>
            <a:pPr indent="-269875" lvl="0" marL="628650" rtl="0" algn="l">
              <a:lnSpc>
                <a:spcPct val="115000"/>
              </a:lnSpc>
              <a:spcBef>
                <a:spcPts val="520"/>
              </a:spcBef>
              <a:spcAft>
                <a:spcPts val="0"/>
              </a:spcAft>
              <a:buClr>
                <a:schemeClr val="dk2"/>
              </a:buClr>
              <a:buSzPts val="1400"/>
              <a:buFont typeface="Times New Roman"/>
              <a:buChar char="●"/>
            </a:pPr>
            <a:r>
              <a:rPr lang="en-US" sz="2200">
                <a:latin typeface="Times New Roman"/>
                <a:ea typeface="Times New Roman"/>
                <a:cs typeface="Times New Roman"/>
                <a:sym typeface="Times New Roman"/>
              </a:rPr>
              <a:t>Minimum 4GB RAM.</a:t>
            </a:r>
            <a:endParaRPr sz="9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None/>
            </a:pPr>
            <a:r>
              <a:t/>
            </a:r>
            <a:endParaRPr sz="2800">
              <a:latin typeface="Bookman Old Style"/>
              <a:ea typeface="Bookman Old Style"/>
              <a:cs typeface="Bookman Old Style"/>
              <a:sym typeface="Bookman Old Style"/>
            </a:endParaRPr>
          </a:p>
        </p:txBody>
      </p:sp>
      <p:sp>
        <p:nvSpPr>
          <p:cNvPr id="130" name="Google Shape;130;p12"/>
          <p:cNvSpPr txBox="1"/>
          <p:nvPr>
            <p:ph type="title"/>
          </p:nvPr>
        </p:nvSpPr>
        <p:spPr>
          <a:xfrm>
            <a:off x="381000" y="-30150"/>
            <a:ext cx="66102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Software/Hardware Requirements</a:t>
            </a:r>
            <a:endParaRPr b="0" sz="4000">
              <a:solidFill>
                <a:srgbClr val="888888"/>
              </a:solidFill>
              <a:latin typeface="Times New Roman"/>
              <a:ea typeface="Times New Roman"/>
              <a:cs typeface="Times New Roman"/>
              <a:sym typeface="Times New Roman"/>
            </a:endParaRPr>
          </a:p>
        </p:txBody>
      </p:sp>
      <p:cxnSp>
        <p:nvCxnSpPr>
          <p:cNvPr id="131" name="Google Shape;131;p12"/>
          <p:cNvCxnSpPr/>
          <p:nvPr/>
        </p:nvCxnSpPr>
        <p:spPr>
          <a:xfrm>
            <a:off x="262350" y="11650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nvSpPr>
        <p:spPr>
          <a:xfrm>
            <a:off x="295406" y="2307372"/>
            <a:ext cx="8382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38" name="Google Shape;138;p8"/>
          <p:cNvSpPr txBox="1"/>
          <p:nvPr>
            <p:ph idx="1" type="body"/>
          </p:nvPr>
        </p:nvSpPr>
        <p:spPr>
          <a:xfrm>
            <a:off x="334750" y="1447800"/>
            <a:ext cx="8437500" cy="4806300"/>
          </a:xfrm>
          <a:prstGeom prst="rect">
            <a:avLst/>
          </a:prstGeom>
          <a:noFill/>
          <a:ln>
            <a:noFill/>
          </a:ln>
        </p:spPr>
        <p:txBody>
          <a:bodyPr anchorCtr="0" anchor="t" bIns="45700" lIns="91425" spcFirstLastPara="1" rIns="91425" wrap="square" tIns="45700">
            <a:spAutoFit/>
          </a:bodyPr>
          <a:lstStyle/>
          <a:p>
            <a:pPr indent="0" lvl="0" marL="0" rtl="0" algn="just">
              <a:lnSpc>
                <a:spcPct val="125000"/>
              </a:lnSpc>
              <a:spcBef>
                <a:spcPts val="0"/>
              </a:spcBef>
              <a:spcAft>
                <a:spcPts val="0"/>
              </a:spcAft>
              <a:buClr>
                <a:schemeClr val="dk1"/>
              </a:buClr>
              <a:buSzPts val="2800"/>
              <a:buNone/>
            </a:pPr>
            <a:r>
              <a:rPr lang="en-US" sz="2500">
                <a:latin typeface="Times New Roman"/>
                <a:ea typeface="Times New Roman"/>
                <a:cs typeface="Times New Roman"/>
                <a:sym typeface="Times New Roman"/>
              </a:rPr>
              <a:t>Facemask detection model has become a most essential model during COVID-19 pandemic. Since manually monitoring is difficult, many models were developed. </a:t>
            </a:r>
            <a:endParaRPr sz="2500">
              <a:latin typeface="Times New Roman"/>
              <a:ea typeface="Times New Roman"/>
              <a:cs typeface="Times New Roman"/>
              <a:sym typeface="Times New Roman"/>
            </a:endParaRPr>
          </a:p>
          <a:p>
            <a:pPr indent="-349250" lvl="0" marL="457200" rtl="0" algn="just">
              <a:lnSpc>
                <a:spcPct val="125000"/>
              </a:lnSpc>
              <a:spcBef>
                <a:spcPts val="0"/>
              </a:spcBef>
              <a:spcAft>
                <a:spcPts val="0"/>
              </a:spcAft>
              <a:buClr>
                <a:srgbClr val="0C0C0C"/>
              </a:buClr>
              <a:buSzPts val="1900"/>
              <a:buFont typeface="Times New Roman"/>
              <a:buChar char="●"/>
            </a:pPr>
            <a:r>
              <a:rPr lang="en-US" sz="2500">
                <a:latin typeface="Times New Roman"/>
                <a:ea typeface="Times New Roman"/>
                <a:cs typeface="Times New Roman"/>
                <a:sym typeface="Times New Roman"/>
              </a:rPr>
              <a:t>One such approach is built as real-time automated model integrated with surveillance cameras in public for detection and report to respective authorities using raspberry pi4.</a:t>
            </a:r>
            <a:endParaRPr sz="2500">
              <a:latin typeface="Times New Roman"/>
              <a:ea typeface="Times New Roman"/>
              <a:cs typeface="Times New Roman"/>
              <a:sym typeface="Times New Roman"/>
            </a:endParaRPr>
          </a:p>
          <a:p>
            <a:pPr indent="-342900" lvl="0" marL="457200" rtl="0" algn="just">
              <a:lnSpc>
                <a:spcPct val="125000"/>
              </a:lnSpc>
              <a:spcBef>
                <a:spcPts val="0"/>
              </a:spcBef>
              <a:spcAft>
                <a:spcPts val="0"/>
              </a:spcAft>
              <a:buClr>
                <a:srgbClr val="0C0C0C"/>
              </a:buClr>
              <a:buSzPts val="1800"/>
              <a:buFont typeface="Times New Roman"/>
              <a:buChar char="●"/>
            </a:pPr>
            <a:r>
              <a:rPr lang="en-US" sz="2500">
                <a:latin typeface="Times New Roman"/>
                <a:ea typeface="Times New Roman"/>
                <a:cs typeface="Times New Roman"/>
                <a:sym typeface="Times New Roman"/>
              </a:rPr>
              <a:t>Using such IOT models require a hardware support, which can be costly and sensitive. Even if a single wire has been damaged then the entire project will shut down. These are costly, unstable and sometimes inaccurate as well. </a:t>
            </a:r>
            <a:endParaRPr sz="2500">
              <a:latin typeface="Times New Roman"/>
              <a:ea typeface="Times New Roman"/>
              <a:cs typeface="Times New Roman"/>
              <a:sym typeface="Times New Roman"/>
            </a:endParaRPr>
          </a:p>
        </p:txBody>
      </p:sp>
      <p:sp>
        <p:nvSpPr>
          <p:cNvPr id="139" name="Google Shape;139;p8"/>
          <p:cNvSpPr txBox="1"/>
          <p:nvPr/>
        </p:nvSpPr>
        <p:spPr>
          <a:xfrm>
            <a:off x="1905000" y="6858000"/>
            <a:ext cx="4572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40" name="Google Shape;140;p8"/>
          <p:cNvSpPr txBox="1"/>
          <p:nvPr>
            <p:ph type="title"/>
          </p:nvPr>
        </p:nvSpPr>
        <p:spPr>
          <a:xfrm>
            <a:off x="381000" y="122250"/>
            <a:ext cx="5638800" cy="7080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Existing Modules</a:t>
            </a:r>
            <a:endParaRPr b="0" sz="4000">
              <a:solidFill>
                <a:srgbClr val="888888"/>
              </a:solidFill>
              <a:latin typeface="Times New Roman"/>
              <a:ea typeface="Times New Roman"/>
              <a:cs typeface="Times New Roman"/>
              <a:sym typeface="Times New Roman"/>
            </a:endParaRPr>
          </a:p>
        </p:txBody>
      </p:sp>
      <p:cxnSp>
        <p:nvCxnSpPr>
          <p:cNvPr id="141" name="Google Shape;141;p8"/>
          <p:cNvCxnSpPr/>
          <p:nvPr/>
        </p:nvCxnSpPr>
        <p:spPr>
          <a:xfrm>
            <a:off x="262350" y="10126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nvSpPr>
        <p:spPr>
          <a:xfrm>
            <a:off x="295406" y="2307372"/>
            <a:ext cx="8382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47" name="Google Shape;147;p10"/>
          <p:cNvSpPr txBox="1"/>
          <p:nvPr>
            <p:ph idx="1" type="body"/>
          </p:nvPr>
        </p:nvSpPr>
        <p:spPr>
          <a:xfrm>
            <a:off x="353183" y="1871572"/>
            <a:ext cx="8437500" cy="4414800"/>
          </a:xfrm>
          <a:prstGeom prst="rect">
            <a:avLst/>
          </a:prstGeom>
          <a:noFill/>
          <a:ln>
            <a:noFill/>
          </a:ln>
        </p:spPr>
        <p:txBody>
          <a:bodyPr anchorCtr="0" anchor="t" bIns="45700" lIns="91425" spcFirstLastPara="1" rIns="91425" wrap="square" tIns="45700">
            <a:noAutofit/>
          </a:bodyPr>
          <a:lstStyle/>
          <a:p>
            <a:pPr indent="-285750" lvl="0" marL="342900" rtl="0" algn="just">
              <a:lnSpc>
                <a:spcPct val="115000"/>
              </a:lnSpc>
              <a:spcBef>
                <a:spcPts val="0"/>
              </a:spcBef>
              <a:spcAft>
                <a:spcPts val="0"/>
              </a:spcAft>
              <a:buClr>
                <a:srgbClr val="0C0C0C"/>
              </a:buClr>
              <a:buSzPts val="1800"/>
              <a:buFont typeface="Times New Roman"/>
              <a:buChar char="●"/>
            </a:pPr>
            <a:r>
              <a:rPr lang="en-US" sz="2700">
                <a:latin typeface="Times New Roman"/>
                <a:ea typeface="Times New Roman"/>
                <a:cs typeface="Times New Roman"/>
                <a:sym typeface="Times New Roman"/>
              </a:rPr>
              <a:t>Here our system uses Image processing and Machine learning techniques.</a:t>
            </a:r>
            <a:endParaRPr sz="2700">
              <a:latin typeface="Times New Roman"/>
              <a:ea typeface="Times New Roman"/>
              <a:cs typeface="Times New Roman"/>
              <a:sym typeface="Times New Roman"/>
            </a:endParaRPr>
          </a:p>
          <a:p>
            <a:pPr indent="-285750" lvl="0" marL="342900" rtl="0" algn="just">
              <a:lnSpc>
                <a:spcPct val="115000"/>
              </a:lnSpc>
              <a:spcBef>
                <a:spcPts val="540"/>
              </a:spcBef>
              <a:spcAft>
                <a:spcPts val="0"/>
              </a:spcAft>
              <a:buClr>
                <a:srgbClr val="0C0C0C"/>
              </a:buClr>
              <a:buSzPts val="1800"/>
              <a:buFont typeface="Times New Roman"/>
              <a:buChar char="●"/>
            </a:pPr>
            <a:r>
              <a:rPr lang="en-US" sz="2700">
                <a:latin typeface="Times New Roman"/>
                <a:ea typeface="Times New Roman"/>
                <a:cs typeface="Times New Roman"/>
                <a:sym typeface="Times New Roman"/>
              </a:rPr>
              <a:t>First we collect the data of images of faces with and without mask.</a:t>
            </a:r>
            <a:endParaRPr sz="2700">
              <a:latin typeface="Times New Roman"/>
              <a:ea typeface="Times New Roman"/>
              <a:cs typeface="Times New Roman"/>
              <a:sym typeface="Times New Roman"/>
            </a:endParaRPr>
          </a:p>
          <a:p>
            <a:pPr indent="-285750" lvl="0" marL="342900" rtl="0" algn="just">
              <a:lnSpc>
                <a:spcPct val="115000"/>
              </a:lnSpc>
              <a:spcBef>
                <a:spcPts val="540"/>
              </a:spcBef>
              <a:spcAft>
                <a:spcPts val="0"/>
              </a:spcAft>
              <a:buClr>
                <a:srgbClr val="0C0C0C"/>
              </a:buClr>
              <a:buSzPts val="1800"/>
              <a:buFont typeface="Times New Roman"/>
              <a:buChar char="●"/>
            </a:pPr>
            <a:r>
              <a:rPr lang="en-US" sz="2700">
                <a:latin typeface="Times New Roman"/>
                <a:ea typeface="Times New Roman"/>
                <a:cs typeface="Times New Roman"/>
                <a:sym typeface="Times New Roman"/>
              </a:rPr>
              <a:t>For applying Image processing we use Viola-Jones algorithm for detecting the faces.</a:t>
            </a:r>
            <a:endParaRPr sz="2700">
              <a:latin typeface="Times New Roman"/>
              <a:ea typeface="Times New Roman"/>
              <a:cs typeface="Times New Roman"/>
              <a:sym typeface="Times New Roman"/>
            </a:endParaRPr>
          </a:p>
          <a:p>
            <a:pPr indent="-285750" lvl="0" marL="342900" rtl="0" algn="just">
              <a:lnSpc>
                <a:spcPct val="115000"/>
              </a:lnSpc>
              <a:spcBef>
                <a:spcPts val="540"/>
              </a:spcBef>
              <a:spcAft>
                <a:spcPts val="0"/>
              </a:spcAft>
              <a:buClr>
                <a:srgbClr val="0C0C0C"/>
              </a:buClr>
              <a:buSzPts val="1800"/>
              <a:buFont typeface="Times New Roman"/>
              <a:buChar char="●"/>
            </a:pPr>
            <a:r>
              <a:rPr lang="en-US" sz="2700">
                <a:latin typeface="Times New Roman"/>
                <a:ea typeface="Times New Roman"/>
                <a:cs typeface="Times New Roman"/>
                <a:sym typeface="Times New Roman"/>
              </a:rPr>
              <a:t>After that we apply machine learning techniques like Convolution Neural Network(CNN) for training the model with the data.</a:t>
            </a:r>
            <a:endParaRPr sz="2700">
              <a:latin typeface="Times New Roman"/>
              <a:ea typeface="Times New Roman"/>
              <a:cs typeface="Times New Roman"/>
              <a:sym typeface="Times New Roman"/>
            </a:endParaRPr>
          </a:p>
          <a:p>
            <a:pPr indent="0" lvl="0" marL="0" rtl="0" algn="l">
              <a:spcBef>
                <a:spcPts val="540"/>
              </a:spcBef>
              <a:spcAft>
                <a:spcPts val="0"/>
              </a:spcAft>
              <a:buClr>
                <a:schemeClr val="dk1"/>
              </a:buClr>
              <a:buSzPts val="2295"/>
              <a:buNone/>
            </a:pPr>
            <a:r>
              <a:t/>
            </a:r>
            <a:endParaRPr sz="2295">
              <a:latin typeface="Bookman Old Style"/>
              <a:ea typeface="Bookman Old Style"/>
              <a:cs typeface="Bookman Old Style"/>
              <a:sym typeface="Bookman Old Style"/>
            </a:endParaRPr>
          </a:p>
        </p:txBody>
      </p:sp>
      <p:sp>
        <p:nvSpPr>
          <p:cNvPr id="148" name="Google Shape;148;p10"/>
          <p:cNvSpPr txBox="1"/>
          <p:nvPr>
            <p:ph type="title"/>
          </p:nvPr>
        </p:nvSpPr>
        <p:spPr>
          <a:xfrm>
            <a:off x="381000" y="-30150"/>
            <a:ext cx="5638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Proposed System</a:t>
            </a:r>
            <a:endParaRPr b="0" sz="4000">
              <a:solidFill>
                <a:srgbClr val="888888"/>
              </a:solidFill>
              <a:latin typeface="Times New Roman"/>
              <a:ea typeface="Times New Roman"/>
              <a:cs typeface="Times New Roman"/>
              <a:sym typeface="Times New Roman"/>
            </a:endParaRPr>
          </a:p>
        </p:txBody>
      </p:sp>
      <p:cxnSp>
        <p:nvCxnSpPr>
          <p:cNvPr id="149" name="Google Shape;149;p10"/>
          <p:cNvCxnSpPr/>
          <p:nvPr/>
        </p:nvCxnSpPr>
        <p:spPr>
          <a:xfrm>
            <a:off x="262350" y="11650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nvSpPr>
        <p:spPr>
          <a:xfrm>
            <a:off x="295406" y="2307372"/>
            <a:ext cx="8382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55" name="Google Shape;155;p13"/>
          <p:cNvSpPr txBox="1"/>
          <p:nvPr>
            <p:ph idx="1" type="body"/>
          </p:nvPr>
        </p:nvSpPr>
        <p:spPr>
          <a:xfrm>
            <a:off x="334760" y="1316772"/>
            <a:ext cx="8437500" cy="51822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520"/>
              </a:spcBef>
              <a:spcAft>
                <a:spcPts val="0"/>
              </a:spcAft>
              <a:buNone/>
            </a:pPr>
            <a:r>
              <a:rPr lang="en-US" sz="2300" u="sng">
                <a:solidFill>
                  <a:srgbClr val="0C0C0C"/>
                </a:solidFill>
                <a:latin typeface="Times New Roman"/>
                <a:ea typeface="Times New Roman"/>
                <a:cs typeface="Times New Roman"/>
                <a:sym typeface="Times New Roman"/>
              </a:rPr>
              <a:t>Module 1</a:t>
            </a:r>
            <a:r>
              <a:rPr lang="en-US" sz="2300">
                <a:solidFill>
                  <a:srgbClr val="0C0C0C"/>
                </a:solidFill>
                <a:latin typeface="Times New Roman"/>
                <a:ea typeface="Times New Roman"/>
                <a:cs typeface="Times New Roman"/>
                <a:sym typeface="Times New Roman"/>
              </a:rPr>
              <a:t>: </a:t>
            </a:r>
            <a:r>
              <a:rPr b="1" lang="en-US" sz="2300">
                <a:solidFill>
                  <a:srgbClr val="0C0C0C"/>
                </a:solidFill>
                <a:latin typeface="Times New Roman"/>
                <a:ea typeface="Times New Roman"/>
                <a:cs typeface="Times New Roman"/>
                <a:sym typeface="Times New Roman"/>
              </a:rPr>
              <a:t>Collection of Data and pre-processing:</a:t>
            </a:r>
            <a:endParaRPr b="1" sz="2300">
              <a:solidFill>
                <a:srgbClr val="0C0C0C"/>
              </a:solidFill>
              <a:latin typeface="Times New Roman"/>
              <a:ea typeface="Times New Roman"/>
              <a:cs typeface="Times New Roman"/>
              <a:sym typeface="Times New Roman"/>
            </a:endParaRPr>
          </a:p>
          <a:p>
            <a:pPr indent="742950" lvl="0" marL="228600" rtl="0" algn="just">
              <a:lnSpc>
                <a:spcPct val="150000"/>
              </a:lnSpc>
              <a:spcBef>
                <a:spcPts val="1000"/>
              </a:spcBef>
              <a:spcAft>
                <a:spcPts val="0"/>
              </a:spcAft>
              <a:buNone/>
            </a:pPr>
            <a:r>
              <a:rPr lang="en-US" sz="2300">
                <a:solidFill>
                  <a:srgbClr val="0C0C0C"/>
                </a:solidFill>
                <a:latin typeface="Calibri"/>
                <a:ea typeface="Calibri"/>
                <a:cs typeface="Calibri"/>
                <a:sym typeface="Calibri"/>
              </a:rPr>
              <a:t>The proposed system uses face cropped data containing images with different angles and different poses of face with and without masks.</a:t>
            </a:r>
            <a:endParaRPr sz="2300">
              <a:solidFill>
                <a:srgbClr val="0C0C0C"/>
              </a:solidFill>
              <a:latin typeface="Calibri"/>
              <a:ea typeface="Calibri"/>
              <a:cs typeface="Calibri"/>
              <a:sym typeface="Calibri"/>
            </a:endParaRPr>
          </a:p>
          <a:p>
            <a:pPr indent="0" lvl="0" marL="0" rtl="0" algn="just">
              <a:lnSpc>
                <a:spcPct val="150000"/>
              </a:lnSpc>
              <a:spcBef>
                <a:spcPts val="1800"/>
              </a:spcBef>
              <a:spcAft>
                <a:spcPts val="0"/>
              </a:spcAft>
              <a:buNone/>
            </a:pPr>
            <a:r>
              <a:rPr lang="en-US" sz="2300" u="sng">
                <a:solidFill>
                  <a:srgbClr val="0C0C0C"/>
                </a:solidFill>
                <a:latin typeface="Times New Roman"/>
                <a:ea typeface="Times New Roman"/>
                <a:cs typeface="Times New Roman"/>
                <a:sym typeface="Times New Roman"/>
              </a:rPr>
              <a:t>Module 2</a:t>
            </a:r>
            <a:r>
              <a:rPr lang="en-US" sz="2300">
                <a:solidFill>
                  <a:srgbClr val="0C0C0C"/>
                </a:solidFill>
                <a:latin typeface="Times New Roman"/>
                <a:ea typeface="Times New Roman"/>
                <a:cs typeface="Times New Roman"/>
                <a:sym typeface="Times New Roman"/>
              </a:rPr>
              <a:t>: </a:t>
            </a:r>
            <a:r>
              <a:rPr b="1" lang="en-US" sz="2300">
                <a:solidFill>
                  <a:srgbClr val="0C0C0C"/>
                </a:solidFill>
                <a:latin typeface="Times New Roman"/>
                <a:ea typeface="Times New Roman"/>
                <a:cs typeface="Times New Roman"/>
                <a:sym typeface="Times New Roman"/>
              </a:rPr>
              <a:t>Building and Training the Model:</a:t>
            </a:r>
            <a:endParaRPr b="1" sz="2300">
              <a:solidFill>
                <a:srgbClr val="0C0C0C"/>
              </a:solidFill>
              <a:latin typeface="Times New Roman"/>
              <a:ea typeface="Times New Roman"/>
              <a:cs typeface="Times New Roman"/>
              <a:sym typeface="Times New Roman"/>
            </a:endParaRPr>
          </a:p>
          <a:p>
            <a:pPr indent="742950" lvl="0" marL="228600" rtl="0" algn="just">
              <a:lnSpc>
                <a:spcPct val="150000"/>
              </a:lnSpc>
              <a:spcBef>
                <a:spcPts val="1000"/>
              </a:spcBef>
              <a:spcAft>
                <a:spcPts val="0"/>
              </a:spcAft>
              <a:buNone/>
            </a:pPr>
            <a:r>
              <a:rPr lang="en-US" sz="2300">
                <a:solidFill>
                  <a:srgbClr val="0C0C0C"/>
                </a:solidFill>
                <a:latin typeface="Calibri"/>
                <a:ea typeface="Calibri"/>
                <a:cs typeface="Calibri"/>
                <a:sym typeface="Calibri"/>
              </a:rPr>
              <a:t>In the proposed system the custom dataset will be loaded and the algorithm will be trained based on labelled images. In this step the images will be resized and it will be converted into numpy array format.</a:t>
            </a:r>
            <a:endParaRPr b="1" sz="2300">
              <a:solidFill>
                <a:srgbClr val="0C0C0C"/>
              </a:solidFill>
              <a:latin typeface="Times New Roman"/>
              <a:ea typeface="Times New Roman"/>
              <a:cs typeface="Times New Roman"/>
              <a:sym typeface="Times New Roman"/>
            </a:endParaRPr>
          </a:p>
        </p:txBody>
      </p:sp>
      <p:sp>
        <p:nvSpPr>
          <p:cNvPr id="156" name="Google Shape;156;p13"/>
          <p:cNvSpPr txBox="1"/>
          <p:nvPr>
            <p:ph type="title"/>
          </p:nvPr>
        </p:nvSpPr>
        <p:spPr>
          <a:xfrm>
            <a:off x="381000" y="46050"/>
            <a:ext cx="5638800" cy="7080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Proposed Modules</a:t>
            </a:r>
            <a:endParaRPr b="0" sz="4000">
              <a:solidFill>
                <a:srgbClr val="888888"/>
              </a:solidFill>
              <a:latin typeface="Times New Roman"/>
              <a:ea typeface="Times New Roman"/>
              <a:cs typeface="Times New Roman"/>
              <a:sym typeface="Times New Roman"/>
            </a:endParaRPr>
          </a:p>
        </p:txBody>
      </p:sp>
      <p:cxnSp>
        <p:nvCxnSpPr>
          <p:cNvPr id="157" name="Google Shape;157;p13"/>
          <p:cNvCxnSpPr/>
          <p:nvPr/>
        </p:nvCxnSpPr>
        <p:spPr>
          <a:xfrm>
            <a:off x="262350" y="9364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effdce6d30_3_4"/>
          <p:cNvSpPr txBox="1"/>
          <p:nvPr/>
        </p:nvSpPr>
        <p:spPr>
          <a:xfrm>
            <a:off x="295406" y="2307372"/>
            <a:ext cx="83820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p:txBody>
      </p:sp>
      <p:sp>
        <p:nvSpPr>
          <p:cNvPr id="163" name="Google Shape;163;geffdce6d30_3_4"/>
          <p:cNvSpPr txBox="1"/>
          <p:nvPr>
            <p:ph idx="1" type="body"/>
          </p:nvPr>
        </p:nvSpPr>
        <p:spPr>
          <a:xfrm>
            <a:off x="334760" y="1164372"/>
            <a:ext cx="8437500" cy="54036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520"/>
              </a:spcBef>
              <a:spcAft>
                <a:spcPts val="0"/>
              </a:spcAft>
              <a:buNone/>
            </a:pPr>
            <a:r>
              <a:rPr lang="en-US" sz="2300" u="sng">
                <a:solidFill>
                  <a:srgbClr val="0C0C0C"/>
                </a:solidFill>
                <a:latin typeface="Times New Roman"/>
                <a:ea typeface="Times New Roman"/>
                <a:cs typeface="Times New Roman"/>
                <a:sym typeface="Times New Roman"/>
              </a:rPr>
              <a:t>Module 3</a:t>
            </a:r>
            <a:r>
              <a:rPr lang="en-US" sz="2300">
                <a:solidFill>
                  <a:srgbClr val="0C0C0C"/>
                </a:solidFill>
                <a:latin typeface="Times New Roman"/>
                <a:ea typeface="Times New Roman"/>
                <a:cs typeface="Times New Roman"/>
                <a:sym typeface="Times New Roman"/>
              </a:rPr>
              <a:t>: </a:t>
            </a:r>
            <a:r>
              <a:rPr b="1" lang="en-US" sz="2300">
                <a:solidFill>
                  <a:srgbClr val="0C0C0C"/>
                </a:solidFill>
                <a:latin typeface="Times New Roman"/>
                <a:ea typeface="Times New Roman"/>
                <a:cs typeface="Times New Roman"/>
                <a:sym typeface="Times New Roman"/>
              </a:rPr>
              <a:t>Model Testing:</a:t>
            </a:r>
            <a:endParaRPr b="1" sz="2300">
              <a:solidFill>
                <a:srgbClr val="0C0C0C"/>
              </a:solidFill>
              <a:latin typeface="Times New Roman"/>
              <a:ea typeface="Times New Roman"/>
              <a:cs typeface="Times New Roman"/>
              <a:sym typeface="Times New Roman"/>
            </a:endParaRPr>
          </a:p>
          <a:p>
            <a:pPr indent="742950" lvl="0" marL="228600" rtl="0" algn="just">
              <a:lnSpc>
                <a:spcPct val="115000"/>
              </a:lnSpc>
              <a:spcBef>
                <a:spcPts val="0"/>
              </a:spcBef>
              <a:spcAft>
                <a:spcPts val="0"/>
              </a:spcAft>
              <a:buNone/>
            </a:pPr>
            <a:r>
              <a:rPr lang="en-US" sz="2300">
                <a:solidFill>
                  <a:srgbClr val="0C0C0C"/>
                </a:solidFill>
                <a:latin typeface="Calibri"/>
                <a:ea typeface="Calibri"/>
                <a:cs typeface="Calibri"/>
                <a:sym typeface="Calibri"/>
              </a:rPr>
              <a:t>Our system works in a automated manner that helps identify a person if he or she is wearing or not wearing a mask and notify the person's image to the person as well as to the higher authorities. Once our model is trained completely with the provided dataset we test by showing a bounded box with the confidence score on top of the bonded box.</a:t>
            </a:r>
            <a:endParaRPr sz="2300">
              <a:solidFill>
                <a:srgbClr val="0C0C0C"/>
              </a:solidFill>
              <a:latin typeface="Calibri"/>
              <a:ea typeface="Calibri"/>
              <a:cs typeface="Calibri"/>
              <a:sym typeface="Calibri"/>
            </a:endParaRPr>
          </a:p>
          <a:p>
            <a:pPr indent="0" lvl="0" marL="0" rtl="0" algn="just">
              <a:lnSpc>
                <a:spcPct val="150000"/>
              </a:lnSpc>
              <a:spcBef>
                <a:spcPts val="1800"/>
              </a:spcBef>
              <a:spcAft>
                <a:spcPts val="0"/>
              </a:spcAft>
              <a:buNone/>
            </a:pPr>
            <a:r>
              <a:rPr lang="en-US" sz="2300" u="sng">
                <a:solidFill>
                  <a:srgbClr val="0C0C0C"/>
                </a:solidFill>
                <a:latin typeface="Times New Roman"/>
                <a:ea typeface="Times New Roman"/>
                <a:cs typeface="Times New Roman"/>
                <a:sym typeface="Times New Roman"/>
              </a:rPr>
              <a:t>Module 4</a:t>
            </a:r>
            <a:r>
              <a:rPr lang="en-US" sz="2300">
                <a:solidFill>
                  <a:srgbClr val="0C0C0C"/>
                </a:solidFill>
                <a:latin typeface="Times New Roman"/>
                <a:ea typeface="Times New Roman"/>
                <a:cs typeface="Times New Roman"/>
                <a:sym typeface="Times New Roman"/>
              </a:rPr>
              <a:t>: </a:t>
            </a:r>
            <a:r>
              <a:rPr b="1" lang="en-US" sz="2300">
                <a:solidFill>
                  <a:srgbClr val="0C0C0C"/>
                </a:solidFill>
                <a:latin typeface="Times New Roman"/>
                <a:ea typeface="Times New Roman"/>
                <a:cs typeface="Times New Roman"/>
                <a:sym typeface="Times New Roman"/>
              </a:rPr>
              <a:t>Implementing the Model:</a:t>
            </a:r>
            <a:endParaRPr b="1" sz="2300">
              <a:solidFill>
                <a:srgbClr val="0C0C0C"/>
              </a:solidFill>
              <a:latin typeface="Times New Roman"/>
              <a:ea typeface="Times New Roman"/>
              <a:cs typeface="Times New Roman"/>
              <a:sym typeface="Times New Roman"/>
            </a:endParaRPr>
          </a:p>
          <a:p>
            <a:pPr indent="742950" lvl="0" marL="228600" rtl="0" algn="just">
              <a:lnSpc>
                <a:spcPct val="115000"/>
              </a:lnSpc>
              <a:spcBef>
                <a:spcPts val="0"/>
              </a:spcBef>
              <a:spcAft>
                <a:spcPts val="0"/>
              </a:spcAft>
              <a:buNone/>
            </a:pPr>
            <a:r>
              <a:rPr lang="en-US" sz="2300">
                <a:solidFill>
                  <a:srgbClr val="0C0C0C"/>
                </a:solidFill>
                <a:latin typeface="Calibri"/>
                <a:ea typeface="Calibri"/>
                <a:cs typeface="Calibri"/>
                <a:sym typeface="Calibri"/>
              </a:rPr>
              <a:t>Our system uses a custom dataset with the input video taken from any camera device. The system feeds with a real time video in public places which automatically monitors and detects whether or not people are wearing face masks.</a:t>
            </a:r>
            <a:endParaRPr sz="2300">
              <a:solidFill>
                <a:srgbClr val="0C0C0C"/>
              </a:solidFill>
              <a:latin typeface="Calibri"/>
              <a:ea typeface="Calibri"/>
              <a:cs typeface="Calibri"/>
              <a:sym typeface="Calibri"/>
            </a:endParaRPr>
          </a:p>
        </p:txBody>
      </p:sp>
      <p:sp>
        <p:nvSpPr>
          <p:cNvPr id="164" name="Google Shape;164;geffdce6d30_3_4"/>
          <p:cNvSpPr txBox="1"/>
          <p:nvPr>
            <p:ph type="title"/>
          </p:nvPr>
        </p:nvSpPr>
        <p:spPr>
          <a:xfrm>
            <a:off x="381000" y="-30150"/>
            <a:ext cx="5638800" cy="7080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b="0" lang="en-US" sz="4000">
                <a:solidFill>
                  <a:srgbClr val="888888"/>
                </a:solidFill>
                <a:latin typeface="Times New Roman"/>
                <a:ea typeface="Times New Roman"/>
                <a:cs typeface="Times New Roman"/>
                <a:sym typeface="Times New Roman"/>
              </a:rPr>
              <a:t>Proposed Modules</a:t>
            </a:r>
            <a:endParaRPr b="0" sz="4000">
              <a:solidFill>
                <a:srgbClr val="888888"/>
              </a:solidFill>
              <a:latin typeface="Times New Roman"/>
              <a:ea typeface="Times New Roman"/>
              <a:cs typeface="Times New Roman"/>
              <a:sym typeface="Times New Roman"/>
            </a:endParaRPr>
          </a:p>
        </p:txBody>
      </p:sp>
      <p:cxnSp>
        <p:nvCxnSpPr>
          <p:cNvPr id="165" name="Google Shape;165;geffdce6d30_3_4"/>
          <p:cNvCxnSpPr/>
          <p:nvPr/>
        </p:nvCxnSpPr>
        <p:spPr>
          <a:xfrm>
            <a:off x="262350" y="784050"/>
            <a:ext cx="8639700" cy="12600"/>
          </a:xfrm>
          <a:prstGeom prst="straightConnector1">
            <a:avLst/>
          </a:prstGeom>
          <a:noFill/>
          <a:ln cap="flat" cmpd="sng" w="76200">
            <a:solidFill>
              <a:srgbClr val="999999"/>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2013-05-08T19:42:37Z</dcterms:created>
  <dc:creator>Sambit</dc:creator>
</cp:coreProperties>
</file>