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6"/>
  </p:notesMasterIdLst>
  <p:sldIdLst>
    <p:sldId id="256" r:id="rId3"/>
    <p:sldId id="335" r:id="rId4"/>
    <p:sldId id="343" r:id="rId5"/>
    <p:sldId id="375" r:id="rId6"/>
    <p:sldId id="372" r:id="rId7"/>
    <p:sldId id="366" r:id="rId8"/>
    <p:sldId id="355" r:id="rId9"/>
    <p:sldId id="376" r:id="rId10"/>
    <p:sldId id="371" r:id="rId11"/>
    <p:sldId id="377" r:id="rId12"/>
    <p:sldId id="358" r:id="rId13"/>
    <p:sldId id="344" r:id="rId14"/>
    <p:sldId id="342" r:id="rId15"/>
  </p:sldIdLst>
  <p:sldSz cx="7200900" cy="5143500"/>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17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FC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93344" autoAdjust="0"/>
  </p:normalViewPr>
  <p:slideViewPr>
    <p:cSldViewPr>
      <p:cViewPr varScale="1">
        <p:scale>
          <a:sx n="105" d="100"/>
          <a:sy n="105" d="100"/>
        </p:scale>
        <p:origin x="1411" y="62"/>
      </p:cViewPr>
      <p:guideLst>
        <p:guide orient="horz" pos="2880"/>
        <p:guide pos="17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AF9D4AC-DBDC-4583-B5D1-4DEB45F19D9B}" type="datetimeFigureOut">
              <a:rPr lang="en-US" smtClean="0"/>
              <a:pPr/>
              <a:t>5/23/2022</a:t>
            </a:fld>
            <a:endParaRPr lang="en-US"/>
          </a:p>
        </p:txBody>
      </p:sp>
      <p:sp>
        <p:nvSpPr>
          <p:cNvPr id="4" name="Slide Image Placeholder 3"/>
          <p:cNvSpPr>
            <a:spLocks noGrp="1" noRot="1" noChangeAspect="1"/>
          </p:cNvSpPr>
          <p:nvPr>
            <p:ph type="sldImg" idx="2"/>
          </p:nvPr>
        </p:nvSpPr>
        <p:spPr>
          <a:xfrm>
            <a:off x="3222625" y="385763"/>
            <a:ext cx="269875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10AFC51E-92BB-43D3-A7DB-4B2C644EC27D}" type="slidenum">
              <a:rPr lang="en-US" smtClean="0"/>
              <a:pPr/>
              <a:t>‹#›</a:t>
            </a:fld>
            <a:endParaRPr lang="en-US"/>
          </a:p>
        </p:txBody>
      </p:sp>
    </p:spTree>
    <p:extLst>
      <p:ext uri="{BB962C8B-B14F-4D97-AF65-F5344CB8AC3E}">
        <p14:creationId xmlns:p14="http://schemas.microsoft.com/office/powerpoint/2010/main" val="326019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40067" y="1594486"/>
            <a:ext cx="6120766" cy="67710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80137" y="2880365"/>
            <a:ext cx="504063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2309A70-45C4-4483-919F-1DDBA72734DA}" type="datetime1">
              <a:rPr lang="en-US" smtClean="0"/>
              <a:pPr/>
              <a:t>5/23/2022</a:t>
            </a:fld>
            <a:endParaRPr lang="en-US"/>
          </a:p>
        </p:txBody>
      </p:sp>
      <p:sp>
        <p:nvSpPr>
          <p:cNvPr id="6" name="Holder 6"/>
          <p:cNvSpPr>
            <a:spLocks noGrp="1"/>
          </p:cNvSpPr>
          <p:nvPr>
            <p:ph type="sldNum" sz="quarter" idx="7"/>
          </p:nvPr>
        </p:nvSpPr>
        <p:spPr/>
        <p:txBody>
          <a:bodyPr lIns="0" tIns="0" rIns="0" bIns="0"/>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89FE500-50BE-4397-8180-7307DFD2F484}" type="datetime1">
              <a:rPr lang="en-US" smtClean="0"/>
              <a:pPr/>
              <a:t>5/23/2022</a:t>
            </a:fld>
            <a:endParaRPr lang="en-US"/>
          </a:p>
        </p:txBody>
      </p:sp>
      <p:sp>
        <p:nvSpPr>
          <p:cNvPr id="6" name="Holder 6"/>
          <p:cNvSpPr>
            <a:spLocks noGrp="1"/>
          </p:cNvSpPr>
          <p:nvPr>
            <p:ph type="sldNum" sz="quarter" idx="7"/>
          </p:nvPr>
        </p:nvSpPr>
        <p:spPr/>
        <p:txBody>
          <a:bodyPr lIns="0" tIns="0" rIns="0" bIns="0"/>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sz="half" idx="2"/>
          </p:nvPr>
        </p:nvSpPr>
        <p:spPr>
          <a:xfrm>
            <a:off x="260284" y="1121097"/>
            <a:ext cx="3151892" cy="369332"/>
          </a:xfrm>
          <a:prstGeom prst="rect">
            <a:avLst/>
          </a:prstGeom>
        </p:spPr>
        <p:txBody>
          <a:bodyPr wrap="square" lIns="0" tIns="0" rIns="0" bIns="0">
            <a:spAutoFit/>
          </a:bodyPr>
          <a:lstStyle>
            <a:lvl1pPr>
              <a:defRPr sz="2400" b="1" i="0">
                <a:solidFill>
                  <a:srgbClr val="006FC0"/>
                </a:solidFill>
                <a:latin typeface="Calibri"/>
                <a:cs typeface="Calibri"/>
              </a:defRPr>
            </a:lvl1pPr>
          </a:lstStyle>
          <a:p>
            <a:endParaRPr/>
          </a:p>
        </p:txBody>
      </p:sp>
      <p:sp>
        <p:nvSpPr>
          <p:cNvPr id="4" name="Holder 4"/>
          <p:cNvSpPr>
            <a:spLocks noGrp="1"/>
          </p:cNvSpPr>
          <p:nvPr>
            <p:ph sz="half" idx="3"/>
          </p:nvPr>
        </p:nvSpPr>
        <p:spPr>
          <a:xfrm>
            <a:off x="3723967" y="1121097"/>
            <a:ext cx="2798850" cy="369332"/>
          </a:xfrm>
          <a:prstGeom prst="rect">
            <a:avLst/>
          </a:prstGeom>
        </p:spPr>
        <p:txBody>
          <a:bodyPr wrap="square" lIns="0" tIns="0" rIns="0" bIns="0">
            <a:spAutoFit/>
          </a:bodyPr>
          <a:lstStyle>
            <a:lvl1pPr>
              <a:defRPr sz="2400" b="1" i="0">
                <a:solidFill>
                  <a:srgbClr val="006FC0"/>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5C8F6D2-B11B-4C7C-A914-195322E652CD}" type="datetime1">
              <a:rPr lang="en-US" smtClean="0"/>
              <a:pPr/>
              <a:t>5/23/2022</a:t>
            </a:fld>
            <a:endParaRPr lang="en-US"/>
          </a:p>
        </p:txBody>
      </p:sp>
      <p:sp>
        <p:nvSpPr>
          <p:cNvPr id="7" name="Holder 7"/>
          <p:cNvSpPr>
            <a:spLocks noGrp="1"/>
          </p:cNvSpPr>
          <p:nvPr>
            <p:ph type="sldNum" sz="quarter" idx="7"/>
          </p:nvPr>
        </p:nvSpPr>
        <p:spPr/>
        <p:txBody>
          <a:bodyPr lIns="0" tIns="0" rIns="0" bIns="0"/>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0EEB229-BBF0-4F0D-AC43-B97691096364}" type="datetime1">
              <a:rPr lang="en-US" smtClean="0"/>
              <a:pPr/>
              <a:t>5/23/2022</a:t>
            </a:fld>
            <a:endParaRPr lang="en-US"/>
          </a:p>
        </p:txBody>
      </p:sp>
      <p:sp>
        <p:nvSpPr>
          <p:cNvPr id="5" name="Holder 5"/>
          <p:cNvSpPr>
            <a:spLocks noGrp="1"/>
          </p:cNvSpPr>
          <p:nvPr>
            <p:ph type="sldNum" sz="quarter" idx="7"/>
          </p:nvPr>
        </p:nvSpPr>
        <p:spPr/>
        <p:txBody>
          <a:bodyPr lIns="0" tIns="0" rIns="0" bIns="0"/>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ADABD6C-B5DF-44BF-97DF-82D3716293DD}" type="datetime1">
              <a:rPr lang="en-US" smtClean="0"/>
              <a:pPr/>
              <a:t>5/23/2022</a:t>
            </a:fld>
            <a:endParaRPr lang="en-US"/>
          </a:p>
        </p:txBody>
      </p:sp>
      <p:sp>
        <p:nvSpPr>
          <p:cNvPr id="4" name="Holder 4"/>
          <p:cNvSpPr>
            <a:spLocks noGrp="1"/>
          </p:cNvSpPr>
          <p:nvPr>
            <p:ph type="sldNum" sz="quarter" idx="7"/>
          </p:nvPr>
        </p:nvSpPr>
        <p:spPr/>
        <p:txBody>
          <a:bodyPr lIns="0" tIns="0" rIns="0" bIns="0"/>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42144" y="986854"/>
            <a:ext cx="4916614"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080137" y="2880365"/>
            <a:ext cx="504063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sz="half" idx="2"/>
          </p:nvPr>
        </p:nvSpPr>
        <p:spPr>
          <a:xfrm>
            <a:off x="360048" y="1183009"/>
            <a:ext cx="313239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708464" y="1183009"/>
            <a:ext cx="313239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72009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C5D9F0"/>
          </a:solidFill>
        </p:spPr>
        <p:txBody>
          <a:bodyPr wrap="square" lIns="0" tIns="0" rIns="0" bIns="0" rtlCol="0"/>
          <a:lstStyle/>
          <a:p>
            <a:endParaRPr/>
          </a:p>
        </p:txBody>
      </p:sp>
      <p:sp>
        <p:nvSpPr>
          <p:cNvPr id="17" name="bk object 17"/>
          <p:cNvSpPr/>
          <p:nvPr/>
        </p:nvSpPr>
        <p:spPr>
          <a:xfrm>
            <a:off x="6630829" y="0"/>
            <a:ext cx="570071" cy="552450"/>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1" y="0"/>
            <a:ext cx="480060" cy="60960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2743844" y="130492"/>
            <a:ext cx="1732716" cy="701040"/>
          </a:xfrm>
          <a:prstGeom prst="rect">
            <a:avLst/>
          </a:prstGeom>
        </p:spPr>
        <p:txBody>
          <a:bodyPr wrap="square" lIns="0" tIns="0" rIns="0" bIns="0">
            <a:spAutoFit/>
          </a:bodyPr>
          <a:lstStyle>
            <a:lvl1pPr>
              <a:defRPr sz="4400" b="0" i="0">
                <a:solidFill>
                  <a:srgbClr val="001F5F"/>
                </a:solidFill>
                <a:latin typeface="Calibri"/>
                <a:cs typeface="Calibri"/>
              </a:defRPr>
            </a:lvl1pPr>
          </a:lstStyle>
          <a:p>
            <a:endParaRPr/>
          </a:p>
        </p:txBody>
      </p:sp>
      <p:sp>
        <p:nvSpPr>
          <p:cNvPr id="3" name="Holder 3"/>
          <p:cNvSpPr>
            <a:spLocks noGrp="1"/>
          </p:cNvSpPr>
          <p:nvPr>
            <p:ph type="body" idx="1"/>
          </p:nvPr>
        </p:nvSpPr>
        <p:spPr>
          <a:xfrm>
            <a:off x="2429604" y="1090761"/>
            <a:ext cx="3677960" cy="276999"/>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3689" y="4837514"/>
            <a:ext cx="995625" cy="307777"/>
          </a:xfrm>
          <a:prstGeom prst="rect">
            <a:avLst/>
          </a:prstGeom>
        </p:spPr>
        <p:txBody>
          <a:bodyPr wrap="square" lIns="0" tIns="0" rIns="0" bIns="0">
            <a:spAutoFit/>
          </a:bodyPr>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5" name="Holder 5"/>
          <p:cNvSpPr>
            <a:spLocks noGrp="1"/>
          </p:cNvSpPr>
          <p:nvPr>
            <p:ph type="dt" sz="half" idx="6"/>
          </p:nvPr>
        </p:nvSpPr>
        <p:spPr>
          <a:xfrm>
            <a:off x="360046" y="4783460"/>
            <a:ext cx="1656208" cy="276999"/>
          </a:xfrm>
          <a:prstGeom prst="rect">
            <a:avLst/>
          </a:prstGeom>
        </p:spPr>
        <p:txBody>
          <a:bodyPr wrap="square" lIns="0" tIns="0" rIns="0" bIns="0">
            <a:spAutoFit/>
          </a:bodyPr>
          <a:lstStyle>
            <a:lvl1pPr algn="l">
              <a:defRPr>
                <a:solidFill>
                  <a:schemeClr val="tx1">
                    <a:tint val="75000"/>
                  </a:schemeClr>
                </a:solidFill>
              </a:defRPr>
            </a:lvl1pPr>
          </a:lstStyle>
          <a:p>
            <a:fld id="{A39180D1-DC40-4AEB-824C-C110646F970A}" type="datetime1">
              <a:rPr lang="en-US" smtClean="0"/>
              <a:pPr/>
              <a:t>5/23/2022</a:t>
            </a:fld>
            <a:endParaRPr lang="en-US"/>
          </a:p>
        </p:txBody>
      </p:sp>
      <p:sp>
        <p:nvSpPr>
          <p:cNvPr id="6" name="Holder 6"/>
          <p:cNvSpPr>
            <a:spLocks noGrp="1"/>
          </p:cNvSpPr>
          <p:nvPr>
            <p:ph type="sldNum" sz="quarter" idx="7"/>
          </p:nvPr>
        </p:nvSpPr>
        <p:spPr>
          <a:xfrm>
            <a:off x="6637330" y="4837514"/>
            <a:ext cx="161020" cy="461665"/>
          </a:xfrm>
          <a:prstGeom prst="rect">
            <a:avLst/>
          </a:prstGeom>
        </p:spPr>
        <p:txBody>
          <a:bodyPr wrap="square" lIns="0" tIns="0" rIns="0" bIns="0">
            <a:spAutoFit/>
          </a:bodyPr>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72009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C5D9F0"/>
          </a:solidFill>
        </p:spPr>
        <p:txBody>
          <a:bodyPr wrap="square" lIns="0" tIns="0" rIns="0" bIns="0" rtlCol="0"/>
          <a:lstStyle/>
          <a:p>
            <a:endParaRPr/>
          </a:p>
        </p:txBody>
      </p:sp>
      <p:sp>
        <p:nvSpPr>
          <p:cNvPr id="17" name="bk object 17"/>
          <p:cNvSpPr/>
          <p:nvPr/>
        </p:nvSpPr>
        <p:spPr>
          <a:xfrm>
            <a:off x="6630829" y="0"/>
            <a:ext cx="570071" cy="704850"/>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1" y="0"/>
            <a:ext cx="480060" cy="60960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2743844" y="130492"/>
            <a:ext cx="1732716" cy="701040"/>
          </a:xfrm>
          <a:prstGeom prst="rect">
            <a:avLst/>
          </a:prstGeom>
        </p:spPr>
        <p:txBody>
          <a:bodyPr wrap="square" lIns="0" tIns="0" rIns="0" bIns="0">
            <a:spAutoFit/>
          </a:bodyPr>
          <a:lstStyle>
            <a:lvl1pPr>
              <a:defRPr sz="4400" b="0" i="0">
                <a:solidFill>
                  <a:srgbClr val="001F5F"/>
                </a:solidFill>
                <a:latin typeface="Calibri"/>
                <a:cs typeface="Calibri"/>
              </a:defRPr>
            </a:lvl1pPr>
          </a:lstStyle>
          <a:p>
            <a:endParaRPr/>
          </a:p>
        </p:txBody>
      </p:sp>
      <p:sp>
        <p:nvSpPr>
          <p:cNvPr id="3" name="Holder 3"/>
          <p:cNvSpPr>
            <a:spLocks noGrp="1"/>
          </p:cNvSpPr>
          <p:nvPr>
            <p:ph type="body" idx="1"/>
          </p:nvPr>
        </p:nvSpPr>
        <p:spPr>
          <a:xfrm>
            <a:off x="791098" y="2305118"/>
            <a:ext cx="5934742" cy="307777"/>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3689" y="4837514"/>
            <a:ext cx="995625" cy="307777"/>
          </a:xfrm>
          <a:prstGeom prst="rect">
            <a:avLst/>
          </a:prstGeom>
        </p:spPr>
        <p:txBody>
          <a:bodyPr wrap="square" lIns="0" tIns="0" rIns="0" bIns="0">
            <a:spAutoFit/>
          </a:bodyPr>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5" name="Holder 5"/>
          <p:cNvSpPr>
            <a:spLocks noGrp="1"/>
          </p:cNvSpPr>
          <p:nvPr>
            <p:ph type="dt" sz="half" idx="6"/>
          </p:nvPr>
        </p:nvSpPr>
        <p:spPr>
          <a:xfrm>
            <a:off x="360046" y="4783460"/>
            <a:ext cx="1656208"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5/23/2022</a:t>
            </a:fld>
            <a:endParaRPr lang="en-US"/>
          </a:p>
        </p:txBody>
      </p:sp>
      <p:sp>
        <p:nvSpPr>
          <p:cNvPr id="6" name="Holder 6"/>
          <p:cNvSpPr>
            <a:spLocks noGrp="1"/>
          </p:cNvSpPr>
          <p:nvPr>
            <p:ph type="sldNum" sz="quarter" idx="7"/>
          </p:nvPr>
        </p:nvSpPr>
        <p:spPr>
          <a:xfrm>
            <a:off x="5184649" y="4783460"/>
            <a:ext cx="165620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00050" y="514350"/>
            <a:ext cx="6477000" cy="838200"/>
          </a:xfrm>
          <a:prstGeom prst="rect">
            <a:avLst/>
          </a:prstGeom>
          <a:noFill/>
          <a:ln w="9525">
            <a:solidFill>
              <a:schemeClr val="bg1">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rgbClr val="00B0F0"/>
                </a:solidFill>
              </a:rPr>
              <a:t>IMPLEMENTATION OF FACE MASK DETECTION USING 			OPENCV</a:t>
            </a:r>
            <a:r>
              <a:rPr lang="en-US" sz="2000" b="1" dirty="0"/>
              <a:t>N  NON-FADING (AWGN) AND FADING (RAYLEIGH)</a:t>
            </a:r>
            <a:endParaRPr lang="en-US" sz="2000" b="1" kern="0" dirty="0">
              <a:solidFill>
                <a:srgbClr val="0070C0"/>
              </a:solidFill>
              <a:latin typeface="Bookman Old Style" pitchFamily="18" charset="0"/>
              <a:cs typeface="Times New Roman" pitchFamily="18" charset="0"/>
            </a:endParaRPr>
          </a:p>
        </p:txBody>
      </p:sp>
      <p:sp>
        <p:nvSpPr>
          <p:cNvPr id="5" name="Rectangle 45"/>
          <p:cNvSpPr txBox="1">
            <a:spLocks noChangeArrowheads="1"/>
          </p:cNvSpPr>
          <p:nvPr/>
        </p:nvSpPr>
        <p:spPr bwMode="auto">
          <a:xfrm>
            <a:off x="68952" y="1123950"/>
            <a:ext cx="7200900" cy="1143000"/>
          </a:xfrm>
          <a:prstGeom prst="rect">
            <a:avLst/>
          </a:prstGeom>
          <a:noFill/>
          <a:ln w="9525">
            <a:noFill/>
            <a:miter lim="800000"/>
            <a:headEnd/>
            <a:tailEnd/>
          </a:ln>
        </p:spPr>
        <p:txBody>
          <a:bodyPr/>
          <a:lstStyle/>
          <a:p>
            <a:pPr marL="342900" indent="-342900" algn="ctr">
              <a:buClr>
                <a:schemeClr val="hlink"/>
              </a:buClr>
              <a:buSzPct val="80000"/>
              <a:buFont typeface="Wingdings" pitchFamily="2" charset="2"/>
              <a:buNone/>
              <a:defRPr/>
            </a:pPr>
            <a:r>
              <a:rPr lang="en-US" sz="1600" b="1" i="1" kern="0" dirty="0">
                <a:solidFill>
                  <a:srgbClr val="FF0000"/>
                </a:solidFill>
                <a:latin typeface="Bookman Old Style" pitchFamily="18" charset="0"/>
                <a:cs typeface="Times New Roman" pitchFamily="18" charset="0"/>
              </a:rPr>
              <a:t>Presentation</a:t>
            </a:r>
          </a:p>
          <a:p>
            <a:pPr marL="342900" indent="-342900" algn="ctr">
              <a:buClr>
                <a:schemeClr val="hlink"/>
              </a:buClr>
              <a:buSzPct val="80000"/>
              <a:buFont typeface="Wingdings" pitchFamily="2" charset="2"/>
              <a:buNone/>
              <a:defRPr/>
            </a:pPr>
            <a:r>
              <a:rPr lang="en-US" sz="1600" b="1" i="1" kern="0" dirty="0">
                <a:solidFill>
                  <a:srgbClr val="FF0000"/>
                </a:solidFill>
                <a:latin typeface="Bookman Old Style" pitchFamily="18" charset="0"/>
                <a:cs typeface="Times New Roman" pitchFamily="18" charset="0"/>
              </a:rPr>
              <a:t>By</a:t>
            </a:r>
          </a:p>
          <a:p>
            <a:pPr marL="342900" indent="-342900" algn="ctr">
              <a:buClr>
                <a:schemeClr val="hlink"/>
              </a:buClr>
              <a:buSzPct val="80000"/>
              <a:buFont typeface="Wingdings" pitchFamily="2" charset="2"/>
              <a:buNone/>
              <a:defRPr/>
            </a:pPr>
            <a:endParaRPr lang="en-US" sz="1600" b="1" i="1" kern="0" dirty="0">
              <a:solidFill>
                <a:srgbClr val="FF0000"/>
              </a:solidFill>
              <a:latin typeface="Bookman Old Style" pitchFamily="18" charset="0"/>
              <a:cs typeface="Times New Roman" pitchFamily="18" charset="0"/>
            </a:endParaRPr>
          </a:p>
          <a:p>
            <a:pPr marL="342900" indent="-342900" algn="ctr">
              <a:buClr>
                <a:schemeClr val="hlink"/>
              </a:buClr>
              <a:buSzPct val="80000"/>
              <a:buFont typeface="Wingdings" pitchFamily="2" charset="2"/>
              <a:buNone/>
              <a:defRPr/>
            </a:pPr>
            <a:r>
              <a:rPr lang="en-US" sz="1500" kern="0" dirty="0">
                <a:latin typeface="Bookman Old Style" pitchFamily="18" charset="0"/>
                <a:cs typeface="Times New Roman" pitchFamily="18" charset="0"/>
              </a:rPr>
              <a:t> Perabathula Vamshi Krishna [187Y1A0451]</a:t>
            </a:r>
          </a:p>
          <a:p>
            <a:pPr marL="342900" indent="-342900" algn="ctr">
              <a:buClr>
                <a:schemeClr val="hlink"/>
              </a:buClr>
              <a:buSzPct val="80000"/>
              <a:buFont typeface="Wingdings" pitchFamily="2" charset="2"/>
              <a:buNone/>
              <a:defRPr/>
            </a:pPr>
            <a:r>
              <a:rPr lang="en-US" sz="1500" kern="0" dirty="0">
                <a:latin typeface="Bookman Old Style" pitchFamily="18" charset="0"/>
                <a:cs typeface="Times New Roman" pitchFamily="18" charset="0"/>
              </a:rPr>
              <a:t>Maddi </a:t>
            </a:r>
            <a:r>
              <a:rPr lang="en-US" sz="1500" kern="0" dirty="0" err="1">
                <a:latin typeface="Bookman Old Style" pitchFamily="18" charset="0"/>
                <a:cs typeface="Times New Roman" pitchFamily="18" charset="0"/>
              </a:rPr>
              <a:t>Nikitha</a:t>
            </a:r>
            <a:r>
              <a:rPr lang="en-US" sz="1500" kern="0" dirty="0">
                <a:latin typeface="Bookman Old Style" pitchFamily="18" charset="0"/>
                <a:cs typeface="Times New Roman" pitchFamily="18" charset="0"/>
              </a:rPr>
              <a:t> [187Y1A0422]</a:t>
            </a:r>
          </a:p>
          <a:p>
            <a:pPr marL="342900" indent="-342900" algn="ctr" eaLnBrk="0" hangingPunct="0">
              <a:spcBef>
                <a:spcPct val="20000"/>
              </a:spcBef>
              <a:buClr>
                <a:schemeClr val="hlink"/>
              </a:buClr>
              <a:buSzPct val="80000"/>
              <a:defRPr/>
            </a:pPr>
            <a:endParaRPr lang="en-US" sz="1500" kern="0" dirty="0">
              <a:latin typeface="Bookman Old Style" pitchFamily="18" charset="0"/>
              <a:cs typeface="Times New Roman" pitchFamily="18" charset="0"/>
            </a:endParaRPr>
          </a:p>
        </p:txBody>
      </p:sp>
      <p:cxnSp>
        <p:nvCxnSpPr>
          <p:cNvPr id="9" name="Straight Connector 8"/>
          <p:cNvCxnSpPr/>
          <p:nvPr/>
        </p:nvCxnSpPr>
        <p:spPr>
          <a:xfrm flipV="1">
            <a:off x="180022" y="39433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0" name="AutoShape 11" descr="Image result for KL University Logo"/>
          <p:cNvSpPr>
            <a:spLocks noChangeAspect="1" noChangeArrowheads="1"/>
          </p:cNvSpPr>
          <p:nvPr/>
        </p:nvSpPr>
        <p:spPr bwMode="auto">
          <a:xfrm>
            <a:off x="122514" y="-144463"/>
            <a:ext cx="240030" cy="304801"/>
          </a:xfrm>
          <a:prstGeom prst="rect">
            <a:avLst/>
          </a:prstGeom>
          <a:noFill/>
          <a:ln w="9525">
            <a:noFill/>
            <a:miter lim="800000"/>
            <a:headEnd/>
            <a:tailEnd/>
          </a:ln>
        </p:spPr>
        <p:txBody>
          <a:bodyPr/>
          <a:lstStyle/>
          <a:p>
            <a:endParaRPr lang="en-IN"/>
          </a:p>
        </p:txBody>
      </p:sp>
      <p:pic>
        <p:nvPicPr>
          <p:cNvPr id="1026" name="Picture 2" descr="C:\Users\student\Desktop\logo-new.png"/>
          <p:cNvPicPr>
            <a:picLocks noChangeAspect="1" noChangeArrowheads="1"/>
          </p:cNvPicPr>
          <p:nvPr/>
        </p:nvPicPr>
        <p:blipFill>
          <a:blip r:embed="rId2">
            <a:lum bright="-2000" contrast="42000"/>
          </a:blip>
          <a:srcRect/>
          <a:stretch>
            <a:fillRect/>
          </a:stretch>
        </p:blipFill>
        <p:spPr bwMode="auto">
          <a:xfrm>
            <a:off x="1314450" y="4394345"/>
            <a:ext cx="4800600" cy="615805"/>
          </a:xfrm>
          <a:prstGeom prst="rect">
            <a:avLst/>
          </a:prstGeom>
          <a:noFill/>
        </p:spPr>
      </p:pic>
      <p:sp>
        <p:nvSpPr>
          <p:cNvPr id="8" name="Rectangle 45"/>
          <p:cNvSpPr txBox="1">
            <a:spLocks noChangeArrowheads="1"/>
          </p:cNvSpPr>
          <p:nvPr/>
        </p:nvSpPr>
        <p:spPr bwMode="auto">
          <a:xfrm>
            <a:off x="92667" y="2495550"/>
            <a:ext cx="7200900" cy="1143000"/>
          </a:xfrm>
          <a:prstGeom prst="rect">
            <a:avLst/>
          </a:prstGeom>
          <a:noFill/>
          <a:ln w="9525">
            <a:noFill/>
            <a:miter lim="800000"/>
            <a:headEnd/>
            <a:tailEnd/>
          </a:ln>
        </p:spPr>
        <p:txBody>
          <a:bodyPr/>
          <a:lstStyle/>
          <a:p>
            <a:pPr marL="342900" indent="-342900" algn="ctr">
              <a:buClr>
                <a:schemeClr val="hlink"/>
              </a:buClr>
              <a:buSzPct val="80000"/>
              <a:buFont typeface="Wingdings" pitchFamily="2" charset="2"/>
              <a:buNone/>
              <a:defRPr/>
            </a:pPr>
            <a:r>
              <a:rPr lang="en-US" sz="1600" b="1" i="1" kern="0" dirty="0">
                <a:solidFill>
                  <a:srgbClr val="FF0000"/>
                </a:solidFill>
                <a:latin typeface="Bookman Old Style" pitchFamily="18" charset="0"/>
                <a:cs typeface="Times New Roman" pitchFamily="18" charset="0"/>
              </a:rPr>
              <a:t>Under the Guidance of</a:t>
            </a:r>
          </a:p>
          <a:p>
            <a:pPr marL="342900" indent="-342900" algn="ctr" eaLnBrk="0" hangingPunct="0">
              <a:spcBef>
                <a:spcPct val="20000"/>
              </a:spcBef>
              <a:buClr>
                <a:schemeClr val="hlink"/>
              </a:buClr>
              <a:buSzPct val="80000"/>
              <a:defRPr/>
            </a:pPr>
            <a:r>
              <a:rPr lang="en-IN" sz="1600" b="1" dirty="0">
                <a:latin typeface="Bookman Old Style" panose="02050604050505020204" pitchFamily="18" charset="0"/>
                <a:cs typeface="Times New Roman" panose="02020603050405020304" pitchFamily="18" charset="0"/>
              </a:rPr>
              <a:t>E. SREENIVASULU</a:t>
            </a:r>
          </a:p>
          <a:p>
            <a:pPr marL="342900" indent="-342900" algn="ctr" eaLnBrk="0" hangingPunct="0">
              <a:spcBef>
                <a:spcPct val="20000"/>
              </a:spcBef>
              <a:buClr>
                <a:schemeClr val="hlink"/>
              </a:buClr>
              <a:buSzPct val="80000"/>
              <a:defRPr/>
            </a:pPr>
            <a:r>
              <a:rPr lang="en-US" sz="1500" kern="0" dirty="0">
                <a:latin typeface="Bookman Old Style" pitchFamily="18" charset="0"/>
                <a:cs typeface="Times New Roman" pitchFamily="18" charset="0"/>
              </a:rPr>
              <a:t>Associate Professor</a:t>
            </a:r>
          </a:p>
          <a:p>
            <a:pPr marL="342900" indent="-342900" algn="ctr" eaLnBrk="0" hangingPunct="0">
              <a:spcBef>
                <a:spcPct val="20000"/>
              </a:spcBef>
              <a:buClr>
                <a:schemeClr val="hlink"/>
              </a:buClr>
              <a:buSzPct val="80000"/>
              <a:defRPr/>
            </a:pPr>
            <a:r>
              <a:rPr lang="en-US" sz="1500" kern="0" dirty="0">
                <a:latin typeface="Bookman Old Style" pitchFamily="18" charset="0"/>
                <a:cs typeface="Times New Roman" pitchFamily="18" charset="0"/>
              </a:rPr>
              <a:t>Department of ECE</a:t>
            </a:r>
          </a:p>
        </p:txBody>
      </p:sp>
      <p:sp>
        <p:nvSpPr>
          <p:cNvPr id="11" name="Rectangle 10"/>
          <p:cNvSpPr/>
          <p:nvPr/>
        </p:nvSpPr>
        <p:spPr>
          <a:xfrm>
            <a:off x="0" y="4061996"/>
            <a:ext cx="7200900" cy="338554"/>
          </a:xfrm>
          <a:prstGeom prst="rect">
            <a:avLst/>
          </a:prstGeom>
        </p:spPr>
        <p:txBody>
          <a:bodyPr wrap="square">
            <a:spAutoFit/>
          </a:bodyPr>
          <a:lstStyle/>
          <a:p>
            <a:pPr marL="342900" indent="-342900" algn="ctr" eaLnBrk="0" hangingPunct="0">
              <a:spcBef>
                <a:spcPct val="20000"/>
              </a:spcBef>
              <a:buClr>
                <a:schemeClr val="hlink"/>
              </a:buClr>
              <a:buSzPct val="80000"/>
              <a:defRPr/>
            </a:pPr>
            <a:r>
              <a:rPr lang="en-US" sz="1600" b="1" kern="0" dirty="0">
                <a:solidFill>
                  <a:srgbClr val="3333FF"/>
                </a:solidFill>
                <a:latin typeface="Bookman Old Style" pitchFamily="18" charset="0"/>
                <a:cs typeface="Times New Roman" pitchFamily="18" charset="0"/>
              </a:rPr>
              <a:t>Department of Electronics and Communication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32354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10</a:t>
            </a:fld>
            <a:endParaRPr sz="1200" dirty="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6" name="Rectangle 15">
            <a:extLst>
              <a:ext uri="{FF2B5EF4-FFF2-40B4-BE49-F238E27FC236}">
                <a16:creationId xmlns:a16="http://schemas.microsoft.com/office/drawing/2014/main" id="{0F8F19A2-21DE-4133-8074-B53F18096719}"/>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cxnSp>
        <p:nvCxnSpPr>
          <p:cNvPr id="6" name="Straight Connector 5"/>
          <p:cNvCxnSpPr/>
          <p:nvPr/>
        </p:nvCxnSpPr>
        <p:spPr>
          <a:xfrm>
            <a:off x="3540443" y="39433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78058" y="229969"/>
            <a:ext cx="1524777" cy="677108"/>
          </a:xfrm>
          <a:prstGeom prst="rect">
            <a:avLst/>
          </a:prstGeom>
        </p:spPr>
        <p:txBody>
          <a:bodyPr wrap="none">
            <a:spAutoFit/>
          </a:bodyPr>
          <a:lstStyle/>
          <a:p>
            <a:pPr marL="0" lvl="1" algn="ctr"/>
            <a:r>
              <a:rPr lang="en-US" sz="2000" b="1" dirty="0">
                <a:solidFill>
                  <a:srgbClr val="3333FF"/>
                </a:solidFill>
                <a:latin typeface="Bookman Old Style" pitchFamily="18" charset="0"/>
                <a:ea typeface="Calibri" pitchFamily="34" charset="0"/>
                <a:cs typeface="Arial" pitchFamily="34" charset="0"/>
              </a:rPr>
              <a:t>Outcomes</a:t>
            </a:r>
          </a:p>
          <a:p>
            <a:pPr algn="ctr"/>
            <a:endParaRPr lang="en-US" dirty="0">
              <a:solidFill>
                <a:srgbClr val="0070C0"/>
              </a:solidFill>
              <a:latin typeface="Bookman Old Style" pitchFamily="18" charset="0"/>
            </a:endParaRPr>
          </a:p>
        </p:txBody>
      </p:sp>
      <p:pic>
        <p:nvPicPr>
          <p:cNvPr id="17" name="Picture 16" descr="A picture containing text, indoor, underpants&#10;&#10;Description automatically generated">
            <a:extLst>
              <a:ext uri="{FF2B5EF4-FFF2-40B4-BE49-F238E27FC236}">
                <a16:creationId xmlns:a16="http://schemas.microsoft.com/office/drawing/2014/main" id="{5336E1F3-C773-EE5F-EDF8-6263D8A3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24" y="914772"/>
            <a:ext cx="2375542" cy="1940560"/>
          </a:xfrm>
          <a:prstGeom prst="rect">
            <a:avLst/>
          </a:prstGeom>
        </p:spPr>
      </p:pic>
      <p:pic>
        <p:nvPicPr>
          <p:cNvPr id="19" name="Picture 18" descr="A picture containing text, spectacles&#10;&#10;Description automatically generated">
            <a:extLst>
              <a:ext uri="{FF2B5EF4-FFF2-40B4-BE49-F238E27FC236}">
                <a16:creationId xmlns:a16="http://schemas.microsoft.com/office/drawing/2014/main" id="{3DB977D1-1DF7-19C9-50F9-9C02B2BCA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5334" y="888590"/>
            <a:ext cx="2375542" cy="1947881"/>
          </a:xfrm>
          <a:prstGeom prst="rect">
            <a:avLst/>
          </a:prstGeom>
        </p:spPr>
      </p:pic>
      <p:pic>
        <p:nvPicPr>
          <p:cNvPr id="21" name="Picture 20" descr="A picture containing text, person&#10;&#10;Description automatically generated">
            <a:extLst>
              <a:ext uri="{FF2B5EF4-FFF2-40B4-BE49-F238E27FC236}">
                <a16:creationId xmlns:a16="http://schemas.microsoft.com/office/drawing/2014/main" id="{CC9F6D99-D5F3-750C-0C21-50FCB382DA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4938" y="2713436"/>
            <a:ext cx="2274570" cy="1965960"/>
          </a:xfrm>
          <a:prstGeom prst="rect">
            <a:avLst/>
          </a:prstGeom>
        </p:spPr>
      </p:pic>
    </p:spTree>
    <p:extLst>
      <p:ext uri="{BB962C8B-B14F-4D97-AF65-F5344CB8AC3E}">
        <p14:creationId xmlns:p14="http://schemas.microsoft.com/office/powerpoint/2010/main" val="403366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32354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11</a:t>
            </a:fld>
            <a:endParaRPr sz="120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sp>
        <p:nvSpPr>
          <p:cNvPr id="2049" name="Rectangle 1"/>
          <p:cNvSpPr>
            <a:spLocks noChangeArrowheads="1"/>
          </p:cNvSpPr>
          <p:nvPr/>
        </p:nvSpPr>
        <p:spPr bwMode="auto">
          <a:xfrm>
            <a:off x="0" y="1239008"/>
            <a:ext cx="6926449" cy="33600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42950" lvl="1" indent="-285750" algn="just" eaLnBrk="0" fontAlgn="base" hangingPunct="0">
              <a:lnSpc>
                <a:spcPct val="200000"/>
              </a:lnSpc>
              <a:buFont typeface="Wingdings" pitchFamily="2" charset="2"/>
              <a:buChar char="ü"/>
            </a:pPr>
            <a:r>
              <a:rPr lang="en-US" sz="1200" dirty="0">
                <a:latin typeface="Times New Roman" panose="02020603050405020304" pitchFamily="18" charset="0"/>
                <a:cs typeface="Times New Roman" panose="02020603050405020304" pitchFamily="18" charset="0"/>
              </a:rPr>
              <a:t>People are advised to wear face mask everywhere because the pandemic is not yet over.</a:t>
            </a:r>
          </a:p>
          <a:p>
            <a:pPr marL="742950" lvl="1" indent="-285750" algn="just" eaLnBrk="0" fontAlgn="base" hangingPunct="0">
              <a:lnSpc>
                <a:spcPct val="200000"/>
              </a:lnSpc>
              <a:buFont typeface="Wingdings" pitchFamily="2" charset="2"/>
              <a:buChar char="ü"/>
            </a:pPr>
            <a:r>
              <a:rPr lang="en-US" sz="1200" dirty="0">
                <a:latin typeface="Times New Roman" panose="02020603050405020304" pitchFamily="18" charset="0"/>
                <a:cs typeface="Times New Roman" panose="02020603050405020304" pitchFamily="18" charset="0"/>
              </a:rPr>
              <a:t>So that this can used everywhere, it detects that people are wearing mask or not.</a:t>
            </a:r>
          </a:p>
          <a:p>
            <a:pPr marL="742950" lvl="1" indent="-285750" algn="just" eaLnBrk="0" fontAlgn="base" hangingPunct="0">
              <a:lnSpc>
                <a:spcPct val="200000"/>
              </a:lnSpc>
              <a:buFont typeface="Wingdings" pitchFamily="2" charset="2"/>
              <a:buChar char="ü"/>
            </a:pPr>
            <a:r>
              <a:rPr lang="en-US" sz="1200" dirty="0">
                <a:latin typeface="Times New Roman" panose="02020603050405020304" pitchFamily="18" charset="0"/>
                <a:cs typeface="Times New Roman" panose="02020603050405020304" pitchFamily="18" charset="0"/>
              </a:rPr>
              <a:t>It also informs higher authorities whether a person is not detected without wearing face mask.</a:t>
            </a:r>
          </a:p>
          <a:p>
            <a:pPr marL="742950" lvl="1" indent="-285750" algn="just" eaLnBrk="0" fontAlgn="base" hangingPunct="0">
              <a:lnSpc>
                <a:spcPct val="200000"/>
              </a:lnSpc>
              <a:buFont typeface="Wingdings" pitchFamily="2" charset="2"/>
              <a:buChar char="ü"/>
            </a:pPr>
            <a:r>
              <a:rPr lang="en-US" sz="1200" dirty="0">
                <a:latin typeface="Times New Roman" panose="02020603050405020304" pitchFamily="18" charset="0"/>
                <a:cs typeface="Times New Roman" panose="02020603050405020304" pitchFamily="18" charset="0"/>
              </a:rPr>
              <a:t>We have studied how to load an image for the implementation and also how to detect faces using open cv functions.</a:t>
            </a:r>
          </a:p>
          <a:p>
            <a:pPr marL="742950" lvl="1" indent="-285750" algn="just" eaLnBrk="0" fontAlgn="base" hangingPunct="0">
              <a:lnSpc>
                <a:spcPct val="200000"/>
              </a:lnSpc>
              <a:buFont typeface="Wingdings" pitchFamily="2" charset="2"/>
              <a:buChar char="ü"/>
            </a:pPr>
            <a:r>
              <a:rPr lang="en-US" sz="1200" b="0" i="0" dirty="0">
                <a:solidFill>
                  <a:srgbClr val="000000"/>
                </a:solidFill>
                <a:effectLst/>
                <a:latin typeface="Times New Roman" panose="02020603050405020304" pitchFamily="18" charset="0"/>
                <a:cs typeface="Times New Roman" panose="02020603050405020304" pitchFamily="18" charset="0"/>
              </a:rPr>
              <a:t>By the development of face mask detection we can detect if the person is wearing a face mask and allow their entry would be of great help to the society. The accuracy of the model will be achieved and the optimization of the model is a continuous process and So we are building a highly accurate solution. We can prevent peoples from Virus Transmission through this System.</a:t>
            </a:r>
            <a:endParaRPr lang="en-US" sz="1200"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flipV="1">
            <a:off x="120015" y="777165"/>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Conclusion</a:t>
            </a:r>
            <a:endParaRPr lang="en-US" sz="2000" dirty="0">
              <a:solidFill>
                <a:srgbClr val="0070C0"/>
              </a:solidFill>
              <a:latin typeface="Bookman Old Style" pitchFamily="18" charset="0"/>
            </a:endParaRPr>
          </a:p>
        </p:txBody>
      </p:sp>
      <p:sp>
        <p:nvSpPr>
          <p:cNvPr id="16" name="Rectangle 15">
            <a:extLst>
              <a:ext uri="{FF2B5EF4-FFF2-40B4-BE49-F238E27FC236}">
                <a16:creationId xmlns:a16="http://schemas.microsoft.com/office/drawing/2014/main" id="{0F8F19A2-21DE-4133-8074-B53F18096719}"/>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sp>
        <p:nvSpPr>
          <p:cNvPr id="5" name="TextBox 4"/>
          <p:cNvSpPr txBox="1"/>
          <p:nvPr/>
        </p:nvSpPr>
        <p:spPr>
          <a:xfrm>
            <a:off x="476250" y="942261"/>
            <a:ext cx="1378904" cy="369332"/>
          </a:xfrm>
          <a:prstGeom prst="rect">
            <a:avLst/>
          </a:prstGeom>
          <a:noFill/>
        </p:spPr>
        <p:txBody>
          <a:bodyPr wrap="none" rtlCol="0">
            <a:spAutoFit/>
          </a:bodyPr>
          <a:lstStyle/>
          <a:p>
            <a:r>
              <a:rPr lang="en-IN" b="1" dirty="0"/>
              <a:t>Conclusions:</a:t>
            </a:r>
          </a:p>
        </p:txBody>
      </p:sp>
    </p:spTree>
    <p:extLst>
      <p:ext uri="{BB962C8B-B14F-4D97-AF65-F5344CB8AC3E}">
        <p14:creationId xmlns:p14="http://schemas.microsoft.com/office/powerpoint/2010/main" val="292772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32354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12</a:t>
            </a:fld>
            <a:endParaRPr sz="1200">
              <a:latin typeface="Calibri"/>
              <a:cs typeface="Calibri"/>
            </a:endParaRPr>
          </a:p>
        </p:txBody>
      </p:sp>
      <p:grpSp>
        <p:nvGrpSpPr>
          <p:cNvPr id="2" name="Group 9"/>
          <p:cNvGrpSpPr/>
          <p:nvPr/>
        </p:nvGrpSpPr>
        <p:grpSpPr>
          <a:xfrm>
            <a:off x="34422" y="84952"/>
            <a:ext cx="6986457" cy="5096649"/>
            <a:chOff x="43708" y="142101"/>
            <a:chExt cx="8871692"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grpSp>
          <p:nvGrpSpPr>
            <p:cNvPr id="3" name="Group 8"/>
            <p:cNvGrpSpPr/>
            <p:nvPr/>
          </p:nvGrpSpPr>
          <p:grpSpPr>
            <a:xfrm>
              <a:off x="43708" y="142101"/>
              <a:ext cx="1141623" cy="726503"/>
              <a:chOff x="35832" y="136033"/>
              <a:chExt cx="1001263" cy="674611"/>
            </a:xfrm>
          </p:grpSpPr>
          <p:pic>
            <p:nvPicPr>
              <p:cNvPr id="14" name="Picture 2" descr="C:\Users\student\Desktop\MLRITM Logo.JPG"/>
              <p:cNvPicPr>
                <a:picLocks noChangeAspect="1" noChangeArrowheads="1"/>
              </p:cNvPicPr>
              <p:nvPr/>
            </p:nvPicPr>
            <p:blipFill>
              <a:blip r:embed="rId2"/>
              <a:srcRect/>
              <a:stretch>
                <a:fillRect/>
              </a:stretch>
            </p:blipFill>
            <p:spPr bwMode="auto">
              <a:xfrm>
                <a:off x="188443" y="136033"/>
                <a:ext cx="678922" cy="477611"/>
              </a:xfrm>
              <a:prstGeom prst="rect">
                <a:avLst/>
              </a:prstGeom>
              <a:noFill/>
            </p:spPr>
          </p:pic>
          <p:sp>
            <p:nvSpPr>
              <p:cNvPr id="15" name="Rectangle 14"/>
              <p:cNvSpPr/>
              <p:nvPr/>
            </p:nvSpPr>
            <p:spPr>
              <a:xfrm>
                <a:off x="35832" y="560576"/>
                <a:ext cx="1001263" cy="250068"/>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grpSp>
      </p:gr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References</a:t>
            </a:r>
            <a:endParaRPr lang="en-US" sz="2000" dirty="0">
              <a:solidFill>
                <a:srgbClr val="0070C0"/>
              </a:solidFill>
              <a:latin typeface="Bookman Old Style" pitchFamily="18" charset="0"/>
            </a:endParaRPr>
          </a:p>
        </p:txBody>
      </p:sp>
      <p:sp>
        <p:nvSpPr>
          <p:cNvPr id="4" name="TextBox 3"/>
          <p:cNvSpPr txBox="1"/>
          <p:nvPr/>
        </p:nvSpPr>
        <p:spPr>
          <a:xfrm>
            <a:off x="171450" y="942261"/>
            <a:ext cx="6840855" cy="3600986"/>
          </a:xfrm>
          <a:prstGeom prst="rect">
            <a:avLst/>
          </a:prstGeom>
          <a:noFill/>
        </p:spPr>
        <p:txBody>
          <a:bodyPr wrap="square" rtlCol="0">
            <a:spAutoFit/>
          </a:bodyPr>
          <a:lstStyle/>
          <a:p>
            <a:r>
              <a:rPr lang="en-IN" sz="1200" dirty="0">
                <a:latin typeface="Bookman Old Style" panose="02050604050505020204" pitchFamily="18" charset="0"/>
              </a:rPr>
              <a:t>[1]. Face Mask Detection Using OpenCV in Python by Brain Mentors Pvt Ltd. Ref:</a:t>
            </a:r>
          </a:p>
          <a:p>
            <a:r>
              <a:rPr lang="en-IN" sz="1200" dirty="0">
                <a:latin typeface="Bookman Old Style" panose="02050604050505020204" pitchFamily="18" charset="0"/>
              </a:rPr>
              <a:t>https://brain-mentors.com/face-mask-detection-using-opencv-in-python/</a:t>
            </a:r>
          </a:p>
          <a:p>
            <a:endParaRPr lang="en-IN" sz="1200" dirty="0">
              <a:latin typeface="Bookman Old Style" panose="02050604050505020204" pitchFamily="18" charset="0"/>
            </a:endParaRPr>
          </a:p>
          <a:p>
            <a:r>
              <a:rPr lang="en-IN" sz="1200" dirty="0">
                <a:latin typeface="Bookman Old Style" panose="02050604050505020204" pitchFamily="18" charset="0"/>
              </a:rPr>
              <a:t>[2]. Suresh K, </a:t>
            </a:r>
            <a:r>
              <a:rPr lang="en-IN" sz="1200" dirty="0" err="1">
                <a:latin typeface="Bookman Old Style" panose="02050604050505020204" pitchFamily="18" charset="0"/>
              </a:rPr>
              <a:t>Palangappa</a:t>
            </a:r>
            <a:r>
              <a:rPr lang="en-IN" sz="1200" dirty="0">
                <a:latin typeface="Bookman Old Style" panose="02050604050505020204" pitchFamily="18" charset="0"/>
              </a:rPr>
              <a:t> MB, </a:t>
            </a:r>
            <a:r>
              <a:rPr lang="en-IN" sz="1200" dirty="0" err="1">
                <a:latin typeface="Bookman Old Style" panose="02050604050505020204" pitchFamily="18" charset="0"/>
              </a:rPr>
              <a:t>Bhuvan</a:t>
            </a:r>
            <a:r>
              <a:rPr lang="en-IN" sz="1200" dirty="0">
                <a:latin typeface="Bookman Old Style" panose="02050604050505020204" pitchFamily="18" charset="0"/>
              </a:rPr>
              <a:t> S : “ Face Mask Detection by using Optimistic Convolutional Neural Network “ at</a:t>
            </a:r>
          </a:p>
          <a:p>
            <a:r>
              <a:rPr lang="en-IN" sz="1200" dirty="0">
                <a:latin typeface="Bookman Old Style" panose="02050604050505020204" pitchFamily="18" charset="0"/>
              </a:rPr>
              <a:t>International Conference on Inventive Computation Technologies [ICICT 2021]</a:t>
            </a:r>
          </a:p>
          <a:p>
            <a:endParaRPr lang="en-IN" sz="1200" dirty="0">
              <a:latin typeface="Bookman Old Style" panose="02050604050505020204" pitchFamily="18" charset="0"/>
            </a:endParaRPr>
          </a:p>
          <a:p>
            <a:r>
              <a:rPr lang="en-IN" sz="1200" dirty="0">
                <a:latin typeface="Bookman Old Style" panose="02050604050505020204" pitchFamily="18" charset="0"/>
              </a:rPr>
              <a:t>[3]. Yadav S. “Deep learning based safe social distancing and facemask detection in public areas for COVID-19 safety guidelines adherence.” Int J Res </a:t>
            </a:r>
            <a:r>
              <a:rPr lang="en-IN" sz="1200" dirty="0" err="1">
                <a:latin typeface="Bookman Old Style" panose="02050604050505020204" pitchFamily="18" charset="0"/>
              </a:rPr>
              <a:t>Appl</a:t>
            </a:r>
            <a:r>
              <a:rPr lang="en-IN" sz="1200" dirty="0">
                <a:latin typeface="Bookman Old Style" panose="02050604050505020204" pitchFamily="18" charset="0"/>
              </a:rPr>
              <a:t> Sci </a:t>
            </a:r>
            <a:r>
              <a:rPr lang="en-IN" sz="1200" dirty="0" err="1">
                <a:latin typeface="Bookman Old Style" panose="02050604050505020204" pitchFamily="18" charset="0"/>
              </a:rPr>
              <a:t>Eng</a:t>
            </a:r>
            <a:r>
              <a:rPr lang="en-IN" sz="1200" dirty="0">
                <a:latin typeface="Bookman Old Style" panose="02050604050505020204" pitchFamily="18" charset="0"/>
              </a:rPr>
              <a:t> Technol. 2020;8(7):1368-1375.</a:t>
            </a:r>
          </a:p>
          <a:p>
            <a:endParaRPr lang="en-IN" sz="1200" dirty="0">
              <a:latin typeface="Bookman Old Style" panose="02050604050505020204" pitchFamily="18" charset="0"/>
            </a:endParaRPr>
          </a:p>
          <a:p>
            <a:r>
              <a:rPr lang="en-IN" sz="1200" dirty="0">
                <a:latin typeface="Bookman Old Style" panose="02050604050505020204" pitchFamily="18" charset="0"/>
              </a:rPr>
              <a:t>[4]. S, </a:t>
            </a:r>
            <a:r>
              <a:rPr lang="en-IN" sz="1200" dirty="0" err="1">
                <a:latin typeface="Bookman Old Style" panose="02050604050505020204" pitchFamily="18" charset="0"/>
              </a:rPr>
              <a:t>Akshay</a:t>
            </a:r>
            <a:r>
              <a:rPr lang="en-IN" sz="1200" dirty="0">
                <a:latin typeface="Bookman Old Style" panose="02050604050505020204" pitchFamily="18" charset="0"/>
              </a:rPr>
              <a:t> &amp; Bhat, </a:t>
            </a:r>
            <a:r>
              <a:rPr lang="en-IN" sz="1200" dirty="0" err="1">
                <a:latin typeface="Bookman Old Style" panose="02050604050505020204" pitchFamily="18" charset="0"/>
              </a:rPr>
              <a:t>Mandara</a:t>
            </a:r>
            <a:r>
              <a:rPr lang="en-IN" sz="1200" dirty="0">
                <a:latin typeface="Bookman Old Style" panose="02050604050505020204" pitchFamily="18" charset="0"/>
              </a:rPr>
              <a:t> &amp; Rao, Aishwarya. (2019). “Facial Expression Recognition using Compressed Images.” International Journal of Recent Technology and Engineering. DOI:10.35940/ijrte.B1041.078219.</a:t>
            </a:r>
          </a:p>
          <a:p>
            <a:endParaRPr lang="en-IN" sz="1200" dirty="0">
              <a:latin typeface="Bookman Old Style" panose="02050604050505020204" pitchFamily="18" charset="0"/>
            </a:endParaRPr>
          </a:p>
          <a:p>
            <a:r>
              <a:rPr lang="en-IN" sz="1200" dirty="0">
                <a:latin typeface="Bookman Old Style" panose="02050604050505020204" pitchFamily="18" charset="0"/>
              </a:rPr>
              <a:t>[5]. </a:t>
            </a:r>
            <a:r>
              <a:rPr lang="en-IN" sz="1200" dirty="0" err="1">
                <a:latin typeface="Bookman Old Style" panose="02050604050505020204" pitchFamily="18" charset="0"/>
              </a:rPr>
              <a:t>Loey</a:t>
            </a:r>
            <a:r>
              <a:rPr lang="en-IN" sz="1200" dirty="0">
                <a:latin typeface="Bookman Old Style" panose="02050604050505020204" pitchFamily="18" charset="0"/>
              </a:rPr>
              <a:t> M, </a:t>
            </a:r>
            <a:r>
              <a:rPr lang="en-IN" sz="1200" dirty="0" err="1">
                <a:latin typeface="Bookman Old Style" panose="02050604050505020204" pitchFamily="18" charset="0"/>
              </a:rPr>
              <a:t>Manogaran</a:t>
            </a:r>
            <a:r>
              <a:rPr lang="en-IN" sz="1200" dirty="0">
                <a:latin typeface="Bookman Old Style" panose="02050604050505020204" pitchFamily="18" charset="0"/>
              </a:rPr>
              <a:t> G, Taha MHN, Khalifa NEM. “A hybrid deep transfer learning model with machine learning methods for face mask detection in the era of the COVID-19 pandemic.”</a:t>
            </a:r>
          </a:p>
          <a:p>
            <a:r>
              <a:rPr lang="en-IN" sz="1200" dirty="0">
                <a:latin typeface="Bookman Old Style" panose="02050604050505020204" pitchFamily="18" charset="0"/>
              </a:rPr>
              <a:t>Measurement (</a:t>
            </a:r>
            <a:r>
              <a:rPr lang="en-IN" sz="1200" dirty="0" err="1">
                <a:latin typeface="Bookman Old Style" panose="02050604050505020204" pitchFamily="18" charset="0"/>
              </a:rPr>
              <a:t>Lond</a:t>
            </a:r>
            <a:r>
              <a:rPr lang="en-IN" sz="1200" dirty="0">
                <a:latin typeface="Bookman Old Style" panose="02050604050505020204" pitchFamily="18" charset="0"/>
              </a:rPr>
              <a:t>). 2021;167:108288.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3"/>
          <p:cNvSpPr txBox="1"/>
          <p:nvPr/>
        </p:nvSpPr>
        <p:spPr>
          <a:xfrm>
            <a:off x="6637329" y="4907916"/>
            <a:ext cx="32354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13</a:t>
            </a:fld>
            <a:endParaRPr sz="1200" dirty="0">
              <a:latin typeface="Calibri"/>
              <a:cs typeface="Calibri"/>
            </a:endParaRPr>
          </a:p>
        </p:txBody>
      </p:sp>
      <p:grpSp>
        <p:nvGrpSpPr>
          <p:cNvPr id="2" name="Group 4"/>
          <p:cNvGrpSpPr/>
          <p:nvPr/>
        </p:nvGrpSpPr>
        <p:grpSpPr>
          <a:xfrm>
            <a:off x="2" y="57150"/>
            <a:ext cx="7020877" cy="5124450"/>
            <a:chOff x="0" y="114300"/>
            <a:chExt cx="8915400" cy="5124450"/>
          </a:xfrm>
        </p:grpSpPr>
        <p:cxnSp>
          <p:nvCxnSpPr>
            <p:cNvPr id="6" name="Straight Connector 5"/>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7"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grpSp>
          <p:nvGrpSpPr>
            <p:cNvPr id="3" name="Group 8"/>
            <p:cNvGrpSpPr/>
            <p:nvPr/>
          </p:nvGrpSpPr>
          <p:grpSpPr>
            <a:xfrm>
              <a:off x="0" y="114300"/>
              <a:ext cx="1088569" cy="754304"/>
              <a:chOff x="-2502" y="110218"/>
              <a:chExt cx="954732" cy="700426"/>
            </a:xfrm>
          </p:grpSpPr>
          <p:pic>
            <p:nvPicPr>
              <p:cNvPr id="9" name="Picture 2" descr="C:\Users\student\Desktop\MLRITM Logo.JPG"/>
              <p:cNvPicPr>
                <a:picLocks noChangeAspect="1" noChangeArrowheads="1"/>
              </p:cNvPicPr>
              <p:nvPr/>
            </p:nvPicPr>
            <p:blipFill>
              <a:blip r:embed="rId2"/>
              <a:srcRect/>
              <a:stretch>
                <a:fillRect/>
              </a:stretch>
            </p:blipFill>
            <p:spPr bwMode="auto">
              <a:xfrm>
                <a:off x="152400" y="110218"/>
                <a:ext cx="630099" cy="477611"/>
              </a:xfrm>
              <a:prstGeom prst="rect">
                <a:avLst/>
              </a:prstGeom>
              <a:noFill/>
            </p:spPr>
          </p:pic>
          <p:sp>
            <p:nvSpPr>
              <p:cNvPr id="10" name="Rectangle 9"/>
              <p:cNvSpPr/>
              <p:nvPr/>
            </p:nvSpPr>
            <p:spPr>
              <a:xfrm>
                <a:off x="-2502" y="560576"/>
                <a:ext cx="954732" cy="250068"/>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grpSp>
      </p:grpSp>
      <p:cxnSp>
        <p:nvCxnSpPr>
          <p:cNvPr id="12" name="Straight Connector 11"/>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pic>
        <p:nvPicPr>
          <p:cNvPr id="13" name="Picture 3"/>
          <p:cNvPicPr>
            <a:picLocks noChangeAspect="1" noChangeArrowheads="1"/>
          </p:cNvPicPr>
          <p:nvPr/>
        </p:nvPicPr>
        <p:blipFill>
          <a:blip r:embed="rId3">
            <a:lum bright="-36000" contrast="64000"/>
          </a:blip>
          <a:srcRect/>
          <a:stretch>
            <a:fillRect/>
          </a:stretch>
        </p:blipFill>
        <p:spPr bwMode="auto">
          <a:xfrm>
            <a:off x="1110139" y="979488"/>
            <a:ext cx="4990624" cy="37258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2</a:t>
            </a:fld>
            <a:endParaRPr sz="1200">
              <a:latin typeface="Calibri"/>
              <a:cs typeface="Calibri"/>
            </a:endParaRPr>
          </a:p>
        </p:txBody>
      </p:sp>
      <p:grpSp>
        <p:nvGrpSpPr>
          <p:cNvPr id="2" name="Group 9"/>
          <p:cNvGrpSpPr/>
          <p:nvPr/>
        </p:nvGrpSpPr>
        <p:grpSpPr>
          <a:xfrm>
            <a:off x="34422" y="84952"/>
            <a:ext cx="6986457" cy="5058548"/>
            <a:chOff x="43708" y="142101"/>
            <a:chExt cx="8871692" cy="5058548"/>
          </a:xfrm>
        </p:grpSpPr>
        <p:cxnSp>
          <p:nvCxnSpPr>
            <p:cNvPr id="11" name="Straight Connector 10"/>
            <p:cNvCxnSpPr/>
            <p:nvPr/>
          </p:nvCxnSpPr>
          <p:spPr>
            <a:xfrm flipV="1">
              <a:off x="228599" y="4686299"/>
              <a:ext cx="8686801"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03774"/>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grpSp>
          <p:nvGrpSpPr>
            <p:cNvPr id="3" name="Group 8"/>
            <p:cNvGrpSpPr/>
            <p:nvPr/>
          </p:nvGrpSpPr>
          <p:grpSpPr>
            <a:xfrm>
              <a:off x="43708" y="142101"/>
              <a:ext cx="1141623" cy="726503"/>
              <a:chOff x="35832" y="136033"/>
              <a:chExt cx="1001263" cy="674611"/>
            </a:xfrm>
          </p:grpSpPr>
          <p:pic>
            <p:nvPicPr>
              <p:cNvPr id="14" name="Picture 2" descr="C:\Users\student\Desktop\MLRITM Logo.JPG"/>
              <p:cNvPicPr>
                <a:picLocks noChangeAspect="1" noChangeArrowheads="1"/>
              </p:cNvPicPr>
              <p:nvPr/>
            </p:nvPicPr>
            <p:blipFill>
              <a:blip r:embed="rId2"/>
              <a:srcRect/>
              <a:stretch>
                <a:fillRect/>
              </a:stretch>
            </p:blipFill>
            <p:spPr bwMode="auto">
              <a:xfrm>
                <a:off x="188443" y="136033"/>
                <a:ext cx="678922" cy="477611"/>
              </a:xfrm>
              <a:prstGeom prst="rect">
                <a:avLst/>
              </a:prstGeom>
              <a:noFill/>
            </p:spPr>
          </p:pic>
          <p:sp>
            <p:nvSpPr>
              <p:cNvPr id="15" name="Rectangle 14"/>
              <p:cNvSpPr/>
              <p:nvPr/>
            </p:nvSpPr>
            <p:spPr>
              <a:xfrm>
                <a:off x="35832" y="560576"/>
                <a:ext cx="1001263" cy="250068"/>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grpSp>
      </p:grpSp>
      <p:sp>
        <p:nvSpPr>
          <p:cNvPr id="2049" name="Rectangle 1"/>
          <p:cNvSpPr>
            <a:spLocks noChangeArrowheads="1"/>
          </p:cNvSpPr>
          <p:nvPr/>
        </p:nvSpPr>
        <p:spPr bwMode="auto">
          <a:xfrm>
            <a:off x="323850" y="1274244"/>
            <a:ext cx="6553200" cy="33725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42950" lvl="1" indent="-285750" algn="just" eaLnBrk="0" fontAlgn="base" hangingPunct="0">
              <a:spcBef>
                <a:spcPts val="600"/>
              </a:spcBef>
              <a:spcAft>
                <a:spcPts val="600"/>
              </a:spcAft>
              <a:buFont typeface="Wingdings" pitchFamily="2" charset="2"/>
              <a:buChar char="q"/>
            </a:pPr>
            <a:r>
              <a:rPr lang="en-US" sz="1400" b="1" dirty="0">
                <a:latin typeface="Arial" pitchFamily="34" charset="0"/>
                <a:ea typeface="Calibri" pitchFamily="34" charset="0"/>
                <a:cs typeface="Arial" pitchFamily="34" charset="0"/>
              </a:rPr>
              <a:t>Abstract</a:t>
            </a:r>
          </a:p>
          <a:p>
            <a:pPr marL="742950" lvl="1" indent="-285750" algn="just" eaLnBrk="0" fontAlgn="base" hangingPunct="0">
              <a:spcBef>
                <a:spcPts val="600"/>
              </a:spcBef>
              <a:spcAft>
                <a:spcPts val="600"/>
              </a:spcAft>
              <a:buFont typeface="Wingdings" pitchFamily="2" charset="2"/>
              <a:buChar char="q"/>
            </a:pPr>
            <a:r>
              <a:rPr lang="en-US" sz="1400" b="1" dirty="0">
                <a:latin typeface="Arial" pitchFamily="34" charset="0"/>
                <a:ea typeface="Calibri" pitchFamily="34" charset="0"/>
                <a:cs typeface="Arial" pitchFamily="34" charset="0"/>
              </a:rPr>
              <a:t>Tools/Components using</a:t>
            </a:r>
          </a:p>
          <a:p>
            <a:pPr marL="742950" lvl="1" indent="-285750" algn="just" eaLnBrk="0" fontAlgn="base" hangingPunct="0">
              <a:spcBef>
                <a:spcPts val="600"/>
              </a:spcBef>
              <a:spcAft>
                <a:spcPts val="600"/>
              </a:spcAft>
              <a:buFont typeface="Wingdings" pitchFamily="2" charset="2"/>
              <a:buChar char="q"/>
            </a:pPr>
            <a:r>
              <a:rPr lang="en-US" sz="1400" b="1" dirty="0">
                <a:latin typeface="Arial" pitchFamily="34" charset="0"/>
                <a:ea typeface="Calibri" pitchFamily="34" charset="0"/>
                <a:cs typeface="Arial" pitchFamily="34" charset="0"/>
              </a:rPr>
              <a:t>Literature / Existing methods</a:t>
            </a:r>
          </a:p>
          <a:p>
            <a:pPr marL="742950" lvl="1" indent="-285750" algn="just" eaLnBrk="0" fontAlgn="base" hangingPunct="0">
              <a:spcBef>
                <a:spcPts val="600"/>
              </a:spcBef>
              <a:spcAft>
                <a:spcPts val="600"/>
              </a:spcAft>
              <a:buFont typeface="Wingdings" pitchFamily="2" charset="2"/>
              <a:buChar char="q"/>
            </a:pPr>
            <a:r>
              <a:rPr lang="en-US" sz="1400" b="1" dirty="0">
                <a:latin typeface="Arial" pitchFamily="34" charset="0"/>
                <a:ea typeface="Calibri" pitchFamily="34" charset="0"/>
                <a:cs typeface="Arial" pitchFamily="34" charset="0"/>
              </a:rPr>
              <a:t>Methodology / Implementation</a:t>
            </a:r>
          </a:p>
          <a:p>
            <a:pPr marL="742950" lvl="1" indent="-285750" algn="just" eaLnBrk="0" fontAlgn="base" hangingPunct="0">
              <a:spcBef>
                <a:spcPts val="600"/>
              </a:spcBef>
              <a:spcAft>
                <a:spcPts val="600"/>
              </a:spcAft>
              <a:buFont typeface="Wingdings" pitchFamily="2" charset="2"/>
              <a:buChar char="q"/>
            </a:pPr>
            <a:r>
              <a:rPr lang="en-US" sz="1400" b="1" dirty="0">
                <a:latin typeface="Arial" pitchFamily="34" charset="0"/>
                <a:ea typeface="Calibri" pitchFamily="34" charset="0"/>
                <a:cs typeface="Arial" pitchFamily="34" charset="0"/>
              </a:rPr>
              <a:t>Work done so far</a:t>
            </a:r>
          </a:p>
          <a:p>
            <a:pPr marL="742950" lvl="1" indent="-285750" algn="just" eaLnBrk="0" fontAlgn="base" hangingPunct="0">
              <a:spcBef>
                <a:spcPts val="600"/>
              </a:spcBef>
              <a:spcAft>
                <a:spcPts val="600"/>
              </a:spcAft>
              <a:buFont typeface="Wingdings" pitchFamily="2" charset="2"/>
              <a:buChar char="q"/>
            </a:pPr>
            <a:r>
              <a:rPr lang="en-US" sz="1400" b="1" dirty="0">
                <a:latin typeface="Arial" pitchFamily="34" charset="0"/>
                <a:ea typeface="Calibri" pitchFamily="34" charset="0"/>
                <a:cs typeface="Arial" pitchFamily="34" charset="0"/>
              </a:rPr>
              <a:t>Outcomes</a:t>
            </a:r>
          </a:p>
          <a:p>
            <a:pPr marL="742950" lvl="1" indent="-285750" algn="just" eaLnBrk="0" fontAlgn="base" hangingPunct="0">
              <a:spcBef>
                <a:spcPts val="600"/>
              </a:spcBef>
              <a:spcAft>
                <a:spcPts val="600"/>
              </a:spcAft>
              <a:buFont typeface="Wingdings" pitchFamily="2" charset="2"/>
              <a:buChar char="q"/>
            </a:pPr>
            <a:r>
              <a:rPr lang="en-US" sz="1400" b="1" dirty="0">
                <a:latin typeface="Arial" pitchFamily="34" charset="0"/>
                <a:ea typeface="Calibri" pitchFamily="34" charset="0"/>
                <a:cs typeface="Arial" pitchFamily="34" charset="0"/>
              </a:rPr>
              <a:t>Conclusion</a:t>
            </a:r>
          </a:p>
          <a:p>
            <a:pPr marL="742950" lvl="1" indent="-285750" algn="just" eaLnBrk="0" fontAlgn="base" hangingPunct="0">
              <a:spcBef>
                <a:spcPts val="600"/>
              </a:spcBef>
              <a:spcAft>
                <a:spcPts val="600"/>
              </a:spcAft>
              <a:buFont typeface="Wingdings" pitchFamily="2" charset="2"/>
              <a:buChar char="q"/>
            </a:pPr>
            <a:r>
              <a:rPr lang="en-US" sz="1400" b="1" dirty="0">
                <a:latin typeface="Arial" pitchFamily="34" charset="0"/>
                <a:ea typeface="Calibri" pitchFamily="34" charset="0"/>
                <a:cs typeface="Arial" pitchFamily="34" charset="0"/>
              </a:rPr>
              <a:t>References</a:t>
            </a:r>
          </a:p>
          <a:p>
            <a:pPr lvl="1" algn="just" eaLnBrk="0" fontAlgn="base" hangingPunct="0">
              <a:lnSpc>
                <a:spcPct val="150000"/>
              </a:lnSpc>
              <a:spcBef>
                <a:spcPts val="600"/>
              </a:spcBef>
              <a:spcAft>
                <a:spcPts val="600"/>
              </a:spcAft>
              <a:buFont typeface="Wingdings" pitchFamily="2" charset="2"/>
              <a:buChar char="§"/>
            </a:pPr>
            <a:endParaRPr kumimoji="0" lang="en-US" sz="1600" b="1" i="0" u="none" strike="noStrike" cap="none" normalizeH="0" baseline="0" dirty="0">
              <a:ln>
                <a:noFill/>
              </a:ln>
              <a:solidFill>
                <a:schemeClr val="tx1"/>
              </a:solidFill>
              <a:effectLst/>
              <a:latin typeface="Bookman Old Style" pitchFamily="18" charset="0"/>
              <a:ea typeface="Calibri" pitchFamily="34" charset="0"/>
              <a:cs typeface="Times New Roman" pitchFamily="18" charset="0"/>
            </a:endParaRPr>
          </a:p>
        </p:txBody>
      </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781050" y="283434"/>
            <a:ext cx="5879784" cy="400110"/>
          </a:xfrm>
          <a:prstGeom prst="rect">
            <a:avLst/>
          </a:prstGeom>
        </p:spPr>
        <p:txBody>
          <a:bodyPr wrap="square">
            <a:spAutoFit/>
          </a:bodyPr>
          <a:lstStyle/>
          <a:p>
            <a:pPr algn="ctr"/>
            <a:r>
              <a:rPr lang="en-US" sz="2000" b="1" dirty="0">
                <a:solidFill>
                  <a:srgbClr val="0070C0"/>
                </a:solidFill>
                <a:latin typeface="Bookman Old Style" pitchFamily="18" charset="0"/>
              </a:rPr>
              <a:t>CONTENTS</a:t>
            </a:r>
            <a:endParaRPr lang="en-US" sz="2000" dirty="0">
              <a:solidFill>
                <a:srgbClr val="0070C0"/>
              </a:solidFill>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3</a:t>
            </a:fld>
            <a:endParaRPr sz="120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Abstract</a:t>
            </a:r>
          </a:p>
        </p:txBody>
      </p:sp>
      <p:sp>
        <p:nvSpPr>
          <p:cNvPr id="16" name="Rectangle 15">
            <a:extLst>
              <a:ext uri="{FF2B5EF4-FFF2-40B4-BE49-F238E27FC236}">
                <a16:creationId xmlns:a16="http://schemas.microsoft.com/office/drawing/2014/main" id="{C7D3C62A-83B2-4EDC-B64B-A6787B7183EA}"/>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sp>
        <p:nvSpPr>
          <p:cNvPr id="3" name="Rectangle 2"/>
          <p:cNvSpPr/>
          <p:nvPr/>
        </p:nvSpPr>
        <p:spPr>
          <a:xfrm>
            <a:off x="-133349" y="881952"/>
            <a:ext cx="7094220" cy="3729354"/>
          </a:xfrm>
          <a:prstGeom prst="rect">
            <a:avLst/>
          </a:prstGeom>
        </p:spPr>
        <p:txBody>
          <a:bodyPr wrap="square">
            <a:spAutoFit/>
          </a:bodyPr>
          <a:lstStyle/>
          <a:p>
            <a:pPr marL="628650" lvl="1" indent="-171450" algn="just">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COVID-19 pandemic has rapidly increased health crises globally and is affecting our day-to-day lifestyle.</a:t>
            </a:r>
          </a:p>
          <a:p>
            <a:pPr marL="628650" lvl="1" indent="-171450" algn="just">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 motive for survival recommendations is to wear a safe facemask, stay protected against the transmission of coronavirus.</a:t>
            </a:r>
          </a:p>
          <a:p>
            <a:pPr marL="628650" lvl="1" indent="-171450" algn="just">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By wearing a facemask, the most effective preventive care must be taken against COVID-19.</a:t>
            </a:r>
          </a:p>
          <a:p>
            <a:pPr marL="628650" lvl="1" indent="-171450" algn="just">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Monitoring manually if the individuals are wearing face mask correctly and to notify the victim in public and crowded areas is a difficult task.</a:t>
            </a:r>
          </a:p>
          <a:p>
            <a:pPr marL="628650" lvl="1" indent="-171450" algn="just">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project approaches a simplified way to achieve facemask detection and notifying the individual if not wearing facemask. The system runs in real-time and detects if an individual face has facemask if not then notifies the person-in-charge that the individual has not been equipped with mask.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4</a:t>
            </a:fld>
            <a:endParaRPr sz="120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707886"/>
          </a:xfrm>
          <a:prstGeom prst="rect">
            <a:avLst/>
          </a:prstGeom>
        </p:spPr>
        <p:txBody>
          <a:bodyPr wrap="square">
            <a:spAutoFit/>
          </a:bodyPr>
          <a:lstStyle/>
          <a:p>
            <a:pPr algn="ctr"/>
            <a:r>
              <a:rPr lang="en-US" sz="2000" b="1" dirty="0">
                <a:solidFill>
                  <a:srgbClr val="0070C0"/>
                </a:solidFill>
                <a:latin typeface="Bookman Old Style" panose="02050604050505020204" pitchFamily="18" charset="0"/>
                <a:ea typeface="Calibri" pitchFamily="34" charset="0"/>
                <a:cs typeface="Arial" pitchFamily="34" charset="0"/>
              </a:rPr>
              <a:t>Tools/Components using</a:t>
            </a:r>
          </a:p>
          <a:p>
            <a:pPr algn="ctr"/>
            <a:endParaRPr lang="en-US" sz="2000" b="1" dirty="0">
              <a:solidFill>
                <a:srgbClr val="3333FF"/>
              </a:solidFill>
              <a:latin typeface="Bookman Old Style" pitchFamily="18" charset="0"/>
            </a:endParaRPr>
          </a:p>
        </p:txBody>
      </p:sp>
      <p:sp>
        <p:nvSpPr>
          <p:cNvPr id="16" name="Rectangle 15">
            <a:extLst>
              <a:ext uri="{FF2B5EF4-FFF2-40B4-BE49-F238E27FC236}">
                <a16:creationId xmlns:a16="http://schemas.microsoft.com/office/drawing/2014/main" id="{0F8F19A2-21DE-4133-8074-B53F18096719}"/>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sp>
        <p:nvSpPr>
          <p:cNvPr id="5" name="Rectangle 4"/>
          <p:cNvSpPr/>
          <p:nvPr/>
        </p:nvSpPr>
        <p:spPr>
          <a:xfrm>
            <a:off x="781050" y="2800350"/>
            <a:ext cx="5886312" cy="1246495"/>
          </a:xfrm>
          <a:prstGeom prst="rect">
            <a:avLst/>
          </a:prstGeom>
        </p:spPr>
        <p:txBody>
          <a:bodyPr wrap="square">
            <a:spAutoFit/>
          </a:bodyPr>
          <a:lstStyle/>
          <a:p>
            <a:pPr>
              <a:lnSpc>
                <a:spcPct val="150000"/>
              </a:lnSpc>
            </a:pPr>
            <a:r>
              <a:rPr lang="en-US" b="1" dirty="0">
                <a:solidFill>
                  <a:srgbClr val="3333FF"/>
                </a:solidFill>
                <a:latin typeface="Bookman Old Style" pitchFamily="18" charset="0"/>
              </a:rPr>
              <a:t>Hardware Requirements:</a:t>
            </a:r>
          </a:p>
          <a:p>
            <a:pPr marL="285750" indent="-285750" algn="just">
              <a:buFont typeface="Wingdings" pitchFamily="2" charset="2"/>
              <a:buChar char="Ø"/>
            </a:pPr>
            <a:r>
              <a:rPr lang="en-US" sz="1600" dirty="0">
                <a:latin typeface="Bookman Old Style" pitchFamily="18" charset="0"/>
              </a:rPr>
              <a:t>Desktop/Laptop having minimum 200GB hard disk.</a:t>
            </a:r>
          </a:p>
          <a:p>
            <a:pPr marL="285750" indent="-285750" algn="just">
              <a:buFont typeface="Wingdings" pitchFamily="2" charset="2"/>
              <a:buChar char="Ø"/>
            </a:pPr>
            <a:r>
              <a:rPr lang="en-US" sz="1600" dirty="0">
                <a:latin typeface="Bookman Old Style" pitchFamily="18" charset="0"/>
              </a:rPr>
              <a:t>i3 processor or above.</a:t>
            </a:r>
          </a:p>
          <a:p>
            <a:pPr marL="285750" indent="-285750" algn="just">
              <a:buFont typeface="Wingdings" pitchFamily="2" charset="2"/>
              <a:buChar char="Ø"/>
            </a:pPr>
            <a:r>
              <a:rPr lang="en-US" sz="1600" dirty="0">
                <a:latin typeface="Bookman Old Style" pitchFamily="18" charset="0"/>
              </a:rPr>
              <a:t>Minimum 4GB RAM.</a:t>
            </a:r>
          </a:p>
        </p:txBody>
      </p:sp>
      <p:sp>
        <p:nvSpPr>
          <p:cNvPr id="3" name="Rectangle 2"/>
          <p:cNvSpPr/>
          <p:nvPr/>
        </p:nvSpPr>
        <p:spPr>
          <a:xfrm>
            <a:off x="752475" y="1352652"/>
            <a:ext cx="2023311" cy="369332"/>
          </a:xfrm>
          <a:prstGeom prst="rect">
            <a:avLst/>
          </a:prstGeom>
        </p:spPr>
        <p:txBody>
          <a:bodyPr wrap="none">
            <a:spAutoFit/>
          </a:bodyPr>
          <a:lstStyle/>
          <a:p>
            <a:r>
              <a:rPr lang="en-US" b="1" dirty="0">
                <a:solidFill>
                  <a:srgbClr val="3333FF"/>
                </a:solidFill>
                <a:latin typeface="Bookman Old Style" panose="02050604050505020204" pitchFamily="18" charset="0"/>
                <a:ea typeface="Calibri" pitchFamily="34" charset="0"/>
                <a:cs typeface="Arial" panose="020B0604020202020204" pitchFamily="34" charset="0"/>
              </a:rPr>
              <a:t>Software used :</a:t>
            </a:r>
            <a:endParaRPr lang="en-IN" dirty="0">
              <a:latin typeface="Bookman Old Style" panose="02050604050505020204" pitchFamily="18" charset="0"/>
              <a:cs typeface="Arial" panose="020B0604020202020204" pitchFamily="34" charset="0"/>
            </a:endParaRPr>
          </a:p>
        </p:txBody>
      </p:sp>
      <p:sp>
        <p:nvSpPr>
          <p:cNvPr id="4" name="TextBox 3"/>
          <p:cNvSpPr txBox="1"/>
          <p:nvPr/>
        </p:nvSpPr>
        <p:spPr>
          <a:xfrm>
            <a:off x="647769" y="1666498"/>
            <a:ext cx="3200400" cy="584775"/>
          </a:xfrm>
          <a:prstGeom prst="rect">
            <a:avLst/>
          </a:prstGeom>
          <a:noFill/>
        </p:spPr>
        <p:txBody>
          <a:bodyPr wrap="square" rtlCol="0">
            <a:spAutoFit/>
          </a:bodyPr>
          <a:lstStyle/>
          <a:p>
            <a:pPr marL="285750" indent="-285750">
              <a:buFont typeface="Wingdings" pitchFamily="2" charset="2"/>
              <a:buChar char="Ø"/>
            </a:pPr>
            <a:r>
              <a:rPr lang="en-IN" sz="1600" dirty="0">
                <a:latin typeface="Bookman Old Style" pitchFamily="18" charset="0"/>
              </a:rPr>
              <a:t>Python 3</a:t>
            </a:r>
          </a:p>
          <a:p>
            <a:pPr marL="285750" indent="-285750">
              <a:buFont typeface="Wingdings" pitchFamily="2" charset="2"/>
              <a:buChar char="Ø"/>
            </a:pPr>
            <a:r>
              <a:rPr lang="en-IN" sz="1600" dirty="0" err="1">
                <a:latin typeface="Bookman Old Style" pitchFamily="18" charset="0"/>
              </a:rPr>
              <a:t>Jupyter</a:t>
            </a:r>
            <a:r>
              <a:rPr lang="en-IN" sz="1600" dirty="0">
                <a:latin typeface="Bookman Old Style" pitchFamily="18" charset="0"/>
              </a:rPr>
              <a:t> Notebook</a:t>
            </a:r>
          </a:p>
        </p:txBody>
      </p:sp>
    </p:spTree>
    <p:extLst>
      <p:ext uri="{BB962C8B-B14F-4D97-AF65-F5344CB8AC3E}">
        <p14:creationId xmlns:p14="http://schemas.microsoft.com/office/powerpoint/2010/main" val="46741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5</a:t>
            </a:fld>
            <a:endParaRPr sz="120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Literature Survey</a:t>
            </a:r>
            <a:endParaRPr lang="en-US" sz="2000" dirty="0">
              <a:solidFill>
                <a:srgbClr val="0070C0"/>
              </a:solidFill>
              <a:latin typeface="Bookman Old Style" pitchFamily="18" charset="0"/>
            </a:endParaRPr>
          </a:p>
        </p:txBody>
      </p:sp>
      <p:sp>
        <p:nvSpPr>
          <p:cNvPr id="16" name="Rectangle 15">
            <a:extLst>
              <a:ext uri="{FF2B5EF4-FFF2-40B4-BE49-F238E27FC236}">
                <a16:creationId xmlns:a16="http://schemas.microsoft.com/office/drawing/2014/main" id="{0F8F19A2-21DE-4133-8074-B53F18096719}"/>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sp>
        <p:nvSpPr>
          <p:cNvPr id="5" name="Rectangle 4"/>
          <p:cNvSpPr/>
          <p:nvPr/>
        </p:nvSpPr>
        <p:spPr>
          <a:xfrm>
            <a:off x="251935" y="1393806"/>
            <a:ext cx="6697029" cy="3416320"/>
          </a:xfrm>
          <a:prstGeom prst="rect">
            <a:avLst/>
          </a:prstGeom>
        </p:spPr>
        <p:txBody>
          <a:bodyPr wrap="square">
            <a:spAutoFit/>
          </a:bodyPr>
          <a:lstStyle/>
          <a:p>
            <a:pPr marL="171450" indent="-171450" algn="just">
              <a:buFont typeface="Arial" panose="020B0604020202020204" pitchFamily="34" charset="0"/>
              <a:buChar char="•"/>
            </a:pPr>
            <a:r>
              <a:rPr lang="en-US" sz="1200" b="0" i="0" dirty="0">
                <a:solidFill>
                  <a:srgbClr val="000000"/>
                </a:solidFill>
                <a:effectLst/>
                <a:latin typeface="Times New Roman" panose="02020603050405020304" pitchFamily="18" charset="0"/>
              </a:rPr>
              <a:t>Face mask detection refers to detect whether a person is wearing a mask or not. In fact, the problem is reverse engineering of face detection where the face is detected using different machine learning algorithms for the purpose of security, authentication and surveillance(</a:t>
            </a:r>
            <a:r>
              <a:rPr lang="en-IN" sz="1200" dirty="0">
                <a:latin typeface="Times New Roman" panose="02020603050405020304" pitchFamily="18" charset="0"/>
                <a:cs typeface="Times New Roman" panose="02020603050405020304" pitchFamily="18" charset="0"/>
              </a:rPr>
              <a:t>J Biomed Inform</a:t>
            </a:r>
            <a:r>
              <a:rPr lang="en-IN" sz="1200" dirty="0">
                <a:solidFill>
                  <a:srgbClr val="985735"/>
                </a:solidFill>
                <a:latin typeface="arial" panose="020B0604020202020204" pitchFamily="34" charset="0"/>
              </a:rPr>
              <a:t>. </a:t>
            </a:r>
            <a:r>
              <a:rPr lang="en-IN" sz="1200" b="0" i="0" dirty="0">
                <a:solidFill>
                  <a:srgbClr val="000000"/>
                </a:solidFill>
                <a:effectLst/>
                <a:latin typeface="Times New Roman" panose="02020603050405020304" pitchFamily="18" charset="0"/>
                <a:cs typeface="Times New Roman" panose="02020603050405020304" pitchFamily="18" charset="0"/>
              </a:rPr>
              <a:t>2021 Jun 24).</a:t>
            </a:r>
          </a:p>
          <a:p>
            <a:pPr marL="171450" indent="-171450" algn="just">
              <a:buFont typeface="Arial" panose="020B0604020202020204" pitchFamily="34" charset="0"/>
              <a:buChar char="•"/>
            </a:pPr>
            <a:endParaRPr lang="en-IN" sz="1200" dirty="0">
              <a:solidFill>
                <a:srgbClr val="000000"/>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 facial recognition system is becoming a very popular method at many airports and border controls around the world. The US Department of Homeland Security reported that facial recognition procedures would be used on almost 97% of travelers by 2023(</a:t>
            </a:r>
            <a:r>
              <a:rPr lang="en-IN" sz="1200" dirty="0">
                <a:latin typeface="Times New Roman" panose="02020603050405020304" pitchFamily="18" charset="0"/>
                <a:cs typeface="Times New Roman" panose="02020603050405020304" pitchFamily="18" charset="0"/>
              </a:rPr>
              <a:t>Mira M. Boulos 2021 May ).</a:t>
            </a:r>
          </a:p>
          <a:p>
            <a:pPr algn="just"/>
            <a:endParaRPr lang="en-IN" sz="1200" dirty="0">
              <a:solidFill>
                <a:srgbClr val="222222"/>
              </a:solidFill>
              <a:latin typeface="Arial" panose="020B0604020202020204" pitchFamily="34" charset="0"/>
            </a:endParaRPr>
          </a:p>
          <a:p>
            <a:pPr marL="171450" indent="-171450"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This system consists of a dual-stage (CNN)architecture capable of detecting masked and unmasked faces and can be integrated with pre-installed CCTV cameras. This will help track safety violations, promote the use of face masks and ensure a safe working environment</a:t>
            </a:r>
            <a:r>
              <a:rPr lang="en-US" sz="1200" dirty="0">
                <a:solidFill>
                  <a:srgbClr val="000000"/>
                </a:solidFill>
                <a:latin typeface="Times New Roman" panose="02020603050405020304" pitchFamily="18" charset="0"/>
                <a:cs typeface="Times New Roman" panose="02020603050405020304" pitchFamily="18" charset="0"/>
              </a:rPr>
              <a:t>(</a:t>
            </a:r>
            <a:r>
              <a:rPr lang="en-IN" sz="1200" b="0" i="0" dirty="0">
                <a:solidFill>
                  <a:srgbClr val="000000"/>
                </a:solidFill>
                <a:effectLst/>
                <a:latin typeface="Times New Roman" panose="02020603050405020304" pitchFamily="18" charset="0"/>
                <a:cs typeface="Times New Roman" panose="02020603050405020304" pitchFamily="18" charset="0"/>
              </a:rPr>
              <a:t>R. </a:t>
            </a:r>
            <a:r>
              <a:rPr lang="en-IN" sz="1200" b="0" i="0" dirty="0" err="1">
                <a:solidFill>
                  <a:srgbClr val="000000"/>
                </a:solidFill>
                <a:effectLst/>
                <a:latin typeface="Times New Roman" panose="02020603050405020304" pitchFamily="18" charset="0"/>
                <a:cs typeface="Times New Roman" panose="02020603050405020304" pitchFamily="18" charset="0"/>
              </a:rPr>
              <a:t>Suganthalakshmi</a:t>
            </a:r>
            <a:r>
              <a:rPr lang="en-IN" sz="1200" b="0" i="0" dirty="0">
                <a:solidFill>
                  <a:srgbClr val="000000"/>
                </a:solidFill>
                <a:effectLst/>
                <a:latin typeface="Times New Roman" panose="02020603050405020304" pitchFamily="18" charset="0"/>
                <a:cs typeface="Times New Roman" panose="02020603050405020304" pitchFamily="18" charset="0"/>
              </a:rPr>
              <a:t> 2021 March 27)..</a:t>
            </a:r>
            <a:endParaRPr lang="en-IN" sz="1200" b="0" i="0" dirty="0">
              <a:solidFill>
                <a:srgbClr val="222222"/>
              </a:solidFill>
              <a:effectLst/>
              <a:latin typeface="Times New Roman" panose="02020603050405020304" pitchFamily="18" charset="0"/>
              <a:cs typeface="Times New Roman" panose="02020603050405020304" pitchFamily="18" charset="0"/>
            </a:endParaRPr>
          </a:p>
          <a:p>
            <a:endParaRPr lang="en-IN" sz="1200" dirty="0">
              <a:solidFill>
                <a:srgbClr val="222222"/>
              </a:solidFill>
              <a:latin typeface="Arial" panose="020B0604020202020204" pitchFamily="34"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b="0" i="0" dirty="0">
              <a:solidFill>
                <a:srgbClr val="000000"/>
              </a:solidFill>
              <a:effectLst/>
              <a:latin typeface="Times New Roman" panose="02020603050405020304" pitchFamily="18" charset="0"/>
              <a:cs typeface="Times New Roman" panose="02020603050405020304" pitchFamily="18" charset="0"/>
            </a:endParaRPr>
          </a:p>
          <a:p>
            <a:endParaRPr lang="en-US" sz="1200" b="0" i="0" dirty="0">
              <a:solidFill>
                <a:srgbClr val="000000"/>
              </a:solidFill>
              <a:effectLst/>
              <a:latin typeface="Times New Roman" panose="02020603050405020304" pitchFamily="18" charset="0"/>
              <a:cs typeface="Times New Roman" panose="02020603050405020304" pitchFamily="18" charset="0"/>
            </a:endParaRPr>
          </a:p>
          <a:p>
            <a:endParaRPr lang="en-US" sz="1200" dirty="0">
              <a:solidFill>
                <a:srgbClr val="000000"/>
              </a:solidFill>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10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8" y="4837510"/>
            <a:ext cx="383549"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6</a:t>
            </a:fld>
            <a:endParaRPr sz="1200" dirty="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cxnSp>
        <p:nvCxnSpPr>
          <p:cNvPr id="10" name="Straight Connector 9"/>
          <p:cNvCxnSpPr/>
          <p:nvPr/>
        </p:nvCxnSpPr>
        <p:spPr>
          <a:xfrm flipV="1">
            <a:off x="180024" y="835766"/>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Methodology / Implementation </a:t>
            </a:r>
            <a:endParaRPr lang="en-US" sz="2000" dirty="0">
              <a:solidFill>
                <a:srgbClr val="0070C0"/>
              </a:solidFill>
              <a:latin typeface="Bookman Old Style" pitchFamily="18" charset="0"/>
            </a:endParaRPr>
          </a:p>
        </p:txBody>
      </p:sp>
      <p:sp>
        <p:nvSpPr>
          <p:cNvPr id="16" name="Rectangle 15">
            <a:extLst>
              <a:ext uri="{FF2B5EF4-FFF2-40B4-BE49-F238E27FC236}">
                <a16:creationId xmlns:a16="http://schemas.microsoft.com/office/drawing/2014/main" id="{0F8F19A2-21DE-4133-8074-B53F18096719}"/>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pic>
        <p:nvPicPr>
          <p:cNvPr id="15" name="Picture 14">
            <a:extLst>
              <a:ext uri="{FF2B5EF4-FFF2-40B4-BE49-F238E27FC236}">
                <a16:creationId xmlns:a16="http://schemas.microsoft.com/office/drawing/2014/main" id="{AA0B70F0-AF5D-1D56-B091-BE1A8C28F5AE}"/>
              </a:ext>
            </a:extLst>
          </p:cNvPr>
          <p:cNvPicPr>
            <a:picLocks noChangeAspect="1"/>
          </p:cNvPicPr>
          <p:nvPr/>
        </p:nvPicPr>
        <p:blipFill>
          <a:blip r:embed="rId3"/>
          <a:stretch>
            <a:fillRect/>
          </a:stretch>
        </p:blipFill>
        <p:spPr>
          <a:xfrm>
            <a:off x="2305051" y="1115723"/>
            <a:ext cx="2562630" cy="3418177"/>
          </a:xfrm>
          <a:prstGeom prst="rect">
            <a:avLst/>
          </a:prstGeom>
        </p:spPr>
      </p:pic>
    </p:spTree>
    <p:extLst>
      <p:ext uri="{BB962C8B-B14F-4D97-AF65-F5344CB8AC3E}">
        <p14:creationId xmlns:p14="http://schemas.microsoft.com/office/powerpoint/2010/main" val="146627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38355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7</a:t>
            </a:fld>
            <a:endParaRPr sz="1200" dirty="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6" name="Rectangle 15">
            <a:extLst>
              <a:ext uri="{FF2B5EF4-FFF2-40B4-BE49-F238E27FC236}">
                <a16:creationId xmlns:a16="http://schemas.microsoft.com/office/drawing/2014/main" id="{0F8F19A2-21DE-4133-8074-B53F18096719}"/>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sp>
        <p:nvSpPr>
          <p:cNvPr id="7" name="TextBox 6">
            <a:extLst>
              <a:ext uri="{FF2B5EF4-FFF2-40B4-BE49-F238E27FC236}">
                <a16:creationId xmlns:a16="http://schemas.microsoft.com/office/drawing/2014/main" id="{7597B090-94C7-4DF3-87C2-07E592FE9863}"/>
              </a:ext>
            </a:extLst>
          </p:cNvPr>
          <p:cNvSpPr txBox="1"/>
          <p:nvPr/>
        </p:nvSpPr>
        <p:spPr>
          <a:xfrm>
            <a:off x="247650" y="895350"/>
            <a:ext cx="6713221" cy="369331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project will have these important phases:</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Module 1: Collection of Data:</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proposed system uses data containing images with different angles and different poses of face with and without masks.</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Module 2: Faces Detection - Image processing:</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main function of Image processing in our project is to detect faces with or without mask. This process is done during the training phase as well as during real-time detection.</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Module 3: Training the Model with Data:</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 the proposed system the custom dataset will be loaded and will be trained based on labelled images. Here we’re using Supervised Machine learning for training the model. Under Supervised Learning, there are different sub categories like - Regression, Classification, Clustering etc. Here we are using Classification with the data collected with and without masks, which is properly preprocessed.</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72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38355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8</a:t>
            </a:fld>
            <a:endParaRPr sz="1200" dirty="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6" name="Rectangle 15">
            <a:extLst>
              <a:ext uri="{FF2B5EF4-FFF2-40B4-BE49-F238E27FC236}">
                <a16:creationId xmlns:a16="http://schemas.microsoft.com/office/drawing/2014/main" id="{0F8F19A2-21DE-4133-8074-B53F18096719}"/>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sp>
        <p:nvSpPr>
          <p:cNvPr id="3" name="TextBox 2">
            <a:extLst>
              <a:ext uri="{FF2B5EF4-FFF2-40B4-BE49-F238E27FC236}">
                <a16:creationId xmlns:a16="http://schemas.microsoft.com/office/drawing/2014/main" id="{E924CDA9-28AC-4EAE-AFFD-ABAA6554F660}"/>
              </a:ext>
            </a:extLst>
          </p:cNvPr>
          <p:cNvSpPr txBox="1"/>
          <p:nvPr/>
        </p:nvSpPr>
        <p:spPr>
          <a:xfrm>
            <a:off x="180024" y="895350"/>
            <a:ext cx="6840855" cy="2554545"/>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Module 4: Real-Time Detection: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Our system works in a automated manner. When an image frame is captured, image processing is performed to detect faces in it. Then those faces are classified as with or without masks using Machine Learning. We get the result in the same frame with a square box around the faces and label saying with a mask or without mask.</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Module 5: Implementing the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Our system uses a custom dataset with the input video taken from any camera device. The system feeds with a real time video in public places which automatically monitors and detects whether people are wearing face masks or not.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32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32354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9</a:t>
            </a:fld>
            <a:endParaRPr sz="1200" dirty="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6" name="Rectangle 15">
            <a:extLst>
              <a:ext uri="{FF2B5EF4-FFF2-40B4-BE49-F238E27FC236}">
                <a16:creationId xmlns:a16="http://schemas.microsoft.com/office/drawing/2014/main" id="{0F8F19A2-21DE-4133-8074-B53F18096719}"/>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cxnSp>
        <p:nvCxnSpPr>
          <p:cNvPr id="6" name="Straight Connector 5"/>
          <p:cNvCxnSpPr/>
          <p:nvPr/>
        </p:nvCxnSpPr>
        <p:spPr>
          <a:xfrm>
            <a:off x="3540443" y="39433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322805" y="229969"/>
            <a:ext cx="2435282" cy="677108"/>
          </a:xfrm>
          <a:prstGeom prst="rect">
            <a:avLst/>
          </a:prstGeom>
        </p:spPr>
        <p:txBody>
          <a:bodyPr wrap="none">
            <a:spAutoFit/>
          </a:bodyPr>
          <a:lstStyle/>
          <a:p>
            <a:pPr marL="0" lvl="1" algn="ctr"/>
            <a:r>
              <a:rPr lang="en-US" sz="2000" b="1" dirty="0">
                <a:solidFill>
                  <a:srgbClr val="3333FF"/>
                </a:solidFill>
                <a:latin typeface="Bookman Old Style" pitchFamily="18" charset="0"/>
                <a:ea typeface="Calibri" pitchFamily="34" charset="0"/>
                <a:cs typeface="Arial" pitchFamily="34" charset="0"/>
              </a:rPr>
              <a:t>Work done so far</a:t>
            </a:r>
          </a:p>
          <a:p>
            <a:pPr algn="ctr"/>
            <a:endParaRPr lang="en-US" dirty="0">
              <a:solidFill>
                <a:srgbClr val="0070C0"/>
              </a:solidFill>
              <a:latin typeface="Bookman Old Style" pitchFamily="18" charset="0"/>
            </a:endParaRPr>
          </a:p>
        </p:txBody>
      </p:sp>
      <p:sp>
        <p:nvSpPr>
          <p:cNvPr id="4" name="TextBox 3">
            <a:extLst>
              <a:ext uri="{FF2B5EF4-FFF2-40B4-BE49-F238E27FC236}">
                <a16:creationId xmlns:a16="http://schemas.microsoft.com/office/drawing/2014/main" id="{CFE3BFDB-AFBB-4F3C-A9C9-09462F14437E}"/>
              </a:ext>
            </a:extLst>
          </p:cNvPr>
          <p:cNvSpPr txBox="1"/>
          <p:nvPr/>
        </p:nvSpPr>
        <p:spPr>
          <a:xfrm>
            <a:off x="247650" y="819150"/>
            <a:ext cx="6713221" cy="3785652"/>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The working process of the project till now:</a:t>
            </a:r>
          </a:p>
          <a:p>
            <a:endParaRPr lang="en-IN" sz="1400" b="1"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For  implementing the face detection basically we need some data where they are called as data </a:t>
            </a:r>
            <a:r>
              <a:rPr lang="en-US" sz="1200" dirty="0" err="1">
                <a:latin typeface="Times New Roman" panose="02020603050405020304" pitchFamily="18" charset="0"/>
                <a:cs typeface="Times New Roman" panose="02020603050405020304" pitchFamily="18" charset="0"/>
              </a:rPr>
              <a:t>sets,in</a:t>
            </a:r>
            <a:r>
              <a:rPr lang="en-US" sz="1200" dirty="0">
                <a:latin typeface="Times New Roman" panose="02020603050405020304" pitchFamily="18" charset="0"/>
                <a:cs typeface="Times New Roman" panose="02020603050405020304" pitchFamily="18" charset="0"/>
              </a:rPr>
              <a:t> which the images of faces are stored and retrieved while simulation for image processing.</a:t>
            </a: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basic steps of face mask detection  is the base level is to collect the datasets of face images and create a cascade file .</a:t>
            </a: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Viola-Jones algorithm is used in this project because there is no need to store separate data of image sets to train the data, when the program executes the data sets of images are automatically taken of the user and trained itself.</a:t>
            </a: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CNN method is faster than other methods, where this is used to take an input image and assign its importance of weights and biases. </a:t>
            </a: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Now, we are going to implement this total process in </a:t>
            </a:r>
            <a:r>
              <a:rPr lang="en-US" sz="1200" dirty="0" err="1">
                <a:latin typeface="Times New Roman" panose="02020603050405020304" pitchFamily="18" charset="0"/>
                <a:cs typeface="Times New Roman" panose="02020603050405020304" pitchFamily="18" charset="0"/>
              </a:rPr>
              <a:t>jupyter</a:t>
            </a:r>
            <a:r>
              <a:rPr lang="en-US" sz="1200" dirty="0">
                <a:latin typeface="Times New Roman" panose="02020603050405020304" pitchFamily="18" charset="0"/>
                <a:cs typeface="Times New Roman" panose="02020603050405020304" pitchFamily="18" charset="0"/>
              </a:rPr>
              <a:t> notebook using Python3..</a:t>
            </a:r>
            <a:endParaRPr lang="en-IN" sz="1200" dirty="0">
              <a:latin typeface="Times New Roman" panose="02020603050405020304" pitchFamily="18" charset="0"/>
              <a:cs typeface="Times New Roman" panose="02020603050405020304" pitchFamily="18" charset="0"/>
            </a:endParaRPr>
          </a:p>
          <a:p>
            <a:pPr>
              <a:lnSpc>
                <a:spcPct val="150000"/>
              </a:lnSpc>
            </a:pPr>
            <a:endParaRPr lang="en-IN" sz="12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519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8007</TotalTime>
  <Words>1209</Words>
  <Application>Microsoft Office PowerPoint</Application>
  <PresentationFormat>Custom</PresentationFormat>
  <Paragraphs>131</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Arial</vt:lpstr>
      <vt:lpstr>Bookman Old Style</vt:lpstr>
      <vt:lpstr>Calibri</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Perabathula Vamshi Krishna</cp:lastModifiedBy>
  <cp:revision>241</cp:revision>
  <dcterms:created xsi:type="dcterms:W3CDTF">2018-11-27T10:04:50Z</dcterms:created>
  <dcterms:modified xsi:type="dcterms:W3CDTF">2022-05-24T14:32:43Z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2017-07-11T00:00:00Z</vt:filetime>
  </property>
  <property fmtid="{D5CDD505-2E9C-101B-9397-08002B2CF9AE}" pid="3" name="Creator">
    <vt:lpwstr>Microsoft® PowerPoint® 2010</vt:lpwstr>
  </property>
  <property fmtid="{D5CDD505-2E9C-101B-9397-08002B2CF9AE}" pid="4" name="LastSaved">
    <vt:filetime>2018-11-27T00:00:00Z</vt:filetime>
  </property>
</Properties>
</file>