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BeeZee" panose="020B0604020202020204" charset="0"/>
      <p:regular r:id="rId17"/>
    </p:embeddedFont>
    <p:embeddedFont>
      <p:font typeface="ABeeZee Bold" panose="020B0604020202020204" charset="0"/>
      <p:regular r:id="rId18"/>
    </p:embeddedFont>
    <p:embeddedFont>
      <p:font typeface="High Cruiser"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66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E2E2E2">
                <a:alpha val="100000"/>
              </a:srgbClr>
            </a:gs>
            <a:gs pos="50000">
              <a:srgbClr val="E2E2E2">
                <a:alpha val="100000"/>
              </a:srgbClr>
            </a:gs>
            <a:gs pos="100000">
              <a:srgbClr val="E2E2E2">
                <a:alpha val="45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04888" y="6108811"/>
            <a:ext cx="6544453" cy="47625"/>
            <a:chOff x="0" y="0"/>
            <a:chExt cx="8725937" cy="63500"/>
          </a:xfrm>
        </p:grpSpPr>
        <p:sp>
          <p:nvSpPr>
            <p:cNvPr id="3" name="Freeform 3"/>
            <p:cNvSpPr/>
            <p:nvPr/>
          </p:nvSpPr>
          <p:spPr>
            <a:xfrm>
              <a:off x="31750" y="0"/>
              <a:ext cx="8662416" cy="63500"/>
            </a:xfrm>
            <a:custGeom>
              <a:avLst/>
              <a:gdLst/>
              <a:ahLst/>
              <a:cxnLst/>
              <a:rect l="l" t="t" r="r" b="b"/>
              <a:pathLst>
                <a:path w="8662416" h="63500">
                  <a:moveTo>
                    <a:pt x="0" y="0"/>
                  </a:moveTo>
                  <a:lnTo>
                    <a:pt x="8662416" y="0"/>
                  </a:lnTo>
                  <a:lnTo>
                    <a:pt x="8662416" y="63500"/>
                  </a:lnTo>
                  <a:lnTo>
                    <a:pt x="0" y="63500"/>
                  </a:lnTo>
                  <a:close/>
                </a:path>
              </a:pathLst>
            </a:custGeom>
            <a:solidFill>
              <a:srgbClr val="000000"/>
            </a:solidFill>
          </p:spPr>
          <p:txBody>
            <a:bodyPr/>
            <a:lstStyle/>
            <a:p>
              <a:endParaRPr lang="en-IN"/>
            </a:p>
          </p:txBody>
        </p:sp>
      </p:grpSp>
      <p:grpSp>
        <p:nvGrpSpPr>
          <p:cNvPr id="4" name="Group 4"/>
          <p:cNvGrpSpPr/>
          <p:nvPr/>
        </p:nvGrpSpPr>
        <p:grpSpPr>
          <a:xfrm>
            <a:off x="15202543" y="8744429"/>
            <a:ext cx="1622340" cy="95250"/>
            <a:chOff x="0" y="0"/>
            <a:chExt cx="2163120" cy="127000"/>
          </a:xfrm>
        </p:grpSpPr>
        <p:sp>
          <p:nvSpPr>
            <p:cNvPr id="5" name="Freeform 5"/>
            <p:cNvSpPr/>
            <p:nvPr/>
          </p:nvSpPr>
          <p:spPr>
            <a:xfrm>
              <a:off x="63500" y="0"/>
              <a:ext cx="2036064" cy="127000"/>
            </a:xfrm>
            <a:custGeom>
              <a:avLst/>
              <a:gdLst/>
              <a:ahLst/>
              <a:cxnLst/>
              <a:rect l="l" t="t" r="r" b="b"/>
              <a:pathLst>
                <a:path w="2036064" h="127000">
                  <a:moveTo>
                    <a:pt x="0" y="0"/>
                  </a:moveTo>
                  <a:lnTo>
                    <a:pt x="2036064" y="0"/>
                  </a:lnTo>
                  <a:lnTo>
                    <a:pt x="2036064" y="127000"/>
                  </a:lnTo>
                  <a:lnTo>
                    <a:pt x="0" y="127000"/>
                  </a:lnTo>
                  <a:close/>
                </a:path>
              </a:pathLst>
            </a:custGeom>
            <a:solidFill>
              <a:srgbClr val="000000"/>
            </a:solidFill>
          </p:spPr>
          <p:txBody>
            <a:bodyPr/>
            <a:lstStyle/>
            <a:p>
              <a:endParaRPr lang="en-IN"/>
            </a:p>
          </p:txBody>
        </p:sp>
      </p:grpSp>
      <p:grpSp>
        <p:nvGrpSpPr>
          <p:cNvPr id="6" name="Group 6"/>
          <p:cNvGrpSpPr/>
          <p:nvPr/>
        </p:nvGrpSpPr>
        <p:grpSpPr>
          <a:xfrm>
            <a:off x="17164050" y="1490996"/>
            <a:ext cx="95250" cy="1040877"/>
            <a:chOff x="0" y="0"/>
            <a:chExt cx="127000" cy="1387836"/>
          </a:xfrm>
        </p:grpSpPr>
        <p:sp>
          <p:nvSpPr>
            <p:cNvPr id="7" name="Freeform 7"/>
            <p:cNvSpPr/>
            <p:nvPr/>
          </p:nvSpPr>
          <p:spPr>
            <a:xfrm>
              <a:off x="0" y="63500"/>
              <a:ext cx="127000" cy="1260856"/>
            </a:xfrm>
            <a:custGeom>
              <a:avLst/>
              <a:gdLst/>
              <a:ahLst/>
              <a:cxnLst/>
              <a:rect l="l" t="t" r="r" b="b"/>
              <a:pathLst>
                <a:path w="127000" h="1260856">
                  <a:moveTo>
                    <a:pt x="127000" y="0"/>
                  </a:moveTo>
                  <a:lnTo>
                    <a:pt x="127000" y="1260856"/>
                  </a:lnTo>
                  <a:lnTo>
                    <a:pt x="0" y="1260856"/>
                  </a:lnTo>
                  <a:lnTo>
                    <a:pt x="0" y="0"/>
                  </a:lnTo>
                  <a:close/>
                </a:path>
              </a:pathLst>
            </a:custGeom>
            <a:solidFill>
              <a:srgbClr val="000000"/>
            </a:solidFill>
          </p:spPr>
          <p:txBody>
            <a:bodyPr/>
            <a:lstStyle/>
            <a:p>
              <a:endParaRPr lang="en-IN"/>
            </a:p>
          </p:txBody>
        </p:sp>
      </p:grpSp>
      <p:grpSp>
        <p:nvGrpSpPr>
          <p:cNvPr id="8" name="Group 8"/>
          <p:cNvGrpSpPr/>
          <p:nvPr/>
        </p:nvGrpSpPr>
        <p:grpSpPr>
          <a:xfrm>
            <a:off x="1024969" y="406995"/>
            <a:ext cx="1995401" cy="1965470"/>
            <a:chOff x="0" y="0"/>
            <a:chExt cx="2660535" cy="2620627"/>
          </a:xfrm>
        </p:grpSpPr>
        <p:sp>
          <p:nvSpPr>
            <p:cNvPr id="9" name="Freeform 9"/>
            <p:cNvSpPr/>
            <p:nvPr/>
          </p:nvSpPr>
          <p:spPr>
            <a:xfrm>
              <a:off x="0" y="0"/>
              <a:ext cx="2660523" cy="2620645"/>
            </a:xfrm>
            <a:custGeom>
              <a:avLst/>
              <a:gdLst/>
              <a:ahLst/>
              <a:cxnLst/>
              <a:rect l="l" t="t" r="r" b="b"/>
              <a:pathLst>
                <a:path w="2660523" h="2620645">
                  <a:moveTo>
                    <a:pt x="0" y="0"/>
                  </a:moveTo>
                  <a:lnTo>
                    <a:pt x="2660523" y="0"/>
                  </a:lnTo>
                  <a:lnTo>
                    <a:pt x="2660523" y="2620645"/>
                  </a:lnTo>
                  <a:lnTo>
                    <a:pt x="0" y="2620645"/>
                  </a:lnTo>
                  <a:lnTo>
                    <a:pt x="0" y="0"/>
                  </a:lnTo>
                  <a:close/>
                </a:path>
              </a:pathLst>
            </a:custGeom>
            <a:blipFill>
              <a:blip r:embed="rId2"/>
              <a:stretch>
                <a:fillRect t="-36" b="-35"/>
              </a:stretch>
            </a:blipFill>
          </p:spPr>
          <p:txBody>
            <a:bodyPr/>
            <a:lstStyle/>
            <a:p>
              <a:endParaRPr lang="en-IN"/>
            </a:p>
          </p:txBody>
        </p:sp>
      </p:grpSp>
      <p:grpSp>
        <p:nvGrpSpPr>
          <p:cNvPr id="10" name="Group 10"/>
          <p:cNvGrpSpPr/>
          <p:nvPr/>
        </p:nvGrpSpPr>
        <p:grpSpPr>
          <a:xfrm>
            <a:off x="9141600" y="2595099"/>
            <a:ext cx="7635658" cy="5096802"/>
            <a:chOff x="0" y="0"/>
            <a:chExt cx="10180877" cy="6795736"/>
          </a:xfrm>
        </p:grpSpPr>
        <p:sp>
          <p:nvSpPr>
            <p:cNvPr id="11" name="Freeform 11"/>
            <p:cNvSpPr/>
            <p:nvPr/>
          </p:nvSpPr>
          <p:spPr>
            <a:xfrm>
              <a:off x="0" y="0"/>
              <a:ext cx="10180828" cy="6795770"/>
            </a:xfrm>
            <a:custGeom>
              <a:avLst/>
              <a:gdLst/>
              <a:ahLst/>
              <a:cxnLst/>
              <a:rect l="l" t="t" r="r" b="b"/>
              <a:pathLst>
                <a:path w="10180828" h="6795770">
                  <a:moveTo>
                    <a:pt x="0" y="0"/>
                  </a:moveTo>
                  <a:lnTo>
                    <a:pt x="10180828" y="0"/>
                  </a:lnTo>
                  <a:lnTo>
                    <a:pt x="10180828" y="6795770"/>
                  </a:lnTo>
                  <a:lnTo>
                    <a:pt x="0" y="6795770"/>
                  </a:lnTo>
                  <a:lnTo>
                    <a:pt x="0" y="0"/>
                  </a:lnTo>
                  <a:close/>
                </a:path>
              </a:pathLst>
            </a:custGeom>
            <a:blipFill>
              <a:blip r:embed="rId3"/>
              <a:stretch>
                <a:fillRect/>
              </a:stretch>
            </a:blipFill>
          </p:spPr>
          <p:txBody>
            <a:bodyPr/>
            <a:lstStyle/>
            <a:p>
              <a:endParaRPr lang="en-IN"/>
            </a:p>
          </p:txBody>
        </p:sp>
      </p:grpSp>
      <p:sp>
        <p:nvSpPr>
          <p:cNvPr id="12" name="TextBox 12"/>
          <p:cNvSpPr txBox="1"/>
          <p:nvPr/>
        </p:nvSpPr>
        <p:spPr>
          <a:xfrm>
            <a:off x="685800" y="2841159"/>
            <a:ext cx="9499084" cy="2465596"/>
          </a:xfrm>
          <a:prstGeom prst="rect">
            <a:avLst/>
          </a:prstGeom>
        </p:spPr>
        <p:txBody>
          <a:bodyPr lIns="0" tIns="0" rIns="0" bIns="0" rtlCol="0" anchor="t">
            <a:spAutoFit/>
          </a:bodyPr>
          <a:lstStyle/>
          <a:p>
            <a:pPr algn="l">
              <a:lnSpc>
                <a:spcPts val="9549"/>
              </a:lnSpc>
            </a:pPr>
            <a:r>
              <a:rPr lang="en-US" sz="8000" dirty="0"/>
              <a:t>IMDB Movie Review Sentiment Analysis</a:t>
            </a:r>
            <a:endParaRPr lang="en-US" sz="7289" spc="51" dirty="0">
              <a:solidFill>
                <a:srgbClr val="000000"/>
              </a:solidFill>
              <a:latin typeface="High Cruiser"/>
            </a:endParaRPr>
          </a:p>
        </p:txBody>
      </p:sp>
      <p:sp>
        <p:nvSpPr>
          <p:cNvPr id="13" name="TextBox 13"/>
          <p:cNvSpPr txBox="1"/>
          <p:nvPr/>
        </p:nvSpPr>
        <p:spPr>
          <a:xfrm>
            <a:off x="1024969" y="6442186"/>
            <a:ext cx="7234532" cy="3437819"/>
          </a:xfrm>
          <a:prstGeom prst="rect">
            <a:avLst/>
          </a:prstGeom>
        </p:spPr>
        <p:txBody>
          <a:bodyPr lIns="0" tIns="0" rIns="0" bIns="0" rtlCol="0" anchor="t">
            <a:spAutoFit/>
          </a:bodyPr>
          <a:lstStyle/>
          <a:p>
            <a:pPr algn="l">
              <a:lnSpc>
                <a:spcPts val="3750"/>
              </a:lnSpc>
            </a:pPr>
            <a:r>
              <a:rPr lang="en-US" sz="2677" dirty="0">
                <a:solidFill>
                  <a:srgbClr val="000000"/>
                </a:solidFill>
                <a:latin typeface="ABeeZee Bold"/>
              </a:rPr>
              <a:t> TEAM MEMBERS-GROUP7</a:t>
            </a:r>
          </a:p>
          <a:p>
            <a:pPr marL="612279" lvl="2" indent="-204093" algn="l">
              <a:lnSpc>
                <a:spcPts val="3750"/>
              </a:lnSpc>
              <a:buFont typeface="Arial"/>
              <a:buChar char="⚬"/>
            </a:pPr>
            <a:r>
              <a:rPr lang="en-US" sz="2677" dirty="0" err="1">
                <a:solidFill>
                  <a:srgbClr val="000000"/>
                </a:solidFill>
                <a:latin typeface="ABeeZee"/>
              </a:rPr>
              <a:t>vamshi</a:t>
            </a:r>
            <a:r>
              <a:rPr lang="en-US" sz="2677" dirty="0">
                <a:solidFill>
                  <a:srgbClr val="000000"/>
                </a:solidFill>
                <a:latin typeface="ABeeZee"/>
              </a:rPr>
              <a:t> </a:t>
            </a:r>
            <a:r>
              <a:rPr lang="en-US" sz="2677" dirty="0" err="1">
                <a:solidFill>
                  <a:srgbClr val="000000"/>
                </a:solidFill>
                <a:latin typeface="ABeeZee"/>
              </a:rPr>
              <a:t>krishna</a:t>
            </a:r>
            <a:r>
              <a:rPr lang="en-US" sz="2677" dirty="0">
                <a:solidFill>
                  <a:srgbClr val="000000"/>
                </a:solidFill>
                <a:latin typeface="ABeeZee"/>
              </a:rPr>
              <a:t> </a:t>
            </a:r>
            <a:r>
              <a:rPr lang="en-US" sz="2677" dirty="0" err="1">
                <a:solidFill>
                  <a:srgbClr val="000000"/>
                </a:solidFill>
                <a:latin typeface="ABeeZee"/>
              </a:rPr>
              <a:t>perabathula</a:t>
            </a:r>
            <a:endParaRPr lang="en-US" sz="2677" dirty="0">
              <a:solidFill>
                <a:srgbClr val="000000"/>
              </a:solidFill>
              <a:latin typeface="ABeeZee"/>
            </a:endParaRPr>
          </a:p>
          <a:p>
            <a:pPr marL="612279" lvl="2" indent="-204093" algn="l">
              <a:lnSpc>
                <a:spcPts val="3750"/>
              </a:lnSpc>
              <a:buFont typeface="Arial"/>
              <a:buChar char="⚬"/>
            </a:pPr>
            <a:r>
              <a:rPr lang="en-US" sz="2677" dirty="0" err="1">
                <a:solidFill>
                  <a:srgbClr val="000000"/>
                </a:solidFill>
                <a:latin typeface="ABeeZee"/>
              </a:rPr>
              <a:t>Manaswini</a:t>
            </a:r>
            <a:r>
              <a:rPr lang="en-US" sz="2677" dirty="0">
                <a:solidFill>
                  <a:srgbClr val="000000"/>
                </a:solidFill>
                <a:latin typeface="ABeeZee"/>
              </a:rPr>
              <a:t> </a:t>
            </a:r>
            <a:r>
              <a:rPr lang="en-US" sz="2677" dirty="0" err="1">
                <a:solidFill>
                  <a:srgbClr val="000000"/>
                </a:solidFill>
                <a:latin typeface="ABeeZee"/>
              </a:rPr>
              <a:t>patel</a:t>
            </a:r>
            <a:r>
              <a:rPr lang="en-US" sz="2677" dirty="0">
                <a:solidFill>
                  <a:srgbClr val="000000"/>
                </a:solidFill>
                <a:latin typeface="ABeeZee"/>
              </a:rPr>
              <a:t> </a:t>
            </a:r>
            <a:r>
              <a:rPr lang="en-US" sz="2677" dirty="0" err="1">
                <a:solidFill>
                  <a:srgbClr val="000000"/>
                </a:solidFill>
                <a:latin typeface="ABeeZee"/>
              </a:rPr>
              <a:t>thogaru</a:t>
            </a:r>
            <a:endParaRPr lang="en-US" sz="2677" dirty="0">
              <a:solidFill>
                <a:srgbClr val="000000"/>
              </a:solidFill>
              <a:latin typeface="ABeeZee"/>
            </a:endParaRPr>
          </a:p>
          <a:p>
            <a:pPr marL="612279" lvl="2" indent="-204093" algn="l">
              <a:lnSpc>
                <a:spcPts val="3750"/>
              </a:lnSpc>
              <a:buFont typeface="Arial"/>
              <a:buChar char="⚬"/>
            </a:pPr>
            <a:r>
              <a:rPr lang="en-US" sz="2677" dirty="0">
                <a:solidFill>
                  <a:srgbClr val="000000"/>
                </a:solidFill>
                <a:latin typeface="ABeeZee"/>
              </a:rPr>
              <a:t>Sai Niharika Hari</a:t>
            </a:r>
          </a:p>
          <a:p>
            <a:pPr marL="612279" lvl="2" indent="-204093" algn="l">
              <a:lnSpc>
                <a:spcPts val="3750"/>
              </a:lnSpc>
              <a:buFont typeface="Arial"/>
              <a:buChar char="⚬"/>
            </a:pPr>
            <a:r>
              <a:rPr lang="en-US" sz="2677" dirty="0">
                <a:solidFill>
                  <a:srgbClr val="000000"/>
                </a:solidFill>
                <a:latin typeface="ABeeZee"/>
              </a:rPr>
              <a:t>Nikhil Chandra </a:t>
            </a:r>
            <a:r>
              <a:rPr lang="en-US" sz="2677" dirty="0" err="1">
                <a:solidFill>
                  <a:srgbClr val="000000"/>
                </a:solidFill>
                <a:latin typeface="ABeeZee"/>
              </a:rPr>
              <a:t>Chinthapanti</a:t>
            </a:r>
            <a:endParaRPr lang="en-US" sz="2677" dirty="0">
              <a:solidFill>
                <a:srgbClr val="000000"/>
              </a:solidFill>
              <a:latin typeface="ABeeZee"/>
            </a:endParaRPr>
          </a:p>
          <a:p>
            <a:pPr marL="612279" lvl="2" indent="-204093" algn="l">
              <a:lnSpc>
                <a:spcPts val="3750"/>
              </a:lnSpc>
              <a:buFont typeface="Arial"/>
              <a:buChar char="⚬"/>
            </a:pPr>
            <a:r>
              <a:rPr lang="en-US" sz="2677" dirty="0" err="1">
                <a:solidFill>
                  <a:srgbClr val="000000"/>
                </a:solidFill>
                <a:latin typeface="ABeeZee"/>
              </a:rPr>
              <a:t>Nischala</a:t>
            </a:r>
            <a:r>
              <a:rPr lang="en-US" sz="2677" dirty="0">
                <a:solidFill>
                  <a:srgbClr val="000000"/>
                </a:solidFill>
                <a:latin typeface="ABeeZee"/>
              </a:rPr>
              <a:t> Reddy Satish Kumar</a:t>
            </a:r>
          </a:p>
          <a:p>
            <a:pPr marL="612279" lvl="2" indent="-204093" algn="l">
              <a:lnSpc>
                <a:spcPts val="3750"/>
              </a:lnSpc>
              <a:buFont typeface="Arial"/>
              <a:buChar char="⚬"/>
            </a:pPr>
            <a:r>
              <a:rPr lang="en-US" sz="2677" dirty="0">
                <a:solidFill>
                  <a:srgbClr val="000000"/>
                </a:solidFill>
                <a:latin typeface="ABeeZee"/>
              </a:rPr>
              <a:t>Uma Shankar Rao </a:t>
            </a:r>
            <a:r>
              <a:rPr lang="en-US" sz="2677" dirty="0" err="1">
                <a:solidFill>
                  <a:srgbClr val="000000"/>
                </a:solidFill>
                <a:latin typeface="ABeeZee"/>
              </a:rPr>
              <a:t>Chatla</a:t>
            </a:r>
            <a:endParaRPr lang="en-US" sz="2677" dirty="0">
              <a:solidFill>
                <a:srgbClr val="000000"/>
              </a:solidFill>
              <a:latin typeface="ABeeZe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E2E2E2">
                <a:alpha val="100000"/>
              </a:srgbClr>
            </a:gs>
            <a:gs pos="50000">
              <a:srgbClr val="E2E2E2">
                <a:alpha val="100000"/>
              </a:srgbClr>
            </a:gs>
            <a:gs pos="100000">
              <a:srgbClr val="E2E2E2">
                <a:alpha val="45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90158" y="1361034"/>
            <a:ext cx="7462357" cy="3782466"/>
            <a:chOff x="0" y="0"/>
            <a:chExt cx="9949809" cy="5043288"/>
          </a:xfrm>
        </p:grpSpPr>
        <p:sp>
          <p:nvSpPr>
            <p:cNvPr id="3" name="Freeform 3"/>
            <p:cNvSpPr/>
            <p:nvPr/>
          </p:nvSpPr>
          <p:spPr>
            <a:xfrm>
              <a:off x="0" y="0"/>
              <a:ext cx="9949815" cy="5043297"/>
            </a:xfrm>
            <a:custGeom>
              <a:avLst/>
              <a:gdLst/>
              <a:ahLst/>
              <a:cxnLst/>
              <a:rect l="l" t="t" r="r" b="b"/>
              <a:pathLst>
                <a:path w="9949815" h="5043297">
                  <a:moveTo>
                    <a:pt x="0" y="0"/>
                  </a:moveTo>
                  <a:lnTo>
                    <a:pt x="9949815" y="0"/>
                  </a:lnTo>
                  <a:lnTo>
                    <a:pt x="9949815" y="5043297"/>
                  </a:lnTo>
                  <a:lnTo>
                    <a:pt x="0" y="5043297"/>
                  </a:lnTo>
                  <a:lnTo>
                    <a:pt x="0" y="0"/>
                  </a:lnTo>
                  <a:close/>
                </a:path>
              </a:pathLst>
            </a:custGeom>
            <a:blipFill>
              <a:blip r:embed="rId2"/>
              <a:stretch>
                <a:fillRect/>
              </a:stretch>
            </a:blipFill>
          </p:spPr>
          <p:txBody>
            <a:bodyPr/>
            <a:lstStyle/>
            <a:p>
              <a:endParaRPr lang="en-IN"/>
            </a:p>
          </p:txBody>
        </p:sp>
      </p:grpSp>
      <p:sp>
        <p:nvSpPr>
          <p:cNvPr id="4" name="TextBox 4"/>
          <p:cNvSpPr txBox="1"/>
          <p:nvPr/>
        </p:nvSpPr>
        <p:spPr>
          <a:xfrm>
            <a:off x="690158" y="5397332"/>
            <a:ext cx="7462357" cy="582218"/>
          </a:xfrm>
          <a:prstGeom prst="rect">
            <a:avLst/>
          </a:prstGeom>
        </p:spPr>
        <p:txBody>
          <a:bodyPr lIns="0" tIns="0" rIns="0" bIns="0" rtlCol="0" anchor="t">
            <a:spAutoFit/>
          </a:bodyPr>
          <a:lstStyle/>
          <a:p>
            <a:pPr algn="ctr">
              <a:lnSpc>
                <a:spcPts val="4134"/>
              </a:lnSpc>
            </a:pPr>
            <a:r>
              <a:rPr lang="en-US" sz="2953">
                <a:solidFill>
                  <a:srgbClr val="000000"/>
                </a:solidFill>
                <a:latin typeface="ABeeZee"/>
              </a:rPr>
              <a:t>Random Forest-Accuracy:84.9%</a:t>
            </a:r>
          </a:p>
        </p:txBody>
      </p:sp>
      <p:sp>
        <p:nvSpPr>
          <p:cNvPr id="5" name="TextBox 5"/>
          <p:cNvSpPr txBox="1"/>
          <p:nvPr/>
        </p:nvSpPr>
        <p:spPr>
          <a:xfrm>
            <a:off x="1028700" y="6236725"/>
            <a:ext cx="16615161" cy="3201724"/>
          </a:xfrm>
          <a:prstGeom prst="rect">
            <a:avLst/>
          </a:prstGeom>
        </p:spPr>
        <p:txBody>
          <a:bodyPr lIns="0" tIns="0" rIns="0" bIns="0" rtlCol="0" anchor="t">
            <a:spAutoFit/>
          </a:bodyPr>
          <a:lstStyle/>
          <a:p>
            <a:pPr marL="673778" lvl="2" indent="-224593" algn="just">
              <a:lnSpc>
                <a:spcPts val="4127"/>
              </a:lnSpc>
              <a:buFont typeface="Arial"/>
              <a:buChar char="⚬"/>
            </a:pPr>
            <a:r>
              <a:rPr lang="en-US" sz="2947">
                <a:solidFill>
                  <a:srgbClr val="000000"/>
                </a:solidFill>
                <a:latin typeface="ABeeZee"/>
              </a:rPr>
              <a:t>Hyperparameter Tuning:For the best-performing model, conducting hyperparameter tuning using grid search or random search to optimize its performance.</a:t>
            </a:r>
          </a:p>
          <a:p>
            <a:pPr marL="673778" lvl="2" indent="-224593" algn="just">
              <a:lnSpc>
                <a:spcPts val="4127"/>
              </a:lnSpc>
              <a:buFont typeface="Arial"/>
              <a:buChar char="⚬"/>
            </a:pPr>
            <a:r>
              <a:rPr lang="en-US" sz="2947">
                <a:solidFill>
                  <a:srgbClr val="000000"/>
                </a:solidFill>
                <a:latin typeface="ABeeZee"/>
              </a:rPr>
              <a:t>Use Different Vectorization Techniques:using Word2Vec or GloVe embeddings instead of TF-IDF to see if they improve model performance.</a:t>
            </a:r>
          </a:p>
          <a:p>
            <a:pPr marL="673778" lvl="2" indent="-224593" algn="just">
              <a:lnSpc>
                <a:spcPts val="4127"/>
              </a:lnSpc>
              <a:buFont typeface="Arial"/>
              <a:buChar char="⚬"/>
            </a:pPr>
            <a:r>
              <a:rPr lang="en-US" sz="2947">
                <a:solidFill>
                  <a:srgbClr val="000000"/>
                </a:solidFill>
                <a:latin typeface="ABeeZee"/>
              </a:rPr>
              <a:t>Expand the Dataset:Sometimes models perform better when trained on more data. Consider augmenting the dataset or using additional data sources.</a:t>
            </a:r>
          </a:p>
        </p:txBody>
      </p:sp>
      <p:sp>
        <p:nvSpPr>
          <p:cNvPr id="6" name="TextBox 6"/>
          <p:cNvSpPr txBox="1"/>
          <p:nvPr/>
        </p:nvSpPr>
        <p:spPr>
          <a:xfrm>
            <a:off x="8410975" y="1227684"/>
            <a:ext cx="8848325" cy="4173496"/>
          </a:xfrm>
          <a:prstGeom prst="rect">
            <a:avLst/>
          </a:prstGeom>
        </p:spPr>
        <p:txBody>
          <a:bodyPr lIns="0" tIns="0" rIns="0" bIns="0" rtlCol="0" anchor="t">
            <a:spAutoFit/>
          </a:bodyPr>
          <a:lstStyle/>
          <a:p>
            <a:pPr marL="671868" lvl="2" indent="-223956" algn="just">
              <a:lnSpc>
                <a:spcPts val="4113"/>
              </a:lnSpc>
              <a:buFont typeface="Arial"/>
              <a:buChar char="⚬"/>
            </a:pPr>
            <a:r>
              <a:rPr lang="en-US" sz="2939">
                <a:solidFill>
                  <a:srgbClr val="000000"/>
                </a:solidFill>
                <a:latin typeface="ABeeZee"/>
              </a:rPr>
              <a:t>Model Comparison:Comparing the results of different models to identify which one performs the best in terms of accuracy and F1-score.</a:t>
            </a:r>
          </a:p>
          <a:p>
            <a:pPr marL="671868" lvl="2" indent="-223956" algn="just">
              <a:lnSpc>
                <a:spcPts val="4113"/>
              </a:lnSpc>
              <a:buFont typeface="Arial"/>
              <a:buChar char="⚬"/>
            </a:pPr>
            <a:r>
              <a:rPr lang="en-US" sz="2939">
                <a:solidFill>
                  <a:srgbClr val="000000"/>
                </a:solidFill>
                <a:latin typeface="ABeeZee"/>
              </a:rPr>
              <a:t>Improve Text Preprocessing:Experimenting with more advanced NLP techniques such as stemming, lemmatization, or using n-grams in the vectorization step.</a:t>
            </a:r>
          </a:p>
        </p:txBody>
      </p:sp>
      <p:sp>
        <p:nvSpPr>
          <p:cNvPr id="7" name="TextBox 7"/>
          <p:cNvSpPr txBox="1"/>
          <p:nvPr/>
        </p:nvSpPr>
        <p:spPr>
          <a:xfrm>
            <a:off x="7170988" y="204140"/>
            <a:ext cx="10088312" cy="766369"/>
          </a:xfrm>
          <a:prstGeom prst="rect">
            <a:avLst/>
          </a:prstGeom>
        </p:spPr>
        <p:txBody>
          <a:bodyPr lIns="0" tIns="0" rIns="0" bIns="0" rtlCol="0" anchor="t">
            <a:spAutoFit/>
          </a:bodyPr>
          <a:lstStyle/>
          <a:p>
            <a:pPr algn="ctr">
              <a:lnSpc>
                <a:spcPts val="5534"/>
              </a:lnSpc>
            </a:pPr>
            <a:r>
              <a:rPr lang="en-US" sz="3953">
                <a:solidFill>
                  <a:srgbClr val="000000"/>
                </a:solidFill>
                <a:latin typeface="ABeeZee Bold"/>
              </a:rPr>
              <a:t>Analysis of method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50000">
              <a:srgbClr val="000000">
                <a:alpha val="100000"/>
              </a:srgbClr>
            </a:gs>
            <a:gs pos="100000">
              <a:srgbClr val="000000">
                <a:alpha val="735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886525" y="4186590"/>
            <a:ext cx="8257475" cy="3183277"/>
            <a:chOff x="0" y="0"/>
            <a:chExt cx="11009967" cy="4244369"/>
          </a:xfrm>
        </p:grpSpPr>
        <p:sp>
          <p:nvSpPr>
            <p:cNvPr id="3" name="Freeform 3"/>
            <p:cNvSpPr/>
            <p:nvPr/>
          </p:nvSpPr>
          <p:spPr>
            <a:xfrm>
              <a:off x="0" y="0"/>
              <a:ext cx="11010011" cy="4244340"/>
            </a:xfrm>
            <a:custGeom>
              <a:avLst/>
              <a:gdLst/>
              <a:ahLst/>
              <a:cxnLst/>
              <a:rect l="l" t="t" r="r" b="b"/>
              <a:pathLst>
                <a:path w="11010011" h="4244340">
                  <a:moveTo>
                    <a:pt x="0" y="0"/>
                  </a:moveTo>
                  <a:lnTo>
                    <a:pt x="11010011" y="0"/>
                  </a:lnTo>
                  <a:lnTo>
                    <a:pt x="11010011" y="4244340"/>
                  </a:lnTo>
                  <a:lnTo>
                    <a:pt x="0" y="4244340"/>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9545754" y="4186590"/>
            <a:ext cx="7937873" cy="3183277"/>
            <a:chOff x="0" y="0"/>
            <a:chExt cx="10583831" cy="4244369"/>
          </a:xfrm>
        </p:grpSpPr>
        <p:sp>
          <p:nvSpPr>
            <p:cNvPr id="5" name="Freeform 5"/>
            <p:cNvSpPr/>
            <p:nvPr/>
          </p:nvSpPr>
          <p:spPr>
            <a:xfrm>
              <a:off x="0" y="0"/>
              <a:ext cx="10583799" cy="4244340"/>
            </a:xfrm>
            <a:custGeom>
              <a:avLst/>
              <a:gdLst/>
              <a:ahLst/>
              <a:cxnLst/>
              <a:rect l="l" t="t" r="r" b="b"/>
              <a:pathLst>
                <a:path w="10583799" h="4244340">
                  <a:moveTo>
                    <a:pt x="0" y="0"/>
                  </a:moveTo>
                  <a:lnTo>
                    <a:pt x="10583799" y="0"/>
                  </a:lnTo>
                  <a:lnTo>
                    <a:pt x="10583799" y="4244340"/>
                  </a:lnTo>
                  <a:lnTo>
                    <a:pt x="0" y="4244340"/>
                  </a:lnTo>
                  <a:lnTo>
                    <a:pt x="0" y="0"/>
                  </a:lnTo>
                  <a:close/>
                </a:path>
              </a:pathLst>
            </a:custGeom>
            <a:blipFill>
              <a:blip r:embed="rId3"/>
              <a:stretch>
                <a:fillRect/>
              </a:stretch>
            </a:blipFill>
          </p:spPr>
          <p:txBody>
            <a:bodyPr/>
            <a:lstStyle/>
            <a:p>
              <a:endParaRPr lang="en-IN"/>
            </a:p>
          </p:txBody>
        </p:sp>
      </p:grpSp>
      <p:sp>
        <p:nvSpPr>
          <p:cNvPr id="6" name="TextBox 6"/>
          <p:cNvSpPr txBox="1"/>
          <p:nvPr/>
        </p:nvSpPr>
        <p:spPr>
          <a:xfrm>
            <a:off x="5175063" y="1055805"/>
            <a:ext cx="7937873" cy="1005440"/>
          </a:xfrm>
          <a:prstGeom prst="rect">
            <a:avLst/>
          </a:prstGeom>
        </p:spPr>
        <p:txBody>
          <a:bodyPr lIns="0" tIns="0" rIns="0" bIns="0" rtlCol="0" anchor="t">
            <a:spAutoFit/>
          </a:bodyPr>
          <a:lstStyle/>
          <a:p>
            <a:pPr algn="ctr">
              <a:lnSpc>
                <a:spcPts val="7539"/>
              </a:lnSpc>
            </a:pPr>
            <a:r>
              <a:rPr lang="en-US" sz="5755" spc="40">
                <a:solidFill>
                  <a:srgbClr val="E2E2E2"/>
                </a:solidFill>
                <a:latin typeface="High Cruiser"/>
              </a:rPr>
              <a:t>METHOD-2</a:t>
            </a:r>
          </a:p>
        </p:txBody>
      </p:sp>
      <p:sp>
        <p:nvSpPr>
          <p:cNvPr id="7" name="TextBox 7"/>
          <p:cNvSpPr txBox="1"/>
          <p:nvPr/>
        </p:nvSpPr>
        <p:spPr>
          <a:xfrm>
            <a:off x="1927977" y="2766095"/>
            <a:ext cx="14786899" cy="582295"/>
          </a:xfrm>
          <a:prstGeom prst="rect">
            <a:avLst/>
          </a:prstGeom>
        </p:spPr>
        <p:txBody>
          <a:bodyPr lIns="0" tIns="0" rIns="0" bIns="0" rtlCol="0" anchor="t">
            <a:spAutoFit/>
          </a:bodyPr>
          <a:lstStyle/>
          <a:p>
            <a:pPr algn="l">
              <a:lnSpc>
                <a:spcPts val="4129"/>
              </a:lnSpc>
            </a:pPr>
            <a:r>
              <a:rPr lang="en-US" sz="2949">
                <a:solidFill>
                  <a:srgbClr val="E2E2E2"/>
                </a:solidFill>
                <a:latin typeface="ABeeZee"/>
              </a:rPr>
              <a:t>Here we are going to use SVM and Naive Bayes methods for model analysis</a:t>
            </a:r>
          </a:p>
        </p:txBody>
      </p:sp>
      <p:sp>
        <p:nvSpPr>
          <p:cNvPr id="8" name="TextBox 8"/>
          <p:cNvSpPr txBox="1"/>
          <p:nvPr/>
        </p:nvSpPr>
        <p:spPr>
          <a:xfrm>
            <a:off x="2813569" y="8039497"/>
            <a:ext cx="13015715" cy="766369"/>
          </a:xfrm>
          <a:prstGeom prst="rect">
            <a:avLst/>
          </a:prstGeom>
        </p:spPr>
        <p:txBody>
          <a:bodyPr lIns="0" tIns="0" rIns="0" bIns="0" rtlCol="0" anchor="t">
            <a:spAutoFit/>
          </a:bodyPr>
          <a:lstStyle/>
          <a:p>
            <a:pPr algn="ctr">
              <a:lnSpc>
                <a:spcPts val="5534"/>
              </a:lnSpc>
            </a:pPr>
            <a:r>
              <a:rPr lang="en-US" sz="3953">
                <a:solidFill>
                  <a:srgbClr val="FFFFFF"/>
                </a:solidFill>
                <a:latin typeface="ABeeZee"/>
              </a:rPr>
              <a:t>In this analysis, both models have same accuracy 86%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50000">
              <a:srgbClr val="000000">
                <a:alpha val="100000"/>
              </a:srgbClr>
            </a:gs>
            <a:gs pos="100000">
              <a:srgbClr val="000000">
                <a:alpha val="735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2050201"/>
            <a:ext cx="16428126" cy="7208099"/>
          </a:xfrm>
          <a:prstGeom prst="rect">
            <a:avLst/>
          </a:prstGeom>
        </p:spPr>
        <p:txBody>
          <a:bodyPr lIns="0" tIns="0" rIns="0" bIns="0" rtlCol="0" anchor="t">
            <a:spAutoFit/>
          </a:bodyPr>
          <a:lstStyle/>
          <a:p>
            <a:pPr marL="620937" lvl="2" indent="-206979" algn="just">
              <a:lnSpc>
                <a:spcPts val="3802"/>
              </a:lnSpc>
              <a:buAutoNum type="arabicPeriod"/>
            </a:pPr>
            <a:r>
              <a:rPr lang="en-US" sz="2715">
                <a:solidFill>
                  <a:srgbClr val="FFFFFF"/>
                </a:solidFill>
                <a:latin typeface="ABeeZee"/>
              </a:rPr>
              <a:t>Based on the results we got can improve the results as mentioned below mainly we should focus on</a:t>
            </a:r>
          </a:p>
          <a:p>
            <a:pPr marL="620937" lvl="2" indent="-206979" algn="just">
              <a:lnSpc>
                <a:spcPts val="3802"/>
              </a:lnSpc>
              <a:buFont typeface="Arial"/>
              <a:buChar char="⚬"/>
            </a:pPr>
            <a:r>
              <a:rPr lang="en-US" sz="2715">
                <a:solidFill>
                  <a:srgbClr val="FFFFFF"/>
                </a:solidFill>
                <a:latin typeface="ABeeZee"/>
              </a:rPr>
              <a:t>Tuning model parameters using techniques like grid search.</a:t>
            </a:r>
          </a:p>
          <a:p>
            <a:pPr marL="620937" lvl="2" indent="-206979" algn="just">
              <a:lnSpc>
                <a:spcPts val="3802"/>
              </a:lnSpc>
              <a:buFont typeface="Arial"/>
              <a:buChar char="⚬"/>
            </a:pPr>
            <a:r>
              <a:rPr lang="en-US" sz="2715">
                <a:solidFill>
                  <a:srgbClr val="FFFFFF"/>
                </a:solidFill>
                <a:latin typeface="ABeeZee"/>
              </a:rPr>
              <a:t>Using more complex models or ensembles.</a:t>
            </a:r>
          </a:p>
          <a:p>
            <a:pPr marL="620937" lvl="2" indent="-206979" algn="just">
              <a:lnSpc>
                <a:spcPts val="3802"/>
              </a:lnSpc>
              <a:buFont typeface="Arial"/>
              <a:buChar char="⚬"/>
            </a:pPr>
            <a:r>
              <a:rPr lang="en-US" sz="2715">
                <a:solidFill>
                  <a:srgbClr val="FFFFFF"/>
                </a:solidFill>
                <a:latin typeface="ABeeZee"/>
              </a:rPr>
              <a:t>Increasing the dataset size or using different features, like bi-grams or tri-grams in TF-IDF.</a:t>
            </a:r>
          </a:p>
          <a:p>
            <a:pPr marL="620937" lvl="2" indent="-206979" algn="just">
              <a:lnSpc>
                <a:spcPts val="3802"/>
              </a:lnSpc>
              <a:buFont typeface="Arial"/>
              <a:buChar char="⚬"/>
            </a:pPr>
            <a:r>
              <a:rPr lang="en-US" sz="2715">
                <a:solidFill>
                  <a:srgbClr val="FFFFFF"/>
                </a:solidFill>
                <a:latin typeface="ABeeZee"/>
              </a:rPr>
              <a:t>Implementing more advanced text preprocessing techniques.</a:t>
            </a:r>
          </a:p>
          <a:p>
            <a:pPr marL="620937" lvl="2" indent="-206979" algn="just">
              <a:lnSpc>
                <a:spcPts val="3802"/>
              </a:lnSpc>
              <a:buAutoNum type="arabicPeriod"/>
            </a:pPr>
            <a:r>
              <a:rPr lang="en-US" sz="2715">
                <a:solidFill>
                  <a:srgbClr val="FFFFFF"/>
                </a:solidFill>
                <a:latin typeface="ABeeZee"/>
              </a:rPr>
              <a:t>Feature Engineering: More sophisticated text features like sentiment scores or POS tagging could enhance the model's understanding.</a:t>
            </a:r>
          </a:p>
          <a:p>
            <a:pPr marL="620937" lvl="2" indent="-206979" algn="just">
              <a:lnSpc>
                <a:spcPts val="3802"/>
              </a:lnSpc>
              <a:buAutoNum type="arabicPeriod"/>
            </a:pPr>
            <a:r>
              <a:rPr lang="en-US" sz="2715">
                <a:solidFill>
                  <a:srgbClr val="FFFFFF"/>
                </a:solidFill>
                <a:latin typeface="ABeeZee"/>
              </a:rPr>
              <a:t>Hyperparameter Tuning: Using techniques like grid search to find optimal parameters for SVM and Naive Bayes.</a:t>
            </a:r>
          </a:p>
          <a:p>
            <a:pPr marL="620937" lvl="2" indent="-206979" algn="just">
              <a:lnSpc>
                <a:spcPts val="3802"/>
              </a:lnSpc>
              <a:buAutoNum type="arabicPeriod"/>
            </a:pPr>
            <a:r>
              <a:rPr lang="en-US" sz="2715">
                <a:solidFill>
                  <a:srgbClr val="FFFFFF"/>
                </a:solidFill>
                <a:latin typeface="ABeeZee"/>
              </a:rPr>
              <a:t>Ensemble Methods:Combining different model predictions might improve accuracy and robustness.</a:t>
            </a:r>
          </a:p>
          <a:p>
            <a:pPr marL="620937" lvl="2" indent="-206979" algn="just">
              <a:lnSpc>
                <a:spcPts val="3802"/>
              </a:lnSpc>
              <a:buAutoNum type="arabicPeriod"/>
            </a:pPr>
            <a:r>
              <a:rPr lang="en-US" sz="2715">
                <a:solidFill>
                  <a:srgbClr val="FFFFFF"/>
                </a:solidFill>
                <a:latin typeface="ABeeZee"/>
              </a:rPr>
              <a:t>Advanced Text Processing: Deeper cleaning, handling negations, and using domain-specific stopwords can help in better sentiment classification.</a:t>
            </a:r>
          </a:p>
          <a:p>
            <a:pPr marL="620937" lvl="2" indent="-206979" algn="just">
              <a:lnSpc>
                <a:spcPts val="3802"/>
              </a:lnSpc>
            </a:pPr>
            <a:endParaRPr lang="en-US" sz="2715">
              <a:solidFill>
                <a:srgbClr val="FFFFFF"/>
              </a:solidFill>
              <a:latin typeface="ABeeZee"/>
            </a:endParaRPr>
          </a:p>
        </p:txBody>
      </p:sp>
      <p:sp>
        <p:nvSpPr>
          <p:cNvPr id="3" name="TextBox 3"/>
          <p:cNvSpPr txBox="1"/>
          <p:nvPr/>
        </p:nvSpPr>
        <p:spPr>
          <a:xfrm>
            <a:off x="1028700" y="559791"/>
            <a:ext cx="6659312" cy="766369"/>
          </a:xfrm>
          <a:prstGeom prst="rect">
            <a:avLst/>
          </a:prstGeom>
        </p:spPr>
        <p:txBody>
          <a:bodyPr lIns="0" tIns="0" rIns="0" bIns="0" rtlCol="0" anchor="t">
            <a:spAutoFit/>
          </a:bodyPr>
          <a:lstStyle/>
          <a:p>
            <a:pPr algn="ctr">
              <a:lnSpc>
                <a:spcPts val="5534"/>
              </a:lnSpc>
            </a:pPr>
            <a:r>
              <a:rPr lang="en-US" sz="3953">
                <a:solidFill>
                  <a:srgbClr val="FFFFFF"/>
                </a:solidFill>
                <a:latin typeface="ABeeZee Bold"/>
              </a:rPr>
              <a:t>Analysis of method 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E2E2E2">
                <a:alpha val="45000"/>
              </a:srgbClr>
            </a:gs>
            <a:gs pos="50000">
              <a:srgbClr val="E2E2E2">
                <a:alpha val="100000"/>
              </a:srgbClr>
            </a:gs>
            <a:gs pos="100000">
              <a:srgbClr val="E2E2E2">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4174726"/>
            <a:ext cx="6959939" cy="5640166"/>
            <a:chOff x="0" y="0"/>
            <a:chExt cx="9279919" cy="7520221"/>
          </a:xfrm>
        </p:grpSpPr>
        <p:sp>
          <p:nvSpPr>
            <p:cNvPr id="3" name="Freeform 3"/>
            <p:cNvSpPr/>
            <p:nvPr/>
          </p:nvSpPr>
          <p:spPr>
            <a:xfrm>
              <a:off x="0" y="0"/>
              <a:ext cx="9279890" cy="7520178"/>
            </a:xfrm>
            <a:custGeom>
              <a:avLst/>
              <a:gdLst/>
              <a:ahLst/>
              <a:cxnLst/>
              <a:rect l="l" t="t" r="r" b="b"/>
              <a:pathLst>
                <a:path w="9279890" h="7520178">
                  <a:moveTo>
                    <a:pt x="0" y="0"/>
                  </a:moveTo>
                  <a:lnTo>
                    <a:pt x="9279890" y="0"/>
                  </a:lnTo>
                  <a:lnTo>
                    <a:pt x="9279890" y="7520178"/>
                  </a:lnTo>
                  <a:lnTo>
                    <a:pt x="0" y="7520178"/>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10299361" y="783143"/>
            <a:ext cx="6959939" cy="5640166"/>
            <a:chOff x="0" y="0"/>
            <a:chExt cx="9279919" cy="7520221"/>
          </a:xfrm>
        </p:grpSpPr>
        <p:sp>
          <p:nvSpPr>
            <p:cNvPr id="5" name="Freeform 5"/>
            <p:cNvSpPr/>
            <p:nvPr/>
          </p:nvSpPr>
          <p:spPr>
            <a:xfrm>
              <a:off x="0" y="0"/>
              <a:ext cx="9279890" cy="7520178"/>
            </a:xfrm>
            <a:custGeom>
              <a:avLst/>
              <a:gdLst/>
              <a:ahLst/>
              <a:cxnLst/>
              <a:rect l="l" t="t" r="r" b="b"/>
              <a:pathLst>
                <a:path w="9279890" h="7520178">
                  <a:moveTo>
                    <a:pt x="0" y="0"/>
                  </a:moveTo>
                  <a:lnTo>
                    <a:pt x="9279890" y="0"/>
                  </a:lnTo>
                  <a:lnTo>
                    <a:pt x="9279890" y="7520178"/>
                  </a:lnTo>
                  <a:lnTo>
                    <a:pt x="0" y="7520178"/>
                  </a:lnTo>
                  <a:lnTo>
                    <a:pt x="0" y="0"/>
                  </a:lnTo>
                  <a:close/>
                </a:path>
              </a:pathLst>
            </a:custGeom>
            <a:blipFill>
              <a:blip r:embed="rId3"/>
              <a:stretch>
                <a:fillRect/>
              </a:stretch>
            </a:blipFill>
          </p:spPr>
          <p:txBody>
            <a:bodyPr/>
            <a:lstStyle/>
            <a:p>
              <a:endParaRPr lang="en-IN"/>
            </a:p>
          </p:txBody>
        </p:sp>
      </p:grpSp>
      <p:sp>
        <p:nvSpPr>
          <p:cNvPr id="6" name="TextBox 6"/>
          <p:cNvSpPr txBox="1"/>
          <p:nvPr/>
        </p:nvSpPr>
        <p:spPr>
          <a:xfrm>
            <a:off x="1028700" y="1582819"/>
            <a:ext cx="8115300" cy="1225276"/>
          </a:xfrm>
          <a:prstGeom prst="rect">
            <a:avLst/>
          </a:prstGeom>
        </p:spPr>
        <p:txBody>
          <a:bodyPr lIns="0" tIns="0" rIns="0" bIns="0" rtlCol="0" anchor="t">
            <a:spAutoFit/>
          </a:bodyPr>
          <a:lstStyle/>
          <a:p>
            <a:pPr algn="l">
              <a:lnSpc>
                <a:spcPts val="4789"/>
              </a:lnSpc>
            </a:pPr>
            <a:r>
              <a:rPr lang="en-US" sz="3654" spc="24">
                <a:solidFill>
                  <a:srgbClr val="000000"/>
                </a:solidFill>
                <a:latin typeface="High Cruiser"/>
              </a:rPr>
              <a:t>DATA VISUALIZATION BASED ON OUTPUT</a:t>
            </a:r>
          </a:p>
        </p:txBody>
      </p:sp>
      <p:sp>
        <p:nvSpPr>
          <p:cNvPr id="7" name="TextBox 7"/>
          <p:cNvSpPr txBox="1"/>
          <p:nvPr/>
        </p:nvSpPr>
        <p:spPr>
          <a:xfrm>
            <a:off x="9144000" y="6880509"/>
            <a:ext cx="8049215" cy="2902975"/>
          </a:xfrm>
          <a:prstGeom prst="rect">
            <a:avLst/>
          </a:prstGeom>
        </p:spPr>
        <p:txBody>
          <a:bodyPr lIns="0" tIns="0" rIns="0" bIns="0" rtlCol="0" anchor="t">
            <a:spAutoFit/>
          </a:bodyPr>
          <a:lstStyle/>
          <a:p>
            <a:pPr algn="just">
              <a:lnSpc>
                <a:spcPts val="3793"/>
              </a:lnSpc>
            </a:pPr>
            <a:r>
              <a:rPr lang="en-US" sz="2708">
                <a:solidFill>
                  <a:srgbClr val="000000"/>
                </a:solidFill>
                <a:latin typeface="ABeeZee"/>
              </a:rPr>
              <a:t>For enhancing our analysis it is better and understandable if we provide clear results from SVM and Naive Bayes we can add some visulizations. These plots can interpreted the model performance and understand the distribution of sentiments for our prediction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50000">
              <a:srgbClr val="000000">
                <a:alpha val="100000"/>
              </a:srgbClr>
            </a:gs>
            <a:gs pos="100000">
              <a:srgbClr val="000000">
                <a:alpha val="735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858343" y="2808947"/>
            <a:ext cx="16571313" cy="4497656"/>
          </a:xfrm>
          <a:prstGeom prst="rect">
            <a:avLst/>
          </a:prstGeom>
        </p:spPr>
        <p:txBody>
          <a:bodyPr lIns="0" tIns="0" rIns="0" bIns="0" rtlCol="0" anchor="t">
            <a:spAutoFit/>
          </a:bodyPr>
          <a:lstStyle/>
          <a:p>
            <a:pPr marL="818719" lvl="2" indent="-272906" algn="just">
              <a:lnSpc>
                <a:spcPts val="5014"/>
              </a:lnSpc>
              <a:buFont typeface="Arial"/>
              <a:buChar char="⚬"/>
            </a:pPr>
            <a:r>
              <a:rPr lang="en-US" sz="3581">
                <a:solidFill>
                  <a:srgbClr val="FFFFFF"/>
                </a:solidFill>
                <a:latin typeface="ABeeZee"/>
              </a:rPr>
              <a:t>Overall, the project demonstrated a thoughtful approach to sentiment analysis by not only applying and comparing traditional and advanced techniques but also by continuously seeking improvements through preprocessing, parameter tuning, and data augmentation. </a:t>
            </a:r>
          </a:p>
          <a:p>
            <a:pPr marL="818719" lvl="2" indent="-272906" algn="just">
              <a:lnSpc>
                <a:spcPts val="5014"/>
              </a:lnSpc>
              <a:buFont typeface="Arial"/>
              <a:buChar char="⚬"/>
            </a:pPr>
            <a:r>
              <a:rPr lang="en-US" sz="3581">
                <a:solidFill>
                  <a:srgbClr val="FFFFFF"/>
                </a:solidFill>
                <a:latin typeface="ABeeZee"/>
              </a:rPr>
              <a:t>The visualizations provided clear, actionable insights into each model's effectiveness, guiding future decisions for model development and application in real-world scenarios. </a:t>
            </a:r>
          </a:p>
        </p:txBody>
      </p:sp>
      <p:sp>
        <p:nvSpPr>
          <p:cNvPr id="3" name="TextBox 3"/>
          <p:cNvSpPr txBox="1"/>
          <p:nvPr/>
        </p:nvSpPr>
        <p:spPr>
          <a:xfrm>
            <a:off x="915129" y="540573"/>
            <a:ext cx="16457742" cy="1245795"/>
          </a:xfrm>
          <a:prstGeom prst="rect">
            <a:avLst/>
          </a:prstGeom>
        </p:spPr>
        <p:txBody>
          <a:bodyPr lIns="0" tIns="0" rIns="0" bIns="0" rtlCol="0" anchor="t">
            <a:spAutoFit/>
          </a:bodyPr>
          <a:lstStyle/>
          <a:p>
            <a:pPr algn="ctr">
              <a:lnSpc>
                <a:spcPts val="9034"/>
              </a:lnSpc>
            </a:pPr>
            <a:r>
              <a:rPr lang="en-US" sz="6452">
                <a:solidFill>
                  <a:srgbClr val="FFFFFF"/>
                </a:solidFill>
                <a:latin typeface="ABeeZee Bold"/>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E2E2E2">
                <a:alpha val="45000"/>
              </a:srgbClr>
            </a:gs>
            <a:gs pos="50000">
              <a:srgbClr val="E2E2E2">
                <a:alpha val="100000"/>
              </a:srgbClr>
            </a:gs>
            <a:gs pos="100000">
              <a:srgbClr val="E2E2E2">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5168106" y="3878608"/>
            <a:ext cx="7951788" cy="2072585"/>
          </a:xfrm>
          <a:prstGeom prst="rect">
            <a:avLst/>
          </a:prstGeom>
        </p:spPr>
        <p:txBody>
          <a:bodyPr lIns="0" tIns="0" rIns="0" bIns="0" rtlCol="0" anchor="t">
            <a:spAutoFit/>
          </a:bodyPr>
          <a:lstStyle/>
          <a:p>
            <a:pPr algn="ctr">
              <a:lnSpc>
                <a:spcPts val="14913"/>
              </a:lnSpc>
            </a:pPr>
            <a:r>
              <a:rPr lang="en-US" sz="10651">
                <a:solidFill>
                  <a:srgbClr val="000000"/>
                </a:solidFill>
                <a:latin typeface="ABeeZee"/>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50000">
              <a:srgbClr val="000000">
                <a:alpha val="100000"/>
              </a:srgbClr>
            </a:gs>
            <a:gs pos="100000">
              <a:srgbClr val="000000">
                <a:alpha val="735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981075" y="3217369"/>
            <a:ext cx="4769942" cy="95250"/>
            <a:chOff x="0" y="0"/>
            <a:chExt cx="6359923" cy="127000"/>
          </a:xfrm>
        </p:grpSpPr>
        <p:sp>
          <p:nvSpPr>
            <p:cNvPr id="3" name="Freeform 3"/>
            <p:cNvSpPr/>
            <p:nvPr/>
          </p:nvSpPr>
          <p:spPr>
            <a:xfrm>
              <a:off x="63500" y="0"/>
              <a:ext cx="6232906" cy="127000"/>
            </a:xfrm>
            <a:custGeom>
              <a:avLst/>
              <a:gdLst/>
              <a:ahLst/>
              <a:cxnLst/>
              <a:rect l="l" t="t" r="r" b="b"/>
              <a:pathLst>
                <a:path w="6232906" h="127000">
                  <a:moveTo>
                    <a:pt x="0" y="0"/>
                  </a:moveTo>
                  <a:lnTo>
                    <a:pt x="6232906" y="0"/>
                  </a:lnTo>
                  <a:lnTo>
                    <a:pt x="6232906" y="127000"/>
                  </a:lnTo>
                  <a:lnTo>
                    <a:pt x="0" y="127000"/>
                  </a:lnTo>
                  <a:close/>
                </a:path>
              </a:pathLst>
            </a:custGeom>
            <a:solidFill>
              <a:srgbClr val="E2E2E2"/>
            </a:solidFill>
          </p:spPr>
          <p:txBody>
            <a:bodyPr/>
            <a:lstStyle/>
            <a:p>
              <a:endParaRPr lang="en-IN"/>
            </a:p>
          </p:txBody>
        </p:sp>
      </p:grpSp>
      <p:sp>
        <p:nvSpPr>
          <p:cNvPr id="4" name="TextBox 4"/>
          <p:cNvSpPr txBox="1"/>
          <p:nvPr/>
        </p:nvSpPr>
        <p:spPr>
          <a:xfrm>
            <a:off x="1028700" y="933450"/>
            <a:ext cx="7218836" cy="1853165"/>
          </a:xfrm>
          <a:prstGeom prst="rect">
            <a:avLst/>
          </a:prstGeom>
        </p:spPr>
        <p:txBody>
          <a:bodyPr lIns="0" tIns="0" rIns="0" bIns="0" rtlCol="0" anchor="t">
            <a:spAutoFit/>
          </a:bodyPr>
          <a:lstStyle/>
          <a:p>
            <a:pPr algn="l">
              <a:lnSpc>
                <a:spcPts val="7255"/>
              </a:lnSpc>
            </a:pPr>
            <a:r>
              <a:rPr lang="en-US" sz="5538" spc="37">
                <a:solidFill>
                  <a:srgbClr val="E2E2E2"/>
                </a:solidFill>
                <a:latin typeface="High Cruiser"/>
              </a:rPr>
              <a:t>TABLE OF CONTENTS</a:t>
            </a:r>
          </a:p>
        </p:txBody>
      </p:sp>
      <p:sp>
        <p:nvSpPr>
          <p:cNvPr id="5" name="TextBox 5"/>
          <p:cNvSpPr txBox="1"/>
          <p:nvPr/>
        </p:nvSpPr>
        <p:spPr>
          <a:xfrm>
            <a:off x="2250505" y="4368580"/>
            <a:ext cx="923385" cy="773407"/>
          </a:xfrm>
          <a:prstGeom prst="rect">
            <a:avLst/>
          </a:prstGeom>
        </p:spPr>
        <p:txBody>
          <a:bodyPr lIns="0" tIns="0" rIns="0" bIns="0" rtlCol="0" anchor="t">
            <a:spAutoFit/>
          </a:bodyPr>
          <a:lstStyle/>
          <a:p>
            <a:pPr algn="l">
              <a:lnSpc>
                <a:spcPts val="5534"/>
              </a:lnSpc>
            </a:pPr>
            <a:r>
              <a:rPr lang="en-US" sz="3953">
                <a:solidFill>
                  <a:srgbClr val="E2E2E2"/>
                </a:solidFill>
                <a:latin typeface="ABeeZee"/>
              </a:rPr>
              <a:t>01</a:t>
            </a:r>
          </a:p>
        </p:txBody>
      </p:sp>
      <p:sp>
        <p:nvSpPr>
          <p:cNvPr id="6" name="TextBox 6"/>
          <p:cNvSpPr txBox="1"/>
          <p:nvPr/>
        </p:nvSpPr>
        <p:spPr>
          <a:xfrm>
            <a:off x="3040638" y="4320955"/>
            <a:ext cx="6103362" cy="1051566"/>
          </a:xfrm>
          <a:prstGeom prst="rect">
            <a:avLst/>
          </a:prstGeom>
        </p:spPr>
        <p:txBody>
          <a:bodyPr lIns="0" tIns="0" rIns="0" bIns="0" rtlCol="0" anchor="t">
            <a:spAutoFit/>
          </a:bodyPr>
          <a:lstStyle/>
          <a:p>
            <a:pPr algn="l">
              <a:lnSpc>
                <a:spcPts val="7664"/>
              </a:lnSpc>
            </a:pPr>
            <a:r>
              <a:rPr lang="en-US" sz="5473">
                <a:solidFill>
                  <a:srgbClr val="E2E2E2"/>
                </a:solidFill>
                <a:latin typeface="ABeeZee"/>
              </a:rPr>
              <a:t>Data Exploration</a:t>
            </a:r>
          </a:p>
        </p:txBody>
      </p:sp>
      <p:sp>
        <p:nvSpPr>
          <p:cNvPr id="7" name="TextBox 7"/>
          <p:cNvSpPr txBox="1"/>
          <p:nvPr/>
        </p:nvSpPr>
        <p:spPr>
          <a:xfrm>
            <a:off x="2250505" y="5888730"/>
            <a:ext cx="923385" cy="773407"/>
          </a:xfrm>
          <a:prstGeom prst="rect">
            <a:avLst/>
          </a:prstGeom>
        </p:spPr>
        <p:txBody>
          <a:bodyPr lIns="0" tIns="0" rIns="0" bIns="0" rtlCol="0" anchor="t">
            <a:spAutoFit/>
          </a:bodyPr>
          <a:lstStyle/>
          <a:p>
            <a:pPr algn="l">
              <a:lnSpc>
                <a:spcPts val="5534"/>
              </a:lnSpc>
            </a:pPr>
            <a:r>
              <a:rPr lang="en-US" sz="3953">
                <a:solidFill>
                  <a:srgbClr val="E2E2E2"/>
                </a:solidFill>
                <a:latin typeface="ABeeZee"/>
              </a:rPr>
              <a:t>02</a:t>
            </a:r>
          </a:p>
        </p:txBody>
      </p:sp>
      <p:sp>
        <p:nvSpPr>
          <p:cNvPr id="8" name="TextBox 8"/>
          <p:cNvSpPr txBox="1"/>
          <p:nvPr/>
        </p:nvSpPr>
        <p:spPr>
          <a:xfrm>
            <a:off x="3040638" y="5831580"/>
            <a:ext cx="7189143" cy="1061212"/>
          </a:xfrm>
          <a:prstGeom prst="rect">
            <a:avLst/>
          </a:prstGeom>
        </p:spPr>
        <p:txBody>
          <a:bodyPr lIns="0" tIns="0" rIns="0" bIns="0" rtlCol="0" anchor="t">
            <a:spAutoFit/>
          </a:bodyPr>
          <a:lstStyle/>
          <a:p>
            <a:pPr algn="l">
              <a:lnSpc>
                <a:spcPts val="7657"/>
              </a:lnSpc>
            </a:pPr>
            <a:r>
              <a:rPr lang="en-US" sz="5470">
                <a:solidFill>
                  <a:srgbClr val="E2E2E2"/>
                </a:solidFill>
                <a:latin typeface="ABeeZee"/>
              </a:rPr>
              <a:t>Methodology</a:t>
            </a:r>
          </a:p>
        </p:txBody>
      </p:sp>
      <p:sp>
        <p:nvSpPr>
          <p:cNvPr id="9" name="TextBox 9"/>
          <p:cNvSpPr txBox="1"/>
          <p:nvPr/>
        </p:nvSpPr>
        <p:spPr>
          <a:xfrm>
            <a:off x="2250505" y="7408881"/>
            <a:ext cx="923385" cy="773407"/>
          </a:xfrm>
          <a:prstGeom prst="rect">
            <a:avLst/>
          </a:prstGeom>
        </p:spPr>
        <p:txBody>
          <a:bodyPr lIns="0" tIns="0" rIns="0" bIns="0" rtlCol="0" anchor="t">
            <a:spAutoFit/>
          </a:bodyPr>
          <a:lstStyle/>
          <a:p>
            <a:pPr algn="l">
              <a:lnSpc>
                <a:spcPts val="5534"/>
              </a:lnSpc>
            </a:pPr>
            <a:r>
              <a:rPr lang="en-US" sz="3953">
                <a:solidFill>
                  <a:srgbClr val="E2E2E2"/>
                </a:solidFill>
                <a:latin typeface="ABeeZee"/>
              </a:rPr>
              <a:t>03</a:t>
            </a:r>
          </a:p>
        </p:txBody>
      </p:sp>
      <p:sp>
        <p:nvSpPr>
          <p:cNvPr id="10" name="TextBox 10"/>
          <p:cNvSpPr txBox="1"/>
          <p:nvPr/>
        </p:nvSpPr>
        <p:spPr>
          <a:xfrm>
            <a:off x="3040638" y="7351731"/>
            <a:ext cx="7189143" cy="2032762"/>
          </a:xfrm>
          <a:prstGeom prst="rect">
            <a:avLst/>
          </a:prstGeom>
        </p:spPr>
        <p:txBody>
          <a:bodyPr lIns="0" tIns="0" rIns="0" bIns="0" rtlCol="0" anchor="t">
            <a:spAutoFit/>
          </a:bodyPr>
          <a:lstStyle/>
          <a:p>
            <a:pPr algn="l">
              <a:lnSpc>
                <a:spcPts val="7657"/>
              </a:lnSpc>
            </a:pPr>
            <a:r>
              <a:rPr lang="en-US" sz="5470">
                <a:solidFill>
                  <a:srgbClr val="E2E2E2"/>
                </a:solidFill>
                <a:latin typeface="ABeeZee"/>
              </a:rPr>
              <a:t>ML model training and building</a:t>
            </a:r>
          </a:p>
        </p:txBody>
      </p:sp>
      <p:sp>
        <p:nvSpPr>
          <p:cNvPr id="11" name="TextBox 11"/>
          <p:cNvSpPr txBox="1"/>
          <p:nvPr/>
        </p:nvSpPr>
        <p:spPr>
          <a:xfrm>
            <a:off x="10229782" y="4370357"/>
            <a:ext cx="923385" cy="773407"/>
          </a:xfrm>
          <a:prstGeom prst="rect">
            <a:avLst/>
          </a:prstGeom>
        </p:spPr>
        <p:txBody>
          <a:bodyPr lIns="0" tIns="0" rIns="0" bIns="0" rtlCol="0" anchor="t">
            <a:spAutoFit/>
          </a:bodyPr>
          <a:lstStyle/>
          <a:p>
            <a:pPr algn="l">
              <a:lnSpc>
                <a:spcPts val="5534"/>
              </a:lnSpc>
            </a:pPr>
            <a:r>
              <a:rPr lang="en-US" sz="3953">
                <a:solidFill>
                  <a:srgbClr val="E2E2E2"/>
                </a:solidFill>
                <a:latin typeface="ABeeZee"/>
              </a:rPr>
              <a:t>04</a:t>
            </a:r>
          </a:p>
        </p:txBody>
      </p:sp>
      <p:sp>
        <p:nvSpPr>
          <p:cNvPr id="12" name="TextBox 12"/>
          <p:cNvSpPr txBox="1"/>
          <p:nvPr/>
        </p:nvSpPr>
        <p:spPr>
          <a:xfrm>
            <a:off x="11019915" y="4313207"/>
            <a:ext cx="5017580" cy="1061212"/>
          </a:xfrm>
          <a:prstGeom prst="rect">
            <a:avLst/>
          </a:prstGeom>
        </p:spPr>
        <p:txBody>
          <a:bodyPr lIns="0" tIns="0" rIns="0" bIns="0" rtlCol="0" anchor="t">
            <a:spAutoFit/>
          </a:bodyPr>
          <a:lstStyle/>
          <a:p>
            <a:pPr algn="l">
              <a:lnSpc>
                <a:spcPts val="7657"/>
              </a:lnSpc>
            </a:pPr>
            <a:r>
              <a:rPr lang="en-US" sz="5470">
                <a:solidFill>
                  <a:srgbClr val="E2E2E2"/>
                </a:solidFill>
                <a:latin typeface="ABeeZee"/>
              </a:rPr>
              <a:t>results</a:t>
            </a:r>
          </a:p>
        </p:txBody>
      </p:sp>
      <p:sp>
        <p:nvSpPr>
          <p:cNvPr id="13" name="TextBox 13"/>
          <p:cNvSpPr txBox="1"/>
          <p:nvPr/>
        </p:nvSpPr>
        <p:spPr>
          <a:xfrm>
            <a:off x="10229782" y="5889619"/>
            <a:ext cx="923385" cy="773407"/>
          </a:xfrm>
          <a:prstGeom prst="rect">
            <a:avLst/>
          </a:prstGeom>
        </p:spPr>
        <p:txBody>
          <a:bodyPr lIns="0" tIns="0" rIns="0" bIns="0" rtlCol="0" anchor="t">
            <a:spAutoFit/>
          </a:bodyPr>
          <a:lstStyle/>
          <a:p>
            <a:pPr algn="l">
              <a:lnSpc>
                <a:spcPts val="5534"/>
              </a:lnSpc>
            </a:pPr>
            <a:r>
              <a:rPr lang="en-US" sz="3953">
                <a:solidFill>
                  <a:srgbClr val="E2E2E2"/>
                </a:solidFill>
                <a:latin typeface="ABeeZee"/>
              </a:rPr>
              <a:t>05</a:t>
            </a:r>
          </a:p>
        </p:txBody>
      </p:sp>
      <p:sp>
        <p:nvSpPr>
          <p:cNvPr id="14" name="TextBox 14"/>
          <p:cNvSpPr txBox="1"/>
          <p:nvPr/>
        </p:nvSpPr>
        <p:spPr>
          <a:xfrm>
            <a:off x="11019915" y="5832469"/>
            <a:ext cx="6239385" cy="1061212"/>
          </a:xfrm>
          <a:prstGeom prst="rect">
            <a:avLst/>
          </a:prstGeom>
        </p:spPr>
        <p:txBody>
          <a:bodyPr lIns="0" tIns="0" rIns="0" bIns="0" rtlCol="0" anchor="t">
            <a:spAutoFit/>
          </a:bodyPr>
          <a:lstStyle/>
          <a:p>
            <a:pPr algn="l">
              <a:lnSpc>
                <a:spcPts val="7657"/>
              </a:lnSpc>
            </a:pPr>
            <a:r>
              <a:rPr lang="en-US" sz="5470">
                <a:solidFill>
                  <a:srgbClr val="E2E2E2"/>
                </a:solidFill>
                <a:latin typeface="ABeeZee"/>
              </a:rPr>
              <a:t>Data Visualization</a:t>
            </a:r>
          </a:p>
        </p:txBody>
      </p:sp>
      <p:sp>
        <p:nvSpPr>
          <p:cNvPr id="15" name="TextBox 15"/>
          <p:cNvSpPr txBox="1"/>
          <p:nvPr/>
        </p:nvSpPr>
        <p:spPr>
          <a:xfrm>
            <a:off x="10229782" y="7408881"/>
            <a:ext cx="923385" cy="773407"/>
          </a:xfrm>
          <a:prstGeom prst="rect">
            <a:avLst/>
          </a:prstGeom>
        </p:spPr>
        <p:txBody>
          <a:bodyPr lIns="0" tIns="0" rIns="0" bIns="0" rtlCol="0" anchor="t">
            <a:spAutoFit/>
          </a:bodyPr>
          <a:lstStyle/>
          <a:p>
            <a:pPr algn="l">
              <a:lnSpc>
                <a:spcPts val="5534"/>
              </a:lnSpc>
            </a:pPr>
            <a:r>
              <a:rPr lang="en-US" sz="3953">
                <a:solidFill>
                  <a:srgbClr val="E2E2E2"/>
                </a:solidFill>
                <a:latin typeface="ABeeZee"/>
              </a:rPr>
              <a:t>06</a:t>
            </a:r>
          </a:p>
        </p:txBody>
      </p:sp>
      <p:sp>
        <p:nvSpPr>
          <p:cNvPr id="16" name="TextBox 16"/>
          <p:cNvSpPr txBox="1"/>
          <p:nvPr/>
        </p:nvSpPr>
        <p:spPr>
          <a:xfrm>
            <a:off x="11019915" y="7351731"/>
            <a:ext cx="6239385" cy="1061212"/>
          </a:xfrm>
          <a:prstGeom prst="rect">
            <a:avLst/>
          </a:prstGeom>
        </p:spPr>
        <p:txBody>
          <a:bodyPr lIns="0" tIns="0" rIns="0" bIns="0" rtlCol="0" anchor="t">
            <a:spAutoFit/>
          </a:bodyPr>
          <a:lstStyle/>
          <a:p>
            <a:pPr algn="l">
              <a:lnSpc>
                <a:spcPts val="7657"/>
              </a:lnSpc>
            </a:pPr>
            <a:r>
              <a:rPr lang="en-US" sz="5470">
                <a:solidFill>
                  <a:srgbClr val="E2E2E2"/>
                </a:solidFill>
                <a:latin typeface="ABeeZee"/>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50000">
              <a:srgbClr val="000000">
                <a:alpha val="100000"/>
              </a:srgbClr>
            </a:gs>
            <a:gs pos="100000">
              <a:srgbClr val="000000">
                <a:alpha val="735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3252292" cy="1036919"/>
          </a:xfrm>
          <a:prstGeom prst="rect">
            <a:avLst/>
          </a:prstGeom>
        </p:spPr>
        <p:txBody>
          <a:bodyPr lIns="0" tIns="0" rIns="0" bIns="0" rtlCol="0" anchor="t">
            <a:spAutoFit/>
          </a:bodyPr>
          <a:lstStyle/>
          <a:p>
            <a:pPr algn="ctr">
              <a:lnSpc>
                <a:spcPts val="8473"/>
              </a:lnSpc>
              <a:spcBef>
                <a:spcPct val="0"/>
              </a:spcBef>
            </a:pPr>
            <a:r>
              <a:rPr lang="en-US" sz="6052">
                <a:solidFill>
                  <a:srgbClr val="FFFFFF"/>
                </a:solidFill>
                <a:latin typeface="ABeeZee"/>
              </a:rPr>
              <a:t>DATASET</a:t>
            </a:r>
          </a:p>
        </p:txBody>
      </p:sp>
      <p:sp>
        <p:nvSpPr>
          <p:cNvPr id="3" name="TextBox 3"/>
          <p:cNvSpPr txBox="1"/>
          <p:nvPr/>
        </p:nvSpPr>
        <p:spPr>
          <a:xfrm>
            <a:off x="1028700" y="2214668"/>
            <a:ext cx="16230600" cy="2071319"/>
          </a:xfrm>
          <a:prstGeom prst="rect">
            <a:avLst/>
          </a:prstGeom>
        </p:spPr>
        <p:txBody>
          <a:bodyPr lIns="0" tIns="0" rIns="0" bIns="0" rtlCol="0" anchor="t">
            <a:spAutoFit/>
          </a:bodyPr>
          <a:lstStyle/>
          <a:p>
            <a:pPr>
              <a:lnSpc>
                <a:spcPts val="5534"/>
              </a:lnSpc>
              <a:spcBef>
                <a:spcPct val="0"/>
              </a:spcBef>
            </a:pPr>
            <a:r>
              <a:rPr lang="en-US" sz="3953">
                <a:solidFill>
                  <a:srgbClr val="FFFFFF"/>
                </a:solidFill>
                <a:latin typeface="ABeeZee"/>
              </a:rPr>
              <a:t>kaggle dataset-https://www.kaggle.com/datasets/lakshmi25npathi/imdb-dataset-of-50k-movie-reviews?resource=download</a:t>
            </a:r>
          </a:p>
        </p:txBody>
      </p:sp>
      <p:sp>
        <p:nvSpPr>
          <p:cNvPr id="4" name="TextBox 4"/>
          <p:cNvSpPr txBox="1"/>
          <p:nvPr/>
        </p:nvSpPr>
        <p:spPr>
          <a:xfrm>
            <a:off x="1028700" y="4760303"/>
            <a:ext cx="5981700" cy="680669"/>
          </a:xfrm>
          <a:prstGeom prst="rect">
            <a:avLst/>
          </a:prstGeom>
        </p:spPr>
        <p:txBody>
          <a:bodyPr wrap="square" lIns="0" tIns="0" rIns="0" bIns="0" rtlCol="0" anchor="t">
            <a:spAutoFit/>
          </a:bodyPr>
          <a:lstStyle/>
          <a:p>
            <a:pPr algn="ctr">
              <a:lnSpc>
                <a:spcPts val="5534"/>
              </a:lnSpc>
              <a:spcBef>
                <a:spcPct val="0"/>
              </a:spcBef>
            </a:pPr>
            <a:r>
              <a:rPr lang="en-US" sz="3953" dirty="0">
                <a:solidFill>
                  <a:srgbClr val="FFFFFF"/>
                </a:solidFill>
                <a:latin typeface="ABeeZee"/>
              </a:rPr>
              <a:t>PROBLEM STATEMENT</a:t>
            </a:r>
          </a:p>
        </p:txBody>
      </p:sp>
      <p:sp>
        <p:nvSpPr>
          <p:cNvPr id="5" name="TextBox 5"/>
          <p:cNvSpPr txBox="1"/>
          <p:nvPr/>
        </p:nvSpPr>
        <p:spPr>
          <a:xfrm>
            <a:off x="1028700" y="5917222"/>
            <a:ext cx="16682459" cy="2766882"/>
          </a:xfrm>
          <a:prstGeom prst="rect">
            <a:avLst/>
          </a:prstGeom>
        </p:spPr>
        <p:txBody>
          <a:bodyPr lIns="0" tIns="0" rIns="0" bIns="0" rtlCol="0" anchor="t">
            <a:spAutoFit/>
          </a:bodyPr>
          <a:lstStyle/>
          <a:p>
            <a:pPr marL="853453" lvl="1" indent="-426727">
              <a:lnSpc>
                <a:spcPts val="5530"/>
              </a:lnSpc>
              <a:buFont typeface="Arial"/>
              <a:buChar char="•"/>
            </a:pPr>
            <a:r>
              <a:rPr lang="en-US" sz="3953" dirty="0">
                <a:solidFill>
                  <a:srgbClr val="FFFFFF"/>
                </a:solidFill>
                <a:latin typeface="ABeeZee"/>
              </a:rPr>
              <a:t>Our project is to classify the sentiment expressed in a piece of text for movie reviews.</a:t>
            </a:r>
          </a:p>
          <a:p>
            <a:pPr marL="853453" lvl="1" indent="-426727">
              <a:lnSpc>
                <a:spcPts val="5534"/>
              </a:lnSpc>
              <a:buFont typeface="Arial"/>
              <a:buChar char="•"/>
            </a:pPr>
            <a:r>
              <a:rPr lang="en-US" sz="3953" dirty="0">
                <a:solidFill>
                  <a:srgbClr val="FFFFFF"/>
                </a:solidFill>
                <a:latin typeface="ABeeZee"/>
              </a:rPr>
              <a:t>To accurately predict whether a given movie review is positive or negative.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73500"/>
              </a:srgbClr>
            </a:gs>
            <a:gs pos="50000">
              <a:srgbClr val="00000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466403" y="6247132"/>
            <a:ext cx="95250" cy="2860391"/>
            <a:chOff x="0" y="0"/>
            <a:chExt cx="127000" cy="3813855"/>
          </a:xfrm>
        </p:grpSpPr>
        <p:sp>
          <p:nvSpPr>
            <p:cNvPr id="3" name="Freeform 3"/>
            <p:cNvSpPr/>
            <p:nvPr/>
          </p:nvSpPr>
          <p:spPr>
            <a:xfrm>
              <a:off x="0" y="63500"/>
              <a:ext cx="127000" cy="3686810"/>
            </a:xfrm>
            <a:custGeom>
              <a:avLst/>
              <a:gdLst/>
              <a:ahLst/>
              <a:cxnLst/>
              <a:rect l="l" t="t" r="r" b="b"/>
              <a:pathLst>
                <a:path w="127000" h="3686810">
                  <a:moveTo>
                    <a:pt x="127000" y="0"/>
                  </a:moveTo>
                  <a:lnTo>
                    <a:pt x="127000" y="3686810"/>
                  </a:lnTo>
                  <a:lnTo>
                    <a:pt x="0" y="3686810"/>
                  </a:lnTo>
                  <a:lnTo>
                    <a:pt x="0" y="0"/>
                  </a:lnTo>
                  <a:close/>
                </a:path>
              </a:pathLst>
            </a:custGeom>
            <a:solidFill>
              <a:srgbClr val="E2E2E2"/>
            </a:solidFill>
          </p:spPr>
          <p:txBody>
            <a:bodyPr/>
            <a:lstStyle/>
            <a:p>
              <a:endParaRPr lang="en-IN"/>
            </a:p>
          </p:txBody>
        </p:sp>
      </p:grpSp>
      <p:grpSp>
        <p:nvGrpSpPr>
          <p:cNvPr id="4" name="Group 4"/>
          <p:cNvGrpSpPr/>
          <p:nvPr/>
        </p:nvGrpSpPr>
        <p:grpSpPr>
          <a:xfrm>
            <a:off x="218180" y="3691214"/>
            <a:ext cx="7333460" cy="5640166"/>
            <a:chOff x="0" y="0"/>
            <a:chExt cx="9777947" cy="7520221"/>
          </a:xfrm>
        </p:grpSpPr>
        <p:sp>
          <p:nvSpPr>
            <p:cNvPr id="5" name="Freeform 5"/>
            <p:cNvSpPr/>
            <p:nvPr/>
          </p:nvSpPr>
          <p:spPr>
            <a:xfrm>
              <a:off x="0" y="0"/>
              <a:ext cx="9777984" cy="7520178"/>
            </a:xfrm>
            <a:custGeom>
              <a:avLst/>
              <a:gdLst/>
              <a:ahLst/>
              <a:cxnLst/>
              <a:rect l="l" t="t" r="r" b="b"/>
              <a:pathLst>
                <a:path w="9777984" h="7520178">
                  <a:moveTo>
                    <a:pt x="0" y="0"/>
                  </a:moveTo>
                  <a:lnTo>
                    <a:pt x="9777984" y="0"/>
                  </a:lnTo>
                  <a:lnTo>
                    <a:pt x="9777984" y="7520178"/>
                  </a:lnTo>
                  <a:lnTo>
                    <a:pt x="0" y="7520178"/>
                  </a:lnTo>
                  <a:lnTo>
                    <a:pt x="0" y="0"/>
                  </a:lnTo>
                  <a:close/>
                </a:path>
              </a:pathLst>
            </a:custGeom>
            <a:blipFill>
              <a:blip r:embed="rId2"/>
              <a:stretch>
                <a:fillRect/>
              </a:stretch>
            </a:blipFill>
          </p:spPr>
          <p:txBody>
            <a:bodyPr/>
            <a:lstStyle/>
            <a:p>
              <a:endParaRPr lang="en-IN"/>
            </a:p>
          </p:txBody>
        </p:sp>
      </p:grpSp>
      <p:sp>
        <p:nvSpPr>
          <p:cNvPr id="6" name="TextBox 6"/>
          <p:cNvSpPr txBox="1"/>
          <p:nvPr/>
        </p:nvSpPr>
        <p:spPr>
          <a:xfrm>
            <a:off x="218180" y="274318"/>
            <a:ext cx="11017450" cy="1810861"/>
          </a:xfrm>
          <a:prstGeom prst="rect">
            <a:avLst/>
          </a:prstGeom>
        </p:spPr>
        <p:txBody>
          <a:bodyPr lIns="0" tIns="0" rIns="0" bIns="0" rtlCol="0" anchor="t">
            <a:spAutoFit/>
          </a:bodyPr>
          <a:lstStyle/>
          <a:p>
            <a:pPr algn="ctr">
              <a:lnSpc>
                <a:spcPts val="7041"/>
              </a:lnSpc>
            </a:pPr>
            <a:r>
              <a:rPr lang="en-US" sz="5374" spc="36">
                <a:solidFill>
                  <a:srgbClr val="E2E2E2"/>
                </a:solidFill>
                <a:latin typeface="High Cruiser"/>
              </a:rPr>
              <a:t>DATA  EXPLORATION</a:t>
            </a:r>
          </a:p>
        </p:txBody>
      </p:sp>
      <p:sp>
        <p:nvSpPr>
          <p:cNvPr id="7" name="TextBox 7"/>
          <p:cNvSpPr txBox="1"/>
          <p:nvPr/>
        </p:nvSpPr>
        <p:spPr>
          <a:xfrm>
            <a:off x="8221223" y="3557864"/>
            <a:ext cx="9631460" cy="5821072"/>
          </a:xfrm>
          <a:prstGeom prst="rect">
            <a:avLst/>
          </a:prstGeom>
        </p:spPr>
        <p:txBody>
          <a:bodyPr lIns="0" tIns="0" rIns="0" bIns="0" rtlCol="0" anchor="t">
            <a:spAutoFit/>
          </a:bodyPr>
          <a:lstStyle/>
          <a:p>
            <a:pPr marL="674015" lvl="2" indent="-224672" algn="just">
              <a:lnSpc>
                <a:spcPts val="4127"/>
              </a:lnSpc>
              <a:buAutoNum type="arabicPeriod"/>
            </a:pPr>
            <a:r>
              <a:rPr lang="en-US" sz="2947">
                <a:solidFill>
                  <a:srgbClr val="E2E2E2"/>
                </a:solidFill>
                <a:latin typeface="ABeeZee"/>
              </a:rPr>
              <a:t>The code is used to assess the balance of sentiment classes in a dataset, which is critical for training machine learning models for sentiment analysis. </a:t>
            </a:r>
          </a:p>
          <a:p>
            <a:pPr marL="674015" lvl="2" indent="-224672" algn="just">
              <a:lnSpc>
                <a:spcPts val="4127"/>
              </a:lnSpc>
              <a:buAutoNum type="arabicPeriod"/>
            </a:pPr>
            <a:r>
              <a:rPr lang="en-US" sz="2947">
                <a:solidFill>
                  <a:srgbClr val="E2E2E2"/>
                </a:solidFill>
                <a:latin typeface="ABeeZee"/>
              </a:rPr>
              <a:t>Balanced datasets help prevent models from developing a bias toward a more frequently occurring class. </a:t>
            </a:r>
          </a:p>
          <a:p>
            <a:pPr marL="674015" lvl="2" indent="-224672" algn="just">
              <a:lnSpc>
                <a:spcPts val="4127"/>
              </a:lnSpc>
              <a:buAutoNum type="arabicPeriod"/>
            </a:pPr>
            <a:r>
              <a:rPr lang="en-US" sz="2947">
                <a:solidFill>
                  <a:srgbClr val="E2E2E2"/>
                </a:solidFill>
                <a:latin typeface="ABeeZee"/>
              </a:rPr>
              <a:t>The visualization aids in quickly verifying the balance and understanding the dataset's structure before proceeding with further analysis or model training.</a:t>
            </a:r>
          </a:p>
        </p:txBody>
      </p:sp>
      <p:sp>
        <p:nvSpPr>
          <p:cNvPr id="8" name="TextBox 8"/>
          <p:cNvSpPr txBox="1"/>
          <p:nvPr/>
        </p:nvSpPr>
        <p:spPr>
          <a:xfrm>
            <a:off x="7964850" y="2419287"/>
            <a:ext cx="9631460" cy="766369"/>
          </a:xfrm>
          <a:prstGeom prst="rect">
            <a:avLst/>
          </a:prstGeom>
        </p:spPr>
        <p:txBody>
          <a:bodyPr lIns="0" tIns="0" rIns="0" bIns="0" rtlCol="0" anchor="t">
            <a:spAutoFit/>
          </a:bodyPr>
          <a:lstStyle/>
          <a:p>
            <a:pPr marL="903657" lvl="2" indent="-301219" algn="l">
              <a:lnSpc>
                <a:spcPts val="5534"/>
              </a:lnSpc>
              <a:buFont typeface="Arial"/>
              <a:buChar char="⚬"/>
            </a:pPr>
            <a:r>
              <a:rPr lang="en-US" sz="3953">
                <a:solidFill>
                  <a:srgbClr val="E2E2E2"/>
                </a:solidFill>
                <a:latin typeface="ABeeZee"/>
              </a:rPr>
              <a:t>Class Distribution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73500"/>
              </a:srgbClr>
            </a:gs>
            <a:gs pos="50000">
              <a:srgbClr val="00000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9144000" y="3243028"/>
            <a:ext cx="8734459" cy="5600966"/>
            <a:chOff x="0" y="0"/>
            <a:chExt cx="11645945" cy="7467955"/>
          </a:xfrm>
        </p:grpSpPr>
        <p:sp>
          <p:nvSpPr>
            <p:cNvPr id="3" name="Freeform 3"/>
            <p:cNvSpPr/>
            <p:nvPr/>
          </p:nvSpPr>
          <p:spPr>
            <a:xfrm>
              <a:off x="0" y="0"/>
              <a:ext cx="11645900" cy="7467981"/>
            </a:xfrm>
            <a:custGeom>
              <a:avLst/>
              <a:gdLst/>
              <a:ahLst/>
              <a:cxnLst/>
              <a:rect l="l" t="t" r="r" b="b"/>
              <a:pathLst>
                <a:path w="11645900" h="7467981">
                  <a:moveTo>
                    <a:pt x="0" y="0"/>
                  </a:moveTo>
                  <a:lnTo>
                    <a:pt x="11645900" y="0"/>
                  </a:lnTo>
                  <a:lnTo>
                    <a:pt x="11645900" y="7467981"/>
                  </a:lnTo>
                  <a:lnTo>
                    <a:pt x="0" y="7467981"/>
                  </a:lnTo>
                  <a:lnTo>
                    <a:pt x="0" y="0"/>
                  </a:lnTo>
                  <a:close/>
                </a:path>
              </a:pathLst>
            </a:custGeom>
            <a:blipFill>
              <a:blip r:embed="rId2"/>
              <a:stretch>
                <a:fillRect l="-1064" r="-1065"/>
              </a:stretch>
            </a:blipFill>
          </p:spPr>
          <p:txBody>
            <a:bodyPr/>
            <a:lstStyle/>
            <a:p>
              <a:endParaRPr lang="en-IN"/>
            </a:p>
          </p:txBody>
        </p:sp>
      </p:grpSp>
      <p:sp>
        <p:nvSpPr>
          <p:cNvPr id="4" name="TextBox 4"/>
          <p:cNvSpPr txBox="1"/>
          <p:nvPr/>
        </p:nvSpPr>
        <p:spPr>
          <a:xfrm>
            <a:off x="2371799" y="795545"/>
            <a:ext cx="13544401" cy="663771"/>
          </a:xfrm>
          <a:prstGeom prst="rect">
            <a:avLst/>
          </a:prstGeom>
        </p:spPr>
        <p:txBody>
          <a:bodyPr wrap="square" lIns="0" tIns="0" rIns="0" bIns="0" rtlCol="0" anchor="t">
            <a:spAutoFit/>
          </a:bodyPr>
          <a:lstStyle/>
          <a:p>
            <a:pPr marL="903657" lvl="2" indent="-301219" algn="ctr">
              <a:lnSpc>
                <a:spcPts val="5534"/>
              </a:lnSpc>
              <a:buFont typeface="Arial"/>
              <a:buChar char="⚬"/>
            </a:pPr>
            <a:r>
              <a:rPr lang="en-US" sz="3953" dirty="0">
                <a:solidFill>
                  <a:srgbClr val="FFFFFF"/>
                </a:solidFill>
                <a:latin typeface="ABeeZee"/>
              </a:rPr>
              <a:t>REVIEWING LENGTH DISTRIBUTION</a:t>
            </a:r>
          </a:p>
        </p:txBody>
      </p:sp>
      <p:sp>
        <p:nvSpPr>
          <p:cNvPr id="5" name="TextBox 5"/>
          <p:cNvSpPr txBox="1"/>
          <p:nvPr/>
        </p:nvSpPr>
        <p:spPr>
          <a:xfrm>
            <a:off x="283666" y="2384722"/>
            <a:ext cx="8248532" cy="6868795"/>
          </a:xfrm>
          <a:prstGeom prst="rect">
            <a:avLst/>
          </a:prstGeom>
        </p:spPr>
        <p:txBody>
          <a:bodyPr lIns="0" tIns="0" rIns="0" bIns="0" rtlCol="0" anchor="t">
            <a:spAutoFit/>
          </a:bodyPr>
          <a:lstStyle/>
          <a:p>
            <a:pPr marL="674249" lvl="2" indent="-224750" algn="just">
              <a:lnSpc>
                <a:spcPts val="4129"/>
              </a:lnSpc>
              <a:buAutoNum type="arabicPeriod"/>
            </a:pPr>
            <a:r>
              <a:rPr lang="en-US" sz="2949">
                <a:solidFill>
                  <a:srgbClr val="FFFFFF"/>
                </a:solidFill>
                <a:latin typeface="ABeeZee"/>
              </a:rPr>
              <a:t>It visualizes the distribution of review lengths across a dataset of textual reviews. </a:t>
            </a:r>
          </a:p>
          <a:p>
            <a:pPr marL="674249" lvl="2" indent="-224750" algn="just">
              <a:lnSpc>
                <a:spcPts val="4129"/>
              </a:lnSpc>
              <a:buAutoNum type="arabicPeriod"/>
            </a:pPr>
            <a:r>
              <a:rPr lang="en-US" sz="2949">
                <a:solidFill>
                  <a:srgbClr val="FFFFFF"/>
                </a:solidFill>
                <a:latin typeface="ABeeZee"/>
              </a:rPr>
              <a:t>By plotting this distribution, it can gain insights into common review lengths, identify any outliers, and understand how verbose the reviews are. </a:t>
            </a:r>
          </a:p>
          <a:p>
            <a:pPr marL="674249" lvl="2" indent="-224750" algn="just">
              <a:lnSpc>
                <a:spcPts val="4129"/>
              </a:lnSpc>
              <a:buAutoNum type="arabicPeriod"/>
            </a:pPr>
            <a:r>
              <a:rPr lang="en-US" sz="2949">
                <a:solidFill>
                  <a:srgbClr val="FFFFFF"/>
                </a:solidFill>
                <a:latin typeface="ABeeZee"/>
              </a:rPr>
              <a:t>Such analysis is essential in preparing data for machine learning models in natural language processing (NLP), as the length of the input texts can affect both the performance and the computational requirements of the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73500"/>
              </a:srgbClr>
            </a:gs>
            <a:gs pos="50000">
              <a:srgbClr val="00000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293739" y="1982145"/>
            <a:ext cx="7850261" cy="5131796"/>
            <a:chOff x="0" y="0"/>
            <a:chExt cx="10467015" cy="6842395"/>
          </a:xfrm>
        </p:grpSpPr>
        <p:sp>
          <p:nvSpPr>
            <p:cNvPr id="3" name="Freeform 3"/>
            <p:cNvSpPr/>
            <p:nvPr/>
          </p:nvSpPr>
          <p:spPr>
            <a:xfrm>
              <a:off x="0" y="0"/>
              <a:ext cx="10466959" cy="6842379"/>
            </a:xfrm>
            <a:custGeom>
              <a:avLst/>
              <a:gdLst/>
              <a:ahLst/>
              <a:cxnLst/>
              <a:rect l="l" t="t" r="r" b="b"/>
              <a:pathLst>
                <a:path w="10466959" h="6842379">
                  <a:moveTo>
                    <a:pt x="0" y="0"/>
                  </a:moveTo>
                  <a:lnTo>
                    <a:pt x="10466959" y="0"/>
                  </a:lnTo>
                  <a:lnTo>
                    <a:pt x="10466959" y="6842379"/>
                  </a:lnTo>
                  <a:lnTo>
                    <a:pt x="0" y="6842379"/>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9398839" y="1982145"/>
            <a:ext cx="7860461" cy="5138464"/>
            <a:chOff x="0" y="0"/>
            <a:chExt cx="10480615" cy="6851285"/>
          </a:xfrm>
        </p:grpSpPr>
        <p:sp>
          <p:nvSpPr>
            <p:cNvPr id="5" name="Freeform 5"/>
            <p:cNvSpPr/>
            <p:nvPr/>
          </p:nvSpPr>
          <p:spPr>
            <a:xfrm>
              <a:off x="0" y="0"/>
              <a:ext cx="10480675" cy="6851269"/>
            </a:xfrm>
            <a:custGeom>
              <a:avLst/>
              <a:gdLst/>
              <a:ahLst/>
              <a:cxnLst/>
              <a:rect l="l" t="t" r="r" b="b"/>
              <a:pathLst>
                <a:path w="10480675" h="6851269">
                  <a:moveTo>
                    <a:pt x="0" y="0"/>
                  </a:moveTo>
                  <a:lnTo>
                    <a:pt x="10480675" y="0"/>
                  </a:lnTo>
                  <a:lnTo>
                    <a:pt x="10480675" y="6851269"/>
                  </a:lnTo>
                  <a:lnTo>
                    <a:pt x="0" y="6851269"/>
                  </a:lnTo>
                  <a:lnTo>
                    <a:pt x="0" y="0"/>
                  </a:lnTo>
                  <a:close/>
                </a:path>
              </a:pathLst>
            </a:custGeom>
            <a:blipFill>
              <a:blip r:embed="rId3"/>
              <a:stretch>
                <a:fillRect/>
              </a:stretch>
            </a:blipFill>
          </p:spPr>
          <p:txBody>
            <a:bodyPr/>
            <a:lstStyle/>
            <a:p>
              <a:endParaRPr lang="en-IN"/>
            </a:p>
          </p:txBody>
        </p:sp>
      </p:grpSp>
      <p:sp>
        <p:nvSpPr>
          <p:cNvPr id="6" name="TextBox 6"/>
          <p:cNvSpPr txBox="1"/>
          <p:nvPr/>
        </p:nvSpPr>
        <p:spPr>
          <a:xfrm>
            <a:off x="1293740" y="876300"/>
            <a:ext cx="15965560" cy="649793"/>
          </a:xfrm>
          <a:prstGeom prst="rect">
            <a:avLst/>
          </a:prstGeom>
        </p:spPr>
        <p:txBody>
          <a:bodyPr wrap="square" lIns="0" tIns="0" rIns="0" bIns="0" rtlCol="0" anchor="t">
            <a:spAutoFit/>
          </a:bodyPr>
          <a:lstStyle/>
          <a:p>
            <a:pPr marL="873971" lvl="2" indent="-291324" algn="l">
              <a:lnSpc>
                <a:spcPts val="5352"/>
              </a:lnSpc>
              <a:buFont typeface="Arial"/>
              <a:buChar char="⚬"/>
            </a:pPr>
            <a:r>
              <a:rPr lang="en-US" sz="3823">
                <a:solidFill>
                  <a:srgbClr val="FFFFFF"/>
                </a:solidFill>
                <a:latin typeface="ABeeZee"/>
              </a:rPr>
              <a:t>Most Frequent Words in Positive and Negative Reviews</a:t>
            </a:r>
          </a:p>
        </p:txBody>
      </p:sp>
      <p:sp>
        <p:nvSpPr>
          <p:cNvPr id="7" name="TextBox 7"/>
          <p:cNvSpPr txBox="1"/>
          <p:nvPr/>
        </p:nvSpPr>
        <p:spPr>
          <a:xfrm>
            <a:off x="1293739" y="7352066"/>
            <a:ext cx="15965561" cy="2153843"/>
          </a:xfrm>
          <a:prstGeom prst="rect">
            <a:avLst/>
          </a:prstGeom>
        </p:spPr>
        <p:txBody>
          <a:bodyPr lIns="0" tIns="0" rIns="0" bIns="0" rtlCol="0" anchor="t">
            <a:spAutoFit/>
          </a:bodyPr>
          <a:lstStyle/>
          <a:p>
            <a:pPr marL="675059" lvl="2" indent="-225020" algn="just">
              <a:lnSpc>
                <a:spcPts val="4134"/>
              </a:lnSpc>
              <a:buAutoNum type="arabicPeriod"/>
            </a:pPr>
            <a:r>
              <a:rPr lang="en-US" sz="2953">
                <a:solidFill>
                  <a:srgbClr val="FFFFFF"/>
                </a:solidFill>
                <a:latin typeface="ABeeZee"/>
              </a:rPr>
              <a:t>By comparing the most common words in positive and negative reviews, one can gain insights into the language and expressions typically associated with each sentiment.</a:t>
            </a:r>
          </a:p>
          <a:p>
            <a:pPr marL="675059" lvl="2" indent="-225020" algn="just">
              <a:lnSpc>
                <a:spcPts val="4134"/>
              </a:lnSpc>
              <a:buAutoNum type="arabicPeriod"/>
            </a:pPr>
            <a:r>
              <a:rPr lang="en-US" sz="2953">
                <a:solidFill>
                  <a:srgbClr val="FFFFFF"/>
                </a:solidFill>
                <a:latin typeface="ABeeZee"/>
              </a:rPr>
              <a:t>This analysis could help in refining algorithms for better sentiment prediction by understanding which words are most influential in defining sentiment.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E2E2E2">
                <a:alpha val="100000"/>
              </a:srgbClr>
            </a:gs>
            <a:gs pos="50000">
              <a:srgbClr val="E2E2E2">
                <a:alpha val="100000"/>
              </a:srgbClr>
            </a:gs>
            <a:gs pos="100000">
              <a:srgbClr val="E2E2E2">
                <a:alpha val="45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2334305" y="4788106"/>
            <a:ext cx="2265869" cy="2265869"/>
          </a:xfrm>
          <a:custGeom>
            <a:avLst/>
            <a:gdLst/>
            <a:ahLst/>
            <a:cxnLst/>
            <a:rect l="l" t="t" r="r" b="b"/>
            <a:pathLst>
              <a:path w="2265869" h="2265869">
                <a:moveTo>
                  <a:pt x="0" y="0"/>
                </a:moveTo>
                <a:lnTo>
                  <a:pt x="2265869" y="0"/>
                </a:lnTo>
                <a:lnTo>
                  <a:pt x="2265869" y="2265869"/>
                </a:lnTo>
                <a:lnTo>
                  <a:pt x="0" y="226586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4411352" y="1971989"/>
            <a:ext cx="8438950" cy="925036"/>
          </a:xfrm>
          <a:prstGeom prst="rect">
            <a:avLst/>
          </a:prstGeom>
        </p:spPr>
        <p:txBody>
          <a:bodyPr lIns="0" tIns="0" rIns="0" bIns="0" rtlCol="0" anchor="t">
            <a:spAutoFit/>
          </a:bodyPr>
          <a:lstStyle/>
          <a:p>
            <a:pPr algn="ctr">
              <a:lnSpc>
                <a:spcPts val="7041"/>
              </a:lnSpc>
            </a:pPr>
            <a:r>
              <a:rPr lang="en-US" sz="5374" spc="36">
                <a:solidFill>
                  <a:srgbClr val="000000"/>
                </a:solidFill>
                <a:latin typeface="High Cruiser"/>
              </a:rPr>
              <a:t>METHODOLGY</a:t>
            </a:r>
          </a:p>
        </p:txBody>
      </p:sp>
      <p:sp>
        <p:nvSpPr>
          <p:cNvPr id="4" name="TextBox 4"/>
          <p:cNvSpPr txBox="1"/>
          <p:nvPr/>
        </p:nvSpPr>
        <p:spPr>
          <a:xfrm>
            <a:off x="1028700" y="7003531"/>
            <a:ext cx="4330793" cy="816180"/>
          </a:xfrm>
          <a:prstGeom prst="rect">
            <a:avLst/>
          </a:prstGeom>
        </p:spPr>
        <p:txBody>
          <a:bodyPr lIns="0" tIns="0" rIns="0" bIns="0" rtlCol="0" anchor="t">
            <a:spAutoFit/>
          </a:bodyPr>
          <a:lstStyle/>
          <a:p>
            <a:pPr algn="ctr">
              <a:lnSpc>
                <a:spcPts val="5752"/>
              </a:lnSpc>
            </a:pPr>
            <a:r>
              <a:rPr lang="en-US" sz="4109">
                <a:solidFill>
                  <a:srgbClr val="000000"/>
                </a:solidFill>
                <a:latin typeface="ABeeZee"/>
              </a:rPr>
              <a:t>Data Collection</a:t>
            </a:r>
          </a:p>
        </p:txBody>
      </p:sp>
      <p:sp>
        <p:nvSpPr>
          <p:cNvPr id="5" name="Freeform 5"/>
          <p:cNvSpPr/>
          <p:nvPr/>
        </p:nvSpPr>
        <p:spPr>
          <a:xfrm>
            <a:off x="6118812" y="4788106"/>
            <a:ext cx="2265869" cy="2265869"/>
          </a:xfrm>
          <a:custGeom>
            <a:avLst/>
            <a:gdLst/>
            <a:ahLst/>
            <a:cxnLst/>
            <a:rect l="l" t="t" r="r" b="b"/>
            <a:pathLst>
              <a:path w="2265869" h="2265869">
                <a:moveTo>
                  <a:pt x="0" y="0"/>
                </a:moveTo>
                <a:lnTo>
                  <a:pt x="2265869" y="0"/>
                </a:lnTo>
                <a:lnTo>
                  <a:pt x="2265869" y="2265869"/>
                </a:lnTo>
                <a:lnTo>
                  <a:pt x="0" y="2265869"/>
                </a:lnTo>
                <a:lnTo>
                  <a:pt x="0" y="0"/>
                </a:lnTo>
                <a:close/>
              </a:path>
            </a:pathLst>
          </a:custGeom>
          <a:blipFill>
            <a:blip r:embed="rId2"/>
            <a:stretch>
              <a:fillRect/>
            </a:stretch>
          </a:blipFill>
        </p:spPr>
        <p:txBody>
          <a:bodyPr/>
          <a:lstStyle/>
          <a:p>
            <a:endParaRPr lang="en-IN"/>
          </a:p>
        </p:txBody>
      </p:sp>
      <p:sp>
        <p:nvSpPr>
          <p:cNvPr id="6" name="TextBox 6"/>
          <p:cNvSpPr txBox="1"/>
          <p:nvPr/>
        </p:nvSpPr>
        <p:spPr>
          <a:xfrm>
            <a:off x="5359493" y="7003531"/>
            <a:ext cx="3784507" cy="1546244"/>
          </a:xfrm>
          <a:prstGeom prst="rect">
            <a:avLst/>
          </a:prstGeom>
        </p:spPr>
        <p:txBody>
          <a:bodyPr lIns="0" tIns="0" rIns="0" bIns="0" rtlCol="0" anchor="t">
            <a:spAutoFit/>
          </a:bodyPr>
          <a:lstStyle/>
          <a:p>
            <a:pPr algn="ctr">
              <a:lnSpc>
                <a:spcPts val="5752"/>
              </a:lnSpc>
            </a:pPr>
            <a:r>
              <a:rPr lang="en-US" sz="4109">
                <a:solidFill>
                  <a:srgbClr val="000000"/>
                </a:solidFill>
                <a:latin typeface="ABeeZee"/>
              </a:rPr>
              <a:t>Data Preprocessing</a:t>
            </a:r>
          </a:p>
        </p:txBody>
      </p:sp>
      <p:sp>
        <p:nvSpPr>
          <p:cNvPr id="7" name="Freeform 7"/>
          <p:cNvSpPr/>
          <p:nvPr/>
        </p:nvSpPr>
        <p:spPr>
          <a:xfrm>
            <a:off x="9903319" y="4788106"/>
            <a:ext cx="2265869" cy="2265869"/>
          </a:xfrm>
          <a:custGeom>
            <a:avLst/>
            <a:gdLst/>
            <a:ahLst/>
            <a:cxnLst/>
            <a:rect l="l" t="t" r="r" b="b"/>
            <a:pathLst>
              <a:path w="2265869" h="2265869">
                <a:moveTo>
                  <a:pt x="0" y="0"/>
                </a:moveTo>
                <a:lnTo>
                  <a:pt x="2265869" y="0"/>
                </a:lnTo>
                <a:lnTo>
                  <a:pt x="2265869" y="2265869"/>
                </a:lnTo>
                <a:lnTo>
                  <a:pt x="0" y="2265869"/>
                </a:lnTo>
                <a:lnTo>
                  <a:pt x="0" y="0"/>
                </a:lnTo>
                <a:close/>
              </a:path>
            </a:pathLst>
          </a:custGeom>
          <a:blipFill>
            <a:blip r:embed="rId3"/>
            <a:stretch>
              <a:fillRect/>
            </a:stretch>
          </a:blipFill>
        </p:spPr>
        <p:txBody>
          <a:bodyPr/>
          <a:lstStyle/>
          <a:p>
            <a:endParaRPr lang="en-IN"/>
          </a:p>
        </p:txBody>
      </p:sp>
      <p:sp>
        <p:nvSpPr>
          <p:cNvPr id="8" name="TextBox 8"/>
          <p:cNvSpPr txBox="1"/>
          <p:nvPr/>
        </p:nvSpPr>
        <p:spPr>
          <a:xfrm>
            <a:off x="9144000" y="7003531"/>
            <a:ext cx="3784507" cy="816180"/>
          </a:xfrm>
          <a:prstGeom prst="rect">
            <a:avLst/>
          </a:prstGeom>
        </p:spPr>
        <p:txBody>
          <a:bodyPr lIns="0" tIns="0" rIns="0" bIns="0" rtlCol="0" anchor="t">
            <a:spAutoFit/>
          </a:bodyPr>
          <a:lstStyle/>
          <a:p>
            <a:pPr algn="ctr">
              <a:lnSpc>
                <a:spcPts val="5752"/>
              </a:lnSpc>
            </a:pPr>
            <a:r>
              <a:rPr lang="en-US" sz="4109">
                <a:solidFill>
                  <a:srgbClr val="000000"/>
                </a:solidFill>
                <a:latin typeface="ABeeZee"/>
              </a:rPr>
              <a:t>Model Building</a:t>
            </a:r>
          </a:p>
        </p:txBody>
      </p:sp>
      <p:sp>
        <p:nvSpPr>
          <p:cNvPr id="9" name="Freeform 9"/>
          <p:cNvSpPr/>
          <p:nvPr/>
        </p:nvSpPr>
        <p:spPr>
          <a:xfrm>
            <a:off x="13687826" y="4788106"/>
            <a:ext cx="2265869" cy="2265869"/>
          </a:xfrm>
          <a:custGeom>
            <a:avLst/>
            <a:gdLst/>
            <a:ahLst/>
            <a:cxnLst/>
            <a:rect l="l" t="t" r="r" b="b"/>
            <a:pathLst>
              <a:path w="2265869" h="2265869">
                <a:moveTo>
                  <a:pt x="0" y="0"/>
                </a:moveTo>
                <a:lnTo>
                  <a:pt x="2265869" y="0"/>
                </a:lnTo>
                <a:lnTo>
                  <a:pt x="2265869" y="2265869"/>
                </a:lnTo>
                <a:lnTo>
                  <a:pt x="0" y="2265869"/>
                </a:lnTo>
                <a:lnTo>
                  <a:pt x="0" y="0"/>
                </a:lnTo>
                <a:close/>
              </a:path>
            </a:pathLst>
          </a:custGeom>
          <a:blipFill>
            <a:blip r:embed="rId4"/>
            <a:stretch>
              <a:fillRect/>
            </a:stretch>
          </a:blipFill>
        </p:spPr>
        <p:txBody>
          <a:bodyPr/>
          <a:lstStyle/>
          <a:p>
            <a:endParaRPr lang="en-IN"/>
          </a:p>
        </p:txBody>
      </p:sp>
      <p:sp>
        <p:nvSpPr>
          <p:cNvPr id="10" name="TextBox 10"/>
          <p:cNvSpPr txBox="1"/>
          <p:nvPr/>
        </p:nvSpPr>
        <p:spPr>
          <a:xfrm>
            <a:off x="12928507" y="7003531"/>
            <a:ext cx="3784507" cy="1546244"/>
          </a:xfrm>
          <a:prstGeom prst="rect">
            <a:avLst/>
          </a:prstGeom>
        </p:spPr>
        <p:txBody>
          <a:bodyPr lIns="0" tIns="0" rIns="0" bIns="0" rtlCol="0" anchor="t">
            <a:spAutoFit/>
          </a:bodyPr>
          <a:lstStyle/>
          <a:p>
            <a:pPr algn="ctr">
              <a:lnSpc>
                <a:spcPts val="5752"/>
              </a:lnSpc>
            </a:pPr>
            <a:r>
              <a:rPr lang="en-US" sz="4109">
                <a:solidFill>
                  <a:srgbClr val="000000"/>
                </a:solidFill>
                <a:latin typeface="ABeeZee"/>
              </a:rPr>
              <a:t>Model Deployment</a:t>
            </a:r>
          </a:p>
        </p:txBody>
      </p:sp>
      <p:grpSp>
        <p:nvGrpSpPr>
          <p:cNvPr id="11" name="Group 11"/>
          <p:cNvGrpSpPr/>
          <p:nvPr/>
        </p:nvGrpSpPr>
        <p:grpSpPr>
          <a:xfrm>
            <a:off x="1028700" y="1045780"/>
            <a:ext cx="95250" cy="2081018"/>
            <a:chOff x="0" y="0"/>
            <a:chExt cx="127000" cy="2774691"/>
          </a:xfrm>
        </p:grpSpPr>
        <p:sp>
          <p:nvSpPr>
            <p:cNvPr id="12" name="Freeform 12"/>
            <p:cNvSpPr/>
            <p:nvPr/>
          </p:nvSpPr>
          <p:spPr>
            <a:xfrm>
              <a:off x="0" y="63500"/>
              <a:ext cx="127000" cy="2647696"/>
            </a:xfrm>
            <a:custGeom>
              <a:avLst/>
              <a:gdLst/>
              <a:ahLst/>
              <a:cxnLst/>
              <a:rect l="l" t="t" r="r" b="b"/>
              <a:pathLst>
                <a:path w="127000" h="2647696">
                  <a:moveTo>
                    <a:pt x="127000" y="0"/>
                  </a:moveTo>
                  <a:lnTo>
                    <a:pt x="127000" y="2647696"/>
                  </a:lnTo>
                  <a:lnTo>
                    <a:pt x="0" y="2647696"/>
                  </a:lnTo>
                  <a:lnTo>
                    <a:pt x="0" y="0"/>
                  </a:lnTo>
                  <a:close/>
                </a:path>
              </a:pathLst>
            </a:custGeom>
            <a:solidFill>
              <a:srgbClr val="000000"/>
            </a:solidFill>
          </p:spPr>
          <p:txBody>
            <a:bodyPr/>
            <a:lstStyle/>
            <a:p>
              <a:endParaRPr lang="en-IN"/>
            </a:p>
          </p:txBody>
        </p:sp>
      </p:grpSp>
      <p:grpSp>
        <p:nvGrpSpPr>
          <p:cNvPr id="13" name="Group 13"/>
          <p:cNvGrpSpPr/>
          <p:nvPr/>
        </p:nvGrpSpPr>
        <p:grpSpPr>
          <a:xfrm>
            <a:off x="13179141" y="9163050"/>
            <a:ext cx="4127784" cy="95250"/>
            <a:chOff x="0" y="0"/>
            <a:chExt cx="5503712" cy="127000"/>
          </a:xfrm>
        </p:grpSpPr>
        <p:sp>
          <p:nvSpPr>
            <p:cNvPr id="14" name="Freeform 14"/>
            <p:cNvSpPr/>
            <p:nvPr/>
          </p:nvSpPr>
          <p:spPr>
            <a:xfrm>
              <a:off x="63500" y="0"/>
              <a:ext cx="5376672" cy="127000"/>
            </a:xfrm>
            <a:custGeom>
              <a:avLst/>
              <a:gdLst/>
              <a:ahLst/>
              <a:cxnLst/>
              <a:rect l="l" t="t" r="r" b="b"/>
              <a:pathLst>
                <a:path w="5376672" h="127000">
                  <a:moveTo>
                    <a:pt x="0" y="0"/>
                  </a:moveTo>
                  <a:lnTo>
                    <a:pt x="5376672" y="0"/>
                  </a:lnTo>
                  <a:lnTo>
                    <a:pt x="5376672" y="127000"/>
                  </a:lnTo>
                  <a:lnTo>
                    <a:pt x="0" y="127000"/>
                  </a:lnTo>
                  <a:close/>
                </a:path>
              </a:pathLst>
            </a:custGeom>
            <a:solidFill>
              <a:srgbClr val="000000"/>
            </a:solidFill>
          </p:spPr>
          <p:txBody>
            <a:bodyPr/>
            <a:lstStyle/>
            <a:p>
              <a:endParaRPr lang="en-I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E2E2E2">
                <a:alpha val="45000"/>
              </a:srgbClr>
            </a:gs>
            <a:gs pos="50000">
              <a:srgbClr val="E2E2E2">
                <a:alpha val="100000"/>
              </a:srgbClr>
            </a:gs>
            <a:gs pos="100000">
              <a:srgbClr val="E2E2E2">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981075" y="2944336"/>
            <a:ext cx="5477050" cy="95250"/>
            <a:chOff x="0" y="0"/>
            <a:chExt cx="7302733" cy="127000"/>
          </a:xfrm>
        </p:grpSpPr>
        <p:sp>
          <p:nvSpPr>
            <p:cNvPr id="3" name="Freeform 3"/>
            <p:cNvSpPr/>
            <p:nvPr/>
          </p:nvSpPr>
          <p:spPr>
            <a:xfrm>
              <a:off x="63500" y="0"/>
              <a:ext cx="7175754" cy="127000"/>
            </a:xfrm>
            <a:custGeom>
              <a:avLst/>
              <a:gdLst/>
              <a:ahLst/>
              <a:cxnLst/>
              <a:rect l="l" t="t" r="r" b="b"/>
              <a:pathLst>
                <a:path w="7175754" h="127000">
                  <a:moveTo>
                    <a:pt x="0" y="0"/>
                  </a:moveTo>
                  <a:lnTo>
                    <a:pt x="7175754" y="0"/>
                  </a:lnTo>
                  <a:lnTo>
                    <a:pt x="7175754" y="127000"/>
                  </a:lnTo>
                  <a:lnTo>
                    <a:pt x="0" y="127000"/>
                  </a:lnTo>
                  <a:close/>
                </a:path>
              </a:pathLst>
            </a:custGeom>
            <a:solidFill>
              <a:srgbClr val="000000"/>
            </a:solidFill>
          </p:spPr>
          <p:txBody>
            <a:bodyPr/>
            <a:lstStyle/>
            <a:p>
              <a:endParaRPr lang="en-IN"/>
            </a:p>
          </p:txBody>
        </p:sp>
      </p:grpSp>
      <p:grpSp>
        <p:nvGrpSpPr>
          <p:cNvPr id="4" name="Group 4"/>
          <p:cNvGrpSpPr/>
          <p:nvPr/>
        </p:nvGrpSpPr>
        <p:grpSpPr>
          <a:xfrm>
            <a:off x="10091592" y="1180815"/>
            <a:ext cx="8196408" cy="2495246"/>
            <a:chOff x="0" y="0"/>
            <a:chExt cx="10928544" cy="3326995"/>
          </a:xfrm>
        </p:grpSpPr>
        <p:sp>
          <p:nvSpPr>
            <p:cNvPr id="5" name="Freeform 5"/>
            <p:cNvSpPr/>
            <p:nvPr/>
          </p:nvSpPr>
          <p:spPr>
            <a:xfrm>
              <a:off x="0" y="0"/>
              <a:ext cx="10928604" cy="3327019"/>
            </a:xfrm>
            <a:custGeom>
              <a:avLst/>
              <a:gdLst/>
              <a:ahLst/>
              <a:cxnLst/>
              <a:rect l="l" t="t" r="r" b="b"/>
              <a:pathLst>
                <a:path w="10928604" h="3327019">
                  <a:moveTo>
                    <a:pt x="0" y="0"/>
                  </a:moveTo>
                  <a:lnTo>
                    <a:pt x="10928604" y="0"/>
                  </a:lnTo>
                  <a:lnTo>
                    <a:pt x="10928604" y="3327019"/>
                  </a:lnTo>
                  <a:lnTo>
                    <a:pt x="0" y="3327019"/>
                  </a:lnTo>
                  <a:lnTo>
                    <a:pt x="0" y="0"/>
                  </a:lnTo>
                  <a:close/>
                </a:path>
              </a:pathLst>
            </a:custGeom>
            <a:blipFill>
              <a:blip r:embed="rId2"/>
              <a:stretch>
                <a:fillRect/>
              </a:stretch>
            </a:blipFill>
          </p:spPr>
          <p:txBody>
            <a:bodyPr/>
            <a:lstStyle/>
            <a:p>
              <a:endParaRPr lang="en-IN"/>
            </a:p>
          </p:txBody>
        </p:sp>
      </p:grpSp>
      <p:grpSp>
        <p:nvGrpSpPr>
          <p:cNvPr id="6" name="Group 6"/>
          <p:cNvGrpSpPr/>
          <p:nvPr/>
        </p:nvGrpSpPr>
        <p:grpSpPr>
          <a:xfrm>
            <a:off x="11878186" y="6910926"/>
            <a:ext cx="6409814" cy="3037843"/>
            <a:chOff x="0" y="0"/>
            <a:chExt cx="8546419" cy="4050457"/>
          </a:xfrm>
        </p:grpSpPr>
        <p:sp>
          <p:nvSpPr>
            <p:cNvPr id="7" name="Freeform 7"/>
            <p:cNvSpPr/>
            <p:nvPr/>
          </p:nvSpPr>
          <p:spPr>
            <a:xfrm>
              <a:off x="0" y="0"/>
              <a:ext cx="8546465" cy="4050411"/>
            </a:xfrm>
            <a:custGeom>
              <a:avLst/>
              <a:gdLst/>
              <a:ahLst/>
              <a:cxnLst/>
              <a:rect l="l" t="t" r="r" b="b"/>
              <a:pathLst>
                <a:path w="8546465" h="4050411">
                  <a:moveTo>
                    <a:pt x="0" y="0"/>
                  </a:moveTo>
                  <a:lnTo>
                    <a:pt x="8546465" y="0"/>
                  </a:lnTo>
                  <a:lnTo>
                    <a:pt x="8546465" y="4050411"/>
                  </a:lnTo>
                  <a:lnTo>
                    <a:pt x="0" y="4050411"/>
                  </a:lnTo>
                  <a:lnTo>
                    <a:pt x="0" y="0"/>
                  </a:lnTo>
                  <a:close/>
                </a:path>
              </a:pathLst>
            </a:custGeom>
            <a:blipFill>
              <a:blip r:embed="rId3"/>
              <a:stretch>
                <a:fillRect t="-1813" b="-1814"/>
              </a:stretch>
            </a:blipFill>
          </p:spPr>
          <p:txBody>
            <a:bodyPr/>
            <a:lstStyle/>
            <a:p>
              <a:endParaRPr lang="en-IN"/>
            </a:p>
          </p:txBody>
        </p:sp>
      </p:grpSp>
      <p:grpSp>
        <p:nvGrpSpPr>
          <p:cNvPr id="8" name="Group 8"/>
          <p:cNvGrpSpPr/>
          <p:nvPr/>
        </p:nvGrpSpPr>
        <p:grpSpPr>
          <a:xfrm>
            <a:off x="10617451" y="4052696"/>
            <a:ext cx="7670549" cy="2324831"/>
            <a:chOff x="0" y="0"/>
            <a:chExt cx="10227399" cy="3099775"/>
          </a:xfrm>
        </p:grpSpPr>
        <p:sp>
          <p:nvSpPr>
            <p:cNvPr id="9" name="Freeform 9"/>
            <p:cNvSpPr/>
            <p:nvPr/>
          </p:nvSpPr>
          <p:spPr>
            <a:xfrm>
              <a:off x="0" y="0"/>
              <a:ext cx="10227437" cy="3099816"/>
            </a:xfrm>
            <a:custGeom>
              <a:avLst/>
              <a:gdLst/>
              <a:ahLst/>
              <a:cxnLst/>
              <a:rect l="l" t="t" r="r" b="b"/>
              <a:pathLst>
                <a:path w="10227437" h="3099816">
                  <a:moveTo>
                    <a:pt x="0" y="0"/>
                  </a:moveTo>
                  <a:lnTo>
                    <a:pt x="10227437" y="0"/>
                  </a:lnTo>
                  <a:lnTo>
                    <a:pt x="10227437" y="3099816"/>
                  </a:lnTo>
                  <a:lnTo>
                    <a:pt x="0" y="3099816"/>
                  </a:lnTo>
                  <a:lnTo>
                    <a:pt x="0" y="0"/>
                  </a:lnTo>
                  <a:close/>
                </a:path>
              </a:pathLst>
            </a:custGeom>
            <a:blipFill>
              <a:blip r:embed="rId4"/>
              <a:stretch>
                <a:fillRect b="1"/>
              </a:stretch>
            </a:blipFill>
          </p:spPr>
          <p:txBody>
            <a:bodyPr/>
            <a:lstStyle/>
            <a:p>
              <a:endParaRPr lang="en-IN"/>
            </a:p>
          </p:txBody>
        </p:sp>
      </p:grpSp>
      <p:sp>
        <p:nvSpPr>
          <p:cNvPr id="10" name="TextBox 10"/>
          <p:cNvSpPr txBox="1"/>
          <p:nvPr/>
        </p:nvSpPr>
        <p:spPr>
          <a:xfrm>
            <a:off x="1028700" y="914400"/>
            <a:ext cx="9588751" cy="1810861"/>
          </a:xfrm>
          <a:prstGeom prst="rect">
            <a:avLst/>
          </a:prstGeom>
        </p:spPr>
        <p:txBody>
          <a:bodyPr lIns="0" tIns="0" rIns="0" bIns="0" rtlCol="0" anchor="t">
            <a:spAutoFit/>
          </a:bodyPr>
          <a:lstStyle/>
          <a:p>
            <a:pPr algn="l">
              <a:lnSpc>
                <a:spcPts val="7041"/>
              </a:lnSpc>
            </a:pPr>
            <a:r>
              <a:rPr lang="en-US" sz="5374" spc="36">
                <a:solidFill>
                  <a:srgbClr val="000000"/>
                </a:solidFill>
                <a:latin typeface="High Cruiser"/>
              </a:rPr>
              <a:t>MODEL TRAINING AND BUILDING</a:t>
            </a:r>
          </a:p>
        </p:txBody>
      </p:sp>
      <p:sp>
        <p:nvSpPr>
          <p:cNvPr id="11" name="TextBox 11"/>
          <p:cNvSpPr txBox="1"/>
          <p:nvPr/>
        </p:nvSpPr>
        <p:spPr>
          <a:xfrm>
            <a:off x="1028700" y="4303009"/>
            <a:ext cx="9216355" cy="4307638"/>
          </a:xfrm>
          <a:prstGeom prst="rect">
            <a:avLst/>
          </a:prstGeom>
        </p:spPr>
        <p:txBody>
          <a:bodyPr lIns="0" tIns="0" rIns="0" bIns="0" rtlCol="0" anchor="t">
            <a:spAutoFit/>
          </a:bodyPr>
          <a:lstStyle/>
          <a:p>
            <a:pPr marL="619346" lvl="2" indent="-206449" algn="l">
              <a:lnSpc>
                <a:spcPts val="3793"/>
              </a:lnSpc>
              <a:buFont typeface="Arial"/>
              <a:buChar char="⚬"/>
            </a:pPr>
            <a:r>
              <a:rPr lang="en-US" sz="2708">
                <a:solidFill>
                  <a:srgbClr val="000000"/>
                </a:solidFill>
                <a:latin typeface="ABeeZee"/>
              </a:rPr>
              <a:t>As the methodology suggests, we first imported and cleaned the data.</a:t>
            </a:r>
          </a:p>
          <a:p>
            <a:pPr marL="619346" lvl="2" indent="-206449" algn="l">
              <a:lnSpc>
                <a:spcPts val="3793"/>
              </a:lnSpc>
            </a:pPr>
            <a:endParaRPr lang="en-US" sz="2708">
              <a:solidFill>
                <a:srgbClr val="000000"/>
              </a:solidFill>
              <a:latin typeface="ABeeZee"/>
            </a:endParaRPr>
          </a:p>
          <a:p>
            <a:pPr marL="619346" lvl="2" indent="-206449" algn="l">
              <a:lnSpc>
                <a:spcPts val="3793"/>
              </a:lnSpc>
              <a:buFont typeface="Arial"/>
              <a:buChar char="⚬"/>
            </a:pPr>
            <a:r>
              <a:rPr lang="en-US" sz="2708">
                <a:solidFill>
                  <a:srgbClr val="000000"/>
                </a:solidFill>
                <a:latin typeface="ABeeZee"/>
              </a:rPr>
              <a:t>We then split the data into training and testing data and trained the model to test it out.</a:t>
            </a:r>
          </a:p>
          <a:p>
            <a:pPr marL="619346" lvl="2" indent="-206449" algn="l">
              <a:lnSpc>
                <a:spcPts val="3793"/>
              </a:lnSpc>
            </a:pPr>
            <a:endParaRPr lang="en-US" sz="2708">
              <a:solidFill>
                <a:srgbClr val="000000"/>
              </a:solidFill>
              <a:latin typeface="ABeeZee"/>
            </a:endParaRPr>
          </a:p>
          <a:p>
            <a:pPr marL="619346" lvl="2" indent="-206449" algn="l">
              <a:lnSpc>
                <a:spcPts val="3793"/>
              </a:lnSpc>
              <a:buFont typeface="Arial"/>
              <a:buChar char="⚬"/>
            </a:pPr>
            <a:r>
              <a:rPr lang="en-US" sz="2708">
                <a:solidFill>
                  <a:srgbClr val="000000"/>
                </a:solidFill>
                <a:latin typeface="ABeeZee"/>
              </a:rPr>
              <a:t>Logistic Regression,Naive Bayes and Random Forest Classifier were used for this project.</a:t>
            </a:r>
          </a:p>
          <a:p>
            <a:pPr marL="619346" lvl="2" indent="-206449" algn="l">
              <a:lnSpc>
                <a:spcPts val="3793"/>
              </a:lnSpc>
            </a:pPr>
            <a:endParaRPr lang="en-US" sz="2708">
              <a:solidFill>
                <a:srgbClr val="000000"/>
              </a:solidFill>
              <a:latin typeface="ABeeZe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E2E2E2">
                <a:alpha val="100000"/>
              </a:srgbClr>
            </a:gs>
            <a:gs pos="50000">
              <a:srgbClr val="E2E2E2">
                <a:alpha val="100000"/>
              </a:srgbClr>
            </a:gs>
            <a:gs pos="100000">
              <a:srgbClr val="E2E2E2">
                <a:alpha val="45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3514035"/>
            <a:ext cx="8115300" cy="3916806"/>
            <a:chOff x="0" y="0"/>
            <a:chExt cx="10820400" cy="5222408"/>
          </a:xfrm>
        </p:grpSpPr>
        <p:sp>
          <p:nvSpPr>
            <p:cNvPr id="3" name="Freeform 3"/>
            <p:cNvSpPr/>
            <p:nvPr/>
          </p:nvSpPr>
          <p:spPr>
            <a:xfrm>
              <a:off x="0" y="0"/>
              <a:ext cx="10820400" cy="5222367"/>
            </a:xfrm>
            <a:custGeom>
              <a:avLst/>
              <a:gdLst/>
              <a:ahLst/>
              <a:cxnLst/>
              <a:rect l="l" t="t" r="r" b="b"/>
              <a:pathLst>
                <a:path w="10820400" h="5222367">
                  <a:moveTo>
                    <a:pt x="0" y="0"/>
                  </a:moveTo>
                  <a:lnTo>
                    <a:pt x="10820400" y="0"/>
                  </a:lnTo>
                  <a:lnTo>
                    <a:pt x="10820400" y="5222367"/>
                  </a:lnTo>
                  <a:lnTo>
                    <a:pt x="0" y="5222367"/>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9897958" y="3514035"/>
            <a:ext cx="7914094" cy="3916806"/>
            <a:chOff x="0" y="0"/>
            <a:chExt cx="10552125" cy="5222408"/>
          </a:xfrm>
        </p:grpSpPr>
        <p:sp>
          <p:nvSpPr>
            <p:cNvPr id="5" name="Freeform 5"/>
            <p:cNvSpPr/>
            <p:nvPr/>
          </p:nvSpPr>
          <p:spPr>
            <a:xfrm>
              <a:off x="0" y="0"/>
              <a:ext cx="10552176" cy="5222367"/>
            </a:xfrm>
            <a:custGeom>
              <a:avLst/>
              <a:gdLst/>
              <a:ahLst/>
              <a:cxnLst/>
              <a:rect l="l" t="t" r="r" b="b"/>
              <a:pathLst>
                <a:path w="10552176" h="5222367">
                  <a:moveTo>
                    <a:pt x="0" y="0"/>
                  </a:moveTo>
                  <a:lnTo>
                    <a:pt x="10552176" y="0"/>
                  </a:lnTo>
                  <a:lnTo>
                    <a:pt x="10552176" y="5222367"/>
                  </a:lnTo>
                  <a:lnTo>
                    <a:pt x="0" y="5222367"/>
                  </a:lnTo>
                  <a:lnTo>
                    <a:pt x="0" y="0"/>
                  </a:lnTo>
                  <a:close/>
                </a:path>
              </a:pathLst>
            </a:custGeom>
            <a:blipFill>
              <a:blip r:embed="rId3"/>
              <a:stretch>
                <a:fillRect/>
              </a:stretch>
            </a:blipFill>
          </p:spPr>
          <p:txBody>
            <a:bodyPr/>
            <a:lstStyle/>
            <a:p>
              <a:endParaRPr lang="en-IN"/>
            </a:p>
          </p:txBody>
        </p:sp>
      </p:grpSp>
      <p:sp>
        <p:nvSpPr>
          <p:cNvPr id="6" name="TextBox 6"/>
          <p:cNvSpPr txBox="1"/>
          <p:nvPr/>
        </p:nvSpPr>
        <p:spPr>
          <a:xfrm>
            <a:off x="5420309" y="459305"/>
            <a:ext cx="7937873" cy="1005440"/>
          </a:xfrm>
          <a:prstGeom prst="rect">
            <a:avLst/>
          </a:prstGeom>
        </p:spPr>
        <p:txBody>
          <a:bodyPr lIns="0" tIns="0" rIns="0" bIns="0" rtlCol="0" anchor="t">
            <a:spAutoFit/>
          </a:bodyPr>
          <a:lstStyle/>
          <a:p>
            <a:pPr algn="ctr">
              <a:lnSpc>
                <a:spcPts val="7539"/>
              </a:lnSpc>
            </a:pPr>
            <a:r>
              <a:rPr lang="en-US" sz="5755" spc="40">
                <a:solidFill>
                  <a:srgbClr val="000000"/>
                </a:solidFill>
                <a:latin typeface="High Cruiser"/>
              </a:rPr>
              <a:t>METHOD 1</a:t>
            </a:r>
          </a:p>
        </p:txBody>
      </p:sp>
      <p:sp>
        <p:nvSpPr>
          <p:cNvPr id="7" name="TextBox 7"/>
          <p:cNvSpPr txBox="1"/>
          <p:nvPr/>
        </p:nvSpPr>
        <p:spPr>
          <a:xfrm>
            <a:off x="1273946" y="1786490"/>
            <a:ext cx="16230600" cy="997975"/>
          </a:xfrm>
          <a:prstGeom prst="rect">
            <a:avLst/>
          </a:prstGeom>
        </p:spPr>
        <p:txBody>
          <a:bodyPr lIns="0" tIns="0" rIns="0" bIns="0" rtlCol="0" anchor="t">
            <a:spAutoFit/>
          </a:bodyPr>
          <a:lstStyle/>
          <a:p>
            <a:pPr algn="just">
              <a:lnSpc>
                <a:spcPts val="3793"/>
              </a:lnSpc>
            </a:pPr>
            <a:r>
              <a:rPr lang="en-US" sz="2708">
                <a:solidFill>
                  <a:srgbClr val="000000"/>
                </a:solidFill>
                <a:latin typeface="ABeeZee"/>
              </a:rPr>
              <a:t>Here we are going to use TF-IDF and logistic regression,Naive Bayes and Random forest methods for model analysis</a:t>
            </a:r>
          </a:p>
        </p:txBody>
      </p:sp>
      <p:sp>
        <p:nvSpPr>
          <p:cNvPr id="8" name="TextBox 8"/>
          <p:cNvSpPr txBox="1"/>
          <p:nvPr/>
        </p:nvSpPr>
        <p:spPr>
          <a:xfrm>
            <a:off x="1273946" y="8027061"/>
            <a:ext cx="7040067" cy="582295"/>
          </a:xfrm>
          <a:prstGeom prst="rect">
            <a:avLst/>
          </a:prstGeom>
        </p:spPr>
        <p:txBody>
          <a:bodyPr lIns="0" tIns="0" rIns="0" bIns="0" rtlCol="0" anchor="t">
            <a:spAutoFit/>
          </a:bodyPr>
          <a:lstStyle/>
          <a:p>
            <a:pPr algn="ctr">
              <a:lnSpc>
                <a:spcPts val="4129"/>
              </a:lnSpc>
            </a:pPr>
            <a:r>
              <a:rPr lang="en-US" sz="2949">
                <a:solidFill>
                  <a:srgbClr val="000000"/>
                </a:solidFill>
                <a:latin typeface="ABeeZee"/>
              </a:rPr>
              <a:t>Logistic Regression-Accuracy:88.6%</a:t>
            </a:r>
          </a:p>
        </p:txBody>
      </p:sp>
      <p:sp>
        <p:nvSpPr>
          <p:cNvPr id="9" name="TextBox 9"/>
          <p:cNvSpPr txBox="1"/>
          <p:nvPr/>
        </p:nvSpPr>
        <p:spPr>
          <a:xfrm>
            <a:off x="11425138" y="8027061"/>
            <a:ext cx="4859734" cy="582218"/>
          </a:xfrm>
          <a:prstGeom prst="rect">
            <a:avLst/>
          </a:prstGeom>
        </p:spPr>
        <p:txBody>
          <a:bodyPr lIns="0" tIns="0" rIns="0" bIns="0" rtlCol="0" anchor="t">
            <a:spAutoFit/>
          </a:bodyPr>
          <a:lstStyle/>
          <a:p>
            <a:pPr algn="ctr">
              <a:lnSpc>
                <a:spcPts val="4134"/>
              </a:lnSpc>
            </a:pPr>
            <a:r>
              <a:rPr lang="en-US" sz="2953">
                <a:solidFill>
                  <a:srgbClr val="000000"/>
                </a:solidFill>
                <a:latin typeface="ABeeZee"/>
              </a:rPr>
              <a:t>Naive Bayes-Accuracy:85%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792</Words>
  <Application>Microsoft Office PowerPoint</Application>
  <PresentationFormat>Custom</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High Cruiser</vt:lpstr>
      <vt:lpstr>ABeeZee</vt:lpstr>
      <vt:lpstr>ABeeZee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final project.pptx</dc:title>
  <cp:lastModifiedBy>Sai Niharika Hari</cp:lastModifiedBy>
  <cp:revision>3</cp:revision>
  <dcterms:created xsi:type="dcterms:W3CDTF">2006-08-16T00:00:00Z</dcterms:created>
  <dcterms:modified xsi:type="dcterms:W3CDTF">2024-05-01T02:53:14Z</dcterms:modified>
  <dc:identifier>DAGD8JGKWrM</dc:identifier>
</cp:coreProperties>
</file>