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4" r:id="rId9"/>
    <p:sldId id="263" r:id="rId10"/>
    <p:sldId id="268"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5" autoAdjust="0"/>
    <p:restoredTop sz="94660"/>
  </p:normalViewPr>
  <p:slideViewPr>
    <p:cSldViewPr snapToGrid="0">
      <p:cViewPr varScale="1">
        <p:scale>
          <a:sx n="111" d="100"/>
          <a:sy n="111" d="100"/>
        </p:scale>
        <p:origin x="10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A6EF42-9FC6-4CD7-9ADA-9838441B76D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128F1-5F05-47A4-A949-FD41893B28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57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EF42-9FC6-4CD7-9ADA-9838441B76D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178777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EF42-9FC6-4CD7-9ADA-9838441B76D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316381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EF42-9FC6-4CD7-9ADA-9838441B76D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191364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EF42-9FC6-4CD7-9ADA-9838441B76D9}"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128F1-5F05-47A4-A949-FD41893B28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5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6EF42-9FC6-4CD7-9ADA-9838441B76D9}"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60190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6EF42-9FC6-4CD7-9ADA-9838441B76D9}"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313554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6EF42-9FC6-4CD7-9ADA-9838441B76D9}"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241782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A6EF42-9FC6-4CD7-9ADA-9838441B76D9}" type="datetimeFigureOut">
              <a:rPr lang="en-US" smtClean="0"/>
              <a:t>11/5/2022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378225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A6EF42-9FC6-4CD7-9ADA-9838441B76D9}" type="datetimeFigureOut">
              <a:rPr lang="en-US" smtClean="0"/>
              <a:t>11/5/2022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B128F1-5F05-47A4-A949-FD41893B2807}" type="slidenum">
              <a:rPr lang="en-US" smtClean="0"/>
              <a:t>‹#›</a:t>
            </a:fld>
            <a:endParaRPr lang="en-US"/>
          </a:p>
        </p:txBody>
      </p:sp>
    </p:spTree>
    <p:extLst>
      <p:ext uri="{BB962C8B-B14F-4D97-AF65-F5344CB8AC3E}">
        <p14:creationId xmlns:p14="http://schemas.microsoft.com/office/powerpoint/2010/main" val="20096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EF42-9FC6-4CD7-9ADA-9838441B76D9}"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128F1-5F05-47A4-A949-FD41893B2807}" type="slidenum">
              <a:rPr lang="en-US" smtClean="0"/>
              <a:t>‹#›</a:t>
            </a:fld>
            <a:endParaRPr lang="en-US"/>
          </a:p>
        </p:txBody>
      </p:sp>
    </p:spTree>
    <p:extLst>
      <p:ext uri="{BB962C8B-B14F-4D97-AF65-F5344CB8AC3E}">
        <p14:creationId xmlns:p14="http://schemas.microsoft.com/office/powerpoint/2010/main" val="375558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A6EF42-9FC6-4CD7-9ADA-9838441B76D9}" type="datetimeFigureOut">
              <a:rPr lang="en-US" smtClean="0"/>
              <a:t>11/5/2022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B128F1-5F05-47A4-A949-FD41893B280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1584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solidFill>
                  <a:schemeClr val="accent2"/>
                </a:solidFill>
                <a:cs typeface="+mn-cs"/>
              </a:rPr>
              <a:t>עצי החלטה</a:t>
            </a:r>
            <a:br>
              <a:rPr lang="ru-RU" dirty="0">
                <a:solidFill>
                  <a:schemeClr val="accent2"/>
                </a:solidFill>
                <a:cs typeface="+mn-cs"/>
              </a:rPr>
            </a:br>
            <a:r>
              <a:rPr lang="en-US" sz="5400" dirty="0">
                <a:solidFill>
                  <a:schemeClr val="accent2"/>
                </a:solidFill>
                <a:cs typeface="+mn-cs"/>
              </a:rPr>
              <a:t>Tree-Based Methods</a:t>
            </a:r>
            <a:endParaRPr lang="en-US" dirty="0">
              <a:solidFill>
                <a:schemeClr val="accent2"/>
              </a:solidFill>
              <a:cs typeface="+mn-cs"/>
            </a:endParaRPr>
          </a:p>
        </p:txBody>
      </p:sp>
      <p:sp>
        <p:nvSpPr>
          <p:cNvPr id="3" name="Subtitle 2"/>
          <p:cNvSpPr>
            <a:spLocks noGrp="1"/>
          </p:cNvSpPr>
          <p:nvPr>
            <p:ph type="subTitle" idx="1"/>
          </p:nvPr>
        </p:nvSpPr>
        <p:spPr/>
        <p:txBody>
          <a:bodyPr>
            <a:normAutofit/>
          </a:bodyPr>
          <a:lstStyle/>
          <a:p>
            <a:r>
              <a:rPr lang="he-IL" dirty="0"/>
              <a:t>פרח חן אלקיים</a:t>
            </a:r>
          </a:p>
          <a:p>
            <a:r>
              <a:rPr lang="he-IL"/>
              <a:t>12.01.2020</a:t>
            </a:r>
            <a:endParaRPr lang="en-US" dirty="0"/>
          </a:p>
        </p:txBody>
      </p:sp>
    </p:spTree>
    <p:extLst>
      <p:ext uri="{BB962C8B-B14F-4D97-AF65-F5344CB8AC3E}">
        <p14:creationId xmlns:p14="http://schemas.microsoft.com/office/powerpoint/2010/main" val="190372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39763"/>
            <a:ext cx="11587163" cy="5578475"/>
          </a:xfrm>
        </p:spPr>
        <p:txBody>
          <a:bodyPr>
            <a:normAutofit/>
          </a:bodyPr>
          <a:lstStyle/>
          <a:p>
            <a:pPr marL="0" indent="0" algn="r" rtl="1">
              <a:buNone/>
            </a:pPr>
            <a:r>
              <a:rPr lang="he-IL" i="1" u="sng" dirty="0">
                <a:effectLst>
                  <a:outerShdw blurRad="38100" dist="38100" dir="2700000" algn="tl">
                    <a:srgbClr val="000000">
                      <a:alpha val="43137"/>
                    </a:srgbClr>
                  </a:outerShdw>
                </a:effectLst>
              </a:rPr>
              <a:t>לסיכום</a:t>
            </a:r>
            <a:r>
              <a:rPr lang="en-US" i="1" u="sng" dirty="0">
                <a:effectLst>
                  <a:outerShdw blurRad="38100" dist="38100" dir="2700000" algn="tl">
                    <a:srgbClr val="000000">
                      <a:alpha val="43137"/>
                    </a:srgbClr>
                  </a:outerShdw>
                </a:effectLst>
              </a:rPr>
              <a:t>:</a:t>
            </a:r>
            <a:endParaRPr lang="he-IL" i="1" u="sng" dirty="0">
              <a:effectLst>
                <a:outerShdw blurRad="38100" dist="38100" dir="2700000" algn="tl">
                  <a:srgbClr val="000000">
                    <a:alpha val="43137"/>
                  </a:srgbClr>
                </a:outerShdw>
              </a:effectLst>
            </a:endParaRPr>
          </a:p>
          <a:p>
            <a:pPr lvl="1" algn="r" rtl="1"/>
            <a:r>
              <a:rPr lang="he-IL" dirty="0"/>
              <a:t>עצי החלטה קל להסביר למקבלי החלטות</a:t>
            </a:r>
          </a:p>
          <a:p>
            <a:pPr lvl="1" algn="r" rtl="1"/>
            <a:r>
              <a:rPr lang="he-IL" dirty="0"/>
              <a:t>יכולים לבטא קשרים שאינם ניתנים לביטוי בנוסחת רגרסיה</a:t>
            </a:r>
          </a:p>
          <a:p>
            <a:pPr lvl="1" algn="r" rtl="1"/>
            <a:r>
              <a:rPr lang="he-IL" dirty="0"/>
              <a:t>ניתן בקלות להשתמש במשתנים קטגוריאליים, וגם להתמודד עם ערכים חסרים</a:t>
            </a:r>
          </a:p>
          <a:p>
            <a:pPr marL="0" indent="0" algn="r" rtl="1">
              <a:buNone/>
            </a:pPr>
            <a:r>
              <a:rPr lang="he-IL" i="1" u="sng" dirty="0">
                <a:effectLst>
                  <a:outerShdw blurRad="38100" dist="38100" dir="2700000" algn="tl">
                    <a:srgbClr val="000000">
                      <a:alpha val="43137"/>
                    </a:srgbClr>
                  </a:outerShdw>
                </a:effectLst>
              </a:rPr>
              <a:t>אבל</a:t>
            </a:r>
            <a:r>
              <a:rPr lang="en-US" i="1" u="sng" dirty="0">
                <a:effectLst>
                  <a:outerShdw blurRad="38100" dist="38100" dir="2700000" algn="tl">
                    <a:srgbClr val="000000">
                      <a:alpha val="43137"/>
                    </a:srgbClr>
                  </a:outerShdw>
                </a:effectLst>
              </a:rPr>
              <a:t>:</a:t>
            </a:r>
            <a:endParaRPr lang="he-IL" i="1" u="sng" dirty="0">
              <a:effectLst>
                <a:outerShdw blurRad="38100" dist="38100" dir="2700000" algn="tl">
                  <a:srgbClr val="000000">
                    <a:alpha val="43137"/>
                  </a:srgbClr>
                </a:outerShdw>
              </a:effectLst>
            </a:endParaRPr>
          </a:p>
          <a:p>
            <a:pPr lvl="1" algn="r" rtl="1"/>
            <a:r>
              <a:rPr lang="he-IL" dirty="0"/>
              <a:t>כמודל חיזוי - הם לא כל כך טובים</a:t>
            </a:r>
          </a:p>
          <a:p>
            <a:pPr lvl="1" algn="r" rtl="1"/>
            <a:r>
              <a:rPr lang="he-IL" dirty="0"/>
              <a:t>הם לא רובוסטיים (שינוי קל בנתונים עלול להביא לשינוי מאוד מהותי במבנה העץ)</a:t>
            </a:r>
            <a:endParaRPr lang="en-US" dirty="0"/>
          </a:p>
          <a:p>
            <a:pPr lvl="1" algn="r" rtl="1"/>
            <a:endParaRPr lang="he-IL" dirty="0"/>
          </a:p>
          <a:p>
            <a:pPr marL="0" indent="0" algn="r" rtl="1">
              <a:buNone/>
            </a:pPr>
            <a:r>
              <a:rPr lang="he-IL" dirty="0"/>
              <a:t>לכן, נבנו מספר אלגוריתמים המבוססים על עצים אך הם יותר רובוסטים ולרוב בעלי ביצועים טובים יותר.</a:t>
            </a:r>
            <a:endParaRPr lang="en-US" dirty="0"/>
          </a:p>
          <a:p>
            <a:pPr algn="r" rtl="1"/>
            <a:r>
              <a:rPr lang="en-US" dirty="0"/>
              <a:t>Bagging</a:t>
            </a:r>
          </a:p>
          <a:p>
            <a:pPr algn="r" rtl="1"/>
            <a:r>
              <a:rPr lang="en-US" dirty="0"/>
              <a:t>Random Forests</a:t>
            </a:r>
          </a:p>
          <a:p>
            <a:pPr algn="r" rtl="1"/>
            <a:r>
              <a:rPr lang="en-US" dirty="0"/>
              <a:t>Boosting</a:t>
            </a:r>
          </a:p>
          <a:p>
            <a:pPr marL="0" indent="0" algn="r" rtl="1">
              <a:buNone/>
            </a:pPr>
            <a:endParaRPr lang="en-US" dirty="0"/>
          </a:p>
          <a:p>
            <a:pPr marL="0" indent="0" rtl="1">
              <a:buNone/>
            </a:pPr>
            <a:endParaRPr lang="he-IL" dirty="0"/>
          </a:p>
        </p:txBody>
      </p:sp>
    </p:spTree>
    <p:extLst>
      <p:ext uri="{BB962C8B-B14F-4D97-AF65-F5344CB8AC3E}">
        <p14:creationId xmlns:p14="http://schemas.microsoft.com/office/powerpoint/2010/main" val="155586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6292"/>
          </a:xfrm>
        </p:spPr>
        <p:txBody>
          <a:bodyPr anchor="ctr"/>
          <a:lstStyle/>
          <a:p>
            <a:pPr algn="ct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Bagging</a:t>
            </a:r>
          </a:p>
        </p:txBody>
      </p:sp>
      <p:sp>
        <p:nvSpPr>
          <p:cNvPr id="3" name="Content Placeholder 2"/>
          <p:cNvSpPr>
            <a:spLocks noGrp="1"/>
          </p:cNvSpPr>
          <p:nvPr>
            <p:ph idx="1"/>
          </p:nvPr>
        </p:nvSpPr>
        <p:spPr>
          <a:xfrm>
            <a:off x="838200" y="1690689"/>
            <a:ext cx="10515600" cy="5049746"/>
          </a:xfrm>
        </p:spPr>
        <p:txBody>
          <a:bodyPr>
            <a:normAutofit/>
          </a:bodyPr>
          <a:lstStyle/>
          <a:p>
            <a:pPr algn="r" rtl="1">
              <a:lnSpc>
                <a:spcPct val="100000"/>
              </a:lnSpc>
            </a:pPr>
            <a:r>
              <a:rPr lang="he-IL" sz="2400" dirty="0"/>
              <a:t>במודל זה אנו מייצרים מספר קבוצות משנה של הנתונים מתוך ה-</a:t>
            </a:r>
            <a:r>
              <a:rPr lang="en-US" sz="2400" dirty="0"/>
              <a:t>training set</a:t>
            </a:r>
            <a:r>
              <a:rPr lang="he-IL" sz="2400" dirty="0"/>
              <a:t> שנבחרו באופן אקראי עם החזרה בשיטת </a:t>
            </a:r>
            <a:r>
              <a:rPr lang="en-US" sz="2400" dirty="0"/>
              <a:t>Bootstrap</a:t>
            </a:r>
            <a:r>
              <a:rPr lang="he-IL" sz="2400" dirty="0"/>
              <a:t>.</a:t>
            </a:r>
          </a:p>
          <a:p>
            <a:pPr algn="r" rtl="1">
              <a:lnSpc>
                <a:spcPct val="100000"/>
              </a:lnSpc>
            </a:pPr>
            <a:r>
              <a:rPr lang="he-IL" sz="2400" dirty="0"/>
              <a:t>עבור כל קבוצת משנה נבנה עץ החלטה. לבסוף, נקבל קבוצה של מודלים שונים.</a:t>
            </a:r>
          </a:p>
          <a:p>
            <a:pPr algn="r" rtl="1">
              <a:lnSpc>
                <a:spcPct val="100000"/>
              </a:lnSpc>
            </a:pPr>
            <a:r>
              <a:rPr lang="he-IL" sz="2400" dirty="0"/>
              <a:t>הממוצע של כל החיזויים מעצים שונים תהיה ניבוי חזק יותר מניבוי של עץ החלטה יחיד.</a:t>
            </a:r>
            <a:endParaRPr lang="en-US" sz="2400" dirty="0"/>
          </a:p>
          <a:p>
            <a:pPr algn="r" rtl="1">
              <a:lnSpc>
                <a:spcPct val="100000"/>
              </a:lnSpc>
            </a:pPr>
            <a:r>
              <a:rPr lang="he-IL" sz="2400" b="1" dirty="0"/>
              <a:t>אז איך נדע שזה נכון?</a:t>
            </a:r>
          </a:p>
          <a:p>
            <a:pPr marL="0" indent="0" algn="r" rtl="1">
              <a:lnSpc>
                <a:spcPct val="100000"/>
              </a:lnSpc>
              <a:buNone/>
            </a:pPr>
            <a:r>
              <a:rPr lang="en-US" sz="2400" u="sng" dirty="0"/>
              <a:t>Out-of-Bag Error Estimation</a:t>
            </a:r>
            <a:r>
              <a:rPr lang="he-IL" sz="2400" u="sng" dirty="0"/>
              <a:t> </a:t>
            </a:r>
            <a:r>
              <a:rPr lang="en-IL" sz="2400" dirty="0"/>
              <a:t>–</a:t>
            </a:r>
            <a:r>
              <a:rPr lang="he-IL" sz="2400" dirty="0"/>
              <a:t> שיטה לחישוב טעות הניבוי של המודל, כאשר היא לוקחת את אותן התצפיות שלא נבחרו לצורך בניית המודל ומחשבת להן את שגיאת הניבוי הממוצעת.</a:t>
            </a:r>
            <a:r>
              <a:rPr lang="en-US" sz="2400" dirty="0"/>
              <a:t> </a:t>
            </a:r>
            <a:r>
              <a:rPr lang="he-IL" sz="2400" dirty="0"/>
              <a:t>כלומר, לאחר בניית העצים, עבור כל עץ נבחר את התצפיות שלא נבחרו לצורך בנייתו ונבדוק העם עץ חוזה נכון או לא נכון.</a:t>
            </a:r>
            <a:r>
              <a:rPr lang="en-US" sz="2400" dirty="0"/>
              <a:t> </a:t>
            </a:r>
            <a:r>
              <a:rPr lang="he-IL" sz="2400" dirty="0"/>
              <a:t>שגיאת הניבוי הממוצעת תהיה ממוצע היחס של מספר התצפיות שלא חזו נכון לבין סך כל התצפיות שלא נכנסו לאותו העץ.</a:t>
            </a:r>
          </a:p>
          <a:p>
            <a:pPr algn="r" rtl="1">
              <a:lnSpc>
                <a:spcPct val="100000"/>
              </a:lnSpc>
            </a:pPr>
            <a:endParaRPr lang="en-US" sz="2400" dirty="0"/>
          </a:p>
        </p:txBody>
      </p:sp>
    </p:spTree>
    <p:extLst>
      <p:ext uri="{BB962C8B-B14F-4D97-AF65-F5344CB8AC3E}">
        <p14:creationId xmlns:p14="http://schemas.microsoft.com/office/powerpoint/2010/main" val="296028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98362"/>
          </a:xfrm>
        </p:spPr>
        <p:txBody>
          <a:bodyPr anchor="ctr"/>
          <a:lstStyle/>
          <a:p>
            <a:pPr algn="ct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Random Forests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63487"/>
                <a:ext cx="10515600" cy="4362993"/>
              </a:xfrm>
            </p:spPr>
            <p:txBody>
              <a:bodyPr>
                <a:normAutofit/>
              </a:bodyPr>
              <a:lstStyle/>
              <a:p>
                <a:pPr algn="r" rtl="1"/>
                <a:r>
                  <a:rPr lang="he-IL" dirty="0"/>
                  <a:t>האלגוריתם של יערות אקראיים בונה מקבץ של עצים רבים, כאשר בכל עץ בכל פיצול,  הוא מגביל את המשתנים לפיהם הוא יכול לפצל ל-</a:t>
                </a:r>
                <a:r>
                  <a:rPr lang="en-US" dirty="0"/>
                  <a:t>m</a:t>
                </a:r>
                <a:r>
                  <a:rPr lang="he-IL" dirty="0"/>
                  <a:t> משתנים בלבד (מתוך </a:t>
                </a:r>
                <a:r>
                  <a:rPr lang="en-US" dirty="0"/>
                  <a:t>p </a:t>
                </a:r>
                <a:r>
                  <a:rPr lang="he-IL" dirty="0"/>
                  <a:t> אפשריים). בדרך כלל </a:t>
                </a:r>
                <a14:m>
                  <m:oMath xmlns:m="http://schemas.openxmlformats.org/officeDocument/2006/math">
                    <m:r>
                      <m:rPr>
                        <m:sty m:val="p"/>
                      </m:rPr>
                      <a:rPr lang="en-US" i="1" dirty="0" smtClean="0">
                        <a:latin typeface="Cambria Math" panose="02040503050406030204" pitchFamily="18" charset="0"/>
                      </a:rPr>
                      <m:t>m</m:t>
                    </m:r>
                    <m:r>
                      <a:rPr lang="en-IL"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he-IL" dirty="0"/>
                  <a:t>.</a:t>
                </a:r>
              </a:p>
              <a:p>
                <a:pPr marL="0" indent="0" algn="r" rtl="1">
                  <a:buNone/>
                </a:pPr>
                <a:endParaRPr lang="he-IL" dirty="0"/>
              </a:p>
              <a:p>
                <a:pPr algn="r" rtl="1"/>
                <a:r>
                  <a:rPr lang="he-IL" dirty="0"/>
                  <a:t>כמו כן, האלגוריתם מגריל תצפיות (במקום להשתמש בכל התצפיות הוא משתמש במדגם שלהן), לצורך בנייתו של עץ.</a:t>
                </a:r>
              </a:p>
              <a:p>
                <a:pPr marL="0" indent="0" algn="r" rtl="1">
                  <a:buNone/>
                </a:pPr>
                <a:endParaRPr lang="he-IL" dirty="0"/>
              </a:p>
              <a:p>
                <a:pPr algn="r" rtl="1"/>
                <a:r>
                  <a:rPr lang="he-IL" dirty="0"/>
                  <a:t>אלגוריתם זה יכול לצמצם את ההשפעות של קורלציה בין משתנים, וכמו כן, הוא נותן הזדמנות למשתנים מסבירים שונים לבוא לידי ביטוי, אפילו אם הם לא בעלי העוצמה החזקה ביותר.</a:t>
                </a:r>
              </a:p>
              <a:p>
                <a:pPr marL="0" indent="0" algn="r" rtl="1">
                  <a:buNone/>
                </a:pPr>
                <a:endParaRPr lang="he-IL" dirty="0"/>
              </a:p>
              <a:p>
                <a:pPr algn="r" rtl="1"/>
                <a:r>
                  <a:rPr lang="he-IL" dirty="0"/>
                  <a:t>לבסוף התוצר המתקבל הוא ממוצע החיזויים על פני כלל העצים.</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63487"/>
                <a:ext cx="10515600" cy="4362993"/>
              </a:xfrm>
              <a:blipFill>
                <a:blip r:embed="rId2"/>
                <a:stretch>
                  <a:fillRect t="-1257" r="-1507"/>
                </a:stretch>
              </a:blipFill>
            </p:spPr>
            <p:txBody>
              <a:bodyPr/>
              <a:lstStyle/>
              <a:p>
                <a:r>
                  <a:rPr lang="en-US">
                    <a:noFill/>
                  </a:rPr>
                  <a:t> </a:t>
                </a:r>
              </a:p>
            </p:txBody>
          </p:sp>
        </mc:Fallback>
      </mc:AlternateContent>
    </p:spTree>
    <p:extLst>
      <p:ext uri="{BB962C8B-B14F-4D97-AF65-F5344CB8AC3E}">
        <p14:creationId xmlns:p14="http://schemas.microsoft.com/office/powerpoint/2010/main" val="413303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2697"/>
            <a:ext cx="10058400" cy="1384663"/>
          </a:xfrm>
        </p:spPr>
        <p:txBody>
          <a:bodyPr anchor="ctr"/>
          <a:lstStyle/>
          <a:p>
            <a:pPr algn="ct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Boosting</a:t>
            </a:r>
          </a:p>
        </p:txBody>
      </p:sp>
      <p:sp>
        <p:nvSpPr>
          <p:cNvPr id="8" name="Content Placeholder 7"/>
          <p:cNvSpPr>
            <a:spLocks noGrp="1"/>
          </p:cNvSpPr>
          <p:nvPr>
            <p:ph idx="1"/>
          </p:nvPr>
        </p:nvSpPr>
        <p:spPr/>
        <p:txBody>
          <a:bodyPr/>
          <a:lstStyle/>
          <a:p>
            <a:pPr algn="r" rtl="1"/>
            <a:endParaRPr lang="en-US" dirty="0"/>
          </a:p>
          <a:p>
            <a:pPr algn="r" rtl="1"/>
            <a:r>
              <a:rPr lang="he-IL" dirty="0"/>
              <a:t>בשיטה זו בכל שלב האלגוריתם יבנה עץ, שהמטרה שלו היא חיזוי השגיאה (לא הערך האמיתי של </a:t>
            </a:r>
            <a:r>
              <a:rPr lang="en-US" dirty="0"/>
              <a:t>Y</a:t>
            </a:r>
            <a:r>
              <a:rPr lang="he-IL" dirty="0"/>
              <a:t> </a:t>
            </a:r>
            <a:r>
              <a:rPr lang="he-IL"/>
              <a:t>אלא השגיאה </a:t>
            </a:r>
            <a:r>
              <a:rPr lang="he-IL" dirty="0"/>
              <a:t>הצפוייה בהתבסס על כל העצים שנבנו עד כה).</a:t>
            </a:r>
            <a:endParaRPr lang="en-US" dirty="0"/>
          </a:p>
          <a:p>
            <a:pPr algn="r" rtl="1"/>
            <a:endParaRPr lang="he-IL" dirty="0"/>
          </a:p>
          <a:p>
            <a:pPr algn="r" rtl="1"/>
            <a:r>
              <a:rPr lang="he-IL" dirty="0"/>
              <a:t>המודל מתווסף כסכום לכל יתר המודלים שחושבו עד כה, עם פרמטר "הקטנה" </a:t>
            </a:r>
            <a:r>
              <a:rPr lang="el-GR" dirty="0"/>
              <a:t>λ</a:t>
            </a:r>
            <a:r>
              <a:rPr lang="he-IL" dirty="0"/>
              <a:t>.</a:t>
            </a:r>
            <a:endParaRPr lang="en-US" dirty="0"/>
          </a:p>
          <a:p>
            <a:pPr algn="r" rtl="1"/>
            <a:endParaRPr lang="he-IL" dirty="0"/>
          </a:p>
          <a:p>
            <a:pPr algn="r" rtl="1"/>
            <a:r>
              <a:rPr lang="he-IL" dirty="0"/>
              <a:t>במילים אחרות, האלגוריתם מרכיב סכום של הרבה עצים קטנים, כשכל פעם הוא נותן דגש על צמצום השגיאות שהתקבלו עד כה.</a:t>
            </a:r>
            <a:endParaRPr lang="en-US" dirty="0"/>
          </a:p>
        </p:txBody>
      </p:sp>
    </p:spTree>
    <p:extLst>
      <p:ext uri="{BB962C8B-B14F-4D97-AF65-F5344CB8AC3E}">
        <p14:creationId xmlns:p14="http://schemas.microsoft.com/office/powerpoint/2010/main" val="339478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63820"/>
          </a:xfrm>
        </p:spPr>
        <p:txBody>
          <a:bodyPr anchor="ctr"/>
          <a:lstStyle/>
          <a:p>
            <a:pPr algn="ctr" rtl="1"/>
            <a:r>
              <a:rPr lang="he-IL" dirty="0">
                <a:effectLst>
                  <a:outerShdw blurRad="38100" dist="38100" dir="2700000" algn="tl">
                    <a:srgbClr val="000000">
                      <a:alpha val="43137"/>
                    </a:srgbClr>
                  </a:outerShdw>
                </a:effectLst>
                <a:cs typeface="+mn-cs"/>
              </a:rPr>
              <a:t>הקדמה </a:t>
            </a:r>
            <a:r>
              <a:rPr lang="en-IL" dirty="0">
                <a:effectLst>
                  <a:outerShdw blurRad="38100" dist="38100" dir="2700000" algn="tl">
                    <a:srgbClr val="000000">
                      <a:alpha val="43137"/>
                    </a:srgbClr>
                  </a:outerShdw>
                </a:effectLst>
                <a:cs typeface="+mn-cs"/>
              </a:rPr>
              <a:t>–</a:t>
            </a:r>
            <a:r>
              <a:rPr lang="he-IL" dirty="0">
                <a:effectLst>
                  <a:outerShdw blurRad="38100" dist="38100" dir="2700000" algn="tl">
                    <a:srgbClr val="000000">
                      <a:alpha val="43137"/>
                    </a:srgbClr>
                  </a:outerShdw>
                </a:effectLst>
                <a:cs typeface="+mn-cs"/>
              </a:rPr>
              <a:t> מה זה עצי החלטה?</a:t>
            </a:r>
            <a:endParaRPr lang="en-US" dirty="0">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a:xfrm>
            <a:off x="1097280" y="1750423"/>
            <a:ext cx="10058400" cy="4611188"/>
          </a:xfrm>
        </p:spPr>
        <p:txBody>
          <a:bodyPr>
            <a:normAutofit fontScale="85000" lnSpcReduction="20000"/>
          </a:bodyPr>
          <a:lstStyle/>
          <a:p>
            <a:pPr marL="0" indent="0" algn="r" rtl="1">
              <a:lnSpc>
                <a:spcPct val="120000"/>
              </a:lnSpc>
              <a:buNone/>
            </a:pPr>
            <a:r>
              <a:rPr lang="he-IL" dirty="0"/>
              <a:t>עץ החלטה הוא עץ בינארי המורכב מצמתי החלטה. בכל אחד מהצמתים נבדק תנאי מסוים על מאפיין מסוים של התצפיות והעלים מכילים את הערכים החזויים.</a:t>
            </a:r>
          </a:p>
          <a:p>
            <a:pPr marL="0" indent="0" algn="r" rtl="1">
              <a:lnSpc>
                <a:spcPct val="120000"/>
              </a:lnSpc>
              <a:buNone/>
            </a:pPr>
            <a:r>
              <a:rPr lang="he-IL" dirty="0"/>
              <a:t>בשיטה זו נשתמש כאשר הקשר בין משתנה התגובה ליתר המשתנים מורכב ואינו לינארי וכאשר נרצה להציג ולפרש באופן פשוט את המודל.</a:t>
            </a:r>
          </a:p>
          <a:p>
            <a:pPr marL="0" indent="0" algn="ctr" rtl="1">
              <a:lnSpc>
                <a:spcPct val="110000"/>
              </a:lnSpc>
              <a:buNone/>
            </a:pPr>
            <a:r>
              <a:rPr lang="he-IL" b="1" u="sng" dirty="0">
                <a:effectLst>
                  <a:outerShdw blurRad="38100" dist="38100" dir="2700000" algn="tl">
                    <a:srgbClr val="000000">
                      <a:alpha val="43137"/>
                    </a:srgbClr>
                  </a:outerShdw>
                </a:effectLst>
              </a:rPr>
              <a:t>סוגי עצי החלטה:</a:t>
            </a:r>
          </a:p>
          <a:p>
            <a:pPr marL="0" indent="0" algn="ctr" rtl="1">
              <a:lnSpc>
                <a:spcPct val="110000"/>
              </a:lnSpc>
              <a:buNone/>
            </a:pPr>
            <a:r>
              <a:rPr lang="he-IL" dirty="0"/>
              <a:t>1. עצי רגרסיה </a:t>
            </a:r>
            <a:r>
              <a:rPr lang="en-IL" dirty="0"/>
              <a:t>–</a:t>
            </a:r>
            <a:r>
              <a:rPr lang="he-IL" dirty="0"/>
              <a:t> בהם מותאם ערך </a:t>
            </a:r>
            <a:r>
              <a:rPr lang="he-IL" b="1" u="sng" dirty="0"/>
              <a:t>רציף</a:t>
            </a:r>
            <a:r>
              <a:rPr lang="he-IL" dirty="0"/>
              <a:t> לכל תצפית.</a:t>
            </a:r>
          </a:p>
          <a:p>
            <a:pPr marL="0" indent="0" algn="ctr" rtl="1">
              <a:lnSpc>
                <a:spcPct val="110000"/>
              </a:lnSpc>
              <a:buNone/>
            </a:pPr>
            <a:r>
              <a:rPr lang="he-IL" dirty="0"/>
              <a:t>2. עצי סיווג </a:t>
            </a:r>
            <a:r>
              <a:rPr lang="en-IL" dirty="0"/>
              <a:t>–</a:t>
            </a:r>
            <a:r>
              <a:rPr lang="he-IL" dirty="0"/>
              <a:t> בהם מותאם ערך </a:t>
            </a:r>
            <a:r>
              <a:rPr lang="he-IL" b="1" u="sng" dirty="0"/>
              <a:t>בדיד או קטגוריאלי </a:t>
            </a:r>
            <a:r>
              <a:rPr lang="he-IL" dirty="0"/>
              <a:t>לכל תצפית.</a:t>
            </a:r>
          </a:p>
          <a:p>
            <a:pPr marL="0" indent="0" algn="ctr" rtl="1">
              <a:lnSpc>
                <a:spcPct val="110000"/>
              </a:lnSpc>
              <a:buNone/>
            </a:pPr>
            <a:r>
              <a:rPr lang="he-IL" b="1" u="sng" dirty="0">
                <a:effectLst>
                  <a:outerShdw blurRad="38100" dist="38100" dir="2700000" algn="tl">
                    <a:srgbClr val="000000">
                      <a:alpha val="43137"/>
                    </a:srgbClr>
                  </a:outerShdw>
                </a:effectLst>
              </a:rPr>
              <a:t>יתרונות וחסרונות:</a:t>
            </a:r>
          </a:p>
          <a:p>
            <a:pPr marL="0" indent="0" algn="just" rtl="1">
              <a:lnSpc>
                <a:spcPct val="120000"/>
              </a:lnSpc>
              <a:buNone/>
            </a:pPr>
            <a:r>
              <a:rPr lang="he-IL" sz="2600" b="1" dirty="0"/>
              <a:t>+</a:t>
            </a:r>
            <a:r>
              <a:rPr lang="he-IL" sz="2200" dirty="0"/>
              <a:t>מודל קל לפרשנות, פשוט ושימושי.</a:t>
            </a:r>
            <a:endParaRPr lang="en-US" sz="2200" dirty="0"/>
          </a:p>
          <a:p>
            <a:pPr marL="0" indent="0" algn="just" rtl="1">
              <a:lnSpc>
                <a:spcPct val="120000"/>
              </a:lnSpc>
              <a:buNone/>
            </a:pPr>
            <a:r>
              <a:rPr lang="he-IL" sz="3000" b="1" dirty="0"/>
              <a:t>-</a:t>
            </a:r>
            <a:r>
              <a:rPr lang="he-IL" sz="2200" dirty="0"/>
              <a:t>מבחינת דיוק החיזוי (</a:t>
            </a:r>
            <a:r>
              <a:rPr lang="en-US" sz="2200" dirty="0"/>
              <a:t>ACCURACY</a:t>
            </a:r>
            <a:r>
              <a:rPr lang="he-IL" sz="2200" dirty="0"/>
              <a:t>) גישת העצים לא עומדת בתחרות עם הגישות הטובות ביותר של </a:t>
            </a:r>
            <a:r>
              <a:rPr lang="en-US" sz="2200" dirty="0"/>
              <a:t>Supervised Learning</a:t>
            </a:r>
            <a:r>
              <a:rPr lang="he-IL" sz="2200" dirty="0"/>
              <a:t>.</a:t>
            </a:r>
            <a:endParaRPr lang="en-US" sz="2200" dirty="0"/>
          </a:p>
        </p:txBody>
      </p:sp>
    </p:spTree>
    <p:extLst>
      <p:ext uri="{BB962C8B-B14F-4D97-AF65-F5344CB8AC3E}">
        <p14:creationId xmlns:p14="http://schemas.microsoft.com/office/powerpoint/2010/main" val="379157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1"/>
            <a:ext cx="10515600" cy="1423852"/>
          </a:xfrm>
        </p:spPr>
        <p:txBody>
          <a:bodyPr anchor="ctr"/>
          <a:lstStyle/>
          <a:p>
            <a:pPr algn="ctr"/>
            <a:r>
              <a:rPr lang="he-IL" dirty="0">
                <a:effectLst>
                  <a:outerShdw blurRad="38100" dist="38100" dir="2700000" algn="tl">
                    <a:srgbClr val="000000">
                      <a:alpha val="43137"/>
                    </a:srgbClr>
                  </a:outerShdw>
                </a:effectLst>
                <a:cs typeface="+mn-cs"/>
              </a:rPr>
              <a:t>רכיבי העץ</a:t>
            </a:r>
            <a:endParaRPr lang="en-US" dirty="0">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a:xfrm>
            <a:off x="838200" y="1894114"/>
            <a:ext cx="10515600" cy="4349932"/>
          </a:xfrm>
        </p:spPr>
        <p:txBody>
          <a:bodyPr anchor="t"/>
          <a:lstStyle/>
          <a:p>
            <a:pPr marL="0" indent="0" algn="just" rtl="1">
              <a:buNone/>
            </a:pPr>
            <a:endParaRPr lang="he-IL" dirty="0"/>
          </a:p>
          <a:p>
            <a:pPr algn="just" rtl="1"/>
            <a:r>
              <a:rPr lang="he-IL" dirty="0">
                <a:solidFill>
                  <a:schemeClr val="accent2"/>
                </a:solidFill>
              </a:rPr>
              <a:t>צומת ראשי </a:t>
            </a:r>
            <a:r>
              <a:rPr lang="en-US" dirty="0">
                <a:solidFill>
                  <a:schemeClr val="accent2"/>
                </a:solidFill>
              </a:rPr>
              <a:t> </a:t>
            </a:r>
            <a:r>
              <a:rPr lang="en-US" dirty="0"/>
              <a:t>(Internal Node) –</a:t>
            </a:r>
            <a:r>
              <a:rPr lang="he-IL" dirty="0"/>
              <a:t>המקום בו מתרחש פיצול של משתנה כלשהו לשני תחומים. </a:t>
            </a:r>
            <a:endParaRPr lang="he-IL" b="0" dirty="0">
              <a:effectLst/>
            </a:endParaRPr>
          </a:p>
          <a:p>
            <a:pPr algn="just" rtl="1"/>
            <a:r>
              <a:rPr lang="he-IL" dirty="0">
                <a:solidFill>
                  <a:schemeClr val="accent2"/>
                </a:solidFill>
              </a:rPr>
              <a:t>ענפים</a:t>
            </a:r>
            <a:r>
              <a:rPr lang="he-IL" dirty="0"/>
              <a:t> </a:t>
            </a:r>
            <a:r>
              <a:rPr lang="en-US" dirty="0"/>
              <a:t> (Branches) –</a:t>
            </a:r>
            <a:r>
              <a:rPr lang="he-IL" dirty="0"/>
              <a:t>מכל פיצול יוצאים שני ענפים כאשר כל ענף מייצג את אחד מהתחומים שנוצרו בצומת הראשי.</a:t>
            </a:r>
            <a:endParaRPr lang="he-IL" b="0" dirty="0">
              <a:effectLst/>
            </a:endParaRPr>
          </a:p>
          <a:p>
            <a:pPr algn="just" rtl="1"/>
            <a:r>
              <a:rPr lang="he-IL" dirty="0">
                <a:solidFill>
                  <a:schemeClr val="accent2"/>
                </a:solidFill>
              </a:rPr>
              <a:t>צומת סופי </a:t>
            </a:r>
            <a:r>
              <a:rPr lang="en-US" dirty="0">
                <a:solidFill>
                  <a:schemeClr val="accent2"/>
                </a:solidFill>
              </a:rPr>
              <a:t> </a:t>
            </a:r>
            <a:r>
              <a:rPr lang="en-US" dirty="0"/>
              <a:t>(Terminal Node) – </a:t>
            </a:r>
            <a:r>
              <a:rPr lang="he-IL" dirty="0"/>
              <a:t>מציג את הערך החזוי עבור תצפית השייכת לתחומים שנוצרו ע"י הצמתים הראשיים וענפי העץ. כל אחד מהמרכיבים מופיע לפחות פעם אחת בבניית העץ ולרוב הרבה יותר מפעם אחת, לכן עץ החלטה יכיל לרוב מספר צמתים ראשיים, מספר ענפים ומספר צמתים סופיים.</a:t>
            </a:r>
            <a:endParaRPr lang="he-IL" b="0" dirty="0">
              <a:effectLst/>
            </a:endParaRPr>
          </a:p>
        </p:txBody>
      </p:sp>
    </p:spTree>
    <p:extLst>
      <p:ext uri="{BB962C8B-B14F-4D97-AF65-F5344CB8AC3E}">
        <p14:creationId xmlns:p14="http://schemas.microsoft.com/office/powerpoint/2010/main" val="93622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446"/>
            <a:ext cx="10058400" cy="1449978"/>
          </a:xfrm>
        </p:spPr>
        <p:txBody>
          <a:bodyPr anchor="ctr"/>
          <a:lstStyle/>
          <a:p>
            <a:pPr algn="ctr" rtl="1"/>
            <a:r>
              <a:rPr lang="he-IL" dirty="0">
                <a:effectLst>
                  <a:outerShdw blurRad="38100" dist="38100" dir="2700000" algn="tl">
                    <a:srgbClr val="000000">
                      <a:alpha val="43137"/>
                    </a:srgbClr>
                  </a:outerShdw>
                </a:effectLst>
                <a:cs typeface="+mn-cs"/>
              </a:rPr>
              <a:t>תוכן עניינים:</a:t>
            </a:r>
            <a:endParaRPr lang="en-US" dirty="0">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a:xfrm>
            <a:off x="838200" y="2325189"/>
            <a:ext cx="10515600" cy="3851774"/>
          </a:xfrm>
        </p:spPr>
        <p:txBody>
          <a:bodyPr/>
          <a:lstStyle/>
          <a:p>
            <a:pPr marL="514350" indent="-514350" algn="r" rtl="1">
              <a:buFont typeface="+mj-lt"/>
              <a:buAutoNum type="arabicPeriod"/>
            </a:pPr>
            <a:r>
              <a:rPr lang="he-IL" dirty="0"/>
              <a:t>עצי רגרסיה</a:t>
            </a:r>
          </a:p>
          <a:p>
            <a:pPr marL="514350" indent="-514350" algn="r" rtl="1">
              <a:buFont typeface="+mj-lt"/>
              <a:buAutoNum type="arabicPeriod"/>
            </a:pPr>
            <a:r>
              <a:rPr lang="he-IL" dirty="0"/>
              <a:t>גיזום עצי החלטה</a:t>
            </a:r>
          </a:p>
          <a:p>
            <a:pPr marL="514350" indent="-514350" algn="r" rtl="1">
              <a:buFont typeface="+mj-lt"/>
              <a:buAutoNum type="arabicPeriod"/>
            </a:pPr>
            <a:r>
              <a:rPr lang="he-IL" dirty="0"/>
              <a:t>עצי סיווג</a:t>
            </a:r>
            <a:endParaRPr lang="en-US" dirty="0"/>
          </a:p>
          <a:p>
            <a:pPr marL="514350" indent="-514350" algn="r" rtl="1">
              <a:buFont typeface="+mj-lt"/>
              <a:buAutoNum type="arabicPeriod"/>
            </a:pPr>
            <a:r>
              <a:rPr lang="en-US" dirty="0"/>
              <a:t>Bagging</a:t>
            </a:r>
          </a:p>
          <a:p>
            <a:pPr marL="514350" indent="-514350" algn="r" rtl="1">
              <a:buFont typeface="+mj-lt"/>
              <a:buAutoNum type="arabicPeriod"/>
            </a:pPr>
            <a:r>
              <a:rPr lang="en-US" dirty="0"/>
              <a:t>Boosting</a:t>
            </a:r>
          </a:p>
          <a:p>
            <a:pPr marL="514350" indent="-514350" algn="r" rtl="1">
              <a:buFont typeface="+mj-lt"/>
              <a:buAutoNum type="arabicPeriod"/>
            </a:pPr>
            <a:r>
              <a:rPr lang="en-US" dirty="0"/>
              <a:t>Random Forests</a:t>
            </a:r>
          </a:p>
          <a:p>
            <a:pPr marL="0" indent="0" algn="r" rtl="1">
              <a:buNone/>
            </a:pPr>
            <a:endParaRPr lang="he-IL" dirty="0"/>
          </a:p>
          <a:p>
            <a:pPr marL="0" indent="0" algn="ctr" rtl="1">
              <a:buNone/>
            </a:pPr>
            <a:endParaRPr lang="en-US" dirty="0"/>
          </a:p>
        </p:txBody>
      </p:sp>
    </p:spTree>
    <p:extLst>
      <p:ext uri="{BB962C8B-B14F-4D97-AF65-F5344CB8AC3E}">
        <p14:creationId xmlns:p14="http://schemas.microsoft.com/office/powerpoint/2010/main" val="402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he-IL" dirty="0">
                <a:effectLst>
                  <a:outerShdw blurRad="38100" dist="38100" dir="2700000" algn="tl">
                    <a:srgbClr val="000000">
                      <a:alpha val="43137"/>
                    </a:srgbClr>
                  </a:outerShdw>
                </a:effectLst>
                <a:cs typeface="+mn-cs"/>
              </a:rPr>
              <a:t>עצי רגרסיה: אינטואיציה</a:t>
            </a:r>
            <a:endParaRPr lang="en-US" dirty="0">
              <a:effectLst>
                <a:outerShdw blurRad="38100" dist="38100" dir="2700000" algn="tl">
                  <a:srgbClr val="000000">
                    <a:alpha val="43137"/>
                  </a:srgbClr>
                </a:outerShdw>
              </a:effectLst>
              <a:cs typeface="+mn-cs"/>
            </a:endParaRPr>
          </a:p>
        </p:txBody>
      </p:sp>
      <p:pic>
        <p:nvPicPr>
          <p:cNvPr id="2050" name="Picture 2" descr="https://lh4.googleusercontent.com/HZ3AKLUcFdTlzSn731zUwzJQZmkhsR0LNcAj1meD9jBjgZXLKN_oSSPyjoN-fNFRmTA_6xgNd532QOEYYJ0Ta7bnXGKGgquD9CB_JnM-SweIDngOnPe9CpS2CHj0h1HiyabGaPxhL9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9256" y="2181191"/>
            <a:ext cx="4631464" cy="38658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5fIPPl4U_mRmpvGR_P2KJxBlWv61kMjbOPtzG0gvPKhktevuKv4_crgnc31a_SelALa3cUNnQdHsu5tmuB4WBEGwIEvh7bZVUIMl4D-HjuC7yKaSZZ8iWI-GSCCOeq7_DjC-UOT7G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500" y="2181191"/>
            <a:ext cx="3875424" cy="386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he-IL" dirty="0">
                <a:effectLst>
                  <a:outerShdw blurRad="38100" dist="38100" dir="2700000" algn="tl">
                    <a:srgbClr val="000000">
                      <a:alpha val="43137"/>
                    </a:srgbClr>
                  </a:outerShdw>
                </a:effectLst>
                <a:cs typeface="+mn-cs"/>
              </a:rPr>
              <a:t>אז איך בונים עץ רגרסיה?</a:t>
            </a:r>
            <a:endParaRPr lang="en-US" dirty="0">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r" rtl="1">
                  <a:buNone/>
                </a:pPr>
                <a:r>
                  <a:rPr lang="he-IL" i="1" u="sng" dirty="0">
                    <a:effectLst>
                      <a:outerShdw blurRad="38100" dist="38100" dir="2700000" algn="tl">
                        <a:srgbClr val="000000">
                          <a:alpha val="43137"/>
                        </a:srgbClr>
                      </a:outerShdw>
                    </a:effectLst>
                  </a:rPr>
                  <a:t>אלגוריתם:</a:t>
                </a:r>
              </a:p>
              <a:p>
                <a:pPr marL="457200" indent="-457200" algn="r" rtl="1">
                  <a:buAutoNum type="arabicPeriod"/>
                </a:pPr>
                <a:r>
                  <a:rPr lang="he-IL" sz="2000" dirty="0"/>
                  <a:t>מחלקים את המרחב המנבא ל</a:t>
                </a:r>
                <a:r>
                  <a:rPr lang="en-US" sz="2000" dirty="0"/>
                  <a:t>J </a:t>
                </a:r>
                <a:r>
                  <a:rPr lang="he-IL" sz="2000" dirty="0"/>
                  <a:t> אזורים</a:t>
                </a:r>
                <a14:m>
                  <m:oMath xmlns:m="http://schemas.openxmlformats.org/officeDocument/2006/math">
                    <m:sSub>
                      <m:sSubPr>
                        <m:ctrlPr>
                          <a:rPr lang="en-IL" sz="2000" i="1" dirty="0" smtClean="0">
                            <a:latin typeface="Cambria Math" panose="02040503050406030204" pitchFamily="18" charset="0"/>
                          </a:rPr>
                        </m:ctrlPr>
                      </m:sSubPr>
                      <m:e>
                        <m:r>
                          <a:rPr lang="en-US" sz="2000" b="0" i="1" dirty="0" smtClean="0">
                            <a:latin typeface="Cambria Math" panose="02040503050406030204" pitchFamily="18" charset="0"/>
                          </a:rPr>
                          <m:t>𝑅</m:t>
                        </m:r>
                      </m:e>
                      <m:sub>
                        <m:r>
                          <a:rPr lang="ru-RU" sz="2000" b="0" i="1" dirty="0" smtClean="0">
                            <a:latin typeface="Cambria Math" panose="02040503050406030204" pitchFamily="18" charset="0"/>
                          </a:rPr>
                          <m:t>1</m:t>
                        </m:r>
                      </m:sub>
                    </m:sSub>
                  </m:oMath>
                </a14:m>
                <a:r>
                  <a:rPr lang="en-US" sz="2000" dirty="0"/>
                  <a:t>,...,</a:t>
                </a:r>
                <a14:m>
                  <m:oMath xmlns:m="http://schemas.openxmlformats.org/officeDocument/2006/math">
                    <m:sSub>
                      <m:sSubPr>
                        <m:ctrlPr>
                          <a:rPr lang="en-IL" sz="2000" i="1" dirty="0" smtClean="0">
                            <a:latin typeface="Cambria Math" panose="02040503050406030204" pitchFamily="18" charset="0"/>
                          </a:rPr>
                        </m:ctrlPr>
                      </m:sSubPr>
                      <m:e>
                        <m:r>
                          <a:rPr lang="en-US" sz="2000" b="0" i="1" dirty="0" smtClean="0">
                            <a:latin typeface="Cambria Math" panose="02040503050406030204" pitchFamily="18" charset="0"/>
                          </a:rPr>
                          <m:t>𝑅</m:t>
                        </m:r>
                      </m:e>
                      <m:sub>
                        <m:r>
                          <a:rPr lang="en-US" sz="2000" b="0" i="1" dirty="0" smtClean="0">
                            <a:latin typeface="Cambria Math" panose="02040503050406030204" pitchFamily="18" charset="0"/>
                          </a:rPr>
                          <m:t>𝑗</m:t>
                        </m:r>
                        <m:r>
                          <a:rPr lang="en-US" sz="2000" b="0" i="1" dirty="0" smtClean="0">
                            <a:latin typeface="Cambria Math" panose="02040503050406030204" pitchFamily="18" charset="0"/>
                          </a:rPr>
                          <m:t>  </m:t>
                        </m:r>
                      </m:sub>
                    </m:sSub>
                  </m:oMath>
                </a14:m>
                <a:r>
                  <a:rPr lang="he-IL" sz="2000" dirty="0"/>
                  <a:t> לא חופפים. כשהמטרה היא למצוא מלבנים </a:t>
                </a:r>
                <a14:m>
                  <m:oMath xmlns:m="http://schemas.openxmlformats.org/officeDocument/2006/math">
                    <m:sSub>
                      <m:sSubPr>
                        <m:ctrlPr>
                          <a:rPr lang="en-IL" i="1" dirty="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rPr>
                          <m:t>𝑅</m:t>
                        </m:r>
                      </m:e>
                      <m:sub>
                        <m:r>
                          <a:rPr lang="ru-RU" i="1" dirty="0">
                            <a:latin typeface="Cambria Math" panose="02040503050406030204" pitchFamily="18" charset="0"/>
                          </a:rPr>
                          <m:t>1</m:t>
                        </m:r>
                      </m:sub>
                    </m:sSub>
                  </m:oMath>
                </a14:m>
                <a:r>
                  <a:rPr lang="en-US" dirty="0"/>
                  <a:t>,...,</a:t>
                </a:r>
                <a14:m>
                  <m:oMath xmlns:m="http://schemas.openxmlformats.org/officeDocument/2006/math">
                    <m:sSub>
                      <m:sSubPr>
                        <m:ctrlPr>
                          <a:rPr lang="en-IL"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𝑗</m:t>
                        </m:r>
                      </m:sub>
                    </m:sSub>
                  </m:oMath>
                </a14:m>
                <a:r>
                  <a:rPr lang="he-IL" sz="2000" dirty="0"/>
                  <a:t>כך שימזערו את ה</a:t>
                </a:r>
                <a:r>
                  <a:rPr lang="en-US" sz="2000" dirty="0"/>
                  <a:t>SSR</a:t>
                </a:r>
                <a:r>
                  <a:rPr lang="he-IL" sz="2000" dirty="0"/>
                  <a:t> (סכום ריבועי השאריות) :</a:t>
                </a:r>
              </a:p>
              <a:p>
                <a:pPr marL="0" indent="0" algn="r" rtl="1">
                  <a:buNone/>
                </a:pPr>
                <a14:m>
                  <m:oMathPara xmlns:m="http://schemas.openxmlformats.org/officeDocument/2006/math">
                    <m:oMathParaPr>
                      <m:jc m:val="centerGroup"/>
                    </m:oMathParaPr>
                    <m:oMath xmlns:m="http://schemas.openxmlformats.org/officeDocument/2006/math">
                      <m:nary>
                        <m:naryPr>
                          <m:chr m:val="∑"/>
                          <m:ctrlPr>
                            <a:rPr lang="en-IL"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m:t>
                          </m:r>
                          <m:r>
                            <m:rPr>
                              <m:brk m:alnAt="23"/>
                            </m:rPr>
                            <a:rPr lang="en-US" sz="2000" b="0" i="1" smtClean="0">
                              <a:latin typeface="Cambria Math" panose="02040503050406030204" pitchFamily="18" charset="0"/>
                            </a:rPr>
                            <m:t>1</m:t>
                          </m:r>
                        </m:sub>
                        <m:sup>
                          <m:r>
                            <a:rPr lang="en-US" sz="2000" b="0" i="1" smtClean="0">
                              <a:latin typeface="Cambria Math" panose="02040503050406030204" pitchFamily="18" charset="0"/>
                            </a:rPr>
                            <m:t>𝑗</m:t>
                          </m:r>
                        </m:sup>
                        <m:e>
                          <m:nary>
                            <m:naryPr>
                              <m:chr m:val="∑"/>
                              <m:supHide m:val="on"/>
                              <m:ctrlPr>
                                <a:rPr lang="en-IL"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IL"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𝑅𝑗</m:t>
                              </m:r>
                            </m:sub>
                            <m:sup/>
                            <m:e/>
                          </m:nary>
                        </m:e>
                      </m:nary>
                      <m:sSup>
                        <m:sSupPr>
                          <m:ctrlPr>
                            <a:rPr lang="en-US" sz="2000" i="1" smtClean="0">
                              <a:latin typeface="Cambria Math" panose="02040503050406030204" pitchFamily="18" charset="0"/>
                            </a:rPr>
                          </m:ctrlPr>
                        </m:sSupPr>
                        <m:e>
                          <m:sSub>
                            <m:sSubPr>
                              <m:ctrlPr>
                                <a:rPr lang="en-IL" sz="2000" i="1" smtClean="0">
                                  <a:latin typeface="Cambria Math" panose="02040503050406030204" pitchFamily="18" charset="0"/>
                                </a:rPr>
                              </m:ctrlPr>
                            </m:sSubPr>
                            <m:e>
                              <m:r>
                                <a:rPr lang="en-US" sz="2000" b="0" i="1" smtClean="0">
                                  <a:latin typeface="Cambria Math" panose="02040503050406030204" pitchFamily="18" charset="0"/>
                                </a:rPr>
                                <m:t>(</m:t>
                              </m:r>
                              <m:r>
                                <a:rPr lang="en-IL" sz="2000" i="1" smtClean="0">
                                  <a:latin typeface="Cambria Math" panose="02040503050406030204" pitchFamily="18" charset="0"/>
                                </a:rPr>
                                <m:t>𝑦</m:t>
                              </m:r>
                            </m:e>
                            <m:sub>
                              <m:r>
                                <a:rPr lang="en-IL" sz="2000" i="1" smtClean="0">
                                  <a:latin typeface="Cambria Math" panose="02040503050406030204" pitchFamily="18" charset="0"/>
                                </a:rPr>
                                <m:t>𝑖</m:t>
                              </m:r>
                            </m:sub>
                          </m:sSub>
                          <m:r>
                            <a:rPr lang="en-IL" sz="2000" i="1" smtClean="0">
                              <a:latin typeface="Cambria Math" panose="02040503050406030204" pitchFamily="18" charset="0"/>
                            </a:rPr>
                            <m:t>−</m:t>
                          </m:r>
                          <m:sSub>
                            <m:sSubPr>
                              <m:ctrlPr>
                                <a:rPr lang="en-IL" sz="2000" i="1" smtClean="0">
                                  <a:latin typeface="Cambria Math" panose="02040503050406030204" pitchFamily="18" charset="0"/>
                                </a:rPr>
                              </m:ctrlPr>
                            </m:sSubPr>
                            <m:e>
                              <m:acc>
                                <m:accPr>
                                  <m:chr m:val="̂"/>
                                  <m:ctrlPr>
                                    <a:rPr lang="en-IL" sz="2000" i="1" smtClean="0">
                                      <a:latin typeface="Cambria Math" panose="02040503050406030204" pitchFamily="18" charset="0"/>
                                    </a:rPr>
                                  </m:ctrlPr>
                                </m:accPr>
                                <m:e>
                                  <m:r>
                                    <a:rPr lang="en-US" sz="2000" b="0" i="1" smtClean="0">
                                      <a:latin typeface="Cambria Math" panose="02040503050406030204" pitchFamily="18" charset="0"/>
                                    </a:rPr>
                                    <m:t>𝑦</m:t>
                                  </m:r>
                                </m:e>
                              </m:acc>
                            </m:e>
                            <m:sub>
                              <m:sSub>
                                <m:sSubPr>
                                  <m:ctrlPr>
                                    <a:rPr lang="en-IL" sz="2000" i="1" smtClean="0">
                                      <a:latin typeface="Cambria Math" panose="02040503050406030204" pitchFamily="18" charset="0"/>
                                    </a:rPr>
                                  </m:ctrlPr>
                                </m:sSubPr>
                                <m:e>
                                  <m:r>
                                    <a:rPr lang="en-IL" sz="2000" i="1" smtClean="0">
                                      <a:latin typeface="Cambria Math" panose="02040503050406030204" pitchFamily="18" charset="0"/>
                                    </a:rPr>
                                    <m:t>𝑅</m:t>
                                  </m:r>
                                </m:e>
                                <m:sub>
                                  <m:r>
                                    <a:rPr lang="en-IL" sz="2000" i="1" smtClean="0">
                                      <a:latin typeface="Cambria Math" panose="02040503050406030204" pitchFamily="18" charset="0"/>
                                    </a:rPr>
                                    <m:t>𝑗</m:t>
                                  </m:r>
                                </m:sub>
                              </m:sSub>
                            </m:sub>
                          </m:sSub>
                          <m:r>
                            <a:rPr lang="en-US" sz="2000" b="0" i="1" smtClean="0">
                              <a:latin typeface="Cambria Math" panose="02040503050406030204" pitchFamily="18" charset="0"/>
                            </a:rPr>
                            <m:t>)</m:t>
                          </m:r>
                        </m:e>
                        <m:sup>
                          <m:r>
                            <a:rPr lang="en-US" sz="2000" i="1" smtClean="0">
                              <a:latin typeface="Cambria Math" panose="02040503050406030204" pitchFamily="18" charset="0"/>
                            </a:rPr>
                            <m:t>2</m:t>
                          </m:r>
                        </m:sup>
                      </m:sSup>
                    </m:oMath>
                  </m:oMathPara>
                </a14:m>
                <a:endParaRPr lang="en-US" sz="2000" dirty="0"/>
              </a:p>
              <a:p>
                <a:pPr marL="0" indent="0" algn="r" rtl="1">
                  <a:buNone/>
                </a:pPr>
                <a:r>
                  <a:rPr lang="he-IL" sz="2000" dirty="0"/>
                  <a:t>כאשר, </a:t>
                </a:r>
                <a14:m>
                  <m:oMath xmlns:m="http://schemas.openxmlformats.org/officeDocument/2006/math">
                    <m:sSub>
                      <m:sSubPr>
                        <m:ctrlPr>
                          <a:rPr lang="en-IL" sz="2000" i="1" smtClean="0">
                            <a:latin typeface="Cambria Math" panose="02040503050406030204" pitchFamily="18" charset="0"/>
                          </a:rPr>
                        </m:ctrlPr>
                      </m:sSubPr>
                      <m:e>
                        <m:acc>
                          <m:accPr>
                            <m:chr m:val="̂"/>
                            <m:ctrlPr>
                              <a:rPr lang="en-IL" sz="2000" i="1" smtClean="0">
                                <a:latin typeface="Cambria Math" panose="02040503050406030204" pitchFamily="18" charset="0"/>
                              </a:rPr>
                            </m:ctrlPr>
                          </m:accPr>
                          <m:e>
                            <m:r>
                              <a:rPr lang="en-US" sz="2000" b="0" i="1" smtClean="0">
                                <a:latin typeface="Cambria Math" panose="02040503050406030204" pitchFamily="18" charset="0"/>
                              </a:rPr>
                              <m:t>𝑦</m:t>
                            </m:r>
                          </m:e>
                        </m:acc>
                      </m:e>
                      <m:sub>
                        <m:sSub>
                          <m:sSubPr>
                            <m:ctrlPr>
                              <a:rPr lang="en-IL" sz="2000" i="1" smtClean="0">
                                <a:latin typeface="Cambria Math" panose="02040503050406030204" pitchFamily="18" charset="0"/>
                              </a:rPr>
                            </m:ctrlPr>
                          </m:sSubPr>
                          <m:e>
                            <m:r>
                              <a:rPr lang="en-IL" sz="2000" i="1" smtClean="0">
                                <a:latin typeface="Cambria Math" panose="02040503050406030204" pitchFamily="18" charset="0"/>
                              </a:rPr>
                              <m:t>𝑅</m:t>
                            </m:r>
                          </m:e>
                          <m:sub>
                            <m:r>
                              <a:rPr lang="en-IL" sz="2000" i="1" smtClean="0">
                                <a:latin typeface="Cambria Math" panose="02040503050406030204" pitchFamily="18" charset="0"/>
                              </a:rPr>
                              <m:t>𝑗</m:t>
                            </m:r>
                          </m:sub>
                        </m:sSub>
                      </m:sub>
                    </m:sSub>
                  </m:oMath>
                </a14:m>
                <a:r>
                  <a:rPr lang="he-IL" sz="2000" dirty="0"/>
                  <a:t> הוא ממוצע התצפיות של </a:t>
                </a:r>
                <a:r>
                  <a:rPr lang="en-US" sz="2000" dirty="0"/>
                  <a:t> training set</a:t>
                </a:r>
                <a:r>
                  <a:rPr lang="he-IL" sz="2000" dirty="0"/>
                  <a:t>בתוך ה"קופסה" ה-</a:t>
                </a:r>
                <a:r>
                  <a:rPr lang="en-US" sz="2000" dirty="0"/>
                  <a:t>j</a:t>
                </a:r>
                <a:r>
                  <a:rPr lang="he-IL" sz="2000" dirty="0"/>
                  <a:t>.</a:t>
                </a:r>
              </a:p>
              <a:p>
                <a:pPr marL="457200" indent="-457200" algn="r" rtl="1">
                  <a:buFont typeface="+mj-lt"/>
                  <a:buAutoNum type="arabicPeriod" startAt="2"/>
                </a:pPr>
                <a:r>
                  <a:rPr lang="he-IL" sz="2000" b="0" i="0" u="none" strike="noStrike" dirty="0">
                    <a:effectLst/>
                    <a:latin typeface="Arial" panose="020B0604020202020204" pitchFamily="34" charset="0"/>
                  </a:rPr>
                  <a:t>לכל תצפית</a:t>
                </a:r>
                <a14:m>
                  <m:oMath xmlns:m="http://schemas.openxmlformats.org/officeDocument/2006/math">
                    <m:sSub>
                      <m:sSubPr>
                        <m:ctrlPr>
                          <a:rPr lang="en-IL" sz="2000" b="0" i="1" u="none" strike="noStrike" smtClean="0">
                            <a:effectLst/>
                            <a:latin typeface="Cambria Math" panose="02040503050406030204" pitchFamily="18" charset="0"/>
                          </a:rPr>
                        </m:ctrlPr>
                      </m:sSubPr>
                      <m:e>
                        <m:r>
                          <a:rPr lang="en-US" sz="2000" b="0" i="1" u="none" strike="noStrike" smtClean="0">
                            <a:effectLst/>
                            <a:latin typeface="Cambria Math" panose="02040503050406030204" pitchFamily="18" charset="0"/>
                          </a:rPr>
                          <m:t>𝑥</m:t>
                        </m:r>
                      </m:e>
                      <m:sub>
                        <m:r>
                          <a:rPr lang="en-US" sz="2000" b="0" i="1" u="none" strike="noStrike" smtClean="0">
                            <a:effectLst/>
                            <a:latin typeface="Cambria Math" panose="02040503050406030204" pitchFamily="18" charset="0"/>
                          </a:rPr>
                          <m:t>𝑖</m:t>
                        </m:r>
                      </m:sub>
                    </m:sSub>
                  </m:oMath>
                </a14:m>
                <a:r>
                  <a:rPr lang="en-US" sz="2000" b="0" i="0" u="none" strike="noStrike" dirty="0">
                    <a:effectLst/>
                    <a:latin typeface="Arial" panose="020B0604020202020204" pitchFamily="34" charset="0"/>
                  </a:rPr>
                  <a:t> </a:t>
                </a:r>
                <a:r>
                  <a:rPr lang="he-IL" sz="2000" b="0" i="0" u="none" strike="noStrike" dirty="0">
                    <a:effectLst/>
                    <a:latin typeface="Arial" panose="020B0604020202020204" pitchFamily="34" charset="0"/>
                  </a:rPr>
                  <a:t> שנופלת באזור </a:t>
                </a:r>
                <a14:m>
                  <m:oMath xmlns:m="http://schemas.openxmlformats.org/officeDocument/2006/math">
                    <m:sSub>
                      <m:sSubPr>
                        <m:ctrlPr>
                          <a:rPr lang="en-IL" sz="2000" b="0" i="1" u="none" strike="noStrike" smtClean="0">
                            <a:effectLst/>
                            <a:latin typeface="Cambria Math" panose="02040503050406030204" pitchFamily="18" charset="0"/>
                          </a:rPr>
                        </m:ctrlPr>
                      </m:sSubPr>
                      <m:e>
                        <m:r>
                          <a:rPr lang="en-US" sz="2000" b="0" i="1" u="none" strike="noStrike" smtClean="0">
                            <a:effectLst/>
                            <a:latin typeface="Cambria Math" panose="02040503050406030204" pitchFamily="18" charset="0"/>
                          </a:rPr>
                          <m:t>𝑅</m:t>
                        </m:r>
                      </m:e>
                      <m:sub>
                        <m:r>
                          <a:rPr lang="en-US" sz="2000" b="0" i="1" u="none" strike="noStrike" smtClean="0">
                            <a:effectLst/>
                            <a:latin typeface="Cambria Math" panose="02040503050406030204" pitchFamily="18" charset="0"/>
                          </a:rPr>
                          <m:t>𝑗</m:t>
                        </m:r>
                      </m:sub>
                    </m:sSub>
                  </m:oMath>
                </a14:m>
                <a:r>
                  <a:rPr lang="he-IL" dirty="0">
                    <a:latin typeface="Arial" panose="020B0604020202020204" pitchFamily="34" charset="0"/>
                  </a:rPr>
                  <a:t> י</a:t>
                </a:r>
                <a:r>
                  <a:rPr lang="he-IL" sz="2000" b="0" i="0" u="none" strike="noStrike" dirty="0">
                    <a:effectLst/>
                    <a:latin typeface="Arial" panose="020B0604020202020204" pitchFamily="34" charset="0"/>
                  </a:rPr>
                  <a:t>ש את אותו הניבוי שהוא הממוצע של הערכים באזור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𝑗</m:t>
                        </m:r>
                      </m:sub>
                    </m:sSub>
                  </m:oMath>
                </a14:m>
                <a:r>
                  <a:rPr lang="he-IL" sz="2000" b="0" i="0" u="none" strike="noStrike" dirty="0">
                    <a:effectLst/>
                    <a:latin typeface="Arial" panose="020B0604020202020204" pitchFamily="34" charset="0"/>
                  </a:rPr>
                  <a:t>.</a:t>
                </a:r>
              </a:p>
              <a:p>
                <a:pPr marL="0" indent="0" algn="r" rtl="1">
                  <a:buNone/>
                </a:pPr>
                <a:endParaRPr lang="he-IL" sz="2000" b="0" i="0" u="none" strike="noStrike" dirty="0">
                  <a:effectLst/>
                  <a:latin typeface="Arial" panose="020B0604020202020204" pitchFamily="34" charset="0"/>
                </a:endParaRPr>
              </a:p>
              <a:p>
                <a:pPr marL="0" indent="0" algn="r" rtl="1">
                  <a:buNone/>
                </a:pPr>
                <a:r>
                  <a:rPr lang="he-IL" sz="2000" dirty="0">
                    <a:solidFill>
                      <a:schemeClr val="bg2">
                        <a:lumMod val="25000"/>
                      </a:schemeClr>
                    </a:solidFill>
                  </a:rPr>
                  <a:t>*האזורים יכולים לקבל כל צורה אבל לצורך הפשטות נחלק אותם למלבנים (או ל"קופסאות"). </a:t>
                </a:r>
                <a:endParaRPr lang="en-US" sz="2000" dirty="0">
                  <a:solidFill>
                    <a:schemeClr val="bg2">
                      <a:lumMod val="2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667" r="-1818"/>
                </a:stretch>
              </a:blipFill>
            </p:spPr>
            <p:txBody>
              <a:bodyPr/>
              <a:lstStyle/>
              <a:p>
                <a:r>
                  <a:rPr lang="en-US">
                    <a:noFill/>
                  </a:rPr>
                  <a:t> </a:t>
                </a:r>
              </a:p>
            </p:txBody>
          </p:sp>
        </mc:Fallback>
      </mc:AlternateContent>
    </p:spTree>
    <p:extLst>
      <p:ext uri="{BB962C8B-B14F-4D97-AF65-F5344CB8AC3E}">
        <p14:creationId xmlns:p14="http://schemas.microsoft.com/office/powerpoint/2010/main" val="3732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9634"/>
            <a:ext cx="10058400" cy="1358537"/>
          </a:xfrm>
        </p:spPr>
        <p:txBody>
          <a:bodyPr anchor="ctr"/>
          <a:lstStyle/>
          <a:p>
            <a:pPr algn="ctr"/>
            <a:r>
              <a:rPr lang="he-IL" dirty="0">
                <a:effectLst>
                  <a:outerShdw blurRad="38100" dist="38100" dir="2700000" algn="tl">
                    <a:srgbClr val="000000">
                      <a:alpha val="43137"/>
                    </a:srgbClr>
                  </a:outerShdw>
                </a:effectLst>
                <a:cs typeface="+mn-cs"/>
              </a:rPr>
              <a:t>גידול וגיזום עצים</a:t>
            </a:r>
            <a:endParaRPr lang="en-US" dirty="0">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nchor="ctr"/>
          <a:lstStyle/>
          <a:p>
            <a:pPr marL="0" indent="0" algn="just" rtl="1">
              <a:lnSpc>
                <a:spcPct val="100000"/>
              </a:lnSpc>
              <a:buNone/>
            </a:pPr>
            <a:r>
              <a:rPr lang="he-IL" dirty="0"/>
              <a:t>כפי שראינו, העץ שבנינו קודם יכול לתת ניבוי טוב עבור ה</a:t>
            </a:r>
            <a:r>
              <a:rPr lang="en-US" dirty="0"/>
              <a:t>training set </a:t>
            </a:r>
            <a:r>
              <a:rPr lang="he-IL" dirty="0"/>
              <a:t> ולתת לנו מצב של התאמת יתר (</a:t>
            </a:r>
            <a:r>
              <a:rPr lang="en-US" dirty="0"/>
              <a:t>overfitting</a:t>
            </a:r>
            <a:r>
              <a:rPr lang="he-IL" dirty="0"/>
              <a:t>).</a:t>
            </a:r>
            <a:endParaRPr lang="en-US" b="0" dirty="0">
              <a:effectLst/>
            </a:endParaRPr>
          </a:p>
          <a:p>
            <a:pPr marL="0" indent="0" algn="just" rtl="1">
              <a:lnSpc>
                <a:spcPct val="100000"/>
              </a:lnSpc>
              <a:buNone/>
            </a:pPr>
            <a:r>
              <a:rPr lang="he-IL" dirty="0"/>
              <a:t>נראה שעץ קטן יותר יכול להוביל לשונות נמוכה ולפירוש טוב יותר אך בתשלום של הטיה.</a:t>
            </a:r>
            <a:endParaRPr lang="he-IL" b="0" dirty="0">
              <a:effectLst/>
            </a:endParaRPr>
          </a:p>
          <a:p>
            <a:pPr marL="0" indent="0" algn="just" rtl="1">
              <a:lnSpc>
                <a:spcPct val="100000"/>
              </a:lnSpc>
              <a:buNone/>
            </a:pPr>
            <a:r>
              <a:rPr lang="he-IL" dirty="0"/>
              <a:t>מטרת הגיזום</a:t>
            </a:r>
            <a:r>
              <a:rPr lang="en-US" dirty="0"/>
              <a:t> </a:t>
            </a:r>
            <a:r>
              <a:rPr lang="he-IL" dirty="0"/>
              <a:t> היא לבחור עבורנו תת עץ שיוביל לשיעור השגיאות הנמוך ביותר.</a:t>
            </a:r>
            <a:endParaRPr lang="he-IL" b="0" dirty="0">
              <a:effectLst/>
            </a:endParaRPr>
          </a:p>
          <a:p>
            <a:pPr marL="0" indent="0" algn="just" rtl="1">
              <a:buNone/>
            </a:pPr>
            <a:br>
              <a:rPr lang="he-IL" dirty="0"/>
            </a:br>
            <a:endParaRPr lang="en-US" dirty="0"/>
          </a:p>
        </p:txBody>
      </p:sp>
    </p:spTree>
    <p:extLst>
      <p:ext uri="{BB962C8B-B14F-4D97-AF65-F5344CB8AC3E}">
        <p14:creationId xmlns:p14="http://schemas.microsoft.com/office/powerpoint/2010/main" val="331152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509"/>
            <a:ext cx="10515600" cy="1436914"/>
          </a:xfrm>
        </p:spPr>
        <p:txBody>
          <a:bodyPr anchor="ctr"/>
          <a:lstStyle/>
          <a:p>
            <a:pPr algn="ctr"/>
            <a:r>
              <a:rPr lang="he-IL" dirty="0">
                <a:effectLst>
                  <a:outerShdw blurRad="38100" dist="38100" dir="2700000" algn="tl">
                    <a:srgbClr val="000000">
                      <a:alpha val="43137"/>
                    </a:srgbClr>
                  </a:outerShdw>
                </a:effectLst>
                <a:cs typeface="+mn-cs"/>
              </a:rPr>
              <a:t>אלגוריתם של גיזום:</a:t>
            </a:r>
            <a:endParaRPr lang="en-US" dirty="0">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07177"/>
                <a:ext cx="10515600" cy="4572000"/>
              </a:xfrm>
            </p:spPr>
            <p:txBody>
              <a:bodyPr>
                <a:normAutofit/>
              </a:bodyPr>
              <a:lstStyle/>
              <a:p>
                <a:pPr marL="514350" indent="-514350" algn="r" rtl="1">
                  <a:buFont typeface="+mj-lt"/>
                  <a:buAutoNum type="arabicPeriod"/>
                </a:pPr>
                <a:r>
                  <a:rPr lang="he-IL" dirty="0"/>
                  <a:t>נגדל עץ גדול על </a:t>
                </a:r>
                <a:r>
                  <a:rPr lang="en-US" dirty="0"/>
                  <a:t>training set</a:t>
                </a:r>
                <a:r>
                  <a:rPr lang="he-IL" dirty="0"/>
                  <a:t> ונעצור רק כאשר בכל עלה יש מספר מינימלי של תצפיות.</a:t>
                </a:r>
              </a:p>
              <a:p>
                <a:pPr marL="514350" indent="-514350" algn="r" rtl="1">
                  <a:buFont typeface="+mj-lt"/>
                  <a:buAutoNum type="arabicPeriod"/>
                </a:pPr>
                <a:r>
                  <a:rPr lang="he-IL" dirty="0"/>
                  <a:t>חישוב </a:t>
                </a:r>
                <a:r>
                  <a:rPr lang="he-IL"/>
                  <a:t>עלות מורכבות העץ </a:t>
                </a:r>
                <a:r>
                  <a:rPr lang="he-IL" dirty="0"/>
                  <a:t>בעזרת הנוסחה:</a:t>
                </a:r>
              </a:p>
              <a:p>
                <a:pPr marL="0" indent="0" algn="r" rtl="1">
                  <a:buNone/>
                </a:pPr>
                <a14:m>
                  <m:oMathPara xmlns:m="http://schemas.openxmlformats.org/officeDocument/2006/math">
                    <m:oMathParaPr>
                      <m:jc m:val="centerGroup"/>
                    </m:oMathParaPr>
                    <m:oMath xmlns:m="http://schemas.openxmlformats.org/officeDocument/2006/math">
                      <m:nary>
                        <m:naryPr>
                          <m:chr m:val="∑"/>
                          <m:ctrlPr>
                            <a:rPr lang="en-IL"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he-IL" b="0" i="1" smtClean="0">
                              <a:latin typeface="Cambria Math" panose="02040503050406030204" pitchFamily="18" charset="0"/>
                            </a:rPr>
                            <m:t>|</m:t>
                          </m:r>
                          <m:r>
                            <a:rPr lang="en-US" b="0" i="1" smtClean="0">
                              <a:latin typeface="Cambria Math" panose="02040503050406030204" pitchFamily="18" charset="0"/>
                            </a:rPr>
                            <m:t>𝑇</m:t>
                          </m:r>
                          <m:r>
                            <a:rPr lang="he-IL" b="0" i="1" smtClean="0">
                              <a:latin typeface="Cambria Math" panose="02040503050406030204" pitchFamily="18" charset="0"/>
                            </a:rPr>
                            <m:t>|</m:t>
                          </m:r>
                        </m:sup>
                        <m:e>
                          <m:nary>
                            <m:naryPr>
                              <m:chr m:val="∑"/>
                              <m:supHide m:val="on"/>
                              <m:ctrlPr>
                                <a:rPr lang="en-IL"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IL"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IL" b="0" i="1" smtClean="0">
                                  <a:latin typeface="Cambria Math" panose="02040503050406030204" pitchFamily="18" charset="0"/>
                                  <a:ea typeface="Cambria Math" panose="02040503050406030204" pitchFamily="18" charset="0"/>
                                </a:rPr>
                                <m:t>∈</m:t>
                              </m:r>
                              <m:sSub>
                                <m:sSubPr>
                                  <m:ctrlPr>
                                    <a:rPr lang="en-IL"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𝑚</m:t>
                                  </m:r>
                                </m:sub>
                              </m:sSub>
                            </m:sub>
                            <m:sup/>
                            <m:e>
                              <m:sSup>
                                <m:sSupPr>
                                  <m:ctrlPr>
                                    <a:rPr lang="en-US" i="1">
                                      <a:latin typeface="Cambria Math" panose="02040503050406030204" pitchFamily="18" charset="0"/>
                                    </a:rPr>
                                  </m:ctrlPr>
                                </m:sSupPr>
                                <m:e>
                                  <m:sSub>
                                    <m:sSubPr>
                                      <m:ctrlPr>
                                        <a:rPr lang="en-IL" i="1">
                                          <a:latin typeface="Cambria Math" panose="02040503050406030204" pitchFamily="18" charset="0"/>
                                        </a:rPr>
                                      </m:ctrlPr>
                                    </m:sSubPr>
                                    <m:e>
                                      <m:r>
                                        <a:rPr lang="en-US" i="1">
                                          <a:latin typeface="Cambria Math" panose="02040503050406030204" pitchFamily="18" charset="0"/>
                                        </a:rPr>
                                        <m:t>(</m:t>
                                      </m:r>
                                      <m:r>
                                        <a:rPr lang="en-IL" i="1">
                                          <a:latin typeface="Cambria Math" panose="02040503050406030204" pitchFamily="18" charset="0"/>
                                        </a:rPr>
                                        <m:t>𝑦</m:t>
                                      </m:r>
                                    </m:e>
                                    <m:sub>
                                      <m:r>
                                        <a:rPr lang="en-IL" i="1">
                                          <a:latin typeface="Cambria Math" panose="02040503050406030204" pitchFamily="18" charset="0"/>
                                        </a:rPr>
                                        <m:t>𝑖</m:t>
                                      </m:r>
                                    </m:sub>
                                  </m:sSub>
                                  <m:r>
                                    <a:rPr lang="en-IL" i="1">
                                      <a:latin typeface="Cambria Math" panose="02040503050406030204" pitchFamily="18" charset="0"/>
                                    </a:rPr>
                                    <m:t>−</m:t>
                                  </m:r>
                                  <m:sSub>
                                    <m:sSubPr>
                                      <m:ctrlPr>
                                        <a:rPr lang="en-IL" i="1">
                                          <a:latin typeface="Cambria Math" panose="02040503050406030204" pitchFamily="18" charset="0"/>
                                        </a:rPr>
                                      </m:ctrlPr>
                                    </m:sSubPr>
                                    <m:e>
                                      <m:acc>
                                        <m:accPr>
                                          <m:chr m:val="̂"/>
                                          <m:ctrlPr>
                                            <a:rPr lang="en-IL" i="1">
                                              <a:latin typeface="Cambria Math" panose="02040503050406030204" pitchFamily="18" charset="0"/>
                                            </a:rPr>
                                          </m:ctrlPr>
                                        </m:accPr>
                                        <m:e>
                                          <m:r>
                                            <a:rPr lang="en-US" i="1">
                                              <a:latin typeface="Cambria Math" panose="02040503050406030204" pitchFamily="18" charset="0"/>
                                            </a:rPr>
                                            <m:t>𝑦</m:t>
                                          </m:r>
                                        </m:e>
                                      </m:acc>
                                    </m:e>
                                    <m:sub>
                                      <m:sSub>
                                        <m:sSubPr>
                                          <m:ctrlPr>
                                            <a:rPr lang="en-IL" i="1">
                                              <a:latin typeface="Cambria Math" panose="02040503050406030204" pitchFamily="18" charset="0"/>
                                            </a:rPr>
                                          </m:ctrlPr>
                                        </m:sSubPr>
                                        <m:e>
                                          <m:r>
                                            <a:rPr lang="en-IL" i="1">
                                              <a:latin typeface="Cambria Math" panose="02040503050406030204" pitchFamily="18" charset="0"/>
                                            </a:rPr>
                                            <m:t>𝑅</m:t>
                                          </m:r>
                                        </m:e>
                                        <m:sub>
                                          <m:r>
                                            <a:rPr lang="en-US" b="0" i="1" smtClean="0">
                                              <a:latin typeface="Cambria Math" panose="02040503050406030204" pitchFamily="18" charset="0"/>
                                            </a:rPr>
                                            <m:t>𝑚</m:t>
                                          </m:r>
                                        </m:sub>
                                      </m:sSub>
                                    </m:sub>
                                  </m:sSub>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e>
                          </m:nary>
                        </m:e>
                      </m:nary>
                      <m:r>
                        <a:rPr lang="en-IL" i="1" smtClean="0">
                          <a:latin typeface="Cambria Math" panose="02040503050406030204" pitchFamily="18" charset="0"/>
                          <a:ea typeface="Cambria Math" panose="02040503050406030204" pitchFamily="18" charset="0"/>
                        </a:rPr>
                        <m:t>𝛼</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m:t>
                          </m:r>
                        </m:e>
                      </m:d>
                    </m:oMath>
                  </m:oMathPara>
                </a14:m>
                <a:endParaRPr lang="he-IL" b="0" dirty="0">
                  <a:ea typeface="Cambria Math" panose="02040503050406030204" pitchFamily="18" charset="0"/>
                </a:endParaRPr>
              </a:p>
              <a:p>
                <a:pPr marL="514350" indent="-514350" algn="r" rtl="1">
                  <a:buFont typeface="+mj-lt"/>
                  <a:buAutoNum type="arabicPeriod" startAt="3"/>
                </a:pPr>
                <a:r>
                  <a:rPr lang="he-IL" dirty="0"/>
                  <a:t>כדי לבחון מהו פרמטר </a:t>
                </a:r>
                <a14:m>
                  <m:oMath xmlns:m="http://schemas.openxmlformats.org/officeDocument/2006/math">
                    <m:r>
                      <a:rPr lang="en-IL" i="1" smtClean="0">
                        <a:latin typeface="Cambria Math" panose="02040503050406030204" pitchFamily="18" charset="0"/>
                        <a:ea typeface="Cambria Math" panose="02040503050406030204" pitchFamily="18" charset="0"/>
                      </a:rPr>
                      <m:t>𝛼</m:t>
                    </m:r>
                  </m:oMath>
                </a14:m>
                <a:r>
                  <a:rPr lang="en-US" dirty="0"/>
                  <a:t> </a:t>
                </a:r>
                <a:r>
                  <a:rPr lang="he-IL" dirty="0"/>
                  <a:t>  הרצוי נשתמש ב-</a:t>
                </a:r>
                <a:r>
                  <a:rPr lang="en-US" dirty="0"/>
                  <a:t>cross-validation </a:t>
                </a:r>
                <a:r>
                  <a:rPr lang="he-IL" dirty="0"/>
                  <a:t> שמחלק את ה</a:t>
                </a:r>
                <a:r>
                  <a:rPr lang="en-US" dirty="0"/>
                  <a:t>training set </a:t>
                </a:r>
                <a:r>
                  <a:rPr lang="he-IL" dirty="0"/>
                  <a:t> ל-</a:t>
                </a:r>
                <a:r>
                  <a:rPr lang="en-US" dirty="0"/>
                  <a:t>K</a:t>
                </a:r>
                <a:r>
                  <a:rPr lang="he-IL" dirty="0"/>
                  <a:t> חלקים. עבור כל </a:t>
                </a:r>
                <a:r>
                  <a:rPr lang="en-US" dirty="0"/>
                  <a:t>k=1,</a:t>
                </a:r>
                <a:r>
                  <a:rPr lang="en-IL" dirty="0"/>
                  <a:t>…</a:t>
                </a:r>
                <a:r>
                  <a:rPr lang="en-US" dirty="0"/>
                  <a:t>,K</a:t>
                </a:r>
                <a:r>
                  <a:rPr lang="he-IL" dirty="0"/>
                  <a:t> נבצע:</a:t>
                </a:r>
              </a:p>
              <a:p>
                <a:pPr lvl="1" algn="r" rtl="1">
                  <a:buFont typeface="+mj-lt"/>
                  <a:buAutoNum type="arabicPeriod"/>
                </a:pPr>
                <a:r>
                  <a:rPr lang="he-IL" sz="1600" dirty="0"/>
                  <a:t>חזרה על שלבים 1-2 על כל התצפיות מלבד התצפיות שנבחרו להיות </a:t>
                </a:r>
                <a:r>
                  <a:rPr lang="en-US" sz="1600" dirty="0"/>
                  <a:t>validation</a:t>
                </a:r>
                <a:r>
                  <a:rPr lang="he-IL" sz="1600" dirty="0"/>
                  <a:t>.</a:t>
                </a:r>
              </a:p>
              <a:p>
                <a:pPr lvl="1" algn="r" rtl="1">
                  <a:buFont typeface="+mj-lt"/>
                  <a:buAutoNum type="arabicPeriod"/>
                </a:pPr>
                <a:r>
                  <a:rPr lang="he-IL" sz="1600" dirty="0"/>
                  <a:t>עבור כל שלב מחשבים את ערך ממוצע השגיאה הריבועית של החיזוי</a:t>
                </a:r>
                <a:r>
                  <a:rPr lang="en-US" sz="1600" dirty="0"/>
                  <a:t>mean squared prediction error) </a:t>
                </a:r>
                <a:r>
                  <a:rPr lang="he-IL" sz="1600" dirty="0"/>
                  <a:t>) על </a:t>
                </a:r>
                <a:r>
                  <a:rPr lang="en-US" sz="1600" dirty="0"/>
                  <a:t>validation</a:t>
                </a:r>
                <a:r>
                  <a:rPr lang="he-IL" sz="1600" dirty="0"/>
                  <a:t>, כפונקציה של</a:t>
                </a:r>
                <a:r>
                  <a:rPr lang="en-US" sz="1600" dirty="0"/>
                  <a:t> </a:t>
                </a:r>
                <a14:m>
                  <m:oMath xmlns:m="http://schemas.openxmlformats.org/officeDocument/2006/math">
                    <m:r>
                      <a:rPr lang="en-IL"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  </m:t>
                    </m:r>
                  </m:oMath>
                </a14:m>
                <a:r>
                  <a:rPr lang="he-IL" sz="1600" dirty="0"/>
                  <a:t>.</a:t>
                </a:r>
              </a:p>
              <a:p>
                <a:pPr marL="0" indent="0" algn="r" rtl="1">
                  <a:buNone/>
                </a:pPr>
                <a:r>
                  <a:rPr lang="he-IL" sz="1800" dirty="0"/>
                  <a:t>לאחר ביצוע, נמצע את התוצאות עבור כל ערך </a:t>
                </a:r>
                <a14:m>
                  <m:oMath xmlns:m="http://schemas.openxmlformats.org/officeDocument/2006/math">
                    <m:r>
                      <a:rPr lang="en-IL" sz="1800" i="1" smtClean="0">
                        <a:latin typeface="Cambria Math" panose="02040503050406030204" pitchFamily="18" charset="0"/>
                        <a:ea typeface="Cambria Math" panose="02040503050406030204" pitchFamily="18" charset="0"/>
                      </a:rPr>
                      <m:t>𝛼</m:t>
                    </m:r>
                  </m:oMath>
                </a14:m>
                <a:r>
                  <a:rPr lang="he-IL" sz="1800" dirty="0"/>
                  <a:t>  ונבחר את ה-</a:t>
                </a:r>
                <a:r>
                  <a:rPr lang="en-IL" sz="1800" dirty="0">
                    <a:ea typeface="Cambria Math" panose="02040503050406030204" pitchFamily="18" charset="0"/>
                  </a:rPr>
                  <a:t> </a:t>
                </a:r>
                <a14:m>
                  <m:oMath xmlns:m="http://schemas.openxmlformats.org/officeDocument/2006/math">
                    <m:r>
                      <a:rPr lang="en-IL" sz="1800" i="1" smtClean="0">
                        <a:latin typeface="Cambria Math" panose="02040503050406030204" pitchFamily="18" charset="0"/>
                        <a:ea typeface="Cambria Math" panose="02040503050406030204" pitchFamily="18" charset="0"/>
                      </a:rPr>
                      <m:t>𝛼</m:t>
                    </m:r>
                  </m:oMath>
                </a14:m>
                <a:r>
                  <a:rPr lang="he-IL" sz="1800" dirty="0"/>
                  <a:t> אשר ממזערת את הטעות הממוצעת.</a:t>
                </a:r>
              </a:p>
              <a:p>
                <a:pPr marL="514350" indent="-514350" algn="r" rtl="1">
                  <a:buFont typeface="+mj-lt"/>
                  <a:buAutoNum type="arabicPeriod" startAt="4"/>
                </a:pPr>
                <a:r>
                  <a:rPr lang="he-IL" dirty="0"/>
                  <a:t>החזר את תת העץ משלב 2 שתואם לערך ה-</a:t>
                </a:r>
                <a:r>
                  <a:rPr lang="en-IL" dirty="0">
                    <a:ea typeface="Cambria Math" panose="02040503050406030204" pitchFamily="18" charset="0"/>
                  </a:rPr>
                  <a:t> </a:t>
                </a:r>
                <a14:m>
                  <m:oMath xmlns:m="http://schemas.openxmlformats.org/officeDocument/2006/math">
                    <m:r>
                      <a:rPr lang="en-IL" i="1" smtClean="0">
                        <a:latin typeface="Cambria Math" panose="02040503050406030204" pitchFamily="18" charset="0"/>
                        <a:ea typeface="Cambria Math" panose="02040503050406030204" pitchFamily="18" charset="0"/>
                      </a:rPr>
                      <m:t>𝛼</m:t>
                    </m:r>
                  </m:oMath>
                </a14:m>
                <a:r>
                  <a:rPr lang="he-IL" dirty="0"/>
                  <a:t>שנבחר.</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07177"/>
                <a:ext cx="10515600" cy="4572000"/>
              </a:xfrm>
              <a:blipFill>
                <a:blip r:embed="rId2"/>
                <a:stretch>
                  <a:fillRect t="-1600" r="-1507"/>
                </a:stretch>
              </a:blipFill>
            </p:spPr>
            <p:txBody>
              <a:bodyPr/>
              <a:lstStyle/>
              <a:p>
                <a:r>
                  <a:rPr lang="he-IL">
                    <a:noFill/>
                  </a:rPr>
                  <a:t> </a:t>
                </a:r>
              </a:p>
            </p:txBody>
          </p:sp>
        </mc:Fallback>
      </mc:AlternateContent>
    </p:spTree>
    <p:extLst>
      <p:ext uri="{BB962C8B-B14F-4D97-AF65-F5344CB8AC3E}">
        <p14:creationId xmlns:p14="http://schemas.microsoft.com/office/powerpoint/2010/main" val="170129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31073"/>
            <a:ext cx="10058400" cy="1267097"/>
          </a:xfrm>
        </p:spPr>
        <p:txBody>
          <a:bodyPr anchor="ctr"/>
          <a:lstStyle/>
          <a:p>
            <a:pPr algn="ctr"/>
            <a:r>
              <a:rPr lang="he-IL" dirty="0">
                <a:effectLst>
                  <a:outerShdw blurRad="38100" dist="38100" dir="2700000" algn="tl">
                    <a:srgbClr val="000000">
                      <a:alpha val="43137"/>
                    </a:srgbClr>
                  </a:outerShdw>
                </a:effectLst>
                <a:cs typeface="+mn-cs"/>
              </a:rPr>
              <a:t>עצי סיווג</a:t>
            </a:r>
            <a:endParaRPr lang="en-US" dirty="0">
              <a:effectLst>
                <a:outerShdw blurRad="38100" dist="38100" dir="2700000" algn="tl">
                  <a:srgbClr val="000000">
                    <a:alpha val="43137"/>
                  </a:srgbClr>
                </a:outerShdw>
              </a:effectLst>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81052"/>
                <a:ext cx="10515600" cy="4295912"/>
              </a:xfrm>
            </p:spPr>
            <p:txBody>
              <a:bodyPr>
                <a:noAutofit/>
              </a:bodyPr>
              <a:lstStyle/>
              <a:p>
                <a:pPr marL="0" indent="0" algn="r" rtl="1">
                  <a:lnSpc>
                    <a:spcPct val="120000"/>
                  </a:lnSpc>
                  <a:buNone/>
                </a:pPr>
                <a:r>
                  <a:rPr lang="he-IL" sz="1600" dirty="0"/>
                  <a:t>עצי סיווג נותנים מענה לבעיות סיווג, כלומר, כאשר משתנה התגובה הוא משתנה </a:t>
                </a:r>
                <a:r>
                  <a:rPr lang="he-IL" sz="1600" u="sng" dirty="0"/>
                  <a:t>קטגוריאלי</a:t>
                </a:r>
                <a:r>
                  <a:rPr lang="he-IL" sz="1600" dirty="0"/>
                  <a:t>. תהליך בניית העץ דומה מאוד לזה של עץ רגרסיה, כאשר השוני היחיד הוא שעץ הסיווג משמש לחיזוי תגובה איכותית ולא תגובה כמותית. בניגוד לעצי רגרסיה, בעצי סיווג, התצפית החזויה תשוייך לקטגוריה הכי נפוצה בקרב התצפיות מה </a:t>
                </a:r>
                <a:r>
                  <a:rPr lang="en-US" sz="1600" dirty="0"/>
                  <a:t>training set</a:t>
                </a:r>
                <a:r>
                  <a:rPr lang="he-IL" sz="1600" dirty="0"/>
                  <a:t> </a:t>
                </a:r>
                <a:r>
                  <a:rPr lang="en-US" sz="1600" dirty="0"/>
                  <a:t> </a:t>
                </a:r>
                <a:r>
                  <a:rPr lang="he-IL" sz="1600" dirty="0"/>
                  <a:t>שבאותה "קופסה".</a:t>
                </a:r>
              </a:p>
              <a:p>
                <a:pPr marL="0" indent="0" algn="r" rtl="1">
                  <a:lnSpc>
                    <a:spcPct val="120000"/>
                  </a:lnSpc>
                  <a:buNone/>
                </a:pPr>
                <a:r>
                  <a:rPr lang="he-IL" sz="1600" dirty="0"/>
                  <a:t>בעצי סיווג לא משתמשים ב-</a:t>
                </a:r>
                <a:r>
                  <a:rPr lang="en-US" sz="1600" dirty="0"/>
                  <a:t>SSR </a:t>
                </a:r>
                <a:r>
                  <a:rPr lang="he-IL" sz="1600" dirty="0"/>
                  <a:t> לבדיקת טיב הפיצול, אלא משתמשים ב</a:t>
                </a:r>
                <a:r>
                  <a:rPr lang="he-IL" sz="1600" u="sng" dirty="0"/>
                  <a:t>שיעור טעות הסיווג</a:t>
                </a:r>
                <a:r>
                  <a:rPr lang="he-IL" sz="1600" dirty="0"/>
                  <a:t>, כלומר, נהוג להשתמש במדד</a:t>
                </a:r>
                <a:r>
                  <a:rPr lang="en-US" sz="1600" dirty="0"/>
                  <a:t>Gini </a:t>
                </a:r>
                <a:r>
                  <a:rPr lang="he-IL" sz="1600" dirty="0"/>
                  <a:t> הנקרא גם מדד ההומגניות</a:t>
                </a:r>
                <a:r>
                  <a:rPr lang="en-US" sz="1600" dirty="0"/>
                  <a:t>purity) </a:t>
                </a:r>
                <a:r>
                  <a:rPr lang="he-IL" sz="1600" dirty="0"/>
                  <a:t>) של הצומת.</a:t>
                </a:r>
                <a:endParaRPr lang="en-US" sz="1600" dirty="0"/>
              </a:p>
              <a:p>
                <a:pPr marL="0" indent="0" algn="r" rtl="1">
                  <a:lnSpc>
                    <a:spcPct val="120000"/>
                  </a:lnSpc>
                  <a:buNone/>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rPr>
                        <m:t>G</m:t>
                      </m:r>
                      <m:r>
                        <a:rPr lang="en-US" sz="1600" b="0" i="0" smtClean="0">
                          <a:latin typeface="Cambria Math" panose="02040503050406030204" pitchFamily="18" charset="0"/>
                        </a:rPr>
                        <m:t>=</m:t>
                      </m:r>
                      <m:nary>
                        <m:naryPr>
                          <m:chr m:val="∑"/>
                          <m:ctrlPr>
                            <a:rPr lang="en-IL" sz="1600" b="0" i="1" smtClean="0">
                              <a:latin typeface="Cambria Math" panose="02040503050406030204" pitchFamily="18" charset="0"/>
                            </a:rPr>
                          </m:ctrlPr>
                        </m:naryPr>
                        <m:sub>
                          <m:r>
                            <m:rPr>
                              <m:sty m:val="p"/>
                              <m:brk m:alnAt="23"/>
                            </m:rPr>
                            <a:rPr lang="en-US" sz="1600" b="0" i="0" smtClean="0">
                              <a:latin typeface="Cambria Math" panose="02040503050406030204" pitchFamily="18" charset="0"/>
                            </a:rPr>
                            <m:t>k</m:t>
                          </m:r>
                          <m:r>
                            <a:rPr lang="en-US" sz="1600" b="0" i="0" smtClean="0">
                              <a:latin typeface="Cambria Math" panose="02040503050406030204" pitchFamily="18" charset="0"/>
                            </a:rPr>
                            <m:t>=</m:t>
                          </m:r>
                          <m:r>
                            <m:rPr>
                              <m:brk m:alnAt="23"/>
                            </m:rPr>
                            <a:rPr lang="en-US" sz="1600" b="0" i="0" smtClean="0">
                              <a:latin typeface="Cambria Math" panose="02040503050406030204" pitchFamily="18" charset="0"/>
                            </a:rPr>
                            <m:t>1</m:t>
                          </m:r>
                        </m:sub>
                        <m:sup>
                          <m:r>
                            <m:rPr>
                              <m:sty m:val="p"/>
                            </m:rPr>
                            <a:rPr lang="en-US" sz="1600" b="0" i="0" smtClean="0">
                              <a:latin typeface="Cambria Math" panose="02040503050406030204" pitchFamily="18" charset="0"/>
                            </a:rPr>
                            <m:t>K</m:t>
                          </m:r>
                        </m:sup>
                        <m:e>
                          <m:acc>
                            <m:accPr>
                              <m:chr m:val="̇"/>
                              <m:ctrlPr>
                                <a:rPr lang="en-IL" sz="1600" b="0" i="1" smtClean="0">
                                  <a:latin typeface="Cambria Math" panose="02040503050406030204" pitchFamily="18" charset="0"/>
                                </a:rPr>
                              </m:ctrlPr>
                            </m:accPr>
                            <m:e>
                              <m:sSub>
                                <m:sSubPr>
                                  <m:ctrlPr>
                                    <a:rPr lang="en-IL" sz="1600" b="0" i="1" smtClean="0">
                                      <a:latin typeface="Cambria Math" panose="02040503050406030204" pitchFamily="18" charset="0"/>
                                    </a:rPr>
                                  </m:ctrlPr>
                                </m:sSubPr>
                                <m:e>
                                  <m:acc>
                                    <m:accPr>
                                      <m:chr m:val="̂"/>
                                      <m:ctrlPr>
                                        <a:rPr lang="en-IL" sz="1600" b="0" i="1" smtClean="0">
                                          <a:latin typeface="Cambria Math" panose="02040503050406030204" pitchFamily="18" charset="0"/>
                                        </a:rPr>
                                      </m:ctrlPr>
                                    </m:accPr>
                                    <m:e>
                                      <m:r>
                                        <m:rPr>
                                          <m:sty m:val="p"/>
                                        </m:rPr>
                                        <a:rPr lang="en-US" sz="1600" b="0" i="0" smtClean="0">
                                          <a:latin typeface="Cambria Math" panose="02040503050406030204" pitchFamily="18" charset="0"/>
                                        </a:rPr>
                                        <m:t>p</m:t>
                                      </m:r>
                                    </m:e>
                                  </m:acc>
                                </m:e>
                                <m:sub>
                                  <m:r>
                                    <m:rPr>
                                      <m:sty m:val="p"/>
                                    </m:rPr>
                                    <a:rPr lang="en-US" sz="1600" b="0" i="0" smtClean="0">
                                      <a:latin typeface="Cambria Math" panose="02040503050406030204" pitchFamily="18" charset="0"/>
                                    </a:rPr>
                                    <m:t>mk</m:t>
                                  </m:r>
                                </m:sub>
                              </m:sSub>
                              <m:r>
                                <a:rPr lang="en-US" sz="1600" b="0" i="0" smtClean="0">
                                  <a:latin typeface="Cambria Math" panose="02040503050406030204" pitchFamily="18" charset="0"/>
                                </a:rPr>
                                <m:t>(</m:t>
                              </m:r>
                              <m:r>
                                <a:rPr lang="en-US" sz="1600" b="0" i="0" smtClean="0">
                                  <a:latin typeface="Cambria Math" panose="02040503050406030204" pitchFamily="18" charset="0"/>
                                </a:rPr>
                                <m:t>1</m:t>
                              </m:r>
                              <m:r>
                                <a:rPr lang="en-US" sz="1600" b="0" i="0" smtClean="0">
                                  <a:latin typeface="Cambria Math" panose="02040503050406030204" pitchFamily="18" charset="0"/>
                                </a:rPr>
                                <m:t>−</m:t>
                              </m:r>
                              <m:sSub>
                                <m:sSubPr>
                                  <m:ctrlPr>
                                    <a:rPr lang="en-IL" sz="1600" b="0" i="1" smtClean="0">
                                      <a:latin typeface="Cambria Math" panose="02040503050406030204" pitchFamily="18" charset="0"/>
                                    </a:rPr>
                                  </m:ctrlPr>
                                </m:sSubPr>
                                <m:e>
                                  <m:acc>
                                    <m:accPr>
                                      <m:chr m:val="̂"/>
                                      <m:ctrlPr>
                                        <a:rPr lang="en-IL" sz="1600" b="0" i="1" smtClean="0">
                                          <a:latin typeface="Cambria Math" panose="02040503050406030204" pitchFamily="18" charset="0"/>
                                        </a:rPr>
                                      </m:ctrlPr>
                                    </m:accPr>
                                    <m:e>
                                      <m:r>
                                        <m:rPr>
                                          <m:sty m:val="p"/>
                                        </m:rPr>
                                        <a:rPr lang="en-US" sz="1600" b="0" i="0" smtClean="0">
                                          <a:latin typeface="Cambria Math" panose="02040503050406030204" pitchFamily="18" charset="0"/>
                                        </a:rPr>
                                        <m:t>p</m:t>
                                      </m:r>
                                    </m:e>
                                  </m:acc>
                                </m:e>
                                <m:sub>
                                  <m:r>
                                    <m:rPr>
                                      <m:sty m:val="p"/>
                                    </m:rPr>
                                    <a:rPr lang="en-US" sz="1600" b="0" i="0" smtClean="0">
                                      <a:latin typeface="Cambria Math" panose="02040503050406030204" pitchFamily="18" charset="0"/>
                                    </a:rPr>
                                    <m:t>mk</m:t>
                                  </m:r>
                                </m:sub>
                              </m:sSub>
                              <m:r>
                                <a:rPr lang="en-US" sz="1600" b="0" i="0" smtClean="0">
                                  <a:latin typeface="Cambria Math" panose="02040503050406030204" pitchFamily="18" charset="0"/>
                                </a:rPr>
                                <m:t>)</m:t>
                              </m:r>
                            </m:e>
                          </m:acc>
                        </m:e>
                      </m:nary>
                    </m:oMath>
                  </m:oMathPara>
                </a14:m>
                <a:endParaRPr lang="he-IL" sz="1600" dirty="0"/>
              </a:p>
              <a:p>
                <a:pPr marL="0" indent="0" algn="r" rtl="1">
                  <a:lnSpc>
                    <a:spcPct val="120000"/>
                  </a:lnSpc>
                  <a:buNone/>
                </a:pPr>
                <a:r>
                  <a:rPr lang="he-IL" sz="1600" dirty="0"/>
                  <a:t>כאשר </a:t>
                </a:r>
                <a14:m>
                  <m:oMath xmlns:m="http://schemas.openxmlformats.org/officeDocument/2006/math">
                    <m:sSub>
                      <m:sSubPr>
                        <m:ctrlPr>
                          <a:rPr lang="en-IL" sz="1600" b="0" i="1" smtClean="0">
                            <a:latin typeface="Cambria Math" panose="02040503050406030204" pitchFamily="18" charset="0"/>
                          </a:rPr>
                        </m:ctrlPr>
                      </m:sSubPr>
                      <m:e>
                        <m:acc>
                          <m:accPr>
                            <m:chr m:val="̂"/>
                            <m:ctrlPr>
                              <a:rPr lang="en-IL" sz="1600" b="0" i="1" smtClean="0">
                                <a:latin typeface="Cambria Math" panose="02040503050406030204" pitchFamily="18" charset="0"/>
                              </a:rPr>
                            </m:ctrlPr>
                          </m:accPr>
                          <m:e>
                            <m:r>
                              <m:rPr>
                                <m:sty m:val="p"/>
                              </m:rPr>
                              <a:rPr lang="en-US" sz="1600" b="0" i="0" smtClean="0">
                                <a:latin typeface="Cambria Math" panose="02040503050406030204" pitchFamily="18" charset="0"/>
                              </a:rPr>
                              <m:t>p</m:t>
                            </m:r>
                          </m:e>
                        </m:acc>
                      </m:e>
                      <m:sub>
                        <m:r>
                          <m:rPr>
                            <m:sty m:val="p"/>
                          </m:rPr>
                          <a:rPr lang="en-US" sz="1600" b="0" i="0" smtClean="0">
                            <a:latin typeface="Cambria Math" panose="02040503050406030204" pitchFamily="18" charset="0"/>
                          </a:rPr>
                          <m:t>mk</m:t>
                        </m:r>
                      </m:sub>
                    </m:sSub>
                  </m:oMath>
                </a14:m>
                <a:r>
                  <a:rPr lang="he-IL" sz="1600" dirty="0"/>
                  <a:t> הוא  הפרופורציה של תצפיות במרחב ה-</a:t>
                </a:r>
                <a:r>
                  <a:rPr lang="en-US" sz="1600" dirty="0"/>
                  <a:t>m</a:t>
                </a:r>
                <a:r>
                  <a:rPr lang="he-IL" sz="1600" dirty="0"/>
                  <a:t>, עם סיווג </a:t>
                </a:r>
                <a:r>
                  <a:rPr lang="en-US" sz="1600" dirty="0"/>
                  <a:t>k</a:t>
                </a:r>
                <a:r>
                  <a:rPr lang="he-IL" sz="1600" dirty="0"/>
                  <a:t>. </a:t>
                </a:r>
              </a:p>
              <a:p>
                <a:pPr marL="0" indent="0" algn="r" rtl="1">
                  <a:lnSpc>
                    <a:spcPct val="120000"/>
                  </a:lnSpc>
                  <a:buNone/>
                </a:pPr>
                <a:r>
                  <a:rPr lang="he-IL" sz="1600" dirty="0"/>
                  <a:t>זהו מדד שאחראי לזהות את "טוהר" העלה. ערך</a:t>
                </a:r>
                <a:r>
                  <a:rPr lang="ru-RU" sz="1600" dirty="0"/>
                  <a:t> </a:t>
                </a:r>
                <a:r>
                  <a:rPr lang="en-US" sz="1600" dirty="0"/>
                  <a:t> Gini </a:t>
                </a:r>
                <a:r>
                  <a:rPr lang="he-IL" sz="1600" dirty="0"/>
                  <a:t>קטן אומר שאחד מהסיווגים יותר דומיננטי ואז העלה יהיה יותר "טהור".  </a:t>
                </a:r>
                <a:br>
                  <a:rPr lang="he-IL" sz="1600" dirty="0"/>
                </a:b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81052"/>
                <a:ext cx="10515600" cy="4295912"/>
              </a:xfrm>
              <a:blipFill>
                <a:blip r:embed="rId2"/>
                <a:stretch>
                  <a:fillRect l="-1623" r="-1159"/>
                </a:stretch>
              </a:blipFill>
            </p:spPr>
            <p:txBody>
              <a:bodyPr/>
              <a:lstStyle/>
              <a:p>
                <a:r>
                  <a:rPr lang="en-US">
                    <a:noFill/>
                  </a:rPr>
                  <a:t> </a:t>
                </a:r>
              </a:p>
            </p:txBody>
          </p:sp>
        </mc:Fallback>
      </mc:AlternateContent>
    </p:spTree>
    <p:extLst>
      <p:ext uri="{BB962C8B-B14F-4D97-AF65-F5344CB8AC3E}">
        <p14:creationId xmlns:p14="http://schemas.microsoft.com/office/powerpoint/2010/main" val="1324623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5650</TotalTime>
  <Words>1034</Words>
  <Application>Microsoft Office PowerPoint</Application>
  <PresentationFormat>מסך רחב</PresentationFormat>
  <Paragraphs>86</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Calibri Light</vt:lpstr>
      <vt:lpstr>Cambria Math</vt:lpstr>
      <vt:lpstr>Retrospect</vt:lpstr>
      <vt:lpstr>עצי החלטה Tree-Based Methods</vt:lpstr>
      <vt:lpstr>הקדמה – מה זה עצי החלטה?</vt:lpstr>
      <vt:lpstr>רכיבי העץ</vt:lpstr>
      <vt:lpstr>תוכן עניינים:</vt:lpstr>
      <vt:lpstr>עצי רגרסיה: אינטואיציה</vt:lpstr>
      <vt:lpstr>אז איך בונים עץ רגרסיה?</vt:lpstr>
      <vt:lpstr>גידול וגיזום עצים</vt:lpstr>
      <vt:lpstr>אלגוריתם של גיזום:</vt:lpstr>
      <vt:lpstr>עצי סיווג</vt:lpstr>
      <vt:lpstr>מצגת של PowerPoint‏</vt:lpstr>
      <vt:lpstr>Bagging</vt:lpstr>
      <vt:lpstr>Random Forests</vt:lpstr>
      <vt:lpstr>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עצי החלטה</dc:title>
  <dc:creator>Katia</dc:creator>
  <cp:lastModifiedBy>פרח חן אלקיים</cp:lastModifiedBy>
  <cp:revision>60</cp:revision>
  <dcterms:created xsi:type="dcterms:W3CDTF">2020-01-03T10:30:12Z</dcterms:created>
  <dcterms:modified xsi:type="dcterms:W3CDTF">2022-11-05T11:58:47Z</dcterms:modified>
</cp:coreProperties>
</file>