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5997"/>
    <a:srgbClr val="159858"/>
    <a:srgbClr val="1597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934818-65A8-4090-AE03-47250CAFA2C4}" type="datetimeFigureOut">
              <a:rPr lang="sv-SE" smtClean="0"/>
              <a:t>2017-12-04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B91727-A9A5-4275-A040-3C946436181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779682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E2CE9-1E75-4F48-8292-57740171CC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D74723-5FD2-4661-AE1E-F75188B025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F809D5-8DAB-4AC5-8FB1-A6C0BEF0C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E13D5-D7B9-41C0-AC65-99C375944FAF}" type="datetimeFigureOut">
              <a:rPr lang="sv-SE" smtClean="0"/>
              <a:t>2017-12-04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CC55BF-43D4-4E1E-9091-72E32EB77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8F9EDD-54CA-44FC-AFA6-B606EA4E4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63556-E4D6-48A4-8184-B1326417AA5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64959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22701-2652-43F8-8191-D0A1AB04B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D3FCAE-2272-405F-940C-24C1CD0E2A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DCCAA2-3715-44C5-85B5-DBD0CFBAB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E13D5-D7B9-41C0-AC65-99C375944FAF}" type="datetimeFigureOut">
              <a:rPr lang="sv-SE" smtClean="0"/>
              <a:t>2017-12-04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E480A1-95E0-4466-9A0B-A03000707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755D9F-29EC-4FBD-93E8-6ABD8DF87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63556-E4D6-48A4-8184-B1326417AA5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12807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18C9D2-D0B4-4702-B9F0-76547AAE90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9DB1F8-2E09-4221-8604-81AA6FC72E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6735E4-FF5D-409E-B65D-C52DB9EBF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E13D5-D7B9-41C0-AC65-99C375944FAF}" type="datetimeFigureOut">
              <a:rPr lang="sv-SE" smtClean="0"/>
              <a:t>2017-12-04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0727FB-0F1A-4B2F-9632-BBBFD6EB0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14345D-F1E5-4F6C-A4A0-979CF231C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63556-E4D6-48A4-8184-B1326417AA5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68727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AECDE-FF48-49A4-A5DD-E75F7A1E4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32E839-17B3-4C90-B215-B842D70A9C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9EBAAD-39EB-4008-8A22-C1BC7729C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E13D5-D7B9-41C0-AC65-99C375944FAF}" type="datetimeFigureOut">
              <a:rPr lang="sv-SE" smtClean="0"/>
              <a:t>2017-12-04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398CA4-0787-4A72-8649-133F15D78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3EBA0D-56FC-467C-A922-BF1EF1C11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63556-E4D6-48A4-8184-B1326417AA5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81299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C9119-B44F-4552-8E26-A98EC7B93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B1DEA3-581D-4622-BA70-EA6135E035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5D6D6F-4742-45CB-8055-5F4A1D7FE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E13D5-D7B9-41C0-AC65-99C375944FAF}" type="datetimeFigureOut">
              <a:rPr lang="sv-SE" smtClean="0"/>
              <a:t>2017-12-04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AE55CA-9524-46BD-978D-927DA3B78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5300EA-D93D-4F65-9C84-78071DE88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63556-E4D6-48A4-8184-B1326417AA5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22278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F4694-BB36-42CA-B878-84A30F408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927E6-251C-46E3-B15C-46C924D36E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8C65B8-261C-46F7-A08D-880649F010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E52E89-337F-4570-81C7-146D5F93F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E13D5-D7B9-41C0-AC65-99C375944FAF}" type="datetimeFigureOut">
              <a:rPr lang="sv-SE" smtClean="0"/>
              <a:t>2017-12-04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31150E-8C0D-4E2E-97A4-C6D5B2CBA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E26FA5-6F26-4B59-AC9E-747074CDC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63556-E4D6-48A4-8184-B1326417AA5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38765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5082D-4A3B-4F80-A206-078CDE529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A93ED2-21E7-4DD1-BC49-5AC268ACC4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81DB36-0548-4B17-9137-7F558D604F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C179A3-0705-41A4-95E4-78F7E22310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2BD23A-022C-488F-A069-7552DB4799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7BB68C-82A6-49F2-8F53-CD2633FCB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E13D5-D7B9-41C0-AC65-99C375944FAF}" type="datetimeFigureOut">
              <a:rPr lang="sv-SE" smtClean="0"/>
              <a:t>2017-12-04</a:t>
            </a:fld>
            <a:endParaRPr lang="sv-S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6875A4-630F-4A00-9C19-B33D97B65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C87FAA-1119-4514-98CB-6D997F382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63556-E4D6-48A4-8184-B1326417AA5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95719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C353D-23A7-4EE8-850D-1D7935005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19F8C4-BFC3-4DDF-9EFD-9994F1AFE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E13D5-D7B9-41C0-AC65-99C375944FAF}" type="datetimeFigureOut">
              <a:rPr lang="sv-SE" smtClean="0"/>
              <a:t>2017-12-04</a:t>
            </a:fld>
            <a:endParaRPr lang="sv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6F45D8-1648-4371-B2EE-FA6BAD38B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7A4430-BB81-41B1-AFA4-B8DC85A53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63556-E4D6-48A4-8184-B1326417AA5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81006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3E747D-A5CD-457B-9D17-87E857A73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E13D5-D7B9-41C0-AC65-99C375944FAF}" type="datetimeFigureOut">
              <a:rPr lang="sv-SE" smtClean="0"/>
              <a:t>2017-12-04</a:t>
            </a:fld>
            <a:endParaRPr lang="sv-S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78B1E0-3C50-4B79-A0D3-EBE7873B3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6D3911-BCA4-4648-A0FD-355A57984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63556-E4D6-48A4-8184-B1326417AA5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83645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86058-AA3A-406F-969D-7F67F9DA8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4BD3F8-5822-4CDC-AF06-9C33E5F1D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65FFD7-49F7-4AE0-A85F-6F4CEF2D8B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C78E4E-C682-4D20-BC89-009F8849E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E13D5-D7B9-41C0-AC65-99C375944FAF}" type="datetimeFigureOut">
              <a:rPr lang="sv-SE" smtClean="0"/>
              <a:t>2017-12-04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A5840E-FFD3-4DBB-8A99-19F871D74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EF663F-C069-470D-9AEB-D67432EF5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63556-E4D6-48A4-8184-B1326417AA5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4277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D3A50-70E5-4C7F-9E84-7DFD65841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12EF98-8B72-4BA7-999F-442BBD2C5E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84D099-6FCB-4CEB-975A-998E6AAC14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055B71-1565-402B-AD61-6FAF4F9A2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E13D5-D7B9-41C0-AC65-99C375944FAF}" type="datetimeFigureOut">
              <a:rPr lang="sv-SE" smtClean="0"/>
              <a:t>2017-12-04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8C6FB-BF69-414B-A552-FF5974FF9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D9BAF0-7D19-4888-A673-A521DA208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63556-E4D6-48A4-8184-B1326417AA5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49479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7EE2D3-FB1E-4991-B4F0-B7D8B7DA8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B013F8-353F-4076-ABCA-9D954D8319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62709F-70D1-45D7-8EBD-8552F3B0FE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6E13D5-D7B9-41C0-AC65-99C375944FAF}" type="datetimeFigureOut">
              <a:rPr lang="sv-SE" smtClean="0"/>
              <a:t>2017-12-04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207EFC-7097-4441-B1CE-92652C5217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220AD8-5898-4889-A659-FBA8F31A85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263556-E4D6-48A4-8184-B1326417AA5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67576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hyperlink" Target="http://www.do.se/framja-och-atgarda/forskolan-och-skolans-ansvar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65321-C512-4216-8C27-CEE2889CE7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4765B0-70B5-4945-8036-F86ED1BDDB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2602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Oval 35">
            <a:extLst>
              <a:ext uri="{FF2B5EF4-FFF2-40B4-BE49-F238E27FC236}">
                <a16:creationId xmlns:a16="http://schemas.microsoft.com/office/drawing/2014/main" id="{7125C1FC-EECD-4D5D-91F4-94121FBC6020}"/>
              </a:ext>
            </a:extLst>
          </p:cNvPr>
          <p:cNvSpPr/>
          <p:nvPr/>
        </p:nvSpPr>
        <p:spPr>
          <a:xfrm>
            <a:off x="2933427" y="1576622"/>
            <a:ext cx="1173424" cy="1173424"/>
          </a:xfrm>
          <a:prstGeom prst="ellipse">
            <a:avLst/>
          </a:prstGeom>
          <a:solidFill>
            <a:srgbClr val="1559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2B8CE277-2A0C-44C7-B9D8-4EAE8CE70417}"/>
              </a:ext>
            </a:extLst>
          </p:cNvPr>
          <p:cNvSpPr/>
          <p:nvPr/>
        </p:nvSpPr>
        <p:spPr>
          <a:xfrm>
            <a:off x="1399693" y="1576622"/>
            <a:ext cx="1173424" cy="1173424"/>
          </a:xfrm>
          <a:prstGeom prst="ellipse">
            <a:avLst/>
          </a:prstGeom>
          <a:solidFill>
            <a:srgbClr val="1559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pic>
        <p:nvPicPr>
          <p:cNvPr id="6" name="Graphic 5" descr="Laptop">
            <a:extLst>
              <a:ext uri="{FF2B5EF4-FFF2-40B4-BE49-F238E27FC236}">
                <a16:creationId xmlns:a16="http://schemas.microsoft.com/office/drawing/2014/main" id="{4A28A7B2-1F84-4304-A5DA-181ED2F208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85948" y="1698569"/>
            <a:ext cx="870102" cy="870102"/>
          </a:xfrm>
          <a:prstGeom prst="rect">
            <a:avLst/>
          </a:prstGeom>
        </p:spPr>
      </p:pic>
      <p:pic>
        <p:nvPicPr>
          <p:cNvPr id="13" name="Graphic 12" descr="Children">
            <a:extLst>
              <a:ext uri="{FF2B5EF4-FFF2-40B4-BE49-F238E27FC236}">
                <a16:creationId xmlns:a16="http://schemas.microsoft.com/office/drawing/2014/main" id="{027E40F5-5229-44D4-B0AD-4AEAA74FEA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51184" y="3627643"/>
            <a:ext cx="914400" cy="914400"/>
          </a:xfrm>
          <a:prstGeom prst="rect">
            <a:avLst/>
          </a:prstGeom>
        </p:spPr>
      </p:pic>
      <p:pic>
        <p:nvPicPr>
          <p:cNvPr id="20" name="Graphic 19" descr="Man">
            <a:extLst>
              <a:ext uri="{FF2B5EF4-FFF2-40B4-BE49-F238E27FC236}">
                <a16:creationId xmlns:a16="http://schemas.microsoft.com/office/drawing/2014/main" id="{C2072D78-2EDF-4773-9C27-30CC30EAF5D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452943" y="3426948"/>
            <a:ext cx="914400" cy="914400"/>
          </a:xfrm>
          <a:prstGeom prst="rect">
            <a:avLst/>
          </a:prstGeom>
        </p:spPr>
      </p:pic>
      <p:pic>
        <p:nvPicPr>
          <p:cNvPr id="21" name="Graphic 20" descr="Woman">
            <a:extLst>
              <a:ext uri="{FF2B5EF4-FFF2-40B4-BE49-F238E27FC236}">
                <a16:creationId xmlns:a16="http://schemas.microsoft.com/office/drawing/2014/main" id="{18A7066A-1CF9-45F2-85F7-8F47BE21925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918484" y="2665748"/>
            <a:ext cx="914400" cy="914400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8DCF962-7D57-4D1E-8922-AE021085FE80}"/>
              </a:ext>
            </a:extLst>
          </p:cNvPr>
          <p:cNvCxnSpPr/>
          <p:nvPr/>
        </p:nvCxnSpPr>
        <p:spPr>
          <a:xfrm>
            <a:off x="5042568" y="1174255"/>
            <a:ext cx="0" cy="17784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821D61BC-443A-4837-95DB-265C8A822357}"/>
              </a:ext>
            </a:extLst>
          </p:cNvPr>
          <p:cNvSpPr txBox="1"/>
          <p:nvPr/>
        </p:nvSpPr>
        <p:spPr>
          <a:xfrm>
            <a:off x="5369695" y="2583389"/>
            <a:ext cx="1702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discussion</a:t>
            </a:r>
            <a:endParaRPr lang="sv-SE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FA93C6A-50DC-4D74-A4E7-FF86457E2CCB}"/>
              </a:ext>
            </a:extLst>
          </p:cNvPr>
          <p:cNvSpPr/>
          <p:nvPr/>
        </p:nvSpPr>
        <p:spPr>
          <a:xfrm>
            <a:off x="6702776" y="1191237"/>
            <a:ext cx="3624072" cy="533539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pic>
        <p:nvPicPr>
          <p:cNvPr id="7" name="Graphic 6" descr="Angry Face with No Fill">
            <a:extLst>
              <a:ext uri="{FF2B5EF4-FFF2-40B4-BE49-F238E27FC236}">
                <a16:creationId xmlns:a16="http://schemas.microsoft.com/office/drawing/2014/main" id="{20642973-0636-4EA2-A515-567F15EF026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599488" y="2000964"/>
            <a:ext cx="934982" cy="934982"/>
          </a:xfrm>
          <a:prstGeom prst="rect">
            <a:avLst/>
          </a:prstGeom>
        </p:spPr>
      </p:pic>
      <p:pic>
        <p:nvPicPr>
          <p:cNvPr id="10" name="Graphic 9" descr="Worried Face with No Fill">
            <a:extLst>
              <a:ext uri="{FF2B5EF4-FFF2-40B4-BE49-F238E27FC236}">
                <a16:creationId xmlns:a16="http://schemas.microsoft.com/office/drawing/2014/main" id="{3D4BD33F-ACF2-40CF-A0A8-91BB8C8D503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392944" y="2000964"/>
            <a:ext cx="934982" cy="934982"/>
          </a:xfrm>
          <a:prstGeom prst="rect">
            <a:avLst/>
          </a:prstGeom>
        </p:spPr>
      </p:pic>
      <p:pic>
        <p:nvPicPr>
          <p:cNvPr id="12" name="Graphic 11" descr="Crying Face with No Fill">
            <a:extLst>
              <a:ext uri="{FF2B5EF4-FFF2-40B4-BE49-F238E27FC236}">
                <a16:creationId xmlns:a16="http://schemas.microsoft.com/office/drawing/2014/main" id="{3E9C34CC-378B-48CD-B65A-D868574A21A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168096" y="2000964"/>
            <a:ext cx="934982" cy="934982"/>
          </a:xfrm>
          <a:prstGeom prst="rect">
            <a:avLst/>
          </a:prstGeom>
        </p:spPr>
      </p:pic>
      <p:pic>
        <p:nvPicPr>
          <p:cNvPr id="16" name="Graphic 15" descr="Smiling Face with No Fill">
            <a:extLst>
              <a:ext uri="{FF2B5EF4-FFF2-40B4-BE49-F238E27FC236}">
                <a16:creationId xmlns:a16="http://schemas.microsoft.com/office/drawing/2014/main" id="{0104B363-DFC5-4603-9442-D701A430D7F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825308" y="2018973"/>
            <a:ext cx="934982" cy="934982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63416620-EA3D-46DD-AC45-026E6F1B99F1}"/>
              </a:ext>
            </a:extLst>
          </p:cNvPr>
          <p:cNvSpPr txBox="1"/>
          <p:nvPr/>
        </p:nvSpPr>
        <p:spPr>
          <a:xfrm>
            <a:off x="6617189" y="1546273"/>
            <a:ext cx="3624072" cy="377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Idag</a:t>
            </a:r>
            <a:r>
              <a:rPr lang="en-US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 </a:t>
            </a:r>
            <a:r>
              <a:rPr lang="en-US" dirty="0" err="1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är</a:t>
            </a:r>
            <a:r>
              <a:rPr lang="en-US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 jag</a:t>
            </a:r>
            <a:endParaRPr lang="sv-SE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79A18DE-3F93-49FB-BD11-C8D216CC9F02}"/>
              </a:ext>
            </a:extLst>
          </p:cNvPr>
          <p:cNvSpPr/>
          <p:nvPr/>
        </p:nvSpPr>
        <p:spPr>
          <a:xfrm>
            <a:off x="7005140" y="3116126"/>
            <a:ext cx="3019344" cy="2031912"/>
          </a:xfrm>
          <a:prstGeom prst="rect">
            <a:avLst/>
          </a:prstGeom>
          <a:solidFill>
            <a:schemeClr val="bg1"/>
          </a:solidFill>
          <a:ln>
            <a:solidFill>
              <a:srgbClr val="155997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err="1">
                <a:solidFill>
                  <a:schemeClr val="tx1"/>
                </a:solidFill>
              </a:rPr>
              <a:t>Idag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blev</a:t>
            </a:r>
            <a:r>
              <a:rPr lang="en-US" dirty="0">
                <a:solidFill>
                  <a:schemeClr val="tx1"/>
                </a:solidFill>
              </a:rPr>
              <a:t> jag </a:t>
            </a:r>
            <a:r>
              <a:rPr lang="en-US" dirty="0" err="1">
                <a:solidFill>
                  <a:schemeClr val="tx1"/>
                </a:solidFill>
              </a:rPr>
              <a:t>kallad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för</a:t>
            </a:r>
            <a:r>
              <a:rPr lang="en-US" dirty="0">
                <a:solidFill>
                  <a:schemeClr val="tx1"/>
                </a:solidFill>
              </a:rPr>
              <a:t>…</a:t>
            </a:r>
            <a:endParaRPr lang="sv-SE" dirty="0">
              <a:solidFill>
                <a:schemeClr val="tx1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698800A-8B95-4ADC-9F34-74EFE7F5DA3D}"/>
              </a:ext>
            </a:extLst>
          </p:cNvPr>
          <p:cNvGrpSpPr/>
          <p:nvPr/>
        </p:nvGrpSpPr>
        <p:grpSpPr>
          <a:xfrm>
            <a:off x="8137083" y="5307778"/>
            <a:ext cx="774192" cy="791606"/>
            <a:chOff x="2347247" y="4009734"/>
            <a:chExt cx="1173424" cy="1173424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8FB3DD33-DE46-452B-B9E6-5668D8749CD3}"/>
                </a:ext>
              </a:extLst>
            </p:cNvPr>
            <p:cNvSpPr/>
            <p:nvPr/>
          </p:nvSpPr>
          <p:spPr>
            <a:xfrm>
              <a:off x="2347247" y="4009734"/>
              <a:ext cx="1173424" cy="1173424"/>
            </a:xfrm>
            <a:prstGeom prst="ellipse">
              <a:avLst/>
            </a:prstGeom>
            <a:solidFill>
              <a:srgbClr val="1559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pic>
          <p:nvPicPr>
            <p:cNvPr id="8" name="Graphic 7" descr="Children">
              <a:extLst>
                <a:ext uri="{FF2B5EF4-FFF2-40B4-BE49-F238E27FC236}">
                  <a16:creationId xmlns:a16="http://schemas.microsoft.com/office/drawing/2014/main" id="{135CAF0A-B89A-404A-ABC0-A9279604B06F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2476547" y="4064962"/>
              <a:ext cx="914400" cy="914400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EB81D51-97B0-4815-A84D-998E17D1150C}"/>
                </a:ext>
              </a:extLst>
            </p:cNvPr>
            <p:cNvSpPr txBox="1"/>
            <p:nvPr/>
          </p:nvSpPr>
          <p:spPr>
            <a:xfrm>
              <a:off x="2347247" y="4714192"/>
              <a:ext cx="1173424" cy="3731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chemeClr val="bg1"/>
                  </a:solidFill>
                  <a:latin typeface="Microsoft YaHei UI Light" panose="020B0502040204020203" pitchFamily="34" charset="-122"/>
                  <a:ea typeface="Microsoft YaHei UI Light" panose="020B0502040204020203" pitchFamily="34" charset="-122"/>
                </a:rPr>
                <a:t>#</a:t>
              </a:r>
              <a:r>
                <a:rPr lang="en-US" sz="1000" dirty="0" err="1">
                  <a:solidFill>
                    <a:schemeClr val="bg1"/>
                  </a:solidFill>
                  <a:latin typeface="Microsoft YaHei UI Light" panose="020B0502040204020203" pitchFamily="34" charset="-122"/>
                  <a:ea typeface="Microsoft YaHei UI Light" panose="020B0502040204020203" pitchFamily="34" charset="-122"/>
                </a:rPr>
                <a:t>ToMe</a:t>
              </a:r>
              <a:endParaRPr lang="sv-SE" sz="1000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652EE2E-0BAA-41E2-9049-B7C59B5C878D}"/>
              </a:ext>
            </a:extLst>
          </p:cNvPr>
          <p:cNvGrpSpPr/>
          <p:nvPr/>
        </p:nvGrpSpPr>
        <p:grpSpPr>
          <a:xfrm>
            <a:off x="2246172" y="4660681"/>
            <a:ext cx="1173424" cy="1173424"/>
            <a:chOff x="2347247" y="4009734"/>
            <a:chExt cx="1173424" cy="1173424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9B1C36F8-46CC-4C0A-ADE3-31C7E4411A0B}"/>
                </a:ext>
              </a:extLst>
            </p:cNvPr>
            <p:cNvSpPr/>
            <p:nvPr/>
          </p:nvSpPr>
          <p:spPr>
            <a:xfrm>
              <a:off x="2347247" y="4009734"/>
              <a:ext cx="1173424" cy="1173424"/>
            </a:xfrm>
            <a:prstGeom prst="ellipse">
              <a:avLst/>
            </a:prstGeom>
            <a:solidFill>
              <a:srgbClr val="1559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pic>
          <p:nvPicPr>
            <p:cNvPr id="33" name="Graphic 32" descr="Children">
              <a:extLst>
                <a:ext uri="{FF2B5EF4-FFF2-40B4-BE49-F238E27FC236}">
                  <a16:creationId xmlns:a16="http://schemas.microsoft.com/office/drawing/2014/main" id="{228F4867-771F-4C91-B1F1-4134E1853073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2476547" y="4064962"/>
              <a:ext cx="914400" cy="914400"/>
            </a:xfrm>
            <a:prstGeom prst="rect">
              <a:avLst/>
            </a:prstGeom>
          </p:spPr>
        </p:pic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079A1AD2-F8A7-4AC3-B1CF-15104BE26B09}"/>
                </a:ext>
              </a:extLst>
            </p:cNvPr>
            <p:cNvSpPr txBox="1"/>
            <p:nvPr/>
          </p:nvSpPr>
          <p:spPr>
            <a:xfrm>
              <a:off x="2347247" y="4714192"/>
              <a:ext cx="11734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Microsoft YaHei UI Light" panose="020B0502040204020203" pitchFamily="34" charset="-122"/>
                  <a:ea typeface="Microsoft YaHei UI Light" panose="020B0502040204020203" pitchFamily="34" charset="-122"/>
                </a:rPr>
                <a:t>#</a:t>
              </a:r>
              <a:r>
                <a:rPr lang="en-US" dirty="0" err="1">
                  <a:solidFill>
                    <a:schemeClr val="bg1"/>
                  </a:solidFill>
                  <a:latin typeface="Microsoft YaHei UI Light" panose="020B0502040204020203" pitchFamily="34" charset="-122"/>
                  <a:ea typeface="Microsoft YaHei UI Light" panose="020B0502040204020203" pitchFamily="34" charset="-122"/>
                </a:rPr>
                <a:t>ToMe</a:t>
              </a:r>
              <a:endParaRPr lang="sv-SE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98213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E54C7C3-7534-4405-9880-E76ECD5402CA}"/>
              </a:ext>
            </a:extLst>
          </p:cNvPr>
          <p:cNvGrpSpPr/>
          <p:nvPr/>
        </p:nvGrpSpPr>
        <p:grpSpPr>
          <a:xfrm>
            <a:off x="4922576" y="4545253"/>
            <a:ext cx="1173424" cy="1173424"/>
            <a:chOff x="2347247" y="4009734"/>
            <a:chExt cx="1173424" cy="1173424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0AD79ED-281B-41EB-88D9-289A22C4C2DC}"/>
                </a:ext>
              </a:extLst>
            </p:cNvPr>
            <p:cNvSpPr/>
            <p:nvPr/>
          </p:nvSpPr>
          <p:spPr>
            <a:xfrm>
              <a:off x="2347247" y="4009734"/>
              <a:ext cx="1173424" cy="1173424"/>
            </a:xfrm>
            <a:prstGeom prst="ellipse">
              <a:avLst/>
            </a:prstGeom>
            <a:solidFill>
              <a:srgbClr val="1559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pic>
          <p:nvPicPr>
            <p:cNvPr id="12" name="Graphic 11" descr="Children">
              <a:extLst>
                <a:ext uri="{FF2B5EF4-FFF2-40B4-BE49-F238E27FC236}">
                  <a16:creationId xmlns:a16="http://schemas.microsoft.com/office/drawing/2014/main" id="{DBEB0050-06CF-4262-9974-48AFBB34694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476547" y="4064962"/>
              <a:ext cx="914400" cy="914400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D5D92AB-39B7-407D-BF71-7B27E298960F}"/>
                </a:ext>
              </a:extLst>
            </p:cNvPr>
            <p:cNvSpPr txBox="1"/>
            <p:nvPr/>
          </p:nvSpPr>
          <p:spPr>
            <a:xfrm>
              <a:off x="2347247" y="4714192"/>
              <a:ext cx="11734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Microsoft YaHei UI Light" panose="020B0502040204020203" pitchFamily="34" charset="-122"/>
                  <a:ea typeface="Microsoft YaHei UI Light" panose="020B0502040204020203" pitchFamily="34" charset="-122"/>
                </a:rPr>
                <a:t>#</a:t>
              </a:r>
              <a:r>
                <a:rPr lang="en-US" dirty="0" err="1">
                  <a:solidFill>
                    <a:schemeClr val="bg1"/>
                  </a:solidFill>
                  <a:latin typeface="Microsoft YaHei UI Light" panose="020B0502040204020203" pitchFamily="34" charset="-122"/>
                  <a:ea typeface="Microsoft YaHei UI Light" panose="020B0502040204020203" pitchFamily="34" charset="-122"/>
                </a:rPr>
                <a:t>ToMe</a:t>
              </a:r>
              <a:endParaRPr lang="sv-SE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730D5A3D-506D-4882-9155-17B6084804B9}"/>
              </a:ext>
            </a:extLst>
          </p:cNvPr>
          <p:cNvSpPr txBox="1"/>
          <p:nvPr/>
        </p:nvSpPr>
        <p:spPr>
          <a:xfrm>
            <a:off x="8569436" y="4799604"/>
            <a:ext cx="1774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Påverka</a:t>
            </a:r>
            <a:r>
              <a:rPr lang="en-US" dirty="0"/>
              <a:t> </a:t>
            </a:r>
            <a:r>
              <a:rPr lang="en-US" dirty="0" err="1"/>
              <a:t>attityder</a:t>
            </a:r>
            <a:endParaRPr lang="sv-SE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66E497E-2556-43B1-B3F5-2069F9D47A0F}"/>
              </a:ext>
            </a:extLst>
          </p:cNvPr>
          <p:cNvSpPr txBox="1"/>
          <p:nvPr/>
        </p:nvSpPr>
        <p:spPr>
          <a:xfrm>
            <a:off x="7806054" y="5249711"/>
            <a:ext cx="374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Få</a:t>
            </a:r>
            <a:r>
              <a:rPr lang="en-US" dirty="0"/>
              <a:t> </a:t>
            </a:r>
            <a:r>
              <a:rPr lang="en-US" dirty="0" err="1"/>
              <a:t>bort</a:t>
            </a:r>
            <a:r>
              <a:rPr lang="en-US" dirty="0"/>
              <a:t> </a:t>
            </a:r>
            <a:r>
              <a:rPr lang="en-US" dirty="0" err="1"/>
              <a:t>skadliga</a:t>
            </a:r>
            <a:r>
              <a:rPr lang="en-US" dirty="0"/>
              <a:t>, </a:t>
            </a:r>
            <a:r>
              <a:rPr lang="en-US" dirty="0" err="1"/>
              <a:t>stereotypa</a:t>
            </a:r>
            <a:r>
              <a:rPr lang="en-US" dirty="0"/>
              <a:t> </a:t>
            </a:r>
            <a:r>
              <a:rPr lang="en-US" dirty="0" err="1"/>
              <a:t>könsroller</a:t>
            </a:r>
            <a:endParaRPr lang="sv-SE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B448F0D-FF3F-4DE6-BE5D-B0642A721E0E}"/>
              </a:ext>
            </a:extLst>
          </p:cNvPr>
          <p:cNvSpPr txBox="1"/>
          <p:nvPr/>
        </p:nvSpPr>
        <p:spPr>
          <a:xfrm>
            <a:off x="7627222" y="5617893"/>
            <a:ext cx="4161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Lära</a:t>
            </a:r>
            <a:r>
              <a:rPr lang="en-US" dirty="0"/>
              <a:t> barn </a:t>
            </a:r>
            <a:r>
              <a:rPr lang="en-US" dirty="0" err="1"/>
              <a:t>respektera</a:t>
            </a:r>
            <a:r>
              <a:rPr lang="en-US" dirty="0"/>
              <a:t> sig </a:t>
            </a:r>
            <a:r>
              <a:rPr lang="en-US" dirty="0" err="1"/>
              <a:t>själv</a:t>
            </a:r>
            <a:r>
              <a:rPr lang="en-US" dirty="0"/>
              <a:t> </a:t>
            </a:r>
            <a:r>
              <a:rPr lang="en-US" dirty="0" err="1"/>
              <a:t>och</a:t>
            </a:r>
            <a:r>
              <a:rPr lang="en-US" dirty="0"/>
              <a:t> </a:t>
            </a:r>
            <a:r>
              <a:rPr lang="en-US" dirty="0" err="1"/>
              <a:t>varandra</a:t>
            </a:r>
            <a:endParaRPr lang="sv-SE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0D1589A-8808-4AEA-BA73-991B4A54F3F5}"/>
              </a:ext>
            </a:extLst>
          </p:cNvPr>
          <p:cNvSpPr/>
          <p:nvPr/>
        </p:nvSpPr>
        <p:spPr>
          <a:xfrm>
            <a:off x="685126" y="1497391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v-SE" sz="1400" i="1" dirty="0">
                <a:solidFill>
                  <a:srgbClr val="000000"/>
                </a:solidFill>
                <a:latin typeface="HaboroSlab-NorLig"/>
              </a:rPr>
              <a:t>Oavsett kön lär vi dem att vi alla är </a:t>
            </a:r>
            <a:r>
              <a:rPr lang="sv-SE" sz="1400" b="1" i="1" dirty="0">
                <a:solidFill>
                  <a:srgbClr val="000000"/>
                </a:solidFill>
                <a:latin typeface="HaboroSlab-NorLig"/>
              </a:rPr>
              <a:t>jämlika</a:t>
            </a:r>
            <a:r>
              <a:rPr lang="sv-SE" sz="1400" i="1" dirty="0">
                <a:solidFill>
                  <a:srgbClr val="000000"/>
                </a:solidFill>
                <a:latin typeface="HaboroSlab-NorLig"/>
              </a:rPr>
              <a:t>, alla har </a:t>
            </a:r>
            <a:r>
              <a:rPr lang="sv-SE" sz="1400" b="1" i="1" dirty="0">
                <a:solidFill>
                  <a:srgbClr val="000000"/>
                </a:solidFill>
                <a:latin typeface="HaboroSlab-NorLig"/>
              </a:rPr>
              <a:t>samma rättigheter</a:t>
            </a:r>
            <a:r>
              <a:rPr lang="sv-SE" sz="1400" i="1" dirty="0">
                <a:solidFill>
                  <a:srgbClr val="000000"/>
                </a:solidFill>
                <a:latin typeface="HaboroSlab-NorLig"/>
              </a:rPr>
              <a:t>. Alla </a:t>
            </a:r>
            <a:r>
              <a:rPr lang="sv-SE" sz="1400" b="1" i="1" dirty="0">
                <a:solidFill>
                  <a:srgbClr val="000000"/>
                </a:solidFill>
                <a:latin typeface="HaboroSlab-NorLig"/>
              </a:rPr>
              <a:t>bestämmer över sin kropp</a:t>
            </a:r>
            <a:r>
              <a:rPr lang="sv-SE" sz="1400" i="1" dirty="0">
                <a:solidFill>
                  <a:srgbClr val="000000"/>
                </a:solidFill>
                <a:latin typeface="HaboroSlab-NorLig"/>
              </a:rPr>
              <a:t>. Alla har sitt </a:t>
            </a:r>
            <a:r>
              <a:rPr lang="sv-SE" sz="1400" b="1" i="1" dirty="0">
                <a:solidFill>
                  <a:srgbClr val="000000"/>
                </a:solidFill>
                <a:latin typeface="HaboroSlab-NorLig"/>
              </a:rPr>
              <a:t>okränkbara värde</a:t>
            </a:r>
            <a:r>
              <a:rPr lang="sv-SE" sz="1400" i="1" dirty="0">
                <a:solidFill>
                  <a:srgbClr val="000000"/>
                </a:solidFill>
                <a:latin typeface="HaboroSlab-NorLig"/>
              </a:rPr>
              <a:t>.</a:t>
            </a:r>
            <a:endParaRPr lang="sv-SE" sz="1400" i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70B3E71-912D-4ED4-90D0-AA2A76643E52}"/>
              </a:ext>
            </a:extLst>
          </p:cNvPr>
          <p:cNvSpPr txBox="1"/>
          <p:nvPr/>
        </p:nvSpPr>
        <p:spPr>
          <a:xfrm>
            <a:off x="10014127" y="2675022"/>
            <a:ext cx="1743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Vad</a:t>
            </a:r>
            <a:r>
              <a:rPr lang="en-US" dirty="0"/>
              <a:t> </a:t>
            </a:r>
            <a:r>
              <a:rPr lang="en-US" dirty="0" err="1"/>
              <a:t>är</a:t>
            </a:r>
            <a:r>
              <a:rPr lang="en-US" dirty="0"/>
              <a:t> </a:t>
            </a:r>
            <a:r>
              <a:rPr lang="en-US" dirty="0" err="1"/>
              <a:t>inte</a:t>
            </a:r>
            <a:r>
              <a:rPr lang="en-US" dirty="0"/>
              <a:t> </a:t>
            </a:r>
            <a:r>
              <a:rPr lang="en-US" dirty="0" err="1"/>
              <a:t>okej</a:t>
            </a:r>
            <a:r>
              <a:rPr lang="en-US" dirty="0"/>
              <a:t>?</a:t>
            </a:r>
            <a:endParaRPr lang="sv-SE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3AB92F6-4808-4C1B-A129-1AAB0408122D}"/>
              </a:ext>
            </a:extLst>
          </p:cNvPr>
          <p:cNvSpPr txBox="1"/>
          <p:nvPr/>
        </p:nvSpPr>
        <p:spPr>
          <a:xfrm>
            <a:off x="6781126" y="2675022"/>
            <a:ext cx="2582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Hur</a:t>
            </a:r>
            <a:r>
              <a:rPr lang="en-US" dirty="0"/>
              <a:t> </a:t>
            </a:r>
            <a:r>
              <a:rPr lang="en-US" dirty="0" err="1"/>
              <a:t>vill</a:t>
            </a:r>
            <a:r>
              <a:rPr lang="en-US" dirty="0"/>
              <a:t> du </a:t>
            </a:r>
            <a:r>
              <a:rPr lang="en-US" dirty="0" err="1"/>
              <a:t>bli</a:t>
            </a:r>
            <a:r>
              <a:rPr lang="en-US" dirty="0"/>
              <a:t> </a:t>
            </a:r>
            <a:r>
              <a:rPr lang="en-US" dirty="0" err="1"/>
              <a:t>behandlad</a:t>
            </a:r>
            <a:r>
              <a:rPr lang="en-US" dirty="0"/>
              <a:t>?</a:t>
            </a:r>
            <a:endParaRPr lang="sv-SE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C39470F-6236-459D-BEF3-9343C6A481E5}"/>
              </a:ext>
            </a:extLst>
          </p:cNvPr>
          <p:cNvSpPr txBox="1"/>
          <p:nvPr/>
        </p:nvSpPr>
        <p:spPr>
          <a:xfrm>
            <a:off x="10094918" y="3060032"/>
            <a:ext cx="1581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Våga</a:t>
            </a:r>
            <a:r>
              <a:rPr lang="en-US" dirty="0"/>
              <a:t> </a:t>
            </a:r>
            <a:r>
              <a:rPr lang="en-US" dirty="0" err="1"/>
              <a:t>säga</a:t>
            </a:r>
            <a:r>
              <a:rPr lang="en-US" dirty="0"/>
              <a:t> </a:t>
            </a:r>
            <a:r>
              <a:rPr lang="en-US" dirty="0" err="1"/>
              <a:t>ifrån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45BC4B1-2AA3-4F1E-B199-E8E9BDB5DBD8}"/>
              </a:ext>
            </a:extLst>
          </p:cNvPr>
          <p:cNvSpPr txBox="1"/>
          <p:nvPr/>
        </p:nvSpPr>
        <p:spPr>
          <a:xfrm>
            <a:off x="6781126" y="3026249"/>
            <a:ext cx="2347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Hur</a:t>
            </a:r>
            <a:r>
              <a:rPr lang="en-US" dirty="0"/>
              <a:t> </a:t>
            </a:r>
            <a:r>
              <a:rPr lang="en-US" dirty="0" err="1"/>
              <a:t>blir</a:t>
            </a:r>
            <a:r>
              <a:rPr lang="en-US" dirty="0"/>
              <a:t> du </a:t>
            </a:r>
            <a:r>
              <a:rPr lang="en-US" dirty="0" err="1"/>
              <a:t>behandlad</a:t>
            </a:r>
            <a:r>
              <a:rPr lang="en-US" dirty="0"/>
              <a:t>?</a:t>
            </a:r>
            <a:endParaRPr lang="sv-SE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4A1B37C-E86B-436E-B6E4-07273378F671}"/>
              </a:ext>
            </a:extLst>
          </p:cNvPr>
          <p:cNvSpPr txBox="1"/>
          <p:nvPr/>
        </p:nvSpPr>
        <p:spPr>
          <a:xfrm>
            <a:off x="6781126" y="3386086"/>
            <a:ext cx="2537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Hur</a:t>
            </a:r>
            <a:r>
              <a:rPr lang="en-US" dirty="0"/>
              <a:t> </a:t>
            </a:r>
            <a:r>
              <a:rPr lang="en-US" dirty="0" err="1"/>
              <a:t>behandlar</a:t>
            </a:r>
            <a:r>
              <a:rPr lang="en-US" dirty="0"/>
              <a:t> du </a:t>
            </a:r>
            <a:r>
              <a:rPr lang="en-US" dirty="0" err="1"/>
              <a:t>andra</a:t>
            </a:r>
            <a:r>
              <a:rPr lang="en-US" dirty="0"/>
              <a:t>?</a:t>
            </a:r>
            <a:endParaRPr lang="sv-SE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7C8EDA3-F57C-4C05-9087-C47B0B33AA3E}"/>
              </a:ext>
            </a:extLst>
          </p:cNvPr>
          <p:cNvSpPr txBox="1"/>
          <p:nvPr/>
        </p:nvSpPr>
        <p:spPr>
          <a:xfrm>
            <a:off x="6781126" y="3737313"/>
            <a:ext cx="3313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Hur</a:t>
            </a:r>
            <a:r>
              <a:rPr lang="en-US" dirty="0"/>
              <a:t> </a:t>
            </a:r>
            <a:r>
              <a:rPr lang="en-US" dirty="0" err="1"/>
              <a:t>ser</a:t>
            </a:r>
            <a:r>
              <a:rPr lang="en-US" dirty="0"/>
              <a:t> du </a:t>
            </a:r>
            <a:r>
              <a:rPr lang="en-US" dirty="0" err="1"/>
              <a:t>andra</a:t>
            </a:r>
            <a:r>
              <a:rPr lang="en-US" dirty="0"/>
              <a:t> </a:t>
            </a:r>
            <a:r>
              <a:rPr lang="en-US" dirty="0" err="1"/>
              <a:t>bli</a:t>
            </a:r>
            <a:r>
              <a:rPr lang="en-US" dirty="0"/>
              <a:t> </a:t>
            </a:r>
            <a:r>
              <a:rPr lang="en-US" dirty="0" err="1"/>
              <a:t>behandlade</a:t>
            </a:r>
            <a:r>
              <a:rPr lang="en-US" dirty="0"/>
              <a:t>?</a:t>
            </a:r>
            <a:endParaRPr lang="sv-SE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FEABE7F-3249-4BEF-BF2E-21FC19E115B5}"/>
              </a:ext>
            </a:extLst>
          </p:cNvPr>
          <p:cNvSpPr txBox="1"/>
          <p:nvPr/>
        </p:nvSpPr>
        <p:spPr>
          <a:xfrm>
            <a:off x="8190460" y="4305179"/>
            <a:ext cx="2491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Väcka</a:t>
            </a:r>
            <a:r>
              <a:rPr lang="en-US" dirty="0"/>
              <a:t> </a:t>
            </a:r>
            <a:r>
              <a:rPr lang="en-US" dirty="0" err="1"/>
              <a:t>diskussion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skolan</a:t>
            </a:r>
            <a:endParaRPr lang="sv-SE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AC3DEC0-E42F-41F5-B2A3-5433CF32C1BA}"/>
              </a:ext>
            </a:extLst>
          </p:cNvPr>
          <p:cNvSpPr/>
          <p:nvPr/>
        </p:nvSpPr>
        <p:spPr>
          <a:xfrm>
            <a:off x="685126" y="405068"/>
            <a:ext cx="6096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v-SE" sz="1400" i="1" dirty="0">
                <a:solidFill>
                  <a:srgbClr val="29151A"/>
                </a:solidFill>
                <a:latin typeface="Arial" panose="020B0604020202020204" pitchFamily="34" charset="0"/>
              </a:rPr>
              <a:t>Arbetet med det förebyggande och främjande arbetet måste ske i klassrummen kontinuerligt för att motverka diskriminering och främja lika rättigheter och möjligheter till att alla behandlas lika i samhället. Sedan januari i år finns det </a:t>
            </a:r>
            <a:r>
              <a:rPr lang="sv-SE" sz="1400" b="1" i="1" dirty="0">
                <a:solidFill>
                  <a:srgbClr val="0DA4B1"/>
                </a:solidFill>
                <a:latin typeface="Arial" panose="020B0604020202020204" pitchFamily="34" charset="0"/>
                <a:hlinkClick r:id="rId4"/>
              </a:rPr>
              <a:t>en ny lag</a:t>
            </a:r>
            <a:r>
              <a:rPr lang="sv-SE" sz="1400" i="1" dirty="0">
                <a:solidFill>
                  <a:srgbClr val="29151A"/>
                </a:solidFill>
                <a:latin typeface="Arial" panose="020B0604020202020204" pitchFamily="34" charset="0"/>
              </a:rPr>
              <a:t> som särskilt betonar detta arbetet.</a:t>
            </a:r>
            <a:endParaRPr lang="sv-SE" sz="1400" i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C7298F4-3C15-43BA-B65A-975A101B6414}"/>
              </a:ext>
            </a:extLst>
          </p:cNvPr>
          <p:cNvSpPr txBox="1"/>
          <p:nvPr/>
        </p:nvSpPr>
        <p:spPr>
          <a:xfrm>
            <a:off x="8050095" y="2037388"/>
            <a:ext cx="2812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Förståelse</a:t>
            </a:r>
            <a:r>
              <a:rPr lang="en-US" dirty="0"/>
              <a:t> </a:t>
            </a:r>
            <a:r>
              <a:rPr lang="en-US" dirty="0" err="1"/>
              <a:t>kring</a:t>
            </a:r>
            <a:r>
              <a:rPr lang="en-US" dirty="0"/>
              <a:t> </a:t>
            </a:r>
            <a:r>
              <a:rPr lang="en-US" dirty="0" err="1"/>
              <a:t>kränkningar</a:t>
            </a:r>
            <a:endParaRPr lang="sv-SE" dirty="0"/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A30F9B02-0497-4B7B-8334-08CF275511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2998" y="2290362"/>
            <a:ext cx="2185118" cy="4188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2945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624</TotalTime>
  <Words>133</Words>
  <Application>Microsoft Office PowerPoint</Application>
  <PresentationFormat>Widescreen</PresentationFormat>
  <Paragraphs>19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Microsoft YaHei UI Light</vt:lpstr>
      <vt:lpstr>Arial</vt:lpstr>
      <vt:lpstr>Calibri</vt:lpstr>
      <vt:lpstr>Calibri Light</vt:lpstr>
      <vt:lpstr>HaboroSlab-NorLig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Per Åkerberg</dc:creator>
  <cp:lastModifiedBy>Per Åkerberg</cp:lastModifiedBy>
  <cp:revision>14</cp:revision>
  <dcterms:created xsi:type="dcterms:W3CDTF">2017-11-26T21:15:04Z</dcterms:created>
  <dcterms:modified xsi:type="dcterms:W3CDTF">2017-12-04T06:22:00Z</dcterms:modified>
</cp:coreProperties>
</file>