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3" r:id="rId8"/>
    <p:sldId id="274" r:id="rId9"/>
    <p:sldId id="261" r:id="rId10"/>
    <p:sldId id="266" r:id="rId11"/>
    <p:sldId id="265" r:id="rId12"/>
    <p:sldId id="267" r:id="rId13"/>
    <p:sldId id="268" r:id="rId14"/>
    <p:sldId id="272" r:id="rId15"/>
    <p:sldId id="273" r:id="rId16"/>
    <p:sldId id="271" r:id="rId17"/>
    <p:sldId id="269" r:id="rId18"/>
    <p:sldId id="270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8" y="-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ABD3F-7BF6-43D4-9A2F-B3D82BB7182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1" csCatId="colorful" phldr="1"/>
      <dgm:spPr/>
    </dgm:pt>
    <dgm:pt modelId="{69CFFB2E-4D8C-4C32-84FF-DE6523B74F6B}">
      <dgm:prSet phldrT="[Text]" custT="1"/>
      <dgm:spPr/>
      <dgm:t>
        <a:bodyPr/>
        <a:lstStyle/>
        <a:p>
          <a:r>
            <a:rPr lang="en-MY" sz="1600" dirty="0"/>
            <a:t>Additive Manufacturing</a:t>
          </a:r>
        </a:p>
      </dgm:t>
    </dgm:pt>
    <dgm:pt modelId="{FA221168-ABAD-495E-B8DC-0B22103A77B8}" type="parTrans" cxnId="{85A9518B-F44B-46D9-98A2-27B969514131}">
      <dgm:prSet/>
      <dgm:spPr/>
      <dgm:t>
        <a:bodyPr/>
        <a:lstStyle/>
        <a:p>
          <a:endParaRPr lang="en-MY" sz="2000"/>
        </a:p>
      </dgm:t>
    </dgm:pt>
    <dgm:pt modelId="{01DC04BE-B214-4C6C-B7E5-CD30E21252CA}" type="sibTrans" cxnId="{85A9518B-F44B-46D9-98A2-27B969514131}">
      <dgm:prSet/>
      <dgm:spPr/>
      <dgm:t>
        <a:bodyPr/>
        <a:lstStyle/>
        <a:p>
          <a:endParaRPr lang="en-MY" sz="2000"/>
        </a:p>
      </dgm:t>
    </dgm:pt>
    <dgm:pt modelId="{8F7D872B-3BBC-48E3-B03F-E0C81C17464D}">
      <dgm:prSet phldrT="[Text]" custT="1"/>
      <dgm:spPr/>
      <dgm:t>
        <a:bodyPr/>
        <a:lstStyle/>
        <a:p>
          <a:r>
            <a:rPr lang="en-MY" sz="1600" dirty="0"/>
            <a:t>Big Data &amp; Analytics</a:t>
          </a:r>
        </a:p>
      </dgm:t>
    </dgm:pt>
    <dgm:pt modelId="{C1536CDA-C843-4A25-A341-B638DC2C846C}" type="parTrans" cxnId="{5EA6A764-1AF5-4000-B829-B42B8A56216F}">
      <dgm:prSet/>
      <dgm:spPr/>
      <dgm:t>
        <a:bodyPr/>
        <a:lstStyle/>
        <a:p>
          <a:endParaRPr lang="en-MY" sz="2000"/>
        </a:p>
      </dgm:t>
    </dgm:pt>
    <dgm:pt modelId="{B2608D6A-7823-42C5-8EAD-6159218FE20E}" type="sibTrans" cxnId="{5EA6A764-1AF5-4000-B829-B42B8A56216F}">
      <dgm:prSet/>
      <dgm:spPr/>
      <dgm:t>
        <a:bodyPr/>
        <a:lstStyle/>
        <a:p>
          <a:endParaRPr lang="en-MY" sz="2000"/>
        </a:p>
      </dgm:t>
    </dgm:pt>
    <dgm:pt modelId="{F965D85C-2962-45FA-BB23-CF41B2B65F76}">
      <dgm:prSet phldrT="[Text]" custT="1"/>
      <dgm:spPr/>
      <dgm:t>
        <a:bodyPr/>
        <a:lstStyle/>
        <a:p>
          <a:r>
            <a:rPr lang="en-MY" sz="1600" dirty="0"/>
            <a:t>Autonomous Robot</a:t>
          </a:r>
        </a:p>
      </dgm:t>
    </dgm:pt>
    <dgm:pt modelId="{8E951EF1-A7FA-4FC5-9C33-E6DE8F8F0C25}" type="parTrans" cxnId="{3D0A5A29-3026-4E28-BDBE-A69D9D0D0B5D}">
      <dgm:prSet/>
      <dgm:spPr/>
      <dgm:t>
        <a:bodyPr/>
        <a:lstStyle/>
        <a:p>
          <a:endParaRPr lang="en-MY" sz="2000"/>
        </a:p>
      </dgm:t>
    </dgm:pt>
    <dgm:pt modelId="{D26221B8-EA2E-4764-BBAC-FFCBC866B13B}" type="sibTrans" cxnId="{3D0A5A29-3026-4E28-BDBE-A69D9D0D0B5D}">
      <dgm:prSet/>
      <dgm:spPr/>
      <dgm:t>
        <a:bodyPr/>
        <a:lstStyle/>
        <a:p>
          <a:endParaRPr lang="en-MY" sz="2000"/>
        </a:p>
      </dgm:t>
    </dgm:pt>
    <dgm:pt modelId="{86F574F2-370F-44CB-B55A-108550F3225E}">
      <dgm:prSet phldrT="[Text]" custT="1"/>
      <dgm:spPr/>
      <dgm:t>
        <a:bodyPr/>
        <a:lstStyle/>
        <a:p>
          <a:r>
            <a:rPr lang="en-MY" sz="1600" dirty="0"/>
            <a:t>Simulation</a:t>
          </a:r>
        </a:p>
      </dgm:t>
    </dgm:pt>
    <dgm:pt modelId="{DA621CA9-C89B-467A-AA57-BB9AA2AE9BF5}" type="parTrans" cxnId="{A2A778B3-5D8C-49D1-95FD-6ED62ED29E40}">
      <dgm:prSet/>
      <dgm:spPr/>
      <dgm:t>
        <a:bodyPr/>
        <a:lstStyle/>
        <a:p>
          <a:endParaRPr lang="en-MY" sz="2000"/>
        </a:p>
      </dgm:t>
    </dgm:pt>
    <dgm:pt modelId="{480DA5A6-256D-42F4-BC88-876A8F6379B8}" type="sibTrans" cxnId="{A2A778B3-5D8C-49D1-95FD-6ED62ED29E40}">
      <dgm:prSet/>
      <dgm:spPr/>
      <dgm:t>
        <a:bodyPr/>
        <a:lstStyle/>
        <a:p>
          <a:endParaRPr lang="en-MY" sz="2000"/>
        </a:p>
      </dgm:t>
    </dgm:pt>
    <dgm:pt modelId="{F9DD73E2-6A62-4410-B838-B04709E1D633}">
      <dgm:prSet phldrT="[Text]" custT="1"/>
      <dgm:spPr/>
      <dgm:t>
        <a:bodyPr/>
        <a:lstStyle/>
        <a:p>
          <a:r>
            <a:rPr lang="en-MY" sz="5400" dirty="0"/>
            <a:t>Industry 4.0</a:t>
          </a:r>
        </a:p>
      </dgm:t>
    </dgm:pt>
    <dgm:pt modelId="{44FEF74A-F65A-4ABB-9D37-D1F1D0BAA9B3}" type="parTrans" cxnId="{1E04672B-25A2-4BCD-BDE9-76200C740C62}">
      <dgm:prSet/>
      <dgm:spPr/>
      <dgm:t>
        <a:bodyPr/>
        <a:lstStyle/>
        <a:p>
          <a:endParaRPr lang="en-MY" sz="2000"/>
        </a:p>
      </dgm:t>
    </dgm:pt>
    <dgm:pt modelId="{CA6C0538-6B49-413C-BC0E-880A0D9A3B42}" type="sibTrans" cxnId="{1E04672B-25A2-4BCD-BDE9-76200C740C62}">
      <dgm:prSet/>
      <dgm:spPr/>
      <dgm:t>
        <a:bodyPr/>
        <a:lstStyle/>
        <a:p>
          <a:endParaRPr lang="en-MY" sz="2000"/>
        </a:p>
      </dgm:t>
    </dgm:pt>
    <dgm:pt modelId="{3B0492EA-8EB4-4CCD-9AEA-C98DE6EDCF28}">
      <dgm:prSet phldrT="[Text]" custT="1"/>
      <dgm:spPr/>
      <dgm:t>
        <a:bodyPr/>
        <a:lstStyle/>
        <a:p>
          <a:r>
            <a:rPr lang="en-MY" sz="1600" dirty="0"/>
            <a:t>Internet Of Things (IoT)</a:t>
          </a:r>
        </a:p>
      </dgm:t>
    </dgm:pt>
    <dgm:pt modelId="{64C62205-FA29-413A-A82C-04BC98876A7D}" type="parTrans" cxnId="{E9186BA9-2B0C-466F-9CA0-008EA4D85B88}">
      <dgm:prSet/>
      <dgm:spPr/>
      <dgm:t>
        <a:bodyPr/>
        <a:lstStyle/>
        <a:p>
          <a:endParaRPr lang="en-MY"/>
        </a:p>
      </dgm:t>
    </dgm:pt>
    <dgm:pt modelId="{D07DEF44-6EB6-4F09-9A63-E911F6788373}" type="sibTrans" cxnId="{E9186BA9-2B0C-466F-9CA0-008EA4D85B88}">
      <dgm:prSet/>
      <dgm:spPr/>
      <dgm:t>
        <a:bodyPr/>
        <a:lstStyle/>
        <a:p>
          <a:endParaRPr lang="en-MY"/>
        </a:p>
      </dgm:t>
    </dgm:pt>
    <dgm:pt modelId="{00749E3C-7C1B-40B1-A33E-A4207DFE86EF}">
      <dgm:prSet phldrT="[Text]" custT="1"/>
      <dgm:spPr/>
      <dgm:t>
        <a:bodyPr/>
        <a:lstStyle/>
        <a:p>
          <a:r>
            <a:rPr lang="en-MY" sz="1600" dirty="0"/>
            <a:t>Cloud Computing</a:t>
          </a:r>
        </a:p>
      </dgm:t>
    </dgm:pt>
    <dgm:pt modelId="{672AE241-99F7-4A40-AE03-7B2BB99117A3}" type="parTrans" cxnId="{3E7181CE-09C4-4DCF-876D-928A8D3FCB07}">
      <dgm:prSet/>
      <dgm:spPr/>
      <dgm:t>
        <a:bodyPr/>
        <a:lstStyle/>
        <a:p>
          <a:endParaRPr lang="en-MY"/>
        </a:p>
      </dgm:t>
    </dgm:pt>
    <dgm:pt modelId="{386E260F-1ADB-4377-ABD3-94788C1E7059}" type="sibTrans" cxnId="{3E7181CE-09C4-4DCF-876D-928A8D3FCB07}">
      <dgm:prSet/>
      <dgm:spPr/>
      <dgm:t>
        <a:bodyPr/>
        <a:lstStyle/>
        <a:p>
          <a:endParaRPr lang="en-MY"/>
        </a:p>
      </dgm:t>
    </dgm:pt>
    <dgm:pt modelId="{F0449D76-9EBE-4A04-9762-CB6B5626B7B8}">
      <dgm:prSet phldrT="[Text]" custT="1"/>
      <dgm:spPr/>
      <dgm:t>
        <a:bodyPr/>
        <a:lstStyle/>
        <a:p>
          <a:r>
            <a:rPr lang="en-MY" sz="1600" dirty="0"/>
            <a:t>System Integration</a:t>
          </a:r>
        </a:p>
      </dgm:t>
    </dgm:pt>
    <dgm:pt modelId="{DCD71832-5BD7-4E00-B265-AB51F4EC2EA8}" type="parTrans" cxnId="{C5FF6A6C-17CE-495D-A6B8-097A9D857285}">
      <dgm:prSet/>
      <dgm:spPr/>
      <dgm:t>
        <a:bodyPr/>
        <a:lstStyle/>
        <a:p>
          <a:endParaRPr lang="en-MY"/>
        </a:p>
      </dgm:t>
    </dgm:pt>
    <dgm:pt modelId="{77323A31-3ED3-452E-88B6-E9477D331DC8}" type="sibTrans" cxnId="{C5FF6A6C-17CE-495D-A6B8-097A9D857285}">
      <dgm:prSet/>
      <dgm:spPr/>
      <dgm:t>
        <a:bodyPr/>
        <a:lstStyle/>
        <a:p>
          <a:endParaRPr lang="en-MY"/>
        </a:p>
      </dgm:t>
    </dgm:pt>
    <dgm:pt modelId="{AF7382F9-DCDC-4DAD-B3A4-FF1AC7B6A3B1}">
      <dgm:prSet phldrT="[Text]" custT="1"/>
      <dgm:spPr/>
      <dgm:t>
        <a:bodyPr/>
        <a:lstStyle/>
        <a:p>
          <a:r>
            <a:rPr lang="en-MY" sz="1600" dirty="0"/>
            <a:t>Cybersecurity</a:t>
          </a:r>
        </a:p>
      </dgm:t>
    </dgm:pt>
    <dgm:pt modelId="{DFAD9AE0-1B77-4CD8-AD95-E8CDE050D14C}" type="parTrans" cxnId="{F5A913A1-0DF1-400E-B0F4-14EF430FA82F}">
      <dgm:prSet/>
      <dgm:spPr/>
      <dgm:t>
        <a:bodyPr/>
        <a:lstStyle/>
        <a:p>
          <a:endParaRPr lang="en-MY"/>
        </a:p>
      </dgm:t>
    </dgm:pt>
    <dgm:pt modelId="{D625F24D-6AF4-48A6-BE52-A7C666AE49D9}" type="sibTrans" cxnId="{F5A913A1-0DF1-400E-B0F4-14EF430FA82F}">
      <dgm:prSet/>
      <dgm:spPr/>
      <dgm:t>
        <a:bodyPr/>
        <a:lstStyle/>
        <a:p>
          <a:endParaRPr lang="en-MY"/>
        </a:p>
      </dgm:t>
    </dgm:pt>
    <dgm:pt modelId="{CFC730F5-C51C-4A45-B4FB-26303A2A381F}">
      <dgm:prSet phldrT="[Text]" custT="1"/>
      <dgm:spPr/>
      <dgm:t>
        <a:bodyPr/>
        <a:lstStyle/>
        <a:p>
          <a:r>
            <a:rPr lang="en-MY" sz="1600"/>
            <a:t>Augmented Reality</a:t>
          </a:r>
          <a:endParaRPr lang="en-MY" sz="1600" dirty="0"/>
        </a:p>
      </dgm:t>
    </dgm:pt>
    <dgm:pt modelId="{38BE9BB0-C8D4-4386-A761-C6F0C98B3172}" type="parTrans" cxnId="{0F5CCDA0-72FC-4A91-992F-16E625106279}">
      <dgm:prSet/>
      <dgm:spPr/>
      <dgm:t>
        <a:bodyPr/>
        <a:lstStyle/>
        <a:p>
          <a:endParaRPr lang="en-MY"/>
        </a:p>
      </dgm:t>
    </dgm:pt>
    <dgm:pt modelId="{22113BFA-151C-4C32-AE47-184D1041407B}" type="sibTrans" cxnId="{0F5CCDA0-72FC-4A91-992F-16E625106279}">
      <dgm:prSet/>
      <dgm:spPr/>
      <dgm:t>
        <a:bodyPr/>
        <a:lstStyle/>
        <a:p>
          <a:endParaRPr lang="en-MY"/>
        </a:p>
      </dgm:t>
    </dgm:pt>
    <dgm:pt modelId="{EB738F0B-9DDB-408C-BAE9-3128D854D2C9}" type="pres">
      <dgm:prSet presAssocID="{4F3ABD3F-7BF6-43D4-9A2F-B3D82BB71824}" presName="composite" presStyleCnt="0">
        <dgm:presLayoutVars>
          <dgm:chMax val="1"/>
          <dgm:dir/>
          <dgm:resizeHandles val="exact"/>
        </dgm:presLayoutVars>
      </dgm:prSet>
      <dgm:spPr/>
    </dgm:pt>
    <dgm:pt modelId="{FD99287E-3025-4F3C-8DB1-F57AD3051008}" type="pres">
      <dgm:prSet presAssocID="{4F3ABD3F-7BF6-43D4-9A2F-B3D82BB71824}" presName="radial" presStyleCnt="0">
        <dgm:presLayoutVars>
          <dgm:animLvl val="ctr"/>
        </dgm:presLayoutVars>
      </dgm:prSet>
      <dgm:spPr/>
    </dgm:pt>
    <dgm:pt modelId="{B2AF0974-27BC-4BFD-96BC-62A64331A246}" type="pres">
      <dgm:prSet presAssocID="{F9DD73E2-6A62-4410-B838-B04709E1D633}" presName="centerShape" presStyleLbl="vennNode1" presStyleIdx="0" presStyleCnt="10"/>
      <dgm:spPr/>
      <dgm:t>
        <a:bodyPr/>
        <a:lstStyle/>
        <a:p>
          <a:endParaRPr lang="en-US"/>
        </a:p>
      </dgm:t>
    </dgm:pt>
    <dgm:pt modelId="{7995BC10-B6BA-47E9-806A-9391FBAF689C}" type="pres">
      <dgm:prSet presAssocID="{3B0492EA-8EB4-4CCD-9AEA-C98DE6EDCF28}" presName="node" presStyleLbl="venn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0B8F-C95F-4FC0-9110-962064716894}" type="pres">
      <dgm:prSet presAssocID="{8F7D872B-3BBC-48E3-B03F-E0C81C17464D}" presName="node" presStyleLbl="venn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23A8E-C11C-4D75-BF35-9BBBA898770B}" type="pres">
      <dgm:prSet presAssocID="{F965D85C-2962-45FA-BB23-CF41B2B65F76}" presName="node" presStyleLbl="venn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FCD35-0A6D-4958-A920-C11312EC652C}" type="pres">
      <dgm:prSet presAssocID="{00749E3C-7C1B-40B1-A33E-A4207DFE86EF}" presName="node" presStyleLbl="venn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97283-C29F-4CE6-9AC5-1A10408CCB4D}" type="pres">
      <dgm:prSet presAssocID="{F0449D76-9EBE-4A04-9762-CB6B5626B7B8}" presName="node" presStyleLbl="venn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42820-D53C-46B5-A936-D3E260BA797C}" type="pres">
      <dgm:prSet presAssocID="{AF7382F9-DCDC-4DAD-B3A4-FF1AC7B6A3B1}" presName="node" presStyleLbl="venn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90212-631D-4FC6-B104-1C65F5688973}" type="pres">
      <dgm:prSet presAssocID="{86F574F2-370F-44CB-B55A-108550F3225E}" presName="node" presStyleLbl="venn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E5647-A9C8-448E-A63A-C80276B477BC}" type="pres">
      <dgm:prSet presAssocID="{CFC730F5-C51C-4A45-B4FB-26303A2A381F}" presName="node" presStyleLbl="venn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961C-EE1C-4BF6-8393-572B91DC1E5C}" type="pres">
      <dgm:prSet presAssocID="{69CFFB2E-4D8C-4C32-84FF-DE6523B74F6B}" presName="node" presStyleLbl="vennNode1" presStyleIdx="9" presStyleCnt="10" custScaleX="105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0A5A29-3026-4E28-BDBE-A69D9D0D0B5D}" srcId="{F9DD73E2-6A62-4410-B838-B04709E1D633}" destId="{F965D85C-2962-45FA-BB23-CF41B2B65F76}" srcOrd="2" destOrd="0" parTransId="{8E951EF1-A7FA-4FC5-9C33-E6DE8F8F0C25}" sibTransId="{D26221B8-EA2E-4764-BBAC-FFCBC866B13B}"/>
    <dgm:cxn modelId="{0AF81013-E0AC-421B-8016-B8995B34AFD8}" type="presOf" srcId="{69CFFB2E-4D8C-4C32-84FF-DE6523B74F6B}" destId="{C83C961C-EE1C-4BF6-8393-572B91DC1E5C}" srcOrd="0" destOrd="0" presId="urn:microsoft.com/office/officeart/2005/8/layout/radial3"/>
    <dgm:cxn modelId="{0F5CCDA0-72FC-4A91-992F-16E625106279}" srcId="{F9DD73E2-6A62-4410-B838-B04709E1D633}" destId="{CFC730F5-C51C-4A45-B4FB-26303A2A381F}" srcOrd="7" destOrd="0" parTransId="{38BE9BB0-C8D4-4386-A761-C6F0C98B3172}" sibTransId="{22113BFA-151C-4C32-AE47-184D1041407B}"/>
    <dgm:cxn modelId="{A2A778B3-5D8C-49D1-95FD-6ED62ED29E40}" srcId="{F9DD73E2-6A62-4410-B838-B04709E1D633}" destId="{86F574F2-370F-44CB-B55A-108550F3225E}" srcOrd="6" destOrd="0" parTransId="{DA621CA9-C89B-467A-AA57-BB9AA2AE9BF5}" sibTransId="{480DA5A6-256D-42F4-BC88-876A8F6379B8}"/>
    <dgm:cxn modelId="{2064BC4F-5885-4AB9-AD40-D773B5F07AE6}" type="presOf" srcId="{8F7D872B-3BBC-48E3-B03F-E0C81C17464D}" destId="{DDD00B8F-C95F-4FC0-9110-962064716894}" srcOrd="0" destOrd="0" presId="urn:microsoft.com/office/officeart/2005/8/layout/radial3"/>
    <dgm:cxn modelId="{85A9518B-F44B-46D9-98A2-27B969514131}" srcId="{F9DD73E2-6A62-4410-B838-B04709E1D633}" destId="{69CFFB2E-4D8C-4C32-84FF-DE6523B74F6B}" srcOrd="8" destOrd="0" parTransId="{FA221168-ABAD-495E-B8DC-0B22103A77B8}" sibTransId="{01DC04BE-B214-4C6C-B7E5-CD30E21252CA}"/>
    <dgm:cxn modelId="{9809595E-E6B7-4489-95DA-D0FCFCDB8FEA}" type="presOf" srcId="{F965D85C-2962-45FA-BB23-CF41B2B65F76}" destId="{E1223A8E-C11C-4D75-BF35-9BBBA898770B}" srcOrd="0" destOrd="0" presId="urn:microsoft.com/office/officeart/2005/8/layout/radial3"/>
    <dgm:cxn modelId="{3E7181CE-09C4-4DCF-876D-928A8D3FCB07}" srcId="{F9DD73E2-6A62-4410-B838-B04709E1D633}" destId="{00749E3C-7C1B-40B1-A33E-A4207DFE86EF}" srcOrd="3" destOrd="0" parTransId="{672AE241-99F7-4A40-AE03-7B2BB99117A3}" sibTransId="{386E260F-1ADB-4377-ABD3-94788C1E7059}"/>
    <dgm:cxn modelId="{C5FF6A6C-17CE-495D-A6B8-097A9D857285}" srcId="{F9DD73E2-6A62-4410-B838-B04709E1D633}" destId="{F0449D76-9EBE-4A04-9762-CB6B5626B7B8}" srcOrd="4" destOrd="0" parTransId="{DCD71832-5BD7-4E00-B265-AB51F4EC2EA8}" sibTransId="{77323A31-3ED3-452E-88B6-E9477D331DC8}"/>
    <dgm:cxn modelId="{F5A913A1-0DF1-400E-B0F4-14EF430FA82F}" srcId="{F9DD73E2-6A62-4410-B838-B04709E1D633}" destId="{AF7382F9-DCDC-4DAD-B3A4-FF1AC7B6A3B1}" srcOrd="5" destOrd="0" parTransId="{DFAD9AE0-1B77-4CD8-AD95-E8CDE050D14C}" sibTransId="{D625F24D-6AF4-48A6-BE52-A7C666AE49D9}"/>
    <dgm:cxn modelId="{94FA9E60-4BA6-4288-B008-BF2DFE72221D}" type="presOf" srcId="{F9DD73E2-6A62-4410-B838-B04709E1D633}" destId="{B2AF0974-27BC-4BFD-96BC-62A64331A246}" srcOrd="0" destOrd="0" presId="urn:microsoft.com/office/officeart/2005/8/layout/radial3"/>
    <dgm:cxn modelId="{911F8F37-A69C-4803-BF46-20352E044387}" type="presOf" srcId="{F0449D76-9EBE-4A04-9762-CB6B5626B7B8}" destId="{9EC97283-C29F-4CE6-9AC5-1A10408CCB4D}" srcOrd="0" destOrd="0" presId="urn:microsoft.com/office/officeart/2005/8/layout/radial3"/>
    <dgm:cxn modelId="{E2B7F532-9DDD-41ED-8969-75C401DB1BA4}" type="presOf" srcId="{86F574F2-370F-44CB-B55A-108550F3225E}" destId="{C1D90212-631D-4FC6-B104-1C65F5688973}" srcOrd="0" destOrd="0" presId="urn:microsoft.com/office/officeart/2005/8/layout/radial3"/>
    <dgm:cxn modelId="{23D445CD-4BD6-4660-93A2-3A1BE3EC9614}" type="presOf" srcId="{AF7382F9-DCDC-4DAD-B3A4-FF1AC7B6A3B1}" destId="{30F42820-D53C-46B5-A936-D3E260BA797C}" srcOrd="0" destOrd="0" presId="urn:microsoft.com/office/officeart/2005/8/layout/radial3"/>
    <dgm:cxn modelId="{0E50D860-C422-4E57-B049-08ABCEDA5EEC}" type="presOf" srcId="{CFC730F5-C51C-4A45-B4FB-26303A2A381F}" destId="{A82E5647-A9C8-448E-A63A-C80276B477BC}" srcOrd="0" destOrd="0" presId="urn:microsoft.com/office/officeart/2005/8/layout/radial3"/>
    <dgm:cxn modelId="{1123CD19-6008-4F79-B03E-AF81F9170E78}" type="presOf" srcId="{00749E3C-7C1B-40B1-A33E-A4207DFE86EF}" destId="{F27FCD35-0A6D-4958-A920-C11312EC652C}" srcOrd="0" destOrd="0" presId="urn:microsoft.com/office/officeart/2005/8/layout/radial3"/>
    <dgm:cxn modelId="{1E04672B-25A2-4BCD-BDE9-76200C740C62}" srcId="{4F3ABD3F-7BF6-43D4-9A2F-B3D82BB71824}" destId="{F9DD73E2-6A62-4410-B838-B04709E1D633}" srcOrd="0" destOrd="0" parTransId="{44FEF74A-F65A-4ABB-9D37-D1F1D0BAA9B3}" sibTransId="{CA6C0538-6B49-413C-BC0E-880A0D9A3B42}"/>
    <dgm:cxn modelId="{E9186BA9-2B0C-466F-9CA0-008EA4D85B88}" srcId="{F9DD73E2-6A62-4410-B838-B04709E1D633}" destId="{3B0492EA-8EB4-4CCD-9AEA-C98DE6EDCF28}" srcOrd="0" destOrd="0" parTransId="{64C62205-FA29-413A-A82C-04BC98876A7D}" sibTransId="{D07DEF44-6EB6-4F09-9A63-E911F6788373}"/>
    <dgm:cxn modelId="{4E03B9F0-1D55-4FD0-960B-0FC34594D8FD}" type="presOf" srcId="{4F3ABD3F-7BF6-43D4-9A2F-B3D82BB71824}" destId="{EB738F0B-9DDB-408C-BAE9-3128D854D2C9}" srcOrd="0" destOrd="0" presId="urn:microsoft.com/office/officeart/2005/8/layout/radial3"/>
    <dgm:cxn modelId="{5EA6A764-1AF5-4000-B829-B42B8A56216F}" srcId="{F9DD73E2-6A62-4410-B838-B04709E1D633}" destId="{8F7D872B-3BBC-48E3-B03F-E0C81C17464D}" srcOrd="1" destOrd="0" parTransId="{C1536CDA-C843-4A25-A341-B638DC2C846C}" sibTransId="{B2608D6A-7823-42C5-8EAD-6159218FE20E}"/>
    <dgm:cxn modelId="{59F12772-2116-4CB7-BC84-4FC70F836D69}" type="presOf" srcId="{3B0492EA-8EB4-4CCD-9AEA-C98DE6EDCF28}" destId="{7995BC10-B6BA-47E9-806A-9391FBAF689C}" srcOrd="0" destOrd="0" presId="urn:microsoft.com/office/officeart/2005/8/layout/radial3"/>
    <dgm:cxn modelId="{04DE5C4D-DA62-4C80-BA4A-013CCADE2CBA}" type="presParOf" srcId="{EB738F0B-9DDB-408C-BAE9-3128D854D2C9}" destId="{FD99287E-3025-4F3C-8DB1-F57AD3051008}" srcOrd="0" destOrd="0" presId="urn:microsoft.com/office/officeart/2005/8/layout/radial3"/>
    <dgm:cxn modelId="{8199139B-E090-43A0-9436-89BDA826CE29}" type="presParOf" srcId="{FD99287E-3025-4F3C-8DB1-F57AD3051008}" destId="{B2AF0974-27BC-4BFD-96BC-62A64331A246}" srcOrd="0" destOrd="0" presId="urn:microsoft.com/office/officeart/2005/8/layout/radial3"/>
    <dgm:cxn modelId="{89AF2E44-1C13-47D6-81AB-2AE1BAE1E92E}" type="presParOf" srcId="{FD99287E-3025-4F3C-8DB1-F57AD3051008}" destId="{7995BC10-B6BA-47E9-806A-9391FBAF689C}" srcOrd="1" destOrd="0" presId="urn:microsoft.com/office/officeart/2005/8/layout/radial3"/>
    <dgm:cxn modelId="{87A7DF1A-EB68-4B24-B2C3-F09F6C4373BA}" type="presParOf" srcId="{FD99287E-3025-4F3C-8DB1-F57AD3051008}" destId="{DDD00B8F-C95F-4FC0-9110-962064716894}" srcOrd="2" destOrd="0" presId="urn:microsoft.com/office/officeart/2005/8/layout/radial3"/>
    <dgm:cxn modelId="{349E2B45-9782-49CB-9943-14ADD17B5917}" type="presParOf" srcId="{FD99287E-3025-4F3C-8DB1-F57AD3051008}" destId="{E1223A8E-C11C-4D75-BF35-9BBBA898770B}" srcOrd="3" destOrd="0" presId="urn:microsoft.com/office/officeart/2005/8/layout/radial3"/>
    <dgm:cxn modelId="{1C84EDFA-924D-433C-81FB-9C5C80591815}" type="presParOf" srcId="{FD99287E-3025-4F3C-8DB1-F57AD3051008}" destId="{F27FCD35-0A6D-4958-A920-C11312EC652C}" srcOrd="4" destOrd="0" presId="urn:microsoft.com/office/officeart/2005/8/layout/radial3"/>
    <dgm:cxn modelId="{479D4DD9-118A-47E2-8795-CF3E095367A1}" type="presParOf" srcId="{FD99287E-3025-4F3C-8DB1-F57AD3051008}" destId="{9EC97283-C29F-4CE6-9AC5-1A10408CCB4D}" srcOrd="5" destOrd="0" presId="urn:microsoft.com/office/officeart/2005/8/layout/radial3"/>
    <dgm:cxn modelId="{7E043FA0-3F02-4642-BA1B-6DEEF4BE0F9B}" type="presParOf" srcId="{FD99287E-3025-4F3C-8DB1-F57AD3051008}" destId="{30F42820-D53C-46B5-A936-D3E260BA797C}" srcOrd="6" destOrd="0" presId="urn:microsoft.com/office/officeart/2005/8/layout/radial3"/>
    <dgm:cxn modelId="{1083275E-47F4-4DBC-B5A7-F9A5958DB822}" type="presParOf" srcId="{FD99287E-3025-4F3C-8DB1-F57AD3051008}" destId="{C1D90212-631D-4FC6-B104-1C65F5688973}" srcOrd="7" destOrd="0" presId="urn:microsoft.com/office/officeart/2005/8/layout/radial3"/>
    <dgm:cxn modelId="{99A24326-903B-483E-8C60-3E361439DB4D}" type="presParOf" srcId="{FD99287E-3025-4F3C-8DB1-F57AD3051008}" destId="{A82E5647-A9C8-448E-A63A-C80276B477BC}" srcOrd="8" destOrd="0" presId="urn:microsoft.com/office/officeart/2005/8/layout/radial3"/>
    <dgm:cxn modelId="{C030C3D1-D987-42C1-8883-8D891BA433EC}" type="presParOf" srcId="{FD99287E-3025-4F3C-8DB1-F57AD3051008}" destId="{C83C961C-EE1C-4BF6-8393-572B91DC1E5C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F0974-27BC-4BFD-96BC-62A64331A246}">
      <dsp:nvSpPr>
        <dsp:cNvPr id="0" name=""/>
        <dsp:cNvSpPr/>
      </dsp:nvSpPr>
      <dsp:spPr>
        <a:xfrm>
          <a:off x="3503667" y="1444138"/>
          <a:ext cx="3508265" cy="35082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400" kern="1200" dirty="0"/>
            <a:t>Industry 4.0</a:t>
          </a:r>
        </a:p>
      </dsp:txBody>
      <dsp:txXfrm>
        <a:off x="4017441" y="1957912"/>
        <a:ext cx="2480717" cy="2480717"/>
      </dsp:txXfrm>
    </dsp:sp>
    <dsp:sp modelId="{7995BC10-B6BA-47E9-806A-9391FBAF689C}">
      <dsp:nvSpPr>
        <dsp:cNvPr id="0" name=""/>
        <dsp:cNvSpPr/>
      </dsp:nvSpPr>
      <dsp:spPr>
        <a:xfrm>
          <a:off x="4380733" y="34688"/>
          <a:ext cx="1754132" cy="175413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Internet Of Things (IoT)</a:t>
          </a:r>
        </a:p>
      </dsp:txBody>
      <dsp:txXfrm>
        <a:off x="4637620" y="291575"/>
        <a:ext cx="1240358" cy="1240358"/>
      </dsp:txXfrm>
    </dsp:sp>
    <dsp:sp modelId="{DDD00B8F-C95F-4FC0-9110-962064716894}">
      <dsp:nvSpPr>
        <dsp:cNvPr id="0" name=""/>
        <dsp:cNvSpPr/>
      </dsp:nvSpPr>
      <dsp:spPr>
        <a:xfrm>
          <a:off x="5850477" y="569631"/>
          <a:ext cx="1754132" cy="175413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Big Data &amp; Analytics</a:t>
          </a:r>
        </a:p>
      </dsp:txBody>
      <dsp:txXfrm>
        <a:off x="6107364" y="826518"/>
        <a:ext cx="1240358" cy="1240358"/>
      </dsp:txXfrm>
    </dsp:sp>
    <dsp:sp modelId="{E1223A8E-C11C-4D75-BF35-9BBBA898770B}">
      <dsp:nvSpPr>
        <dsp:cNvPr id="0" name=""/>
        <dsp:cNvSpPr/>
      </dsp:nvSpPr>
      <dsp:spPr>
        <a:xfrm>
          <a:off x="6632511" y="1924155"/>
          <a:ext cx="1754132" cy="175413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Autonomous Robot</a:t>
          </a:r>
        </a:p>
      </dsp:txBody>
      <dsp:txXfrm>
        <a:off x="6889398" y="2181042"/>
        <a:ext cx="1240358" cy="1240358"/>
      </dsp:txXfrm>
    </dsp:sp>
    <dsp:sp modelId="{F27FCD35-0A6D-4958-A920-C11312EC652C}">
      <dsp:nvSpPr>
        <dsp:cNvPr id="0" name=""/>
        <dsp:cNvSpPr/>
      </dsp:nvSpPr>
      <dsp:spPr>
        <a:xfrm>
          <a:off x="6360914" y="3464462"/>
          <a:ext cx="1754132" cy="175413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Cloud Computing</a:t>
          </a:r>
        </a:p>
      </dsp:txBody>
      <dsp:txXfrm>
        <a:off x="6617801" y="3721349"/>
        <a:ext cx="1240358" cy="1240358"/>
      </dsp:txXfrm>
    </dsp:sp>
    <dsp:sp modelId="{9EC97283-C29F-4CE6-9AC5-1A10408CCB4D}">
      <dsp:nvSpPr>
        <dsp:cNvPr id="0" name=""/>
        <dsp:cNvSpPr/>
      </dsp:nvSpPr>
      <dsp:spPr>
        <a:xfrm>
          <a:off x="5162768" y="4469826"/>
          <a:ext cx="1754132" cy="175413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System Integration</a:t>
          </a:r>
        </a:p>
      </dsp:txBody>
      <dsp:txXfrm>
        <a:off x="5419655" y="4726713"/>
        <a:ext cx="1240358" cy="1240358"/>
      </dsp:txXfrm>
    </dsp:sp>
    <dsp:sp modelId="{30F42820-D53C-46B5-A936-D3E260BA797C}">
      <dsp:nvSpPr>
        <dsp:cNvPr id="0" name=""/>
        <dsp:cNvSpPr/>
      </dsp:nvSpPr>
      <dsp:spPr>
        <a:xfrm>
          <a:off x="3598699" y="4469826"/>
          <a:ext cx="1754132" cy="175413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Cybersecurity</a:t>
          </a:r>
        </a:p>
      </dsp:txBody>
      <dsp:txXfrm>
        <a:off x="3855586" y="4726713"/>
        <a:ext cx="1240358" cy="1240358"/>
      </dsp:txXfrm>
    </dsp:sp>
    <dsp:sp modelId="{C1D90212-631D-4FC6-B104-1C65F5688973}">
      <dsp:nvSpPr>
        <dsp:cNvPr id="0" name=""/>
        <dsp:cNvSpPr/>
      </dsp:nvSpPr>
      <dsp:spPr>
        <a:xfrm>
          <a:off x="2400552" y="3464462"/>
          <a:ext cx="1754132" cy="175413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Simulation</a:t>
          </a:r>
        </a:p>
      </dsp:txBody>
      <dsp:txXfrm>
        <a:off x="2657439" y="3721349"/>
        <a:ext cx="1240358" cy="1240358"/>
      </dsp:txXfrm>
    </dsp:sp>
    <dsp:sp modelId="{A82E5647-A9C8-448E-A63A-C80276B477BC}">
      <dsp:nvSpPr>
        <dsp:cNvPr id="0" name=""/>
        <dsp:cNvSpPr/>
      </dsp:nvSpPr>
      <dsp:spPr>
        <a:xfrm>
          <a:off x="2128955" y="1924155"/>
          <a:ext cx="1754132" cy="175413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Augmented Reality</a:t>
          </a:r>
          <a:endParaRPr lang="en-MY" sz="1600" kern="1200" dirty="0"/>
        </a:p>
      </dsp:txBody>
      <dsp:txXfrm>
        <a:off x="2385842" y="2181042"/>
        <a:ext cx="1240358" cy="1240358"/>
      </dsp:txXfrm>
    </dsp:sp>
    <dsp:sp modelId="{C83C961C-EE1C-4BF6-8393-572B91DC1E5C}">
      <dsp:nvSpPr>
        <dsp:cNvPr id="0" name=""/>
        <dsp:cNvSpPr/>
      </dsp:nvSpPr>
      <dsp:spPr>
        <a:xfrm>
          <a:off x="2862847" y="569631"/>
          <a:ext cx="1850417" cy="175413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Additive Manufacturing</a:t>
          </a:r>
        </a:p>
      </dsp:txBody>
      <dsp:txXfrm>
        <a:off x="3133834" y="826518"/>
        <a:ext cx="1308443" cy="124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7834C-1529-405A-88B8-D691BAE016FB}" type="datetimeFigureOut">
              <a:rPr lang="en-MY" smtClean="0"/>
              <a:pPr/>
              <a:t>1/1/2020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A115-D116-4622-9FB5-EB687C0B71A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C5E8B9-D1CB-42EC-9F9E-536C2041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00" y="476163"/>
            <a:ext cx="10800000" cy="431407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4163" y="4925291"/>
            <a:ext cx="8534400" cy="1752600"/>
          </a:xfrm>
        </p:spPr>
        <p:txBody>
          <a:bodyPr>
            <a:normAutofit/>
          </a:bodyPr>
          <a:lstStyle/>
          <a:p>
            <a:r>
              <a:rPr lang="en-MY" sz="4400" b="1" dirty="0" smtClean="0">
                <a:solidFill>
                  <a:schemeClr val="tx1"/>
                </a:solidFill>
              </a:rPr>
              <a:t>Perak Technology Academy</a:t>
            </a:r>
          </a:p>
          <a:p>
            <a:r>
              <a:rPr lang="en-MY" sz="4400" dirty="0" smtClean="0">
                <a:solidFill>
                  <a:schemeClr val="tx1"/>
                </a:solidFill>
              </a:rPr>
              <a:t>Industry 4.0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60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1EBF8-F7E2-4CF1-9F2C-EAD8A02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EE932-4DF7-4792-9422-F1DA405A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530" y="1433944"/>
            <a:ext cx="6322725" cy="3124201"/>
          </a:xfrm>
        </p:spPr>
        <p:txBody>
          <a:bodyPr>
            <a:noAutofit/>
          </a:bodyPr>
          <a:lstStyle/>
          <a:p>
            <a:r>
              <a:rPr lang="en-GB" dirty="0"/>
              <a:t>All the sensors and actuators able to function separately and communicate with every other element</a:t>
            </a:r>
          </a:p>
          <a:p>
            <a:r>
              <a:rPr lang="en-GB" dirty="0"/>
              <a:t>Devices to communicate and interact both with one another and with more centralized controllers</a:t>
            </a:r>
          </a:p>
          <a:p>
            <a:r>
              <a:rPr lang="en-GB" dirty="0"/>
              <a:t>Reading and manipulation of the data for the purposes of saving time, manpower, energy and, ultimately, improving profits.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7812D06-1EBC-47D6-BC14-46350132A2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8036" y="2131362"/>
            <a:ext cx="5040000" cy="3276000"/>
          </a:xfrm>
        </p:spPr>
      </p:pic>
    </p:spTree>
    <p:extLst>
      <p:ext uri="{BB962C8B-B14F-4D97-AF65-F5344CB8AC3E}">
        <p14:creationId xmlns:p14="http://schemas.microsoft.com/office/powerpoint/2010/main" xmlns="" val="34368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9C740-2489-409E-8095-0B71F56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Big Data And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FE1F0A9-D46C-4676-B2E8-6FE37BF62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350" y="2210738"/>
            <a:ext cx="5575300" cy="33464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65AB5E-3941-4F9B-8D61-F2122C08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9353" y="1239982"/>
            <a:ext cx="5715287" cy="3124200"/>
          </a:xfrm>
        </p:spPr>
        <p:txBody>
          <a:bodyPr>
            <a:noAutofit/>
          </a:bodyPr>
          <a:lstStyle/>
          <a:p>
            <a:r>
              <a:rPr lang="en-GB" dirty="0"/>
              <a:t>Data analytics and pattern recognition can reduce downtime and wastages</a:t>
            </a:r>
          </a:p>
          <a:p>
            <a:r>
              <a:rPr lang="en-GB" dirty="0"/>
              <a:t>Data can be collected at different levels of manufacturing process</a:t>
            </a:r>
          </a:p>
          <a:p>
            <a:r>
              <a:rPr lang="en-GB" dirty="0"/>
              <a:t>Predictive maintenance can be carried out based on the data collected.</a:t>
            </a:r>
          </a:p>
          <a:p>
            <a:r>
              <a:rPr lang="en-MY" dirty="0"/>
              <a:t>Support real-time decision making.</a:t>
            </a:r>
          </a:p>
          <a:p>
            <a:r>
              <a:rPr lang="en-GB" dirty="0"/>
              <a:t>Reveal inconsistent process performance or availability and visualise results.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111611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F20CA-AFA3-409E-8A6C-15AD4E58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Autonomous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F5530-119F-4CA6-91E4-E7537559F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730" y="1336962"/>
            <a:ext cx="5740279" cy="3124201"/>
          </a:xfrm>
        </p:spPr>
        <p:txBody>
          <a:bodyPr>
            <a:noAutofit/>
          </a:bodyPr>
          <a:lstStyle/>
          <a:p>
            <a:r>
              <a:rPr lang="en-GB" dirty="0"/>
              <a:t>Operate based on a complex logic algorithm</a:t>
            </a:r>
          </a:p>
          <a:p>
            <a:r>
              <a:rPr lang="en-GB" dirty="0"/>
              <a:t>Interact with one another and work safely side by side with humans and learn from them.</a:t>
            </a:r>
          </a:p>
          <a:p>
            <a:r>
              <a:rPr lang="en-GB" dirty="0"/>
              <a:t>Enabling machines to work more cohesively with their human counterparts</a:t>
            </a:r>
          </a:p>
          <a:p>
            <a:r>
              <a:rPr lang="en-MY" dirty="0"/>
              <a:t>Diagnosing and repairing themselves and </a:t>
            </a:r>
            <a:r>
              <a:rPr lang="en-GB" dirty="0"/>
              <a:t>only alert when there is an issue during production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29B2FDC-B076-46D6-B45F-87B7D708F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2817" y="2223293"/>
            <a:ext cx="5450145" cy="2861326"/>
          </a:xfrm>
        </p:spPr>
      </p:pic>
    </p:spTree>
    <p:extLst>
      <p:ext uri="{BB962C8B-B14F-4D97-AF65-F5344CB8AC3E}">
        <p14:creationId xmlns:p14="http://schemas.microsoft.com/office/powerpoint/2010/main" xmlns="" val="158593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142F1-33D7-42EA-9348-C5258D8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Cloud Computing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0E501C9-D834-424E-A0F7-214B20A476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719" y="2099258"/>
            <a:ext cx="4220999" cy="3240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4C6040-6466-45BB-856D-C3B4EF27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164" y="1302328"/>
            <a:ext cx="7138841" cy="3124200"/>
          </a:xfrm>
        </p:spPr>
        <p:txBody>
          <a:bodyPr>
            <a:noAutofit/>
          </a:bodyPr>
          <a:lstStyle/>
          <a:p>
            <a:r>
              <a:rPr lang="en-GB" dirty="0"/>
              <a:t>Remote system that can be accessed from anywhere using the internet</a:t>
            </a:r>
          </a:p>
          <a:p>
            <a:r>
              <a:rPr lang="en-GB" dirty="0"/>
              <a:t>Increased data sharing across sites and company boundaries</a:t>
            </a:r>
          </a:p>
          <a:p>
            <a:r>
              <a:rPr lang="en-GB" dirty="0"/>
              <a:t>Cloud services available today are IaaS, PaaS, SaaS</a:t>
            </a:r>
          </a:p>
          <a:p>
            <a:r>
              <a:rPr lang="en-GB" dirty="0"/>
              <a:t>Communication among machines themselves and between machines and humans</a:t>
            </a:r>
          </a:p>
          <a:p>
            <a:r>
              <a:rPr lang="en-GB" dirty="0"/>
              <a:t>Providing a data warehouse facility to organisations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80634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3EBF5-C3E9-4E55-B5B5-33B2E5EF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System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B869E-BC32-40DA-951E-21F55916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Cohesive cross-company collaboration</a:t>
            </a:r>
          </a:p>
          <a:p>
            <a:r>
              <a:rPr lang="en-GB" sz="2800" dirty="0"/>
              <a:t>Horizontal Integration takes networking among the cyber-physical systems and enterprise systems to an unprecedented level.</a:t>
            </a:r>
          </a:p>
          <a:p>
            <a:r>
              <a:rPr lang="en-GB" sz="2800" dirty="0"/>
              <a:t>Vertical Integration makes every system and humans at all hierarchy has all the data with required abstraction</a:t>
            </a:r>
          </a:p>
          <a:p>
            <a:r>
              <a:rPr lang="en-GB" sz="2800" dirty="0"/>
              <a:t>Challenge faced in vertical integration is the communication protocol </a:t>
            </a:r>
          </a:p>
          <a:p>
            <a:r>
              <a:rPr lang="en-GB" sz="2800" dirty="0"/>
              <a:t>Overcome communication barrier by using interfaces</a:t>
            </a:r>
          </a:p>
          <a:p>
            <a:endParaRPr lang="en-MY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894D073-3DFE-4A2C-A0E9-471A12EC8B2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0598" y="5131955"/>
            <a:ext cx="3262312" cy="1444625"/>
          </a:xfrm>
        </p:spPr>
      </p:pic>
    </p:spTree>
    <p:extLst>
      <p:ext uri="{BB962C8B-B14F-4D97-AF65-F5344CB8AC3E}">
        <p14:creationId xmlns:p14="http://schemas.microsoft.com/office/powerpoint/2010/main" xmlns="" val="182295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DEA31-1128-49C7-9BB0-6E51E1E7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5A15B-8980-40B8-813D-4E364E072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021" y="1149926"/>
            <a:ext cx="6319261" cy="3124201"/>
          </a:xfrm>
        </p:spPr>
        <p:txBody>
          <a:bodyPr>
            <a:noAutofit/>
          </a:bodyPr>
          <a:lstStyle/>
          <a:p>
            <a:r>
              <a:rPr lang="en-GB" dirty="0"/>
              <a:t>Any security breach could damage multiple areas of the business</a:t>
            </a:r>
          </a:p>
          <a:p>
            <a:r>
              <a:rPr lang="en-GB" dirty="0"/>
              <a:t>Protection of computer systems from theft or damage to hardware, software or information and from disruption of the services provided. </a:t>
            </a:r>
          </a:p>
          <a:p>
            <a:r>
              <a:rPr lang="en-GB" dirty="0"/>
              <a:t>Prepare and protect their information systems and production lines from cyberthreats</a:t>
            </a:r>
          </a:p>
          <a:p>
            <a:r>
              <a:rPr lang="en-GB" dirty="0"/>
              <a:t>Secure, reliable communications as well as sophisticated identity and access management of machines</a:t>
            </a:r>
          </a:p>
          <a:p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79D1A09-A307-4281-93C1-4DC06B4BC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6581" y="2403763"/>
            <a:ext cx="3761333" cy="2520000"/>
          </a:xfrm>
        </p:spPr>
      </p:pic>
    </p:spTree>
    <p:extLst>
      <p:ext uri="{BB962C8B-B14F-4D97-AF65-F5344CB8AC3E}">
        <p14:creationId xmlns:p14="http://schemas.microsoft.com/office/powerpoint/2010/main" xmlns="" val="11168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D0A96-6272-4967-9A22-B408F7C3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A9EF4-C7E6-4C56-8777-903CD9227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30" y="1371599"/>
            <a:ext cx="7483043" cy="3124201"/>
          </a:xfrm>
        </p:spPr>
        <p:txBody>
          <a:bodyPr>
            <a:noAutofit/>
          </a:bodyPr>
          <a:lstStyle/>
          <a:p>
            <a:r>
              <a:rPr lang="en-GB" dirty="0"/>
              <a:t>Leverage real-time data and mirror the physical world in a virtual model</a:t>
            </a:r>
          </a:p>
          <a:p>
            <a:r>
              <a:rPr lang="en-GB" dirty="0"/>
              <a:t>Test and optimize the machine settings for the next product in line in the virtual world before the physical changeover</a:t>
            </a:r>
          </a:p>
          <a:p>
            <a:r>
              <a:rPr lang="en-GB" dirty="0"/>
              <a:t>Driving down machine setup times and increasing quality</a:t>
            </a:r>
          </a:p>
          <a:p>
            <a:r>
              <a:rPr lang="en-GB" dirty="0"/>
              <a:t>Run more efficient tests so settings and processes are optimized before production even starts, reducing downtime and improving quality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005AE69-8774-4C11-ACEA-D420412C1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5614" y="2140527"/>
            <a:ext cx="4095737" cy="3600000"/>
          </a:xfrm>
        </p:spPr>
      </p:pic>
    </p:spTree>
    <p:extLst>
      <p:ext uri="{BB962C8B-B14F-4D97-AF65-F5344CB8AC3E}">
        <p14:creationId xmlns:p14="http://schemas.microsoft.com/office/powerpoint/2010/main" xmlns="" val="41869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83F03-6975-4094-A26B-7D8E8C1D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Additive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CB6567-5C54-4BED-8249-38C609C86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602" y="1523999"/>
            <a:ext cx="7458798" cy="3124201"/>
          </a:xfrm>
        </p:spPr>
        <p:txBody>
          <a:bodyPr>
            <a:noAutofit/>
          </a:bodyPr>
          <a:lstStyle/>
          <a:p>
            <a:r>
              <a:rPr lang="en-MY" dirty="0"/>
              <a:t>3D Printing allow </a:t>
            </a:r>
            <a:r>
              <a:rPr lang="en-GB" dirty="0"/>
              <a:t>prototype and produce individual components</a:t>
            </a:r>
          </a:p>
          <a:p>
            <a:r>
              <a:rPr lang="en-GB" dirty="0"/>
              <a:t>Produce small batches of customized products</a:t>
            </a:r>
          </a:p>
          <a:p>
            <a:r>
              <a:rPr lang="en-GB" dirty="0"/>
              <a:t>Allow low-cost prototyping to provide a high level or small run customized production</a:t>
            </a:r>
          </a:p>
          <a:p>
            <a:r>
              <a:rPr lang="en-GB" dirty="0"/>
              <a:t>Create a three-dimensional object in which layers of material are formed under computer control.</a:t>
            </a:r>
          </a:p>
          <a:p>
            <a:r>
              <a:rPr lang="en-GB" dirty="0"/>
              <a:t>Creating more complex geometric shapes and structures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3FC6EE4-8B4E-4827-ACB8-3FF42DDD9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7689273" y="3077100"/>
            <a:ext cx="4172128" cy="2167339"/>
          </a:xfrm>
        </p:spPr>
      </p:pic>
    </p:spTree>
    <p:extLst>
      <p:ext uri="{BB962C8B-B14F-4D97-AF65-F5344CB8AC3E}">
        <p14:creationId xmlns:p14="http://schemas.microsoft.com/office/powerpoint/2010/main" xmlns="" val="49318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94D2C-4764-4075-9325-26EEB1F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Augmented Reality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22F9AEB-BA7A-45F5-A454-94C4484D65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847" y="1572490"/>
            <a:ext cx="2543696" cy="14962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5D302C-2597-4135-8FC8-9B2D6F40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8554" y="1305794"/>
            <a:ext cx="8371609" cy="3124200"/>
          </a:xfrm>
        </p:spPr>
        <p:txBody>
          <a:bodyPr>
            <a:noAutofit/>
          </a:bodyPr>
          <a:lstStyle/>
          <a:p>
            <a:r>
              <a:rPr lang="en-GB" dirty="0"/>
              <a:t>Creating computer-generated perceptual information it is becoming easier to train your staff, even in unique and difficult conditions</a:t>
            </a:r>
          </a:p>
          <a:p>
            <a:r>
              <a:rPr lang="en-GB" dirty="0"/>
              <a:t>Provide training scenarios for humanitarian crisis aid or battlefield healthcare without risky in-field training</a:t>
            </a:r>
          </a:p>
          <a:p>
            <a:r>
              <a:rPr lang="en-GB" dirty="0"/>
              <a:t>Superimposing computer-generated images combined with object recognition to a user’s view of the real world, giving an interactive hybrid view.</a:t>
            </a:r>
          </a:p>
          <a:p>
            <a:r>
              <a:rPr lang="en-GB" dirty="0"/>
              <a:t>Displays digital content in the real word through a device, such as a mobile phone or special eyeglasses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158016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789CE87-ADA4-476E-842D-8E0775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637811"/>
            <a:ext cx="10018713" cy="175259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Smart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E4BBED-A975-4A50-AAB7-568A05B99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513" y="140104"/>
            <a:ext cx="10800000" cy="6607059"/>
          </a:xfrm>
        </p:spPr>
      </p:pic>
      <p:sp>
        <p:nvSpPr>
          <p:cNvPr id="4" name="Rectangle 3"/>
          <p:cNvSpPr/>
          <p:nvPr/>
        </p:nvSpPr>
        <p:spPr>
          <a:xfrm>
            <a:off x="4333056" y="5364173"/>
            <a:ext cx="3674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SMART CITY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13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B49D2-3E6F-44EF-85C9-A74F90C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Industry Revolution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61AE098-C4D0-4529-9DBC-83939617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457" y="1312726"/>
            <a:ext cx="10030692" cy="5642264"/>
          </a:xfrm>
        </p:spPr>
      </p:pic>
    </p:spTree>
    <p:extLst>
      <p:ext uri="{BB962C8B-B14F-4D97-AF65-F5344CB8AC3E}">
        <p14:creationId xmlns:p14="http://schemas.microsoft.com/office/powerpoint/2010/main" xmlns="" val="312536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EC9E0-57CC-4C3F-B042-02475EE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Industry 1.0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021F4658-F7DC-41CE-A156-925E4CCB9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510" y="1629000"/>
            <a:ext cx="3600000" cy="3600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EE1AB7-087B-4E52-A15F-A41D6F83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472" y="1728355"/>
            <a:ext cx="6435437" cy="3958936"/>
          </a:xfrm>
        </p:spPr>
        <p:txBody>
          <a:bodyPr>
            <a:normAutofit/>
          </a:bodyPr>
          <a:lstStyle/>
          <a:p>
            <a:r>
              <a:rPr lang="en-MY" dirty="0"/>
              <a:t>Between 1760 and 1820</a:t>
            </a:r>
          </a:p>
          <a:p>
            <a:r>
              <a:rPr lang="en-MY" dirty="0"/>
              <a:t>Mechanical production machines</a:t>
            </a:r>
          </a:p>
          <a:p>
            <a:r>
              <a:rPr lang="en-GB" dirty="0"/>
              <a:t>Manual labour performed by people and aided by work animals</a:t>
            </a:r>
            <a:endParaRPr lang="en-MY" dirty="0"/>
          </a:p>
          <a:p>
            <a:r>
              <a:rPr lang="en-MY" dirty="0"/>
              <a:t>Powered by water &amp; steam</a:t>
            </a:r>
          </a:p>
          <a:p>
            <a:r>
              <a:rPr lang="en-MY" dirty="0"/>
              <a:t>Textile manufacturing, </a:t>
            </a:r>
            <a:r>
              <a:rPr lang="en-GB" dirty="0"/>
              <a:t>iron industry, agriculture, and mining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359282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ED6D-F55D-40AA-BFF0-6C043F61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Industry 2.0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6BBD783D-E1BA-47FC-951F-003278B4F5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763" y="1694873"/>
            <a:ext cx="4500000" cy="36000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74FAF45-C453-442E-BDBD-A4858413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636" y="1655619"/>
            <a:ext cx="6432260" cy="3124200"/>
          </a:xfrm>
        </p:spPr>
        <p:txBody>
          <a:bodyPr>
            <a:noAutofit/>
          </a:bodyPr>
          <a:lstStyle/>
          <a:p>
            <a:r>
              <a:rPr lang="en-MY" dirty="0"/>
              <a:t>Between 1870 and 1914</a:t>
            </a:r>
          </a:p>
          <a:p>
            <a:r>
              <a:rPr lang="en-MY" dirty="0"/>
              <a:t>The technological revolution</a:t>
            </a:r>
          </a:p>
          <a:p>
            <a:r>
              <a:rPr lang="en-MY" dirty="0"/>
              <a:t>Mass production manufacturing powered by electricity</a:t>
            </a:r>
          </a:p>
          <a:p>
            <a:r>
              <a:rPr lang="en-GB" dirty="0"/>
              <a:t>Extensive railroad networks and telegraph use for communication</a:t>
            </a:r>
          </a:p>
          <a:p>
            <a:r>
              <a:rPr lang="en-GB" dirty="0"/>
              <a:t>Economic growth, with an increase in productivity</a:t>
            </a:r>
          </a:p>
          <a:p>
            <a:r>
              <a:rPr lang="en-GB" dirty="0"/>
              <a:t>Many workers were replaced by machines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04411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89846-8103-413F-B13D-4D8D9A91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Industry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A1733-8FDC-4EFF-B29E-438757036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912" y="1648713"/>
            <a:ext cx="6703724" cy="3124201"/>
          </a:xfrm>
        </p:spPr>
        <p:txBody>
          <a:bodyPr>
            <a:noAutofit/>
          </a:bodyPr>
          <a:lstStyle/>
          <a:p>
            <a:r>
              <a:rPr lang="en-MY" dirty="0"/>
              <a:t>Between 1950 and 2013</a:t>
            </a:r>
          </a:p>
          <a:p>
            <a:r>
              <a:rPr lang="en-MY" dirty="0"/>
              <a:t>The digital revolution</a:t>
            </a:r>
          </a:p>
          <a:p>
            <a:r>
              <a:rPr lang="en-MY" dirty="0"/>
              <a:t>Autonomous production manufacturing</a:t>
            </a:r>
          </a:p>
          <a:p>
            <a:r>
              <a:rPr lang="en-GB" dirty="0"/>
              <a:t>Extensive use of electronics, computer and communication technologies</a:t>
            </a:r>
            <a:endParaRPr lang="en-MY" dirty="0"/>
          </a:p>
          <a:p>
            <a:r>
              <a:rPr lang="en-MY" dirty="0"/>
              <a:t>The use of Internet for communication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4CEBD90-D223-4727-8CF8-F893E9BA2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0318" y="1751537"/>
            <a:ext cx="419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37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99E79-ADE8-4438-A0CD-D0B7277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Industry 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2A648-57C1-4D86-AC0B-78BC569D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2013 German government memo </a:t>
            </a:r>
            <a:r>
              <a:rPr lang="en-GB" dirty="0"/>
              <a:t>outlined a plan to almost fully computerise the manufacturing industry without the need for human involvement</a:t>
            </a:r>
          </a:p>
          <a:p>
            <a:r>
              <a:rPr lang="en-GB" dirty="0"/>
              <a:t>Sensors collect data that can be used to be analysed</a:t>
            </a:r>
            <a:endParaRPr lang="en-MY" dirty="0"/>
          </a:p>
          <a:p>
            <a:r>
              <a:rPr lang="en-GB" dirty="0"/>
              <a:t>Enhance it with smart and autonomous systems </a:t>
            </a:r>
          </a:p>
          <a:p>
            <a:r>
              <a:rPr lang="en-GB" dirty="0"/>
              <a:t>Data driven and machine learning</a:t>
            </a:r>
          </a:p>
          <a:p>
            <a:r>
              <a:rPr lang="en-MY" dirty="0"/>
              <a:t>Cyber-Physical System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5824BB-492E-4EEA-849A-D8659B64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7033" y="4343402"/>
            <a:ext cx="5072354" cy="22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32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6F6C9-1ADF-4B87-9328-FE113138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Cyber-Physical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951BAD-B9DE-413A-879E-F1D099D78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913" y="1662545"/>
            <a:ext cx="6004070" cy="3124201"/>
          </a:xfrm>
        </p:spPr>
        <p:txBody>
          <a:bodyPr>
            <a:noAutofit/>
          </a:bodyPr>
          <a:lstStyle/>
          <a:p>
            <a:r>
              <a:rPr lang="en-GB" dirty="0"/>
              <a:t>Interconnectivity through the Internet of Things (IoT)</a:t>
            </a:r>
          </a:p>
          <a:p>
            <a:r>
              <a:rPr lang="en-GB" dirty="0"/>
              <a:t>Access to real-time data</a:t>
            </a:r>
          </a:p>
          <a:p>
            <a:r>
              <a:rPr lang="en-GB" dirty="0"/>
              <a:t>Connects physical with digital</a:t>
            </a:r>
          </a:p>
          <a:p>
            <a:r>
              <a:rPr lang="en-GB" dirty="0"/>
              <a:t>Allows better collaboration </a:t>
            </a:r>
          </a:p>
          <a:p>
            <a:r>
              <a:rPr lang="en-GB" dirty="0"/>
              <a:t>Better control and understand every aspect of their operation</a:t>
            </a:r>
          </a:p>
          <a:p>
            <a:r>
              <a:rPr lang="en-GB" dirty="0"/>
              <a:t>Leverage instant data to boost productivity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DA5D67B-7A15-4BA6-9D13-675F17415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8951" y="2081140"/>
            <a:ext cx="5104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35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A741D-2C72-4937-977E-0ED2E0E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6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74521-AA38-46CB-93E7-D7387275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745673"/>
            <a:ext cx="10914205" cy="4852554"/>
          </a:xfrm>
        </p:spPr>
        <p:txBody>
          <a:bodyPr>
            <a:noAutofit/>
          </a:bodyPr>
          <a:lstStyle/>
          <a:p>
            <a:r>
              <a:rPr lang="en-GB" sz="2800" dirty="0"/>
              <a:t>Interoperability: the ability of cyber-physical systems, humans and devices to connect and communicate with each other</a:t>
            </a:r>
          </a:p>
          <a:p>
            <a:r>
              <a:rPr lang="en-GB" sz="2800" dirty="0"/>
              <a:t>Virtualization: a virtual copy of the cyber-physical systems by linking sensor data with virtual models</a:t>
            </a:r>
          </a:p>
          <a:p>
            <a:r>
              <a:rPr lang="en-GB" sz="2800" dirty="0"/>
              <a:t>Decentralization: the ability to make decisions on their own</a:t>
            </a:r>
          </a:p>
          <a:p>
            <a:r>
              <a:rPr lang="en-GB" sz="2800" dirty="0"/>
              <a:t>Real-Time Capability: the capability to collect and analyse data and provide the insights immediately</a:t>
            </a:r>
          </a:p>
          <a:p>
            <a:r>
              <a:rPr lang="en-GB" sz="2800" dirty="0"/>
              <a:t>Service Orientation: offering of services via the Internet of Services</a:t>
            </a:r>
          </a:p>
          <a:p>
            <a:r>
              <a:rPr lang="en-GB" sz="2800" dirty="0"/>
              <a:t>Modularity: flexible adaptation for changing requirements of individual modules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xmlns="" val="63600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C04873B-79BE-49B6-BF99-3FF6DAC6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MY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832BE67-F1E6-4EE1-821C-7655DF2F5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7058324"/>
              </p:ext>
            </p:extLst>
          </p:nvPr>
        </p:nvGraphicFramePr>
        <p:xfrm>
          <a:off x="838200" y="365125"/>
          <a:ext cx="10515600" cy="625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65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719</Words>
  <Application>Microsoft Office PowerPoint</Application>
  <PresentationFormat>Custom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Industry Revolution</vt:lpstr>
      <vt:lpstr>Industry 1.0</vt:lpstr>
      <vt:lpstr>Industry 2.0</vt:lpstr>
      <vt:lpstr>Industry 3.0</vt:lpstr>
      <vt:lpstr>Industry 4.0</vt:lpstr>
      <vt:lpstr>Cyber-Physical System</vt:lpstr>
      <vt:lpstr>6 Design Principles</vt:lpstr>
      <vt:lpstr>Slide 9</vt:lpstr>
      <vt:lpstr>Internet Of Things (IoT)</vt:lpstr>
      <vt:lpstr>Big Data And Analytics</vt:lpstr>
      <vt:lpstr>Autonomous Robot</vt:lpstr>
      <vt:lpstr>Cloud Computing</vt:lpstr>
      <vt:lpstr>System Integration</vt:lpstr>
      <vt:lpstr>Cybersecurity</vt:lpstr>
      <vt:lpstr>Simulation</vt:lpstr>
      <vt:lpstr>Additive Manufacturing</vt:lpstr>
      <vt:lpstr>Augmented Reality</vt:lpstr>
      <vt:lpstr>Smart 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4.0</dc:title>
  <dc:creator>Administrator</dc:creator>
  <cp:lastModifiedBy>User</cp:lastModifiedBy>
  <cp:revision>42</cp:revision>
  <dcterms:created xsi:type="dcterms:W3CDTF">2019-12-09T06:12:01Z</dcterms:created>
  <dcterms:modified xsi:type="dcterms:W3CDTF">2019-12-31T16:46:22Z</dcterms:modified>
</cp:coreProperties>
</file>