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77" r:id="rId2"/>
    <p:sldId id="308" r:id="rId3"/>
    <p:sldId id="305" r:id="rId4"/>
    <p:sldId id="307" r:id="rId5"/>
    <p:sldId id="316" r:id="rId6"/>
    <p:sldId id="309" r:id="rId7"/>
    <p:sldId id="281" r:id="rId8"/>
    <p:sldId id="285" r:id="rId9"/>
    <p:sldId id="300" r:id="rId10"/>
    <p:sldId id="301" r:id="rId11"/>
    <p:sldId id="302" r:id="rId12"/>
    <p:sldId id="293" r:id="rId13"/>
    <p:sldId id="294" r:id="rId14"/>
    <p:sldId id="295" r:id="rId15"/>
    <p:sldId id="298" r:id="rId16"/>
    <p:sldId id="299" r:id="rId17"/>
    <p:sldId id="297" r:id="rId18"/>
    <p:sldId id="296" r:id="rId19"/>
    <p:sldId id="282" r:id="rId20"/>
    <p:sldId id="286" r:id="rId21"/>
    <p:sldId id="284" r:id="rId22"/>
    <p:sldId id="303" r:id="rId23"/>
    <p:sldId id="289" r:id="rId24"/>
    <p:sldId id="304" r:id="rId25"/>
    <p:sldId id="306" r:id="rId26"/>
    <p:sldId id="310" r:id="rId27"/>
    <p:sldId id="311" r:id="rId28"/>
    <p:sldId id="312" r:id="rId29"/>
    <p:sldId id="313" r:id="rId30"/>
    <p:sldId id="314" r:id="rId31"/>
    <p:sldId id="315" r:id="rId32"/>
    <p:sldId id="27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296"/>
    <p:restoredTop sz="96976"/>
  </p:normalViewPr>
  <p:slideViewPr>
    <p:cSldViewPr>
      <p:cViewPr>
        <p:scale>
          <a:sx n="98" d="100"/>
          <a:sy n="98" d="100"/>
        </p:scale>
        <p:origin x="-6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pPr/>
              <a:t>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C4902-2DC4-4CB3-A0AA-8F49AE7E9F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1/12/23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rpnext.my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248" y="3591368"/>
            <a:ext cx="8077200" cy="2717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Laravel Virtual Training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Middleware and Migration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12</a:t>
            </a:r>
            <a:r>
              <a:rPr lang="en-US" sz="3600" baseline="30000" dirty="0">
                <a:solidFill>
                  <a:schemeClr val="tx1"/>
                </a:solidFill>
              </a:rPr>
              <a:t>nd</a:t>
            </a:r>
            <a:r>
              <a:rPr lang="en-US" sz="3600" dirty="0">
                <a:solidFill>
                  <a:schemeClr val="tx1"/>
                </a:solidFill>
              </a:rPr>
              <a:t> January 2023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091752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Virtual Perak Technology</a:t>
            </a:r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548680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27000">
              <a:srgbClr val="FFFF00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861F-FD56-2349-A5FF-21CC628D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Assign To Route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5F1D-D19D-8048-BBC6-0FC6D72A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Use the middleware method to assign middleware to a route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Route::get('/profile', function () {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Controller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en-MY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-&gt;middleware('</a:t>
            </a:r>
            <a:r>
              <a:rPr lang="en-MY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checkToken</a:t>
            </a:r>
            <a:r>
              <a:rPr lang="en-MY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MY" dirty="0"/>
              <a:t>Assign multiple middleware </a:t>
            </a:r>
          </a:p>
          <a:p>
            <a:pPr marL="118872" indent="0">
              <a:buNone/>
            </a:pPr>
            <a:endParaRPr lang="en-MY" dirty="0"/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Route::get('/', function () {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Controller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en-MY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-&gt;middleware(['first', 'second']);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300B-1937-7C41-98AB-5CF10ECC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To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05DA-9FDD-D34A-985B-30831B1D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You may also pass the fully qualified class name: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App\Http\Middleware\</a:t>
            </a:r>
            <a:r>
              <a:rPr lang="en-MY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CheckToken</a:t>
            </a: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Route::get('/profile', function ()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Controller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})-&gt;middleware(</a:t>
            </a:r>
            <a:r>
              <a:rPr lang="en-MY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CheckToken</a:t>
            </a: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::class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5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77DC-A7B1-9A46-A08D-0BEED2E1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Exclude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47CD-7078-E745-96E2-DE9BE6FB8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dirty="0"/>
              <a:t>Prevent the middleware from being applied to an individual route within the group</a:t>
            </a:r>
          </a:p>
          <a:p>
            <a:endParaRPr lang="en-MY" sz="2300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App\Http\Middleware\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CheckToken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Route::middleware([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CheckToken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::class])-&gt;group(function ()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Route::get('/', function ()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Controller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Route::get('/profile', function ()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Controller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})</a:t>
            </a: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MY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withoutMiddleware</a:t>
            </a: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MY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CheckToken</a:t>
            </a: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::class]);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endParaRPr lang="en-MY" sz="1600" dirty="0"/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7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A36F-61D0-BA46-937B-C474338B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CE52-2A76-6C49-88A7-D830A72D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Additional middleware parameters will be passed to the middleware after the $next argument: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handle($request, Closure $next, </a:t>
            </a:r>
            <a:r>
              <a:rPr lang="en-MY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$role</a:t>
            </a: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(! $request-&gt;user()-&gt;</a:t>
            </a:r>
            <a:r>
              <a:rPr lang="en-MY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hasRole</a:t>
            </a:r>
            <a:r>
              <a:rPr lang="en-MY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($role)) {</a:t>
            </a:r>
          </a:p>
          <a:p>
            <a:pPr marL="118872" indent="0">
              <a:buNone/>
            </a:pPr>
            <a:r>
              <a:rPr lang="en-MY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Redirect...</a:t>
            </a:r>
          </a:p>
          <a:p>
            <a:pPr marL="118872" indent="0">
              <a:buNone/>
            </a:pPr>
            <a:r>
              <a:rPr lang="en-MY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$next($request);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2874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Version control for your database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dirty="0"/>
              <a:t>Define and share the application's database schema</a:t>
            </a:r>
          </a:p>
          <a:p>
            <a:r>
              <a:rPr lang="en-US" dirty="0"/>
              <a:t>Laravel Schema facade provides database agnostic support for creating and manipulating tables across all of Laravel's supported database systems</a:t>
            </a:r>
          </a:p>
          <a:p>
            <a:r>
              <a:rPr lang="en-MY" dirty="0"/>
              <a:t>Migrations will use this facade to create and modify database tables and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4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9AA7-AF98-C24F-B218-2EC97451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053D-2431-514D-A990-06B94BA4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New migration will be placed in your database/migrations directory. </a:t>
            </a:r>
          </a:p>
          <a:p>
            <a:r>
              <a:rPr lang="en-MY" dirty="0"/>
              <a:t>Each migration filename contains a timestamp to determine the order of the migrations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make:migration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create_books_table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dirty="0"/>
          </a:p>
          <a:p>
            <a:r>
              <a:rPr lang="en-MY" dirty="0"/>
              <a:t>Laravel will use the migration name to guess the table name.</a:t>
            </a:r>
          </a:p>
          <a:p>
            <a:r>
              <a:rPr lang="en-MY" dirty="0"/>
              <a:t>Laravel will pre-fill the generated migration file with the specified identified table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8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4737-AAE7-0C43-8257-A28E6E66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A370-A6D7-F34D-8B22-598C22C6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Squash multiple migrations into a single SQL file</a:t>
            </a:r>
          </a:p>
          <a:p>
            <a:pPr marL="118872" indent="0">
              <a:buNone/>
            </a:pPr>
            <a:endParaRPr lang="en-MY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schema:dump</a:t>
            </a:r>
            <a:endParaRPr lang="en-MY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MY" dirty="0"/>
              <a:t>Laravel will write a "schema" file to your application's database/schema 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79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ED9C-3032-5C47-8931-733E72B0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DB4C-3486-DB43-A574-14474161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MY" sz="3600" dirty="0"/>
              <a:t>The up method is used to add new tables, columns, or indexes to your database, while the down method should reverse the operations performed by the up method.</a:t>
            </a:r>
          </a:p>
          <a:p>
            <a:pPr marL="118872" indent="0">
              <a:buNone/>
            </a:pPr>
            <a:endParaRPr lang="en-MY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up(){</a:t>
            </a:r>
          </a:p>
          <a:p>
            <a:pPr marL="118872" indent="0">
              <a:buNone/>
            </a:pPr>
            <a:r>
              <a:rPr lang="en-MY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Schema::create(‘students’, </a:t>
            </a:r>
          </a:p>
          <a:p>
            <a:pPr marL="118872" indent="0">
              <a:buNone/>
            </a:pPr>
            <a:r>
              <a:rPr lang="en-MY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function (Blueprint $table) {</a:t>
            </a:r>
          </a:p>
          <a:p>
            <a:pPr marL="118872" indent="0">
              <a:buNone/>
            </a:pPr>
            <a:r>
              <a:rPr lang="en-MY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$table-&gt;id();</a:t>
            </a:r>
          </a:p>
          <a:p>
            <a:pPr marL="118872" indent="0">
              <a:buNone/>
            </a:pPr>
            <a:r>
              <a:rPr lang="en-MY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$table-&gt;string('name’);</a:t>
            </a:r>
          </a:p>
          <a:p>
            <a:pPr marL="118872" indent="0">
              <a:buNone/>
            </a:pPr>
            <a:r>
              <a:rPr lang="en-MY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$table-&gt;timestamps();</a:t>
            </a:r>
          </a:p>
          <a:p>
            <a:pPr marL="118872" indent="0">
              <a:buNone/>
            </a:pPr>
            <a:r>
              <a:rPr lang="en-MY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18872" indent="0">
              <a:buNone/>
            </a:pPr>
            <a:r>
              <a:rPr lang="en-MY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);</a:t>
            </a:r>
          </a:p>
          <a:p>
            <a:pPr marL="118872" indent="0">
              <a:buNone/>
            </a:pPr>
            <a:r>
              <a:rPr lang="en-MY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r>
              <a:rPr lang="en-MY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down(){</a:t>
            </a:r>
          </a:p>
          <a:p>
            <a:pPr marL="118872" indent="0">
              <a:buNone/>
            </a:pPr>
            <a:r>
              <a:rPr lang="en-MY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Schema::drop(‘students');</a:t>
            </a:r>
          </a:p>
          <a:p>
            <a:pPr marL="118872" indent="0">
              <a:buNone/>
            </a:pPr>
            <a:r>
              <a:rPr lang="en-MY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3764-7344-9D40-83E9-1A9707E2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AF2C-9440-9B44-8164-8733C7D3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all outstanding migrations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migrate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Migration status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migrate:status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MY" dirty="0"/>
          </a:p>
          <a:p>
            <a:r>
              <a:rPr lang="en-US" dirty="0"/>
              <a:t>Check</a:t>
            </a:r>
            <a:r>
              <a:rPr lang="en-MY" dirty="0"/>
              <a:t> the SQL statements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migrate --pretend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58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Roll Back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Rolls back the last "batch" of migrations</a:t>
            </a:r>
          </a:p>
          <a:p>
            <a:endParaRPr lang="en-MY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migrate:rollback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MY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dirty="0"/>
              <a:t>Roll back the last five migrations</a:t>
            </a:r>
          </a:p>
          <a:p>
            <a:endParaRPr lang="en-MY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migrate:rollback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--step=5</a:t>
            </a:r>
          </a:p>
          <a:p>
            <a:endParaRPr lang="en-MY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dirty="0"/>
              <a:t>Roll back all migrations</a:t>
            </a:r>
          </a:p>
          <a:p>
            <a:endParaRPr lang="en-MY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migrate:reset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E124-51E8-634C-9D34-C26282AB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DA9A-B82E-BF4D-B69D-D7A1A489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ERPNext</a:t>
            </a:r>
            <a:r>
              <a:rPr lang="en-US" dirty="0"/>
              <a:t> Training And Service Provider</a:t>
            </a:r>
          </a:p>
          <a:p>
            <a:r>
              <a:rPr lang="en-US" dirty="0" err="1"/>
              <a:t>ERPNext</a:t>
            </a:r>
            <a:r>
              <a:rPr lang="en-US" dirty="0"/>
              <a:t> Hosting (</a:t>
            </a:r>
            <a:r>
              <a:rPr lang="en-US" dirty="0">
                <a:hlinkClick r:id="rId2"/>
              </a:rPr>
              <a:t>https://erpnext.my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01D97-5672-D244-A977-CEC8957E5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2824112"/>
            <a:ext cx="6264696" cy="35911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794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Roll Back And Migrate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Roll back all of your migrations and then execute the migrate command</a:t>
            </a:r>
          </a:p>
          <a:p>
            <a:r>
              <a:rPr lang="en-MY" dirty="0"/>
              <a:t>Re-creates your entire database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migrate:refresh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MY" dirty="0"/>
          </a:p>
          <a:p>
            <a:r>
              <a:rPr lang="en-MY" dirty="0"/>
              <a:t>Roll back and re-migrate a limited number of migrations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migrate:refresh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--step=5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pPr lvl="1"/>
            <a:endParaRPr lang="en-MY" dirty="0"/>
          </a:p>
          <a:p>
            <a:pPr>
              <a:buNone/>
            </a:pPr>
            <a:endParaRPr lang="en-MY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Create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Use the create method on the Schema façade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Illuminate\Database\Schema\Blueprint;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Illuminate\Support\Facades\Schema;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Schema::create('users', function (Blueprint $table) {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$table-&gt;id();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$table-&gt;string('name’);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$table-&gt;string('email’);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$table-&gt;timestamps();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1400-3A84-E54B-9A0F-D0E977ED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Table/Column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26F2-8AAD-654C-97BF-C97ACDB7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Check for the existence of a table or column using the </a:t>
            </a:r>
            <a:r>
              <a:rPr lang="en-MY" dirty="0" err="1"/>
              <a:t>hasTable</a:t>
            </a:r>
            <a:r>
              <a:rPr lang="en-MY" dirty="0"/>
              <a:t> and </a:t>
            </a:r>
            <a:r>
              <a:rPr lang="en-MY" dirty="0" err="1"/>
              <a:t>hasColumn</a:t>
            </a:r>
            <a:r>
              <a:rPr lang="en-MY" dirty="0"/>
              <a:t> methods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(Schema::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hasTable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('users'))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The "users" table exists...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(Schema::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hasColumn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('users', 'email'))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The "users" table exists and has an "email" column...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82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Update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Table method on the Schema facade may be used to update existing tables</a:t>
            </a:r>
          </a:p>
          <a:p>
            <a:pPr marL="118872" indent="0">
              <a:buNone/>
            </a:pPr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Illuminate\Database\Schema\Blueprint;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Illuminate\Support\Facades\Schema;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Schema::table('users', function (Blueprint $table)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$table-&gt;integer('votes');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endParaRPr lang="en-MY" dirty="0"/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EE0D-0E44-544A-9B52-627547D4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&amp; Drop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62B6-4418-564F-B0D1-9C33464C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Use the rename method to rename an existing database table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Schema::rename('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old_table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new_table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118872" indent="0">
              <a:buNone/>
            </a:pPr>
            <a:endParaRPr lang="en-MY" dirty="0"/>
          </a:p>
          <a:p>
            <a:r>
              <a:rPr lang="en-MY" dirty="0"/>
              <a:t>use the drop or </a:t>
            </a:r>
            <a:r>
              <a:rPr lang="en-MY" dirty="0" err="1"/>
              <a:t>dropIfExists</a:t>
            </a:r>
            <a:r>
              <a:rPr lang="en-MY" dirty="0"/>
              <a:t> method to drop an existing table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Schema::drop('users');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Schema::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dropIfExists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('users');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87525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$table-&gt;id();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$table-&gt;increments('id’);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$table-&gt;integer('votes');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('votes’);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('confirmed’);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$table-&gt;char('name', 100);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$table-&gt;string('name', 100);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$table-&gt;text('description');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longText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('description’);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$table-&gt;timestamp('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added_at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$precision = 0);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$precision = 0);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$table-&gt;date('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$table-&gt;double('amount', 8, 2);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('difficulty', ['easy', 'hard’]);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$table-&gt;float('amount', 8, 2);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foreignId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foreignIdFor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(User::class);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Modifier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AD94BF8-2178-E74E-BF18-F4910927B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962619"/>
              </p:ext>
            </p:extLst>
          </p:nvPr>
        </p:nvGraphicFramePr>
        <p:xfrm>
          <a:off x="217788" y="1674402"/>
          <a:ext cx="4354212" cy="4625973"/>
        </p:xfrm>
        <a:graphic>
          <a:graphicData uri="http://schemas.openxmlformats.org/drawingml/2006/table">
            <a:tbl>
              <a:tblPr/>
              <a:tblGrid>
                <a:gridCol w="2177106">
                  <a:extLst>
                    <a:ext uri="{9D8B030D-6E8A-4147-A177-3AD203B41FA5}">
                      <a16:colId xmlns:a16="http://schemas.microsoft.com/office/drawing/2014/main" val="978120381"/>
                    </a:ext>
                  </a:extLst>
                </a:gridCol>
                <a:gridCol w="2177106">
                  <a:extLst>
                    <a:ext uri="{9D8B030D-6E8A-4147-A177-3AD203B41FA5}">
                      <a16:colId xmlns:a16="http://schemas.microsoft.com/office/drawing/2014/main" val="2434727944"/>
                    </a:ext>
                  </a:extLst>
                </a:gridCol>
              </a:tblGrid>
              <a:tr h="332765"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Modifier</a:t>
                      </a:r>
                    </a:p>
                  </a:txBody>
                  <a:tcPr marL="68189" marR="68189" marT="68189" marB="68189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Description</a:t>
                      </a:r>
                    </a:p>
                  </a:txBody>
                  <a:tcPr marL="68189" marR="68189" marT="68189" marB="68189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883157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-&gt;after('column')</a:t>
                      </a:r>
                    </a:p>
                  </a:txBody>
                  <a:tcPr marL="68189" marR="68189" marT="68189" marB="68189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Place the column "after" another column (MySQL).</a:t>
                      </a:r>
                    </a:p>
                  </a:txBody>
                  <a:tcPr marL="68189" marR="68189" marT="68189" marB="68189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694246"/>
                  </a:ext>
                </a:extLst>
              </a:tr>
              <a:tr h="725536">
                <a:tc>
                  <a:txBody>
                    <a:bodyPr/>
                    <a:lstStyle/>
                    <a:p>
                      <a:pPr algn="l"/>
                      <a:r>
                        <a:rPr lang="en-MY" sz="1200" dirty="0">
                          <a:effectLst/>
                        </a:rPr>
                        <a:t>-&gt;</a:t>
                      </a:r>
                      <a:r>
                        <a:rPr lang="en-MY" sz="1200" dirty="0" err="1">
                          <a:effectLst/>
                        </a:rPr>
                        <a:t>autoIncrement</a:t>
                      </a:r>
                      <a:r>
                        <a:rPr lang="en-MY" sz="1200" dirty="0">
                          <a:effectLst/>
                        </a:rPr>
                        <a:t>()</a:t>
                      </a:r>
                    </a:p>
                  </a:txBody>
                  <a:tcPr marL="68189" marR="68189" marT="68189" marB="68189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200" dirty="0">
                          <a:effectLst/>
                        </a:rPr>
                        <a:t>Set INTEGER columns as auto-incrementing (primary key).</a:t>
                      </a:r>
                    </a:p>
                  </a:txBody>
                  <a:tcPr marL="68189" marR="68189" marT="68189" marB="68189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295403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-&gt;charset('utf8mb4')</a:t>
                      </a:r>
                    </a:p>
                  </a:txBody>
                  <a:tcPr marL="68189" marR="68189" marT="68189" marB="68189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Specify a character set for the column (MySQL).</a:t>
                      </a:r>
                    </a:p>
                  </a:txBody>
                  <a:tcPr marL="68189" marR="68189" marT="68189" marB="68189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325612"/>
                  </a:ext>
                </a:extLst>
              </a:tr>
              <a:tr h="921922"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-&gt;collation('utf8mb4_unicode_ci')</a:t>
                      </a:r>
                    </a:p>
                  </a:txBody>
                  <a:tcPr marL="68189" marR="68189" marT="68189" marB="68189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Specify a collation for the column (MySQL/PostgreSQL/SQL Server).</a:t>
                      </a:r>
                    </a:p>
                  </a:txBody>
                  <a:tcPr marL="68189" marR="68189" marT="68189" marB="68189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903983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-&gt;comment('my comment')</a:t>
                      </a:r>
                    </a:p>
                  </a:txBody>
                  <a:tcPr marL="68189" marR="68189" marT="68189" marB="68189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Add a comment to a column (MySQL/PostgreSQL).</a:t>
                      </a:r>
                    </a:p>
                  </a:txBody>
                  <a:tcPr marL="68189" marR="68189" marT="68189" marB="68189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08708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-&gt;default($value)</a:t>
                      </a:r>
                    </a:p>
                  </a:txBody>
                  <a:tcPr marL="68189" marR="68189" marT="68189" marB="68189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Specify a "default" value for the column.</a:t>
                      </a:r>
                    </a:p>
                  </a:txBody>
                  <a:tcPr marL="68189" marR="68189" marT="68189" marB="68189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965693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-&gt;first()</a:t>
                      </a:r>
                    </a:p>
                  </a:txBody>
                  <a:tcPr marL="68189" marR="68189" marT="68189" marB="68189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200" dirty="0">
                          <a:effectLst/>
                        </a:rPr>
                        <a:t>Place the column "first" in the table (MySQL).</a:t>
                      </a:r>
                    </a:p>
                  </a:txBody>
                  <a:tcPr marL="68189" marR="68189" marT="68189" marB="68189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5559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2213BA-D3B4-504A-A8A2-AB8EE2EBB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88332"/>
              </p:ext>
            </p:extLst>
          </p:nvPr>
        </p:nvGraphicFramePr>
        <p:xfrm>
          <a:off x="4644008" y="1674401"/>
          <a:ext cx="4282204" cy="4625974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1173275739"/>
                    </a:ext>
                  </a:extLst>
                </a:gridCol>
                <a:gridCol w="2409996">
                  <a:extLst>
                    <a:ext uri="{9D8B030D-6E8A-4147-A177-3AD203B41FA5}">
                      <a16:colId xmlns:a16="http://schemas.microsoft.com/office/drawing/2014/main" val="4074498802"/>
                    </a:ext>
                  </a:extLst>
                </a:gridCol>
              </a:tblGrid>
              <a:tr h="670588"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-&gt;from($integer)</a:t>
                      </a:r>
                    </a:p>
                  </a:txBody>
                  <a:tcPr marL="49806" marR="49806" marT="49806" marB="49806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Set the starting value of an auto-incrementing field (MySQL / PostgreSQL).</a:t>
                      </a:r>
                    </a:p>
                  </a:txBody>
                  <a:tcPr marL="49806" marR="49806" marT="49806" marB="49806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2730"/>
                  </a:ext>
                </a:extLst>
              </a:tr>
              <a:tr h="670588"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-&gt;invisible()</a:t>
                      </a:r>
                    </a:p>
                  </a:txBody>
                  <a:tcPr marL="49806" marR="49806" marT="49806" marB="49806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Make the column "invisible" to SELECT * queries (MySQL).</a:t>
                      </a:r>
                    </a:p>
                  </a:txBody>
                  <a:tcPr marL="49806" marR="49806" marT="49806" marB="49806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117413"/>
                  </a:ext>
                </a:extLst>
              </a:tr>
              <a:tr h="481406"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-&gt;nullable($value = true)</a:t>
                      </a:r>
                    </a:p>
                  </a:txBody>
                  <a:tcPr marL="49806" marR="49806" marT="49806" marB="49806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Allow NULL values to be inserted into the column.</a:t>
                      </a:r>
                    </a:p>
                  </a:txBody>
                  <a:tcPr marL="49806" marR="49806" marT="49806" marB="49806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084907"/>
                  </a:ext>
                </a:extLst>
              </a:tr>
              <a:tr h="670588">
                <a:tc>
                  <a:txBody>
                    <a:bodyPr/>
                    <a:lstStyle/>
                    <a:p>
                      <a:pPr algn="l"/>
                      <a:r>
                        <a:rPr lang="en-MY" sz="1200" dirty="0">
                          <a:effectLst/>
                        </a:rPr>
                        <a:t>-&gt;</a:t>
                      </a:r>
                      <a:r>
                        <a:rPr lang="en-MY" sz="1200" dirty="0" err="1">
                          <a:effectLst/>
                        </a:rPr>
                        <a:t>storedAs</a:t>
                      </a:r>
                      <a:r>
                        <a:rPr lang="en-MY" sz="1200" dirty="0">
                          <a:effectLst/>
                        </a:rPr>
                        <a:t>($expression)</a:t>
                      </a:r>
                    </a:p>
                  </a:txBody>
                  <a:tcPr marL="49806" marR="49806" marT="49806" marB="49806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Create a stored generated column (MySQL / PostgreSQL).</a:t>
                      </a:r>
                    </a:p>
                  </a:txBody>
                  <a:tcPr marL="49806" marR="49806" marT="49806" marB="49806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397544"/>
                  </a:ext>
                </a:extLst>
              </a:tr>
              <a:tr h="481406">
                <a:tc>
                  <a:txBody>
                    <a:bodyPr/>
                    <a:lstStyle/>
                    <a:p>
                      <a:pPr algn="l"/>
                      <a:r>
                        <a:rPr lang="en-MY" sz="1200" dirty="0">
                          <a:effectLst/>
                        </a:rPr>
                        <a:t>-&gt;unsigned()</a:t>
                      </a:r>
                    </a:p>
                  </a:txBody>
                  <a:tcPr marL="49806" marR="49806" marT="49806" marB="49806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Set INTEGER columns as UNSIGNED (MySQL).</a:t>
                      </a:r>
                    </a:p>
                  </a:txBody>
                  <a:tcPr marL="49806" marR="49806" marT="49806" marB="49806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52337"/>
                  </a:ext>
                </a:extLst>
              </a:tr>
              <a:tr h="825699">
                <a:tc>
                  <a:txBody>
                    <a:bodyPr/>
                    <a:lstStyle/>
                    <a:p>
                      <a:pPr algn="l"/>
                      <a:r>
                        <a:rPr lang="en-MY" sz="1200" dirty="0">
                          <a:effectLst/>
                        </a:rPr>
                        <a:t>-&gt;</a:t>
                      </a:r>
                      <a:r>
                        <a:rPr lang="en-MY" sz="1200" dirty="0" err="1">
                          <a:effectLst/>
                        </a:rPr>
                        <a:t>useCurrent</a:t>
                      </a:r>
                      <a:r>
                        <a:rPr lang="en-MY" sz="1200" dirty="0">
                          <a:effectLst/>
                        </a:rPr>
                        <a:t>()</a:t>
                      </a:r>
                    </a:p>
                  </a:txBody>
                  <a:tcPr marL="49806" marR="49806" marT="49806" marB="49806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200">
                          <a:effectLst/>
                        </a:rPr>
                        <a:t>Set TIMESTAMP columns to use CURRENT_TIMESTAMP as default value.</a:t>
                      </a:r>
                    </a:p>
                  </a:txBody>
                  <a:tcPr marL="49806" marR="49806" marT="49806" marB="49806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19659"/>
                  </a:ext>
                </a:extLst>
              </a:tr>
              <a:tr h="825699">
                <a:tc>
                  <a:txBody>
                    <a:bodyPr/>
                    <a:lstStyle/>
                    <a:p>
                      <a:pPr algn="l"/>
                      <a:r>
                        <a:rPr lang="en-MY" sz="1200" dirty="0">
                          <a:effectLst/>
                        </a:rPr>
                        <a:t>-&gt;</a:t>
                      </a:r>
                      <a:r>
                        <a:rPr lang="en-MY" sz="1200" dirty="0" err="1">
                          <a:effectLst/>
                        </a:rPr>
                        <a:t>useCurrentOnUpdate</a:t>
                      </a:r>
                      <a:r>
                        <a:rPr lang="en-MY" sz="1200" dirty="0">
                          <a:effectLst/>
                        </a:rPr>
                        <a:t>()</a:t>
                      </a:r>
                    </a:p>
                  </a:txBody>
                  <a:tcPr marL="49806" marR="49806" marT="49806" marB="49806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200" dirty="0">
                          <a:effectLst/>
                        </a:rPr>
                        <a:t>Set TIMESTAMP columns to use CURRENT_TIMESTAMP when a record is updated.</a:t>
                      </a:r>
                    </a:p>
                  </a:txBody>
                  <a:tcPr marL="49806" marR="49806" marT="49806" marB="49806" anchor="ctr">
                    <a:lnL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948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443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The change method allows you to modify the type and attributes of existing column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Schema::table('users', function (Blueprint $table)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$table-&gt;string('name', 50)-&gt;nullable()-&gt;change();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80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You may use the </a:t>
            </a:r>
            <a:r>
              <a:rPr lang="en-MY" dirty="0" err="1"/>
              <a:t>renameColumn</a:t>
            </a:r>
            <a:r>
              <a:rPr lang="en-MY" dirty="0"/>
              <a:t> method to rename a column 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Schema::table('users', function (Blueprint $table)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renameColumn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('from', 'to');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7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You may use the </a:t>
            </a:r>
            <a:r>
              <a:rPr lang="en-MY" dirty="0" err="1"/>
              <a:t>dropColumn</a:t>
            </a:r>
            <a:r>
              <a:rPr lang="en-MY" dirty="0"/>
              <a:t> method to drop a column 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Schema::table('users', function (Blueprint $table)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dropColumn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(['votes', 'avatar', 'location']);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C34A-7028-4445-AB6F-56193C09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C08E-5D11-6147-9CED-64172DF5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Authorized Microsoft Reseller</a:t>
            </a:r>
          </a:p>
          <a:p>
            <a:r>
              <a:rPr lang="en-US" dirty="0"/>
              <a:t>Authorized Adobe Reseller</a:t>
            </a:r>
          </a:p>
          <a:p>
            <a:r>
              <a:rPr lang="en-US" dirty="0"/>
              <a:t>Laravel and Ubuntu VM in Azure Marketplace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FE1C3-55EF-CC40-A59D-9933260E0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01008"/>
            <a:ext cx="823509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17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To create the index, we can chain the unique method onto the column definition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Schema::table('users', function (Blueprint $table) {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$table-&gt;string('email')-&gt;unique();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$table-&gt;unique('email’);</a:t>
            </a:r>
          </a:p>
          <a:p>
            <a:pPr marL="118872" indent="0">
              <a:buNone/>
            </a:pPr>
            <a:endParaRPr lang="en-MY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$table-&gt;index(['</a:t>
            </a:r>
            <a:r>
              <a:rPr lang="en-MY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MY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’]);</a:t>
            </a:r>
          </a:p>
          <a:p>
            <a:pPr marL="118872" indent="0">
              <a:buNone/>
            </a:pPr>
            <a:endParaRPr lang="en-MY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$table-&gt;unique('email', '</a:t>
            </a:r>
            <a:r>
              <a:rPr lang="en-MY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unique_email</a:t>
            </a: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118872" indent="0">
              <a:buNone/>
            </a:pPr>
            <a:endParaRPr lang="en-MY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$table-&gt;unique('email', '</a:t>
            </a:r>
            <a:r>
              <a:rPr lang="en-MY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unique_email</a:t>
            </a: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04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Create foreign key constraints to force referential integrity at the database level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Schema::table('posts', function (Blueprint $table)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unsignedBigInteger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$table-&gt;foreign('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')-&gt;references('id')-&gt;on('users');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67491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Any Question?</a:t>
            </a:r>
          </a:p>
          <a:p>
            <a:endParaRPr lang="en-MY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Website: https://elaniaresources.com</a:t>
            </a:r>
          </a:p>
          <a:p>
            <a:r>
              <a:rPr lang="en-US" dirty="0"/>
              <a:t>Telegram: https://t.me/elaniaresources</a:t>
            </a:r>
          </a:p>
          <a:p>
            <a:r>
              <a:rPr lang="en-US" dirty="0" err="1"/>
              <a:t>Whatsapp</a:t>
            </a:r>
            <a:r>
              <a:rPr lang="en-US" dirty="0"/>
              <a:t>: https://</a:t>
            </a:r>
            <a:r>
              <a:rPr lang="en-US" dirty="0" err="1"/>
              <a:t>wasap.my</a:t>
            </a:r>
            <a:r>
              <a:rPr lang="en-US" dirty="0"/>
              <a:t>/60166323652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Laravel View</a:t>
            </a:r>
          </a:p>
          <a:p>
            <a:r>
              <a:rPr lang="en-US" dirty="0"/>
              <a:t>Nested View Directories</a:t>
            </a:r>
          </a:p>
          <a:p>
            <a:r>
              <a:rPr lang="en-US" dirty="0"/>
              <a:t>Passing Data To Views</a:t>
            </a:r>
          </a:p>
          <a:p>
            <a:r>
              <a:rPr lang="en-US" dirty="0"/>
              <a:t>Share Data With All Views</a:t>
            </a:r>
          </a:p>
          <a:p>
            <a:r>
              <a:rPr lang="en-US" dirty="0"/>
              <a:t>Laravel Livewire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Blade Template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Laravel Breeze</a:t>
            </a:r>
          </a:p>
          <a:p>
            <a:r>
              <a:rPr lang="en-US" dirty="0"/>
              <a:t>Sessions</a:t>
            </a:r>
          </a:p>
          <a:p>
            <a:r>
              <a:rPr lang="en-US" dirty="0"/>
              <a:t>API Token</a:t>
            </a:r>
          </a:p>
          <a:p>
            <a:r>
              <a:rPr lang="en-US" dirty="0"/>
              <a:t>Authenticated User</a:t>
            </a:r>
          </a:p>
          <a:p>
            <a:r>
              <a:rPr lang="en-US" dirty="0"/>
              <a:t>Protecting Routes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5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dirty="0"/>
              <a:t>Laravel Middleware</a:t>
            </a:r>
          </a:p>
          <a:p>
            <a:r>
              <a:rPr lang="en-US" sz="2400" dirty="0"/>
              <a:t>Create Middleware</a:t>
            </a:r>
          </a:p>
          <a:p>
            <a:r>
              <a:rPr lang="en-US" sz="2400" dirty="0"/>
              <a:t>Perform Task</a:t>
            </a:r>
          </a:p>
          <a:p>
            <a:r>
              <a:rPr lang="en-US" sz="2400" dirty="0"/>
              <a:t>Register Middleware</a:t>
            </a:r>
          </a:p>
          <a:p>
            <a:r>
              <a:rPr lang="en-US" sz="2400" dirty="0"/>
              <a:t>Assign To Route</a:t>
            </a:r>
          </a:p>
          <a:p>
            <a:r>
              <a:rPr lang="en-US" sz="2400" dirty="0"/>
              <a:t>Exclude Middleware</a:t>
            </a:r>
          </a:p>
          <a:p>
            <a:r>
              <a:rPr lang="en-US" sz="2400" dirty="0"/>
              <a:t>Middleware Parameters</a:t>
            </a:r>
          </a:p>
          <a:p>
            <a:r>
              <a:rPr lang="en-US" sz="2400" dirty="0"/>
              <a:t>Laravel Migration</a:t>
            </a:r>
          </a:p>
          <a:p>
            <a:r>
              <a:rPr lang="en-US" sz="2400" dirty="0"/>
              <a:t>Generate Migrations</a:t>
            </a:r>
          </a:p>
          <a:p>
            <a:r>
              <a:rPr lang="en-US" sz="2400" dirty="0"/>
              <a:t>Squash Migration</a:t>
            </a:r>
          </a:p>
          <a:p>
            <a:r>
              <a:rPr lang="en-US" sz="2400" dirty="0"/>
              <a:t>Migration Structure</a:t>
            </a:r>
          </a:p>
          <a:p>
            <a:r>
              <a:rPr lang="en-US" sz="2400" dirty="0"/>
              <a:t>Running Migration</a:t>
            </a:r>
          </a:p>
          <a:p>
            <a:endParaRPr lang="en-US" sz="2400" dirty="0"/>
          </a:p>
          <a:p>
            <a:r>
              <a:rPr lang="en-US" sz="2400" dirty="0"/>
              <a:t>Roll Back Migration</a:t>
            </a:r>
          </a:p>
          <a:p>
            <a:r>
              <a:rPr lang="en-US" sz="2400" dirty="0"/>
              <a:t>Create Tables</a:t>
            </a:r>
          </a:p>
          <a:p>
            <a:r>
              <a:rPr lang="en-US" sz="2400" dirty="0"/>
              <a:t>Check Table/Column</a:t>
            </a:r>
          </a:p>
          <a:p>
            <a:r>
              <a:rPr lang="en-US" sz="2400" dirty="0"/>
              <a:t>Update Tables</a:t>
            </a:r>
          </a:p>
          <a:p>
            <a:r>
              <a:rPr lang="en-US" sz="2400" dirty="0"/>
              <a:t>Rename/Drop Table</a:t>
            </a:r>
          </a:p>
          <a:p>
            <a:r>
              <a:rPr lang="en-US" sz="2400" dirty="0"/>
              <a:t>Column Type</a:t>
            </a:r>
          </a:p>
          <a:p>
            <a:r>
              <a:rPr lang="en-US" sz="2400" dirty="0"/>
              <a:t>Column Modifier</a:t>
            </a:r>
          </a:p>
          <a:p>
            <a:r>
              <a:rPr lang="en-US" sz="2400" dirty="0"/>
              <a:t>Update Column</a:t>
            </a:r>
          </a:p>
          <a:p>
            <a:r>
              <a:rPr lang="en-US" sz="2400" dirty="0"/>
              <a:t>Rename Column</a:t>
            </a:r>
          </a:p>
          <a:p>
            <a:r>
              <a:rPr lang="en-US" sz="2400" dirty="0"/>
              <a:t>Drop Column</a:t>
            </a:r>
          </a:p>
          <a:p>
            <a:r>
              <a:rPr lang="en-US" sz="2400" dirty="0"/>
              <a:t>Create Indexes</a:t>
            </a:r>
          </a:p>
          <a:p>
            <a:r>
              <a:rPr lang="en-US" sz="2400" dirty="0"/>
              <a:t>Foreign Key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174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3EC3-C670-8E4E-BC85-3607F05F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BD24-2E50-5347-8C6D-0FE841DD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Inspecting and filtering HTTP requests entering your application</a:t>
            </a:r>
          </a:p>
          <a:p>
            <a:r>
              <a:rPr lang="en-MY" dirty="0"/>
              <a:t>Several middleware included in the Laravel</a:t>
            </a:r>
          </a:p>
          <a:p>
            <a:pPr lvl="1"/>
            <a:r>
              <a:rPr lang="en-MY" dirty="0"/>
              <a:t>Authentication</a:t>
            </a:r>
          </a:p>
          <a:p>
            <a:pPr lvl="1"/>
            <a:r>
              <a:rPr lang="en-MY" dirty="0"/>
              <a:t>CSRF protection.</a:t>
            </a:r>
          </a:p>
          <a:p>
            <a:r>
              <a:rPr lang="en-MY" dirty="0"/>
              <a:t>Middleware are located in the app/Http/Middleware directory</a:t>
            </a:r>
          </a:p>
          <a:p>
            <a:r>
              <a:rPr lang="en-MY" dirty="0"/>
              <a:t>Series of "layers" HTTP requests must pass through before they hit your application</a:t>
            </a:r>
          </a:p>
          <a:p>
            <a:r>
              <a:rPr lang="en-MY" dirty="0"/>
              <a:t>Each layer can examine the request and even reject it entirely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9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Create a new middleware using </a:t>
            </a:r>
            <a:r>
              <a:rPr lang="en-MY" dirty="0" err="1"/>
              <a:t>make:middleware</a:t>
            </a:r>
            <a:endParaRPr lang="en-MY" dirty="0"/>
          </a:p>
          <a:p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make:middleware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CheckToken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dirty="0"/>
          </a:p>
          <a:p>
            <a:r>
              <a:rPr lang="en-MY" dirty="0"/>
              <a:t>Add the following code in the function handle()</a:t>
            </a:r>
          </a:p>
          <a:p>
            <a:pPr marL="118872" indent="0">
              <a:buNone/>
            </a:pPr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handle($request, Closure $next){</a:t>
            </a:r>
          </a:p>
          <a:p>
            <a:pPr marL="118872" indent="0">
              <a:buNone/>
            </a:pP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($request-&gt;input('token') !== ‘</a:t>
            </a:r>
            <a:r>
              <a:rPr lang="en-MY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percubaan</a:t>
            </a: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 {</a:t>
            </a:r>
          </a:p>
          <a:p>
            <a:pPr marL="118872" indent="0">
              <a:buNone/>
            </a:pP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redirect('home’);</a:t>
            </a:r>
          </a:p>
          <a:p>
            <a:pPr marL="118872" indent="0">
              <a:buNone/>
            </a:pP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$next($request);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Perform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Middleware can perform tasks before or after passing the request 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PerformTask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function handle($request, Closure $next)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Perform action before the request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$response =  $next($request);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Perform action after the request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$response;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B66A-2A31-904E-B696-562C5837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D762-BDEA-DE48-A948-8BCB0466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Register the middleware in your application’s app/Http/</a:t>
            </a:r>
            <a:r>
              <a:rPr lang="en-MY" dirty="0" err="1"/>
              <a:t>Kernel.php</a:t>
            </a:r>
            <a:r>
              <a:rPr lang="en-MY" dirty="0"/>
              <a:t> file</a:t>
            </a:r>
          </a:p>
          <a:p>
            <a:pPr marL="118872" indent="0">
              <a:buNone/>
            </a:pPr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$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routeMiddleware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'auth' =&gt; \App\Http\Middleware\Authenticate::class,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'can' =&gt; \Illuminate\Auth\Middleware\Authorize::class,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'guest' =&gt; \App\Http\Middleware\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RedirectIfAuthenticated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::class,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118872" indent="0">
              <a:buNone/>
            </a:pP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MY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checkToken</a:t>
            </a: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=&gt; \Illuminate\Auth\Middleware\</a:t>
            </a:r>
            <a:r>
              <a:rPr lang="en-MY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CheckToken</a:t>
            </a:r>
            <a:r>
              <a:rPr lang="en-MY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::class,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6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1245</TotalTime>
  <Words>1894</Words>
  <Application>Microsoft Macintosh PowerPoint</Application>
  <PresentationFormat>On-screen Show (4:3)</PresentationFormat>
  <Paragraphs>365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Wingdings</vt:lpstr>
      <vt:lpstr>Wingdings 2</vt:lpstr>
      <vt:lpstr>Wingdings 3</vt:lpstr>
      <vt:lpstr>Module</vt:lpstr>
      <vt:lpstr>Laravel Virtual Training Middleware and Migration  Elania Resources 12nd January 2023 </vt:lpstr>
      <vt:lpstr>Elania Resources Updates</vt:lpstr>
      <vt:lpstr>Elania Resources Updates</vt:lpstr>
      <vt:lpstr>Recap</vt:lpstr>
      <vt:lpstr>Scopes</vt:lpstr>
      <vt:lpstr>Laravel Middleware</vt:lpstr>
      <vt:lpstr>Create Middleware</vt:lpstr>
      <vt:lpstr>Perform Task</vt:lpstr>
      <vt:lpstr>Register Middleware</vt:lpstr>
      <vt:lpstr>Assign To Route</vt:lpstr>
      <vt:lpstr>Assign To Route</vt:lpstr>
      <vt:lpstr>Exclude Middleware</vt:lpstr>
      <vt:lpstr>Middleware Parameters</vt:lpstr>
      <vt:lpstr>Laravel Migration</vt:lpstr>
      <vt:lpstr>Generate Migration</vt:lpstr>
      <vt:lpstr>Squash Migrations</vt:lpstr>
      <vt:lpstr>Migration Structure</vt:lpstr>
      <vt:lpstr>Running Migration</vt:lpstr>
      <vt:lpstr>Roll Back Migrations</vt:lpstr>
      <vt:lpstr>Roll Back And Migrate</vt:lpstr>
      <vt:lpstr>Create Tables</vt:lpstr>
      <vt:lpstr>Check Table/Column</vt:lpstr>
      <vt:lpstr>Update Tables</vt:lpstr>
      <vt:lpstr>Rename &amp; Drop Table</vt:lpstr>
      <vt:lpstr>Column Types</vt:lpstr>
      <vt:lpstr>Column Modifier</vt:lpstr>
      <vt:lpstr>Update Column</vt:lpstr>
      <vt:lpstr>Rename Column</vt:lpstr>
      <vt:lpstr>Drop Column</vt:lpstr>
      <vt:lpstr>Create Indexes</vt:lpstr>
      <vt:lpstr>Foreign Key</vt:lpstr>
      <vt:lpstr>Elania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P3R4K</dc:title>
  <dc:creator>User</dc:creator>
  <cp:lastModifiedBy>Microsoft Office User</cp:lastModifiedBy>
  <cp:revision>214</cp:revision>
  <dcterms:created xsi:type="dcterms:W3CDTF">2020-02-01T18:34:09Z</dcterms:created>
  <dcterms:modified xsi:type="dcterms:W3CDTF">2023-01-12T11:59:55Z</dcterms:modified>
</cp:coreProperties>
</file>