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77" r:id="rId2"/>
    <p:sldId id="354" r:id="rId3"/>
    <p:sldId id="331" r:id="rId4"/>
    <p:sldId id="362" r:id="rId5"/>
    <p:sldId id="309" r:id="rId6"/>
    <p:sldId id="281"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63" r:id="rId26"/>
    <p:sldId id="383" r:id="rId27"/>
    <p:sldId id="384" r:id="rId28"/>
    <p:sldId id="385" r:id="rId29"/>
    <p:sldId id="386" r:id="rId30"/>
    <p:sldId id="387" r:id="rId31"/>
    <p:sldId id="388" r:id="rId32"/>
    <p:sldId id="389" r:id="rId33"/>
    <p:sldId id="390" r:id="rId34"/>
    <p:sldId id="391" r:id="rId35"/>
    <p:sldId id="392" r:id="rId36"/>
    <p:sldId id="27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FD5192-C516-443F-BDC2-023693F18332}" v="10" dt="2023-06-07T23:26:17.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76"/>
    <p:restoredTop sz="96976"/>
  </p:normalViewPr>
  <p:slideViewPr>
    <p:cSldViewPr>
      <p:cViewPr varScale="1">
        <p:scale>
          <a:sx n="125" d="100"/>
          <a:sy n="125" d="100"/>
        </p:scale>
        <p:origin x="48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d Dhiyaulhaq Bin Mohd Ja'afar" userId="f8e3b84c10a49733" providerId="Windows Live" clId="Web-{FCFD5192-C516-443F-BDC2-023693F18332}"/>
    <pc:docChg chg="modSld">
      <pc:chgData name="Mohd Dhiyaulhaq Bin Mohd Ja'afar" userId="f8e3b84c10a49733" providerId="Windows Live" clId="Web-{FCFD5192-C516-443F-BDC2-023693F18332}" dt="2023-06-07T23:26:17.714" v="9" actId="20577"/>
      <pc:docMkLst>
        <pc:docMk/>
      </pc:docMkLst>
      <pc:sldChg chg="modSp">
        <pc:chgData name="Mohd Dhiyaulhaq Bin Mohd Ja'afar" userId="f8e3b84c10a49733" providerId="Windows Live" clId="Web-{FCFD5192-C516-443F-BDC2-023693F18332}" dt="2023-06-07T23:26:17.714" v="9" actId="20577"/>
        <pc:sldMkLst>
          <pc:docMk/>
          <pc:sldMk cId="0" sldId="277"/>
        </pc:sldMkLst>
        <pc:spChg chg="mod">
          <ac:chgData name="Mohd Dhiyaulhaq Bin Mohd Ja'afar" userId="f8e3b84c10a49733" providerId="Windows Live" clId="Web-{FCFD5192-C516-443F-BDC2-023693F18332}" dt="2023-06-07T23:26:17.714" v="9" actId="20577"/>
          <ac:spMkLst>
            <pc:docMk/>
            <pc:sldMk cId="0" sldId="277"/>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F9046C-84B7-4047-BA2E-B0333C727CA0}" type="datetimeFigureOut">
              <a:rPr lang="en-US" smtClean="0"/>
              <a:pPr/>
              <a:t>6/26/23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EC4902-2DC4-4CB3-A0AA-8F49AE7E9F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C4902-2DC4-4CB3-A0AA-8F49AE7E9F14}" type="slidenum">
              <a:rPr lang="en-US" smtClean="0"/>
              <a:pPr/>
              <a:t>1</a:t>
            </a:fld>
            <a:endParaRPr lang="en-US"/>
          </a:p>
        </p:txBody>
      </p:sp>
    </p:spTree>
    <p:extLst>
      <p:ext uri="{BB962C8B-B14F-4D97-AF65-F5344CB8AC3E}">
        <p14:creationId xmlns:p14="http://schemas.microsoft.com/office/powerpoint/2010/main" val="227724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F98B4641-DB92-4816-AC0F-FCAE07F9B854}" type="datetimeFigureOut">
              <a:rPr lang="en-US" smtClean="0"/>
              <a:pPr/>
              <a:t>6/26/23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19DED-6E8D-4D0E-A5A5-A88BF0E44F9C}"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8B4641-DB92-4816-AC0F-FCAE07F9B854}" type="datetimeFigureOut">
              <a:rPr lang="en-US" smtClean="0"/>
              <a:pPr/>
              <a:t>6/26/23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19DED-6E8D-4D0E-A5A5-A88BF0E44F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8B4641-DB92-4816-AC0F-FCAE07F9B854}" type="datetimeFigureOut">
              <a:rPr lang="en-US" smtClean="0"/>
              <a:pPr/>
              <a:t>6/26/23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0F519DED-6E8D-4D0E-A5A5-A88BF0E44F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F98B4641-DB92-4816-AC0F-FCAE07F9B854}" type="datetimeFigureOut">
              <a:rPr lang="en-US" smtClean="0"/>
              <a:pPr/>
              <a:t>6/26/23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19DED-6E8D-4D0E-A5A5-A88BF0E44F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98B4641-DB92-4816-AC0F-FCAE07F9B854}" type="datetimeFigureOut">
              <a:rPr lang="en-US" smtClean="0"/>
              <a:pPr/>
              <a:t>6/26/23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19DED-6E8D-4D0E-A5A5-A88BF0E44F9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98B4641-DB92-4816-AC0F-FCAE07F9B854}" type="datetimeFigureOut">
              <a:rPr lang="en-US" smtClean="0"/>
              <a:pPr/>
              <a:t>6/26/23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19DED-6E8D-4D0E-A5A5-A88BF0E44F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98B4641-DB92-4816-AC0F-FCAE07F9B854}" type="datetimeFigureOut">
              <a:rPr lang="en-US" smtClean="0"/>
              <a:pPr/>
              <a:t>6/26/23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519DED-6E8D-4D0E-A5A5-A88BF0E44F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98B4641-DB92-4816-AC0F-FCAE07F9B854}" type="datetimeFigureOut">
              <a:rPr lang="en-US" smtClean="0"/>
              <a:pPr/>
              <a:t>6/26/23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519DED-6E8D-4D0E-A5A5-A88BF0E44F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B4641-DB92-4816-AC0F-FCAE07F9B854}" type="datetimeFigureOut">
              <a:rPr lang="en-US" smtClean="0"/>
              <a:pPr/>
              <a:t>6/26/23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519DED-6E8D-4D0E-A5A5-A88BF0E44F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98B4641-DB92-4816-AC0F-FCAE07F9B854}" type="datetimeFigureOut">
              <a:rPr lang="en-US" smtClean="0"/>
              <a:pPr/>
              <a:t>6/26/23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19DED-6E8D-4D0E-A5A5-A88BF0E44F9C}"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98B4641-DB92-4816-AC0F-FCAE07F9B854}" type="datetimeFigureOut">
              <a:rPr lang="en-US" smtClean="0"/>
              <a:pPr/>
              <a:t>6/26/23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0F519DED-6E8D-4D0E-A5A5-A88BF0E44F9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98B4641-DB92-4816-AC0F-FCAE07F9B854}" type="datetimeFigureOut">
              <a:rPr lang="en-US" smtClean="0"/>
              <a:pPr/>
              <a:t>6/26/23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F519DED-6E8D-4D0E-A5A5-A88BF0E44F9C}" type="slidenum">
              <a:rPr lang="en-US" smtClean="0"/>
              <a:pPr/>
              <a:t>‹#›</a:t>
            </a:fld>
            <a:endParaRPr lang="en-US"/>
          </a:p>
        </p:txBody>
      </p:sp>
      <p:pic>
        <p:nvPicPr>
          <p:cNvPr id="9" name="Picture 8" descr="Perak Technology.jpg"/>
          <p:cNvPicPr>
            <a:picLocks noChangeAspect="1"/>
          </p:cNvPicPr>
          <p:nvPr userDrawn="1"/>
        </p:nvPicPr>
        <p:blipFill>
          <a:blip r:embed="rId13" cstate="print"/>
          <a:stretch>
            <a:fillRect/>
          </a:stretch>
        </p:blipFill>
        <p:spPr>
          <a:xfrm>
            <a:off x="8035972" y="214290"/>
            <a:ext cx="893746" cy="8937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eraktechnology/larave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248" y="3591368"/>
            <a:ext cx="8077200" cy="2717952"/>
          </a:xfrm>
        </p:spPr>
        <p:txBody>
          <a:bodyPr>
            <a:normAutofit fontScale="90000"/>
          </a:bodyPr>
          <a:lstStyle/>
          <a:p>
            <a:pPr algn="ctr"/>
            <a:r>
              <a:rPr lang="en-US" dirty="0"/>
              <a:t>Laravel Virtual Training</a:t>
            </a:r>
            <a:br>
              <a:rPr lang="en-US" dirty="0"/>
            </a:br>
            <a:r>
              <a:rPr lang="en-US" sz="3100" dirty="0">
                <a:solidFill>
                  <a:schemeClr val="tx1"/>
                </a:solidFill>
              </a:rPr>
              <a:t>Laravel </a:t>
            </a:r>
            <a:r>
              <a:rPr lang="en-US" sz="3100" dirty="0">
                <a:solidFill>
                  <a:schemeClr val="tx1"/>
                </a:solidFill>
                <a:ea typeface="+mj-lt"/>
                <a:cs typeface="+mj-lt"/>
              </a:rPr>
              <a:t>Request &amp; Response</a:t>
            </a:r>
            <a:br>
              <a:rPr lang="en-US" dirty="0"/>
            </a:br>
            <a:br>
              <a:rPr lang="en-US" dirty="0"/>
            </a:br>
            <a:r>
              <a:rPr lang="en-US" sz="3600" dirty="0" err="1">
                <a:solidFill>
                  <a:schemeClr val="tx1"/>
                </a:solidFill>
              </a:rPr>
              <a:t>Mohd</a:t>
            </a:r>
            <a:r>
              <a:rPr lang="en-US" sz="3600" dirty="0">
                <a:solidFill>
                  <a:schemeClr val="tx1"/>
                </a:solidFill>
              </a:rPr>
              <a:t> </a:t>
            </a:r>
            <a:r>
              <a:rPr lang="en-US" sz="3600" dirty="0" err="1">
                <a:solidFill>
                  <a:schemeClr val="tx1"/>
                </a:solidFill>
              </a:rPr>
              <a:t>Dhiyaulhaq</a:t>
            </a:r>
            <a:r>
              <a:rPr lang="en-US" sz="3600" dirty="0">
                <a:solidFill>
                  <a:schemeClr val="tx1"/>
                </a:solidFill>
              </a:rPr>
              <a:t> bin </a:t>
            </a:r>
            <a:r>
              <a:rPr lang="en-US" sz="3600" dirty="0" err="1">
                <a:solidFill>
                  <a:schemeClr val="tx1"/>
                </a:solidFill>
              </a:rPr>
              <a:t>Mohd</a:t>
            </a:r>
            <a:r>
              <a:rPr lang="en-US" sz="3600" dirty="0">
                <a:solidFill>
                  <a:schemeClr val="tx1"/>
                </a:solidFill>
              </a:rPr>
              <a:t> </a:t>
            </a:r>
            <a:r>
              <a:rPr lang="en-US" sz="3600" dirty="0" err="1">
                <a:solidFill>
                  <a:schemeClr val="tx1"/>
                </a:solidFill>
              </a:rPr>
              <a:t>Ja'afar</a:t>
            </a:r>
            <a:br>
              <a:rPr lang="en-US" sz="3600" dirty="0">
                <a:solidFill>
                  <a:schemeClr val="tx1"/>
                </a:solidFill>
              </a:rPr>
            </a:br>
            <a:r>
              <a:rPr lang="en-US" sz="3600" dirty="0">
                <a:solidFill>
                  <a:schemeClr val="tx1"/>
                </a:solidFill>
              </a:rPr>
              <a:t>26</a:t>
            </a:r>
            <a:r>
              <a:rPr lang="en-US" sz="3600" baseline="30000" dirty="0">
                <a:solidFill>
                  <a:schemeClr val="tx1"/>
                </a:solidFill>
              </a:rPr>
              <a:t>th</a:t>
            </a:r>
            <a:r>
              <a:rPr lang="en-US" sz="3600" dirty="0">
                <a:solidFill>
                  <a:schemeClr val="tx1"/>
                </a:solidFill>
              </a:rPr>
              <a:t> June 2023</a:t>
            </a:r>
            <a:br>
              <a:rPr lang="en-US" dirty="0"/>
            </a:br>
            <a:endParaRPr lang="en-US" dirty="0">
              <a:solidFill>
                <a:schemeClr val="tx1"/>
              </a:solidFill>
            </a:endParaRPr>
          </a:p>
        </p:txBody>
      </p:sp>
      <p:sp>
        <p:nvSpPr>
          <p:cNvPr id="5" name="Subtitle 4"/>
          <p:cNvSpPr>
            <a:spLocks noGrp="1"/>
          </p:cNvSpPr>
          <p:nvPr>
            <p:ph type="subTitle" idx="1"/>
          </p:nvPr>
        </p:nvSpPr>
        <p:spPr>
          <a:xfrm>
            <a:off x="214282" y="2091752"/>
            <a:ext cx="8643998" cy="1499616"/>
          </a:xfrm>
        </p:spPr>
        <p:txBody>
          <a:bodyPr>
            <a:noAutofit/>
          </a:bodyPr>
          <a:lstStyle/>
          <a:p>
            <a:pPr algn="ctr"/>
            <a:r>
              <a:rPr lang="en-US" sz="4800" b="1" dirty="0"/>
              <a:t>Virtual Perak Technology</a:t>
            </a:r>
          </a:p>
        </p:txBody>
      </p:sp>
      <p:pic>
        <p:nvPicPr>
          <p:cNvPr id="6" name="Picture 5" descr="Perak Technology.jpg"/>
          <p:cNvPicPr>
            <a:picLocks noChangeAspect="1"/>
          </p:cNvPicPr>
          <p:nvPr/>
        </p:nvPicPr>
        <p:blipFill>
          <a:blip r:embed="rId3" cstate="print"/>
          <a:stretch>
            <a:fillRect/>
          </a:stretch>
        </p:blipFill>
        <p:spPr>
          <a:xfrm>
            <a:off x="3419872" y="548680"/>
            <a:ext cx="2286000" cy="2286000"/>
          </a:xfrm>
          <a:prstGeom prst="rect">
            <a:avLst/>
          </a:prstGeom>
          <a:ln w="38100" cap="sq">
            <a:solidFill>
              <a:srgbClr val="000000"/>
            </a:solidFill>
            <a:prstDash val="solid"/>
            <a:miter lim="800000"/>
          </a:ln>
          <a:effectLst>
            <a:glow rad="127000">
              <a:srgbClr val="FFFF00">
                <a:alpha val="40000"/>
              </a:srgbClr>
            </a:glow>
            <a:outerShdw blurRad="50800" dist="38100" dir="2700000" algn="tl" rotWithShape="0">
              <a:srgbClr val="000000">
                <a:alpha val="43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Input</a:t>
            </a:r>
          </a:p>
        </p:txBody>
      </p:sp>
      <p:sp>
        <p:nvSpPr>
          <p:cNvPr id="3" name="Content Placeholder 2"/>
          <p:cNvSpPr>
            <a:spLocks noGrp="1"/>
          </p:cNvSpPr>
          <p:nvPr>
            <p:ph idx="1"/>
          </p:nvPr>
        </p:nvSpPr>
        <p:spPr>
          <a:xfrm>
            <a:off x="457200" y="1775191"/>
            <a:ext cx="8229600" cy="4750153"/>
          </a:xfrm>
        </p:spPr>
        <p:txBody>
          <a:bodyPr>
            <a:normAutofit fontScale="55000" lnSpcReduction="20000"/>
          </a:bodyPr>
          <a:lstStyle/>
          <a:p>
            <a:r>
              <a:rPr lang="en-MY" dirty="0"/>
              <a:t>Retrieving All Input Data</a:t>
            </a:r>
          </a:p>
          <a:p>
            <a:pPr lvl="1"/>
            <a:r>
              <a:rPr lang="en-MY" dirty="0"/>
              <a:t>To retrieve all the incoming request's input data as an array</a:t>
            </a:r>
          </a:p>
          <a:p>
            <a:pPr marL="768096" lvl="2" indent="0">
              <a:buNone/>
            </a:pPr>
            <a:r>
              <a:rPr lang="en-US" sz="2000" b="1" dirty="0">
                <a:latin typeface="Courier New" panose="02070309020205020404" pitchFamily="49" charset="0"/>
                <a:cs typeface="Courier New" panose="02070309020205020404" pitchFamily="49" charset="0"/>
              </a:rPr>
              <a:t>$input = $request-&gt;all();</a:t>
            </a:r>
          </a:p>
          <a:p>
            <a:pPr marL="768096" lvl="2" indent="0">
              <a:buNone/>
            </a:pPr>
            <a:endParaRPr lang="en-MY" dirty="0"/>
          </a:p>
          <a:p>
            <a:pPr lvl="1"/>
            <a:r>
              <a:rPr lang="en-MY" dirty="0"/>
              <a:t>To retrieve all the incoming request's input data as a collection</a:t>
            </a:r>
          </a:p>
          <a:p>
            <a:pPr marL="768096" lvl="2" indent="0">
              <a:buNone/>
            </a:pPr>
            <a:r>
              <a:rPr lang="en-US" sz="2000" b="1" dirty="0">
                <a:latin typeface="Courier New" panose="02070309020205020404" pitchFamily="49" charset="0"/>
                <a:cs typeface="Courier New" panose="02070309020205020404" pitchFamily="49" charset="0"/>
              </a:rPr>
              <a:t>$input = $request-&gt;collect();</a:t>
            </a:r>
          </a:p>
          <a:p>
            <a:pPr marL="768096" lvl="2" indent="0">
              <a:buNone/>
            </a:pPr>
            <a:endParaRPr lang="en-MY" dirty="0"/>
          </a:p>
          <a:p>
            <a:pPr lvl="1"/>
            <a:r>
              <a:rPr lang="en-MY" dirty="0"/>
              <a:t>To retrieve a subset of the incoming request's input as a collection</a:t>
            </a:r>
          </a:p>
          <a:p>
            <a:pPr marL="768096" lvl="2" indent="0">
              <a:buNone/>
            </a:pPr>
            <a:r>
              <a:rPr lang="en-US" sz="2000" b="1" dirty="0">
                <a:latin typeface="Courier New" panose="02070309020205020404" pitchFamily="49" charset="0"/>
                <a:cs typeface="Courier New" panose="02070309020205020404" pitchFamily="49" charset="0"/>
              </a:rPr>
              <a:t>$request-&gt;collect('users')-&gt;each(function (string $user)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r>
              <a:rPr lang="en-MY" dirty="0"/>
              <a:t>Retrieving An Input Value</a:t>
            </a:r>
          </a:p>
          <a:p>
            <a:pPr lvl="1"/>
            <a:r>
              <a:rPr lang="en-MY" dirty="0"/>
              <a:t>To retrieve user input</a:t>
            </a:r>
          </a:p>
          <a:p>
            <a:pPr marL="768096" lvl="2" indent="0">
              <a:buNone/>
            </a:pPr>
            <a:r>
              <a:rPr lang="en-US" sz="2000" b="1" dirty="0">
                <a:latin typeface="Courier New" panose="02070309020205020404" pitchFamily="49" charset="0"/>
                <a:cs typeface="Courier New" panose="02070309020205020404" pitchFamily="49" charset="0"/>
              </a:rPr>
              <a:t>$name = $request-&gt;input('name’);</a:t>
            </a:r>
          </a:p>
          <a:p>
            <a:pPr marL="768096" lvl="2" indent="0">
              <a:buNone/>
            </a:pPr>
            <a:endParaRPr lang="en-MY" dirty="0"/>
          </a:p>
          <a:p>
            <a:pPr lvl="1"/>
            <a:r>
              <a:rPr lang="en-MY" dirty="0"/>
              <a:t>To set default value</a:t>
            </a:r>
          </a:p>
          <a:p>
            <a:pPr marL="768096" lvl="2" indent="0">
              <a:buNone/>
            </a:pPr>
            <a:r>
              <a:rPr lang="en-US" sz="2000" b="1" dirty="0">
                <a:latin typeface="Courier New" panose="02070309020205020404" pitchFamily="49" charset="0"/>
                <a:cs typeface="Courier New" panose="02070309020205020404" pitchFamily="49" charset="0"/>
              </a:rPr>
              <a:t>$name = $request-&gt;input('name', 'Sally');</a:t>
            </a:r>
          </a:p>
          <a:p>
            <a:pPr marL="768096" lvl="2" indent="0">
              <a:buNone/>
            </a:pPr>
            <a:endParaRPr lang="en-MY" dirty="0"/>
          </a:p>
          <a:p>
            <a:pPr lvl="1"/>
            <a:r>
              <a:rPr lang="en-MY" dirty="0"/>
              <a:t>To retrieve forms that contain array inputs</a:t>
            </a:r>
          </a:p>
          <a:p>
            <a:pPr marL="768096" lvl="2" indent="0">
              <a:buNone/>
            </a:pPr>
            <a:r>
              <a:rPr lang="en-US" sz="2000" b="1" dirty="0">
                <a:latin typeface="Courier New" panose="02070309020205020404" pitchFamily="49" charset="0"/>
                <a:cs typeface="Courier New" panose="02070309020205020404" pitchFamily="49" charset="0"/>
              </a:rPr>
              <a:t>$name = $request-&gt;input('products.0.name');</a:t>
            </a:r>
          </a:p>
          <a:p>
            <a:pPr marL="768096" lvl="2" indent="0">
              <a:buNone/>
            </a:pPr>
            <a:r>
              <a:rPr lang="en-US" sz="2000" b="1" dirty="0">
                <a:latin typeface="Courier New" panose="02070309020205020404" pitchFamily="49" charset="0"/>
                <a:cs typeface="Courier New" panose="02070309020205020404" pitchFamily="49" charset="0"/>
              </a:rPr>
              <a:t>$names = $request-&gt;input('products.*.name');</a:t>
            </a:r>
          </a:p>
          <a:p>
            <a:pPr marL="768096" lvl="2" indent="0">
              <a:buNone/>
            </a:pPr>
            <a:endParaRPr lang="en-MY" dirty="0"/>
          </a:p>
          <a:p>
            <a:pPr lvl="1"/>
            <a:r>
              <a:rPr lang="en-MY" dirty="0"/>
              <a:t>To retrieve all  the input values as an associative array</a:t>
            </a:r>
          </a:p>
          <a:p>
            <a:pPr marL="768096" lvl="2" indent="0">
              <a:buNone/>
            </a:pPr>
            <a:r>
              <a:rPr lang="en-US" sz="2000" b="1" dirty="0">
                <a:latin typeface="Courier New" panose="02070309020205020404" pitchFamily="49" charset="0"/>
                <a:cs typeface="Courier New" panose="02070309020205020404" pitchFamily="49" charset="0"/>
              </a:rPr>
              <a:t>$input = $request-&gt;input();</a:t>
            </a:r>
          </a:p>
        </p:txBody>
      </p:sp>
    </p:spTree>
    <p:extLst>
      <p:ext uri="{BB962C8B-B14F-4D97-AF65-F5344CB8AC3E}">
        <p14:creationId xmlns:p14="http://schemas.microsoft.com/office/powerpoint/2010/main" val="3315526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Input</a:t>
            </a:r>
          </a:p>
        </p:txBody>
      </p:sp>
      <p:sp>
        <p:nvSpPr>
          <p:cNvPr id="3" name="Content Placeholder 2"/>
          <p:cNvSpPr>
            <a:spLocks noGrp="1"/>
          </p:cNvSpPr>
          <p:nvPr>
            <p:ph idx="1"/>
          </p:nvPr>
        </p:nvSpPr>
        <p:spPr>
          <a:xfrm>
            <a:off x="457200" y="1775191"/>
            <a:ext cx="8229600" cy="4750153"/>
          </a:xfrm>
        </p:spPr>
        <p:txBody>
          <a:bodyPr>
            <a:normAutofit fontScale="70000" lnSpcReduction="20000"/>
          </a:bodyPr>
          <a:lstStyle/>
          <a:p>
            <a:r>
              <a:rPr lang="en-MY" dirty="0"/>
              <a:t>Retrieving Input From The Query String (GET Method)</a:t>
            </a:r>
          </a:p>
          <a:p>
            <a:pPr lvl="1"/>
            <a:r>
              <a:rPr lang="en-MY" dirty="0"/>
              <a:t>To retrieve data passed from query string</a:t>
            </a:r>
          </a:p>
          <a:p>
            <a:pPr marL="768096" lvl="2" indent="0">
              <a:buNone/>
            </a:pPr>
            <a:r>
              <a:rPr lang="en-US" sz="2000" b="1" dirty="0">
                <a:latin typeface="Courier New" panose="02070309020205020404" pitchFamily="49" charset="0"/>
                <a:cs typeface="Courier New" panose="02070309020205020404" pitchFamily="49" charset="0"/>
              </a:rPr>
              <a:t>$name = $request-&gt;query('name');</a:t>
            </a:r>
          </a:p>
          <a:p>
            <a:pPr marL="768096" lvl="2" indent="0">
              <a:buNone/>
            </a:pPr>
            <a:endParaRPr lang="en-MY" dirty="0"/>
          </a:p>
          <a:p>
            <a:pPr lvl="1"/>
            <a:r>
              <a:rPr lang="en-MY" dirty="0"/>
              <a:t>To set default data for query string</a:t>
            </a:r>
          </a:p>
          <a:p>
            <a:pPr marL="768096" lvl="2" indent="0">
              <a:buNone/>
            </a:pPr>
            <a:r>
              <a:rPr lang="en-US" sz="2000" b="1" dirty="0">
                <a:latin typeface="Courier New" panose="02070309020205020404" pitchFamily="49" charset="0"/>
                <a:cs typeface="Courier New" panose="02070309020205020404" pitchFamily="49" charset="0"/>
              </a:rPr>
              <a:t>$name = $request-&gt;query('name', 'Helen’);</a:t>
            </a:r>
          </a:p>
          <a:p>
            <a:pPr marL="768096" lvl="2" indent="0">
              <a:buNone/>
            </a:pPr>
            <a:endParaRPr lang="en-MY" dirty="0"/>
          </a:p>
          <a:p>
            <a:pPr lvl="1"/>
            <a:r>
              <a:rPr lang="en-MY" dirty="0"/>
              <a:t>To retrieve all the query string values as an associative array</a:t>
            </a:r>
          </a:p>
          <a:p>
            <a:pPr marL="768096" lvl="2" indent="0">
              <a:buNone/>
            </a:pPr>
            <a:r>
              <a:rPr lang="en-US" sz="2000" b="1" dirty="0">
                <a:latin typeface="Courier New" panose="02070309020205020404" pitchFamily="49" charset="0"/>
                <a:cs typeface="Courier New" panose="02070309020205020404" pitchFamily="49" charset="0"/>
              </a:rPr>
              <a:t>$query = $request-&gt;query();</a:t>
            </a:r>
          </a:p>
          <a:p>
            <a:pPr marL="768096" lvl="2" indent="0">
              <a:buNone/>
            </a:pPr>
            <a:endParaRPr lang="en-MY" dirty="0"/>
          </a:p>
          <a:p>
            <a:r>
              <a:rPr lang="en-MY" dirty="0"/>
              <a:t>Retrieving JSON Input Values</a:t>
            </a:r>
          </a:p>
          <a:p>
            <a:pPr lvl="1"/>
            <a:r>
              <a:rPr lang="en-MY" dirty="0"/>
              <a:t>To retrieve values that are nested within JSON arrays / objects</a:t>
            </a:r>
          </a:p>
          <a:p>
            <a:pPr marL="768096" lvl="2" indent="0">
              <a:buNone/>
            </a:pPr>
            <a:r>
              <a:rPr lang="en-US" sz="2000" b="1" dirty="0">
                <a:latin typeface="Courier New" panose="02070309020205020404" pitchFamily="49" charset="0"/>
                <a:cs typeface="Courier New" panose="02070309020205020404" pitchFamily="49" charset="0"/>
              </a:rPr>
              <a:t>$name = $request-&gt;input('</a:t>
            </a:r>
            <a:r>
              <a:rPr lang="en-US" sz="2000" b="1" dirty="0" err="1">
                <a:latin typeface="Courier New" panose="02070309020205020404" pitchFamily="49" charset="0"/>
                <a:cs typeface="Courier New" panose="02070309020205020404" pitchFamily="49" charset="0"/>
              </a:rPr>
              <a:t>user.name</a:t>
            </a: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r>
              <a:rPr lang="en-MY" dirty="0"/>
              <a:t>Retrieving </a:t>
            </a:r>
            <a:r>
              <a:rPr lang="en-MY" dirty="0" err="1"/>
              <a:t>Stringable</a:t>
            </a:r>
            <a:r>
              <a:rPr lang="en-MY" dirty="0"/>
              <a:t> Input Values</a:t>
            </a:r>
          </a:p>
          <a:p>
            <a:pPr lvl="1"/>
            <a:r>
              <a:rPr lang="en-MY" dirty="0"/>
              <a:t>To retrieve the request data as an instance of Illuminate\Support\</a:t>
            </a:r>
            <a:r>
              <a:rPr lang="en-MY" dirty="0" err="1"/>
              <a:t>Stringable</a:t>
            </a:r>
            <a:endParaRPr lang="en-MY" dirty="0"/>
          </a:p>
          <a:p>
            <a:pPr marL="768096" lvl="2" indent="0">
              <a:buNone/>
            </a:pPr>
            <a:r>
              <a:rPr lang="en-US" sz="2000" b="1" dirty="0">
                <a:latin typeface="Courier New" panose="02070309020205020404" pitchFamily="49" charset="0"/>
                <a:cs typeface="Courier New" panose="02070309020205020404" pitchFamily="49" charset="0"/>
              </a:rPr>
              <a:t>$name = $request-&gt;string('name')-&gt;trim();</a:t>
            </a:r>
          </a:p>
        </p:txBody>
      </p:sp>
    </p:spTree>
    <p:extLst>
      <p:ext uri="{BB962C8B-B14F-4D97-AF65-F5344CB8AC3E}">
        <p14:creationId xmlns:p14="http://schemas.microsoft.com/office/powerpoint/2010/main" val="1293423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Input</a:t>
            </a:r>
          </a:p>
        </p:txBody>
      </p:sp>
      <p:sp>
        <p:nvSpPr>
          <p:cNvPr id="3" name="Content Placeholder 2"/>
          <p:cNvSpPr>
            <a:spLocks noGrp="1"/>
          </p:cNvSpPr>
          <p:nvPr>
            <p:ph idx="1"/>
          </p:nvPr>
        </p:nvSpPr>
        <p:spPr>
          <a:xfrm>
            <a:off x="457200" y="1775191"/>
            <a:ext cx="8229600" cy="4750153"/>
          </a:xfrm>
        </p:spPr>
        <p:txBody>
          <a:bodyPr>
            <a:normAutofit fontScale="62500" lnSpcReduction="20000"/>
          </a:bodyPr>
          <a:lstStyle/>
          <a:p>
            <a:r>
              <a:rPr lang="en-MY" dirty="0"/>
              <a:t>Retrieving Boolean Input Values</a:t>
            </a:r>
          </a:p>
          <a:p>
            <a:pPr lvl="1"/>
            <a:r>
              <a:rPr lang="en-MY" dirty="0"/>
              <a:t>To retrieve 1, "1", true, "true", "on", and "yes" values as true</a:t>
            </a:r>
          </a:p>
          <a:p>
            <a:pPr marL="768096" lvl="2" indent="0">
              <a:buNone/>
            </a:pPr>
            <a:r>
              <a:rPr lang="en-US" sz="2000" b="1" dirty="0">
                <a:latin typeface="Courier New" panose="02070309020205020404" pitchFamily="49" charset="0"/>
                <a:cs typeface="Courier New" panose="02070309020205020404" pitchFamily="49" charset="0"/>
              </a:rPr>
              <a:t>$archived = $request-&gt;</a:t>
            </a:r>
            <a:r>
              <a:rPr lang="en-US" sz="2000" b="1" dirty="0" err="1">
                <a:latin typeface="Courier New" panose="02070309020205020404" pitchFamily="49" charset="0"/>
                <a:cs typeface="Courier New" panose="02070309020205020404" pitchFamily="49" charset="0"/>
              </a:rPr>
              <a:t>boolean</a:t>
            </a:r>
            <a:r>
              <a:rPr lang="en-US" sz="2000" b="1" dirty="0">
                <a:latin typeface="Courier New" panose="02070309020205020404" pitchFamily="49" charset="0"/>
                <a:cs typeface="Courier New" panose="02070309020205020404" pitchFamily="49" charset="0"/>
              </a:rPr>
              <a:t>('archived');</a:t>
            </a:r>
          </a:p>
          <a:p>
            <a:pPr marL="768096" lvl="2" indent="0">
              <a:buNone/>
            </a:pPr>
            <a:endParaRPr lang="en-MY" dirty="0"/>
          </a:p>
          <a:p>
            <a:pPr lvl="1"/>
            <a:r>
              <a:rPr lang="en-MY" dirty="0"/>
              <a:t>To retrieve all the incoming request's input data as a collection</a:t>
            </a:r>
          </a:p>
          <a:p>
            <a:pPr marL="768096" lvl="2" indent="0">
              <a:buNone/>
            </a:pPr>
            <a:r>
              <a:rPr lang="en-US" sz="2000" b="1" dirty="0">
                <a:latin typeface="Courier New" panose="02070309020205020404" pitchFamily="49" charset="0"/>
                <a:cs typeface="Courier New" panose="02070309020205020404" pitchFamily="49" charset="0"/>
              </a:rPr>
              <a:t>$input = $request-&gt;collect();</a:t>
            </a:r>
          </a:p>
          <a:p>
            <a:pPr marL="768096" lvl="2" indent="0">
              <a:buNone/>
            </a:pPr>
            <a:endParaRPr lang="en-MY" dirty="0"/>
          </a:p>
          <a:p>
            <a:pPr lvl="1"/>
            <a:r>
              <a:rPr lang="en-MY" dirty="0"/>
              <a:t>To retrieve a subset of the incoming request's input as a collection</a:t>
            </a:r>
          </a:p>
          <a:p>
            <a:pPr marL="768096" lvl="2" indent="0">
              <a:buNone/>
            </a:pPr>
            <a:r>
              <a:rPr lang="en-US" sz="2000" b="1" dirty="0">
                <a:latin typeface="Courier New" panose="02070309020205020404" pitchFamily="49" charset="0"/>
                <a:cs typeface="Courier New" panose="02070309020205020404" pitchFamily="49" charset="0"/>
              </a:rPr>
              <a:t>$request-&gt;collect('users')-&gt;each(function (string $user)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r>
              <a:rPr lang="en-MY" dirty="0"/>
              <a:t>Retrieving Date Input Values</a:t>
            </a:r>
          </a:p>
          <a:p>
            <a:pPr lvl="1"/>
            <a:r>
              <a:rPr lang="en-MY" dirty="0"/>
              <a:t>To retrieve input values containing dates / times as Carbon instances</a:t>
            </a:r>
          </a:p>
          <a:p>
            <a:pPr marL="768096" lvl="2" indent="0">
              <a:buNone/>
            </a:pPr>
            <a:r>
              <a:rPr lang="en-US" sz="2000" b="1" dirty="0">
                <a:latin typeface="Courier New" panose="02070309020205020404" pitchFamily="49" charset="0"/>
                <a:cs typeface="Courier New" panose="02070309020205020404" pitchFamily="49" charset="0"/>
              </a:rPr>
              <a:t>$birthday = $request-&gt;date('birthday');</a:t>
            </a:r>
          </a:p>
          <a:p>
            <a:pPr marL="768096" lvl="2" indent="0">
              <a:buNone/>
            </a:pPr>
            <a:endParaRPr lang="en-MY" dirty="0"/>
          </a:p>
          <a:p>
            <a:pPr lvl="1"/>
            <a:r>
              <a:rPr lang="en-MY" dirty="0"/>
              <a:t>To specify the date's format and </a:t>
            </a:r>
            <a:r>
              <a:rPr lang="en-MY" dirty="0" err="1"/>
              <a:t>timezone</a:t>
            </a:r>
            <a:endParaRPr lang="en-MY" dirty="0"/>
          </a:p>
          <a:p>
            <a:pPr marL="768096" lvl="2" indent="0">
              <a:buNone/>
            </a:pPr>
            <a:r>
              <a:rPr lang="en-US" sz="2000" b="1" dirty="0">
                <a:latin typeface="Courier New" panose="02070309020205020404" pitchFamily="49" charset="0"/>
                <a:cs typeface="Courier New" panose="02070309020205020404" pitchFamily="49" charset="0"/>
              </a:rPr>
              <a:t>elapsed = $request-&gt;date('elapsed', '!</a:t>
            </a:r>
            <a:r>
              <a:rPr lang="en-US" sz="2000" b="1" dirty="0" err="1">
                <a:latin typeface="Courier New" panose="02070309020205020404" pitchFamily="49" charset="0"/>
                <a:cs typeface="Courier New" panose="02070309020205020404" pitchFamily="49" charset="0"/>
              </a:rPr>
              <a:t>H:i</a:t>
            </a:r>
            <a:r>
              <a:rPr lang="en-US" sz="2000" b="1" dirty="0">
                <a:latin typeface="Courier New" panose="02070309020205020404" pitchFamily="49" charset="0"/>
                <a:cs typeface="Courier New" panose="02070309020205020404" pitchFamily="49" charset="0"/>
              </a:rPr>
              <a:t>', 'Europe/Madrid');</a:t>
            </a:r>
          </a:p>
          <a:p>
            <a:pPr marL="768096" lvl="2" indent="0">
              <a:buNone/>
            </a:pPr>
            <a:endParaRPr lang="en-MY" dirty="0"/>
          </a:p>
          <a:p>
            <a:pPr lvl="1"/>
            <a:r>
              <a:rPr lang="en-MY" dirty="0"/>
              <a:t>If the input value is present but has an invalid format, an </a:t>
            </a:r>
            <a:r>
              <a:rPr lang="en-MY" dirty="0" err="1"/>
              <a:t>InvalidArgumentException</a:t>
            </a:r>
            <a:r>
              <a:rPr lang="en-MY" dirty="0"/>
              <a:t> will be thrown; therefore, it is recommended that you validate the input before invoking the date method.</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8126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Input</a:t>
            </a:r>
          </a:p>
        </p:txBody>
      </p:sp>
      <p:sp>
        <p:nvSpPr>
          <p:cNvPr id="3" name="Content Placeholder 2"/>
          <p:cNvSpPr>
            <a:spLocks noGrp="1"/>
          </p:cNvSpPr>
          <p:nvPr>
            <p:ph idx="1"/>
          </p:nvPr>
        </p:nvSpPr>
        <p:spPr>
          <a:xfrm>
            <a:off x="457200" y="1775191"/>
            <a:ext cx="8229600" cy="4750153"/>
          </a:xfrm>
        </p:spPr>
        <p:txBody>
          <a:bodyPr>
            <a:normAutofit fontScale="62500" lnSpcReduction="20000"/>
          </a:bodyPr>
          <a:lstStyle/>
          <a:p>
            <a:r>
              <a:rPr lang="en-MY" dirty="0"/>
              <a:t>Retrieving Enum Input Values</a:t>
            </a:r>
          </a:p>
          <a:p>
            <a:pPr lvl="1"/>
            <a:r>
              <a:rPr lang="en-MY" dirty="0"/>
              <a:t>To retrieve input values that correspond to PHP </a:t>
            </a:r>
            <a:r>
              <a:rPr lang="en-MY" dirty="0" err="1"/>
              <a:t>enums</a:t>
            </a:r>
            <a:endParaRPr lang="en-MY" dirty="0"/>
          </a:p>
          <a:p>
            <a:pPr marL="768096" lvl="2" indent="0">
              <a:buNone/>
            </a:pPr>
            <a:r>
              <a:rPr lang="en-US" sz="2000" b="1" dirty="0">
                <a:latin typeface="Courier New" panose="02070309020205020404" pitchFamily="49" charset="0"/>
                <a:cs typeface="Courier New" panose="02070309020205020404" pitchFamily="49" charset="0"/>
              </a:rPr>
              <a:t>use App\Enums\Status;</a:t>
            </a:r>
          </a:p>
          <a:p>
            <a:pPr marL="768096" lvl="2" indent="0">
              <a:buNone/>
            </a:pPr>
            <a:r>
              <a:rPr lang="en-US" sz="2000" b="1" dirty="0">
                <a:latin typeface="Courier New" panose="02070309020205020404" pitchFamily="49" charset="0"/>
                <a:cs typeface="Courier New" panose="02070309020205020404" pitchFamily="49" charset="0"/>
              </a:rPr>
              <a:t>$status = $request-&gt;</a:t>
            </a:r>
            <a:r>
              <a:rPr lang="en-US" sz="2000" b="1" dirty="0" err="1">
                <a:latin typeface="Courier New" panose="02070309020205020404" pitchFamily="49" charset="0"/>
                <a:cs typeface="Courier New" panose="02070309020205020404" pitchFamily="49" charset="0"/>
              </a:rPr>
              <a:t>enum</a:t>
            </a:r>
            <a:r>
              <a:rPr lang="en-US" sz="2000" b="1" dirty="0">
                <a:latin typeface="Courier New" panose="02070309020205020404" pitchFamily="49" charset="0"/>
                <a:cs typeface="Courier New" panose="02070309020205020404" pitchFamily="49" charset="0"/>
              </a:rPr>
              <a:t>('status', Status::class);</a:t>
            </a:r>
          </a:p>
          <a:p>
            <a:pPr marL="768096" lvl="2" indent="0">
              <a:buNone/>
            </a:pPr>
            <a:endParaRPr lang="en-MY" dirty="0"/>
          </a:p>
          <a:p>
            <a:r>
              <a:rPr lang="en-MY" dirty="0"/>
              <a:t>Retrieving Input Via Dynamic Properties</a:t>
            </a:r>
          </a:p>
          <a:p>
            <a:pPr lvl="1"/>
            <a:r>
              <a:rPr lang="en-MY" dirty="0"/>
              <a:t>To access user input using dynamic properties on the Illuminate\Http\Request instance</a:t>
            </a:r>
          </a:p>
          <a:p>
            <a:pPr marL="768096" lvl="2" indent="0">
              <a:buNone/>
            </a:pPr>
            <a:r>
              <a:rPr lang="en-US" sz="2000" b="1" dirty="0">
                <a:latin typeface="Courier New" panose="02070309020205020404" pitchFamily="49" charset="0"/>
                <a:cs typeface="Courier New" panose="02070309020205020404" pitchFamily="49" charset="0"/>
              </a:rPr>
              <a:t>name = $request-&gt;name;</a:t>
            </a:r>
          </a:p>
          <a:p>
            <a:pPr marL="768096" lvl="2" indent="0">
              <a:buNone/>
            </a:pPr>
            <a:endParaRPr lang="en-MY" dirty="0"/>
          </a:p>
          <a:p>
            <a:pPr lvl="1"/>
            <a:r>
              <a:rPr lang="en-MY" dirty="0"/>
              <a:t>When using dynamic properties, Laravel will first look for the parameter's value in the request payload. If it is not present, Laravel will search for the field in the matched route's parameters.</a:t>
            </a:r>
          </a:p>
          <a:p>
            <a:pPr lvl="1"/>
            <a:endParaRPr lang="en-MY" dirty="0"/>
          </a:p>
          <a:p>
            <a:r>
              <a:rPr lang="en-MY" dirty="0"/>
              <a:t>Retrieving A Portion Of The Input Data</a:t>
            </a:r>
          </a:p>
          <a:p>
            <a:pPr lvl="1"/>
            <a:r>
              <a:rPr lang="en-MY" dirty="0"/>
              <a:t>To retrieve a subset of the input data, you may use the only and except methods</a:t>
            </a:r>
          </a:p>
          <a:p>
            <a:pPr marL="768096" lvl="2" indent="0">
              <a:buNone/>
            </a:pPr>
            <a:r>
              <a:rPr lang="en-US" sz="2000" b="1" dirty="0">
                <a:latin typeface="Courier New" panose="02070309020205020404" pitchFamily="49" charset="0"/>
                <a:cs typeface="Courier New" panose="02070309020205020404" pitchFamily="49" charset="0"/>
              </a:rPr>
              <a:t>$input = $request-&gt;only(['username', 'password']);</a:t>
            </a:r>
          </a:p>
          <a:p>
            <a:pPr marL="768096" lvl="2" indent="0">
              <a:buNone/>
            </a:pPr>
            <a:r>
              <a:rPr lang="en-US" sz="2000" b="1" dirty="0">
                <a:latin typeface="Courier New" panose="02070309020205020404" pitchFamily="49" charset="0"/>
                <a:cs typeface="Courier New" panose="02070309020205020404" pitchFamily="49" charset="0"/>
              </a:rPr>
              <a:t>$input = $request-&gt;only('username', 'password');</a:t>
            </a:r>
          </a:p>
          <a:p>
            <a:pPr marL="768096" lvl="2" indent="0">
              <a:buNone/>
            </a:pPr>
            <a:r>
              <a:rPr lang="en-US" sz="2000" b="1" dirty="0">
                <a:latin typeface="Courier New" panose="02070309020205020404" pitchFamily="49" charset="0"/>
                <a:cs typeface="Courier New" panose="02070309020205020404" pitchFamily="49" charset="0"/>
              </a:rPr>
              <a:t>$input = $request-&gt;except(['</a:t>
            </a:r>
            <a:r>
              <a:rPr lang="en-US" sz="2000" b="1" dirty="0" err="1">
                <a:latin typeface="Courier New" panose="02070309020205020404" pitchFamily="49" charset="0"/>
                <a:cs typeface="Courier New" panose="02070309020205020404" pitchFamily="49" charset="0"/>
              </a:rPr>
              <a:t>credit_card</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$input = $request-&gt;except('</a:t>
            </a:r>
            <a:r>
              <a:rPr lang="en-US" sz="2000" b="1" dirty="0" err="1">
                <a:latin typeface="Courier New" panose="02070309020205020404" pitchFamily="49" charset="0"/>
                <a:cs typeface="Courier New" panose="02070309020205020404" pitchFamily="49" charset="0"/>
              </a:rPr>
              <a:t>credit_card</a:t>
            </a: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The only method returns all the key / value pairs that you request; however, it will not return key / value pairs that are not present on the request.</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1360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Input</a:t>
            </a:r>
          </a:p>
        </p:txBody>
      </p:sp>
      <p:sp>
        <p:nvSpPr>
          <p:cNvPr id="3" name="Content Placeholder 2"/>
          <p:cNvSpPr>
            <a:spLocks noGrp="1"/>
          </p:cNvSpPr>
          <p:nvPr>
            <p:ph idx="1"/>
          </p:nvPr>
        </p:nvSpPr>
        <p:spPr>
          <a:xfrm>
            <a:off x="457200" y="1775191"/>
            <a:ext cx="8229600" cy="4750153"/>
          </a:xfrm>
        </p:spPr>
        <p:txBody>
          <a:bodyPr>
            <a:normAutofit fontScale="47500" lnSpcReduction="20000"/>
          </a:bodyPr>
          <a:lstStyle/>
          <a:p>
            <a:r>
              <a:rPr lang="en-MY" dirty="0"/>
              <a:t>Determining If Input Is Present</a:t>
            </a:r>
          </a:p>
          <a:p>
            <a:pPr lvl="1"/>
            <a:r>
              <a:rPr lang="en-MY" dirty="0"/>
              <a:t>To determine if a value is present on the request</a:t>
            </a:r>
          </a:p>
          <a:p>
            <a:pPr marL="768096" lvl="2" indent="0">
              <a:buNone/>
            </a:pPr>
            <a:r>
              <a:rPr lang="en-US" sz="2000" b="1" dirty="0">
                <a:latin typeface="Courier New" panose="02070309020205020404" pitchFamily="49" charset="0"/>
                <a:cs typeface="Courier New" panose="02070309020205020404" pitchFamily="49" charset="0"/>
              </a:rPr>
              <a:t>$ if ($request-&gt;has('name'))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To determine if all the specified values are present</a:t>
            </a:r>
          </a:p>
          <a:p>
            <a:pPr marL="768096" lvl="2" indent="0">
              <a:buNone/>
            </a:pPr>
            <a:r>
              <a:rPr lang="en-US" sz="2000" b="1" dirty="0">
                <a:latin typeface="Courier New" panose="02070309020205020404" pitchFamily="49" charset="0"/>
                <a:cs typeface="Courier New" panose="02070309020205020404" pitchFamily="49" charset="0"/>
              </a:rPr>
              <a:t>$ if ($request-&gt;has(['name', 'email']))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To execute the given closure if a value is present on the request</a:t>
            </a:r>
          </a:p>
          <a:p>
            <a:pPr marL="768096" lvl="2" indent="0">
              <a:buNone/>
            </a:pPr>
            <a:r>
              <a:rPr lang="en-US" sz="2000" b="1" dirty="0">
                <a:latin typeface="Courier New" panose="02070309020205020404" pitchFamily="49" charset="0"/>
                <a:cs typeface="Courier New" panose="02070309020205020404" pitchFamily="49" charset="0"/>
              </a:rPr>
              <a:t>$request-&gt;</a:t>
            </a:r>
            <a:r>
              <a:rPr lang="en-US" sz="2000" b="1" dirty="0" err="1">
                <a:latin typeface="Courier New" panose="02070309020205020404" pitchFamily="49" charset="0"/>
                <a:cs typeface="Courier New" panose="02070309020205020404" pitchFamily="49" charset="0"/>
              </a:rPr>
              <a:t>whenHas</a:t>
            </a:r>
            <a:r>
              <a:rPr lang="en-US" sz="2000" b="1" dirty="0">
                <a:latin typeface="Courier New" panose="02070309020205020404" pitchFamily="49" charset="0"/>
                <a:cs typeface="Courier New" panose="02070309020205020404" pitchFamily="49" charset="0"/>
              </a:rPr>
              <a:t>('name', function (string $input)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To executed if the specified value is not present on the request</a:t>
            </a:r>
          </a:p>
          <a:p>
            <a:pPr marL="768096" lvl="2" indent="0">
              <a:buNone/>
            </a:pPr>
            <a:r>
              <a:rPr lang="en-US" sz="2000" b="1" dirty="0">
                <a:latin typeface="Courier New" panose="02070309020205020404" pitchFamily="49" charset="0"/>
                <a:cs typeface="Courier New" panose="02070309020205020404" pitchFamily="49" charset="0"/>
              </a:rPr>
              <a:t>$request-&gt;</a:t>
            </a:r>
            <a:r>
              <a:rPr lang="en-US" sz="2000" b="1" dirty="0" err="1">
                <a:latin typeface="Courier New" panose="02070309020205020404" pitchFamily="49" charset="0"/>
                <a:cs typeface="Courier New" panose="02070309020205020404" pitchFamily="49" charset="0"/>
              </a:rPr>
              <a:t>whenHas</a:t>
            </a:r>
            <a:r>
              <a:rPr lang="en-US" sz="2000" b="1" dirty="0">
                <a:latin typeface="Courier New" panose="02070309020205020404" pitchFamily="49" charset="0"/>
                <a:cs typeface="Courier New" panose="02070309020205020404" pitchFamily="49" charset="0"/>
              </a:rPr>
              <a:t>('name', function (string $input) {</a:t>
            </a:r>
          </a:p>
          <a:p>
            <a:pPr marL="768096" lvl="2" indent="0">
              <a:buNone/>
            </a:pPr>
            <a:r>
              <a:rPr lang="en-US" sz="2000" b="1" dirty="0">
                <a:latin typeface="Courier New" panose="02070309020205020404" pitchFamily="49" charset="0"/>
                <a:cs typeface="Courier New" panose="02070309020205020404" pitchFamily="49" charset="0"/>
              </a:rPr>
              <a:t>	// The "name" value is present...</a:t>
            </a:r>
          </a:p>
          <a:p>
            <a:pPr marL="768096" lvl="2" indent="0">
              <a:buNone/>
            </a:pPr>
            <a:r>
              <a:rPr lang="en-US" sz="2000" b="1" dirty="0">
                <a:latin typeface="Courier New" panose="02070309020205020404" pitchFamily="49" charset="0"/>
                <a:cs typeface="Courier New" panose="02070309020205020404" pitchFamily="49" charset="0"/>
              </a:rPr>
              <a:t>}, function () {</a:t>
            </a:r>
          </a:p>
          <a:p>
            <a:pPr marL="768096" lvl="2" indent="0">
              <a:buNone/>
            </a:pPr>
            <a:r>
              <a:rPr lang="en-US" sz="2000" b="1" dirty="0">
                <a:latin typeface="Courier New" panose="02070309020205020404" pitchFamily="49" charset="0"/>
                <a:cs typeface="Courier New" panose="02070309020205020404" pitchFamily="49" charset="0"/>
              </a:rPr>
              <a:t>	// The "name" value is not present...</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To determine if any of the specified values are present</a:t>
            </a:r>
            <a:endParaRPr lang="en-US" sz="2000" b="1" dirty="0">
              <a:latin typeface="Courier New" panose="02070309020205020404" pitchFamily="49" charset="0"/>
              <a:cs typeface="Courier New" panose="02070309020205020404" pitchFamily="49" charset="0"/>
            </a:endParaRPr>
          </a:p>
          <a:p>
            <a:pPr marL="768096" lvl="2" indent="0">
              <a:buNone/>
            </a:pPr>
            <a:r>
              <a:rPr lang="en-US" sz="2000" b="1" dirty="0">
                <a:latin typeface="Courier New" panose="02070309020205020404" pitchFamily="49" charset="0"/>
                <a:cs typeface="Courier New" panose="02070309020205020404" pitchFamily="49" charset="0"/>
              </a:rPr>
              <a:t>if ($request-&gt;</a:t>
            </a:r>
            <a:r>
              <a:rPr lang="en-US" sz="2000" b="1" dirty="0" err="1">
                <a:latin typeface="Courier New" panose="02070309020205020404" pitchFamily="49" charset="0"/>
                <a:cs typeface="Courier New" panose="02070309020205020404" pitchFamily="49" charset="0"/>
              </a:rPr>
              <a:t>hasAny</a:t>
            </a:r>
            <a:r>
              <a:rPr lang="en-US" sz="2000" b="1" dirty="0">
                <a:latin typeface="Courier New" panose="02070309020205020404" pitchFamily="49" charset="0"/>
                <a:cs typeface="Courier New" panose="02070309020205020404" pitchFamily="49" charset="0"/>
              </a:rPr>
              <a:t>(['name', 'email']))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27654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Input</a:t>
            </a:r>
          </a:p>
        </p:txBody>
      </p:sp>
      <p:sp>
        <p:nvSpPr>
          <p:cNvPr id="3" name="Content Placeholder 2"/>
          <p:cNvSpPr>
            <a:spLocks noGrp="1"/>
          </p:cNvSpPr>
          <p:nvPr>
            <p:ph idx="1"/>
          </p:nvPr>
        </p:nvSpPr>
        <p:spPr>
          <a:xfrm>
            <a:off x="457200" y="1775191"/>
            <a:ext cx="8229600" cy="4750153"/>
          </a:xfrm>
        </p:spPr>
        <p:txBody>
          <a:bodyPr>
            <a:normAutofit fontScale="47500" lnSpcReduction="20000"/>
          </a:bodyPr>
          <a:lstStyle/>
          <a:p>
            <a:pPr marL="768096" lvl="2" indent="0">
              <a:buNone/>
            </a:pPr>
            <a:endParaRPr lang="en-MY" dirty="0"/>
          </a:p>
          <a:p>
            <a:pPr lvl="1"/>
            <a:r>
              <a:rPr lang="en-MY" dirty="0"/>
              <a:t>To determine if a value is present on the request and is not an empty string</a:t>
            </a:r>
          </a:p>
          <a:p>
            <a:pPr marL="768096" lvl="2" indent="0">
              <a:buNone/>
            </a:pPr>
            <a:r>
              <a:rPr lang="en-US" sz="2000" b="1" dirty="0">
                <a:latin typeface="Courier New" panose="02070309020205020404" pitchFamily="49" charset="0"/>
                <a:cs typeface="Courier New" panose="02070309020205020404" pitchFamily="49" charset="0"/>
              </a:rPr>
              <a:t>if ($request-&gt;filled('name'))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To execute the given closure if a value is present on the request and is not an empty string</a:t>
            </a:r>
          </a:p>
          <a:p>
            <a:pPr marL="768096" lvl="2" indent="0">
              <a:buNone/>
            </a:pPr>
            <a:r>
              <a:rPr lang="en-US" sz="2000" b="1" dirty="0">
                <a:latin typeface="Courier New" panose="02070309020205020404" pitchFamily="49" charset="0"/>
                <a:cs typeface="Courier New" panose="02070309020205020404" pitchFamily="49" charset="0"/>
              </a:rPr>
              <a:t>$request-&gt;</a:t>
            </a:r>
            <a:r>
              <a:rPr lang="en-US" sz="2000" b="1" dirty="0" err="1">
                <a:latin typeface="Courier New" panose="02070309020205020404" pitchFamily="49" charset="0"/>
                <a:cs typeface="Courier New" panose="02070309020205020404" pitchFamily="49" charset="0"/>
              </a:rPr>
              <a:t>whenFilled</a:t>
            </a:r>
            <a:r>
              <a:rPr lang="en-US" sz="2000" b="1" dirty="0">
                <a:latin typeface="Courier New" panose="02070309020205020404" pitchFamily="49" charset="0"/>
                <a:cs typeface="Courier New" panose="02070309020205020404" pitchFamily="49" charset="0"/>
              </a:rPr>
              <a:t>('name', function (string $input)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To executed if the specified value is not "filled"</a:t>
            </a:r>
          </a:p>
          <a:p>
            <a:pPr marL="768096" lvl="2" indent="0">
              <a:buNone/>
            </a:pPr>
            <a:r>
              <a:rPr lang="en-US" sz="2000" b="1" dirty="0">
                <a:latin typeface="Courier New" panose="02070309020205020404" pitchFamily="49" charset="0"/>
                <a:cs typeface="Courier New" panose="02070309020205020404" pitchFamily="49" charset="0"/>
              </a:rPr>
              <a:t>$request-&gt;</a:t>
            </a:r>
            <a:r>
              <a:rPr lang="en-US" sz="2000" b="1" dirty="0" err="1">
                <a:latin typeface="Courier New" panose="02070309020205020404" pitchFamily="49" charset="0"/>
                <a:cs typeface="Courier New" panose="02070309020205020404" pitchFamily="49" charset="0"/>
              </a:rPr>
              <a:t>whenFilled</a:t>
            </a:r>
            <a:r>
              <a:rPr lang="en-US" sz="2000" b="1" dirty="0">
                <a:latin typeface="Courier New" panose="02070309020205020404" pitchFamily="49" charset="0"/>
                <a:cs typeface="Courier New" panose="02070309020205020404" pitchFamily="49" charset="0"/>
              </a:rPr>
              <a:t>('name', function (string $input) {</a:t>
            </a:r>
          </a:p>
          <a:p>
            <a:pPr marL="768096" lvl="2" indent="0">
              <a:buNone/>
            </a:pPr>
            <a:r>
              <a:rPr lang="en-US" sz="2000" b="1" dirty="0">
                <a:latin typeface="Courier New" panose="02070309020205020404" pitchFamily="49" charset="0"/>
                <a:cs typeface="Courier New" panose="02070309020205020404" pitchFamily="49" charset="0"/>
              </a:rPr>
              <a:t>	// The "name" value is filled...</a:t>
            </a:r>
          </a:p>
          <a:p>
            <a:pPr marL="768096" lvl="2" indent="0">
              <a:buNone/>
            </a:pPr>
            <a:r>
              <a:rPr lang="en-US" sz="2000" b="1" dirty="0">
                <a:latin typeface="Courier New" panose="02070309020205020404" pitchFamily="49" charset="0"/>
                <a:cs typeface="Courier New" panose="02070309020205020404" pitchFamily="49" charset="0"/>
              </a:rPr>
              <a:t>}, function () {</a:t>
            </a:r>
          </a:p>
          <a:p>
            <a:pPr marL="768096" lvl="2" indent="0">
              <a:buNone/>
            </a:pPr>
            <a:r>
              <a:rPr lang="en-US" sz="2000" b="1" dirty="0">
                <a:latin typeface="Courier New" panose="02070309020205020404" pitchFamily="49" charset="0"/>
                <a:cs typeface="Courier New" panose="02070309020205020404" pitchFamily="49" charset="0"/>
              </a:rPr>
              <a:t>	// The "name" value is not filled...</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To determine if a given key is absent from the request, you may use the missing and </a:t>
            </a:r>
            <a:r>
              <a:rPr lang="en-MY" dirty="0" err="1"/>
              <a:t>whenMissing</a:t>
            </a:r>
            <a:r>
              <a:rPr lang="en-MY" dirty="0"/>
              <a:t> methods</a:t>
            </a:r>
          </a:p>
          <a:p>
            <a:pPr marL="768096" lvl="2" indent="0">
              <a:buNone/>
            </a:pPr>
            <a:r>
              <a:rPr lang="en-US" sz="2000" b="1" dirty="0">
                <a:latin typeface="Courier New" panose="02070309020205020404" pitchFamily="49" charset="0"/>
                <a:cs typeface="Courier New" panose="02070309020205020404" pitchFamily="49" charset="0"/>
              </a:rPr>
              <a:t>if ($request-&gt;missing('name'))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$request-&gt;</a:t>
            </a:r>
            <a:r>
              <a:rPr lang="en-US" sz="2000" b="1" dirty="0" err="1">
                <a:latin typeface="Courier New" panose="02070309020205020404" pitchFamily="49" charset="0"/>
                <a:cs typeface="Courier New" panose="02070309020205020404" pitchFamily="49" charset="0"/>
              </a:rPr>
              <a:t>whenMissing</a:t>
            </a:r>
            <a:r>
              <a:rPr lang="en-US" sz="2000" b="1" dirty="0">
                <a:latin typeface="Courier New" panose="02070309020205020404" pitchFamily="49" charset="0"/>
                <a:cs typeface="Courier New" panose="02070309020205020404" pitchFamily="49" charset="0"/>
              </a:rPr>
              <a:t>('name', function (array $input) {</a:t>
            </a:r>
          </a:p>
          <a:p>
            <a:pPr marL="768096" lvl="2" indent="0">
              <a:buNone/>
            </a:pPr>
            <a:r>
              <a:rPr lang="en-US" sz="2000" b="1" dirty="0">
                <a:latin typeface="Courier New" panose="02070309020205020404" pitchFamily="49" charset="0"/>
                <a:cs typeface="Courier New" panose="02070309020205020404" pitchFamily="49" charset="0"/>
              </a:rPr>
              <a:t>	// The "name" value is missing...</a:t>
            </a:r>
          </a:p>
          <a:p>
            <a:pPr marL="768096" lvl="2" indent="0">
              <a:buNone/>
            </a:pPr>
            <a:r>
              <a:rPr lang="en-US" sz="2000" b="1" dirty="0">
                <a:latin typeface="Courier New" panose="02070309020205020404" pitchFamily="49" charset="0"/>
                <a:cs typeface="Courier New" panose="02070309020205020404" pitchFamily="49" charset="0"/>
              </a:rPr>
              <a:t>}, function () {</a:t>
            </a:r>
          </a:p>
          <a:p>
            <a:pPr marL="768096" lvl="2" indent="0">
              <a:buNone/>
            </a:pPr>
            <a:r>
              <a:rPr lang="en-US" sz="2000" b="1" dirty="0">
                <a:latin typeface="Courier New" panose="02070309020205020404" pitchFamily="49" charset="0"/>
                <a:cs typeface="Courier New" panose="02070309020205020404" pitchFamily="49" charset="0"/>
              </a:rPr>
              <a:t>	// The "name" value is present...</a:t>
            </a:r>
          </a:p>
          <a:p>
            <a:pPr marL="768096" lvl="2" indent="0">
              <a:buNone/>
            </a:pP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41877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Input</a:t>
            </a:r>
          </a:p>
        </p:txBody>
      </p:sp>
      <p:sp>
        <p:nvSpPr>
          <p:cNvPr id="3" name="Content Placeholder 2"/>
          <p:cNvSpPr>
            <a:spLocks noGrp="1"/>
          </p:cNvSpPr>
          <p:nvPr>
            <p:ph idx="1"/>
          </p:nvPr>
        </p:nvSpPr>
        <p:spPr>
          <a:xfrm>
            <a:off x="457200" y="1775191"/>
            <a:ext cx="8229600" cy="4750153"/>
          </a:xfrm>
        </p:spPr>
        <p:txBody>
          <a:bodyPr>
            <a:normAutofit fontScale="77500" lnSpcReduction="20000"/>
          </a:bodyPr>
          <a:lstStyle/>
          <a:p>
            <a:r>
              <a:rPr lang="en-MY" dirty="0"/>
              <a:t>Merging Additional Input</a:t>
            </a:r>
          </a:p>
          <a:p>
            <a:pPr lvl="1"/>
            <a:r>
              <a:rPr lang="en-MY" dirty="0"/>
              <a:t>To manually merge additional input into the request's existing input data</a:t>
            </a:r>
          </a:p>
          <a:p>
            <a:pPr marL="768096" lvl="2" indent="0">
              <a:buNone/>
            </a:pPr>
            <a:r>
              <a:rPr lang="en-US" sz="2000" b="1" dirty="0">
                <a:latin typeface="Courier New" panose="02070309020205020404" pitchFamily="49" charset="0"/>
                <a:cs typeface="Courier New" panose="02070309020205020404" pitchFamily="49" charset="0"/>
              </a:rPr>
              <a:t>$request-&gt;merge(['votes' =&gt; 0]);</a:t>
            </a:r>
          </a:p>
          <a:p>
            <a:endParaRPr lang="en-MY" dirty="0"/>
          </a:p>
          <a:p>
            <a:pPr lvl="1"/>
            <a:r>
              <a:rPr lang="en-MY" dirty="0"/>
              <a:t>To merge input into the request if the keys is missing within the request's input data</a:t>
            </a:r>
          </a:p>
          <a:p>
            <a:pPr marL="768096" lvl="2" indent="0">
              <a:buNone/>
            </a:pPr>
            <a:r>
              <a:rPr lang="en-US" sz="2000" b="1" dirty="0">
                <a:latin typeface="Courier New" panose="02070309020205020404" pitchFamily="49" charset="0"/>
                <a:cs typeface="Courier New" panose="02070309020205020404" pitchFamily="49" charset="0"/>
              </a:rPr>
              <a:t>$request-&gt;</a:t>
            </a:r>
            <a:r>
              <a:rPr lang="en-US" sz="2000" b="1" dirty="0" err="1">
                <a:latin typeface="Courier New" panose="02070309020205020404" pitchFamily="49" charset="0"/>
                <a:cs typeface="Courier New" panose="02070309020205020404" pitchFamily="49" charset="0"/>
              </a:rPr>
              <a:t>mergeIfMissing</a:t>
            </a:r>
            <a:r>
              <a:rPr lang="en-US" sz="2000" b="1" dirty="0">
                <a:latin typeface="Courier New" panose="02070309020205020404" pitchFamily="49" charset="0"/>
                <a:cs typeface="Courier New" panose="02070309020205020404" pitchFamily="49" charset="0"/>
              </a:rPr>
              <a:t>(['votes' =&gt; 0]);</a:t>
            </a:r>
            <a:endParaRPr lang="en-MY" dirty="0"/>
          </a:p>
          <a:p>
            <a:pPr marL="768096" lvl="2" indent="0">
              <a:buNone/>
            </a:pPr>
            <a:endParaRPr lang="en-MY" dirty="0"/>
          </a:p>
          <a:p>
            <a:r>
              <a:rPr lang="en-MY" dirty="0"/>
              <a:t>Flashing Input To The Session</a:t>
            </a:r>
          </a:p>
          <a:p>
            <a:pPr lvl="1"/>
            <a:r>
              <a:rPr lang="en-MY" dirty="0"/>
              <a:t>To flash the current input to the session so that it is available during the user's next request to the application</a:t>
            </a:r>
          </a:p>
          <a:p>
            <a:pPr marL="768096" lvl="2" indent="0">
              <a:buNone/>
            </a:pPr>
            <a:r>
              <a:rPr lang="en-US" sz="2000" b="1" dirty="0">
                <a:latin typeface="Courier New" panose="02070309020205020404" pitchFamily="49" charset="0"/>
                <a:cs typeface="Courier New" panose="02070309020205020404" pitchFamily="49" charset="0"/>
              </a:rPr>
              <a:t>$request-&gt;flash();</a:t>
            </a:r>
          </a:p>
          <a:p>
            <a:pPr marL="768096" lvl="2" indent="0">
              <a:buNone/>
            </a:pPr>
            <a:endParaRPr lang="en-MY" dirty="0"/>
          </a:p>
          <a:p>
            <a:pPr lvl="1"/>
            <a:r>
              <a:rPr lang="en-MY" dirty="0"/>
              <a:t>To flash a subset of the request data to the session</a:t>
            </a:r>
          </a:p>
          <a:p>
            <a:pPr marL="768096" lvl="2" indent="0">
              <a:buNone/>
            </a:pPr>
            <a:r>
              <a:rPr lang="en-US" sz="2000" b="1" dirty="0">
                <a:latin typeface="Courier New" panose="02070309020205020404" pitchFamily="49" charset="0"/>
                <a:cs typeface="Courier New" panose="02070309020205020404" pitchFamily="49" charset="0"/>
              </a:rPr>
              <a:t>$request-&gt;</a:t>
            </a:r>
            <a:r>
              <a:rPr lang="en-US" sz="2000" b="1" dirty="0" err="1">
                <a:latin typeface="Courier New" panose="02070309020205020404" pitchFamily="49" charset="0"/>
                <a:cs typeface="Courier New" panose="02070309020205020404" pitchFamily="49" charset="0"/>
              </a:rPr>
              <a:t>flashOnly</a:t>
            </a:r>
            <a:r>
              <a:rPr lang="en-US" sz="2000" b="1" dirty="0">
                <a:latin typeface="Courier New" panose="02070309020205020404" pitchFamily="49" charset="0"/>
                <a:cs typeface="Courier New" panose="02070309020205020404" pitchFamily="49" charset="0"/>
              </a:rPr>
              <a:t>(['username', 'email']);</a:t>
            </a:r>
          </a:p>
          <a:p>
            <a:pPr marL="768096" lvl="2" indent="0">
              <a:buNone/>
            </a:pPr>
            <a:r>
              <a:rPr lang="en-US" sz="2000" b="1" dirty="0">
                <a:latin typeface="Courier New" panose="02070309020205020404" pitchFamily="49" charset="0"/>
                <a:cs typeface="Courier New" panose="02070309020205020404" pitchFamily="49" charset="0"/>
              </a:rPr>
              <a:t>$request-&gt;</a:t>
            </a:r>
            <a:r>
              <a:rPr lang="en-US" sz="2000" b="1" dirty="0" err="1">
                <a:latin typeface="Courier New" panose="02070309020205020404" pitchFamily="49" charset="0"/>
                <a:cs typeface="Courier New" panose="02070309020205020404" pitchFamily="49" charset="0"/>
              </a:rPr>
              <a:t>flashExcept</a:t>
            </a:r>
            <a:r>
              <a:rPr lang="en-US" sz="2000" b="1" dirty="0">
                <a:latin typeface="Courier New" panose="02070309020205020404" pitchFamily="49" charset="0"/>
                <a:cs typeface="Courier New" panose="02070309020205020404" pitchFamily="49" charset="0"/>
              </a:rPr>
              <a:t>('password');</a:t>
            </a:r>
          </a:p>
        </p:txBody>
      </p:sp>
    </p:spTree>
    <p:extLst>
      <p:ext uri="{BB962C8B-B14F-4D97-AF65-F5344CB8AC3E}">
        <p14:creationId xmlns:p14="http://schemas.microsoft.com/office/powerpoint/2010/main" val="1854050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Input</a:t>
            </a:r>
          </a:p>
        </p:txBody>
      </p:sp>
      <p:sp>
        <p:nvSpPr>
          <p:cNvPr id="3" name="Content Placeholder 2"/>
          <p:cNvSpPr>
            <a:spLocks noGrp="1"/>
          </p:cNvSpPr>
          <p:nvPr>
            <p:ph idx="1"/>
          </p:nvPr>
        </p:nvSpPr>
        <p:spPr>
          <a:xfrm>
            <a:off x="457200" y="1775191"/>
            <a:ext cx="8229600" cy="4750153"/>
          </a:xfrm>
        </p:spPr>
        <p:txBody>
          <a:bodyPr>
            <a:normAutofit fontScale="70000" lnSpcReduction="20000"/>
          </a:bodyPr>
          <a:lstStyle/>
          <a:p>
            <a:r>
              <a:rPr lang="en-MY" dirty="0"/>
              <a:t>Flashing Input Then Redirecting</a:t>
            </a:r>
          </a:p>
          <a:p>
            <a:pPr lvl="1"/>
            <a:r>
              <a:rPr lang="en-MY" dirty="0"/>
              <a:t>To flash input to the session and then redirect to the previous page</a:t>
            </a:r>
          </a:p>
          <a:p>
            <a:pPr marL="768096" lvl="2" indent="0">
              <a:buNone/>
            </a:pPr>
            <a:r>
              <a:rPr lang="en-US" sz="2000" b="1" dirty="0">
                <a:latin typeface="Courier New" panose="02070309020205020404" pitchFamily="49" charset="0"/>
                <a:cs typeface="Courier New" panose="02070309020205020404" pitchFamily="49" charset="0"/>
              </a:rPr>
              <a:t>return redirect('form')-&gt;</a:t>
            </a:r>
            <a:r>
              <a:rPr lang="en-US" sz="2000" b="1" dirty="0" err="1">
                <a:latin typeface="Courier New" panose="02070309020205020404" pitchFamily="49" charset="0"/>
                <a:cs typeface="Courier New" panose="02070309020205020404" pitchFamily="49" charset="0"/>
              </a:rPr>
              <a:t>withInput</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return redirect()-&gt;route('</a:t>
            </a:r>
            <a:r>
              <a:rPr lang="en-US" sz="2000" b="1" dirty="0" err="1">
                <a:latin typeface="Courier New" panose="02070309020205020404" pitchFamily="49" charset="0"/>
                <a:cs typeface="Courier New" panose="02070309020205020404" pitchFamily="49" charset="0"/>
              </a:rPr>
              <a:t>user.create</a:t>
            </a:r>
            <a:r>
              <a:rPr lang="en-US" sz="2000" b="1" dirty="0">
                <a:latin typeface="Courier New" panose="02070309020205020404" pitchFamily="49" charset="0"/>
                <a:cs typeface="Courier New" panose="02070309020205020404" pitchFamily="49" charset="0"/>
              </a:rPr>
              <a:t>')-&gt;</a:t>
            </a:r>
            <a:r>
              <a:rPr lang="en-US" sz="2000" b="1" dirty="0" err="1">
                <a:latin typeface="Courier New" panose="02070309020205020404" pitchFamily="49" charset="0"/>
                <a:cs typeface="Courier New" panose="02070309020205020404" pitchFamily="49" charset="0"/>
              </a:rPr>
              <a:t>withInput</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return redirect('form')-&gt;</a:t>
            </a:r>
            <a:r>
              <a:rPr lang="en-US" sz="2000" b="1" dirty="0" err="1">
                <a:latin typeface="Courier New" panose="02070309020205020404" pitchFamily="49" charset="0"/>
                <a:cs typeface="Courier New" panose="02070309020205020404" pitchFamily="49" charset="0"/>
              </a:rPr>
              <a:t>withInput</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$request-&gt;except('password')</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r>
              <a:rPr lang="en-MY" dirty="0"/>
              <a:t>Retrieving Old Input</a:t>
            </a:r>
          </a:p>
          <a:p>
            <a:pPr lvl="1"/>
            <a:r>
              <a:rPr lang="en-MY" dirty="0"/>
              <a:t>To retrieve flashed input from the previous request</a:t>
            </a:r>
          </a:p>
          <a:p>
            <a:pPr marL="768096" lvl="2" indent="0">
              <a:buNone/>
            </a:pPr>
            <a:r>
              <a:rPr lang="en-US" sz="2000" b="1" dirty="0">
                <a:latin typeface="Courier New" panose="02070309020205020404" pitchFamily="49" charset="0"/>
                <a:cs typeface="Courier New" panose="02070309020205020404" pitchFamily="49" charset="0"/>
              </a:rPr>
              <a:t>$username = $request-&gt;old('username');</a:t>
            </a:r>
          </a:p>
          <a:p>
            <a:pPr marL="768096" lvl="2" indent="0">
              <a:buNone/>
            </a:pPr>
            <a:endParaRPr lang="en-MY" dirty="0"/>
          </a:p>
          <a:p>
            <a:pPr lvl="1"/>
            <a:r>
              <a:rPr lang="en-MY" dirty="0"/>
              <a:t>To use the old helper to repopulate the form</a:t>
            </a:r>
          </a:p>
          <a:p>
            <a:pPr marL="768096" lvl="2" indent="0">
              <a:buNone/>
            </a:pPr>
            <a:r>
              <a:rPr lang="en-US" sz="2000" b="1" dirty="0">
                <a:latin typeface="Courier New" panose="02070309020205020404" pitchFamily="49" charset="0"/>
                <a:cs typeface="Courier New" panose="02070309020205020404" pitchFamily="49" charset="0"/>
              </a:rPr>
              <a:t>&lt;input type="text" name="username" value="{{ old('username') }}"&gt;</a:t>
            </a:r>
          </a:p>
          <a:p>
            <a:pPr marL="768096" lvl="2" indent="0">
              <a:buNone/>
            </a:pPr>
            <a:endParaRPr lang="en-MY" dirty="0"/>
          </a:p>
          <a:p>
            <a:pPr lvl="1"/>
            <a:r>
              <a:rPr lang="en-MY" dirty="0"/>
              <a:t>To pass a default to this helper</a:t>
            </a:r>
          </a:p>
          <a:p>
            <a:pPr marL="768096" lvl="2" indent="0">
              <a:buNone/>
            </a:pPr>
            <a:r>
              <a:rPr lang="en-US" sz="2000" b="1" dirty="0">
                <a:latin typeface="Courier New" panose="02070309020205020404" pitchFamily="49" charset="0"/>
                <a:cs typeface="Courier New" panose="02070309020205020404" pitchFamily="49" charset="0"/>
              </a:rPr>
              <a:t>&lt;input type="text" name="username" value="{{ old('username', 'default value') }}"&gt;</a:t>
            </a:r>
          </a:p>
        </p:txBody>
      </p:sp>
    </p:spTree>
    <p:extLst>
      <p:ext uri="{BB962C8B-B14F-4D97-AF65-F5344CB8AC3E}">
        <p14:creationId xmlns:p14="http://schemas.microsoft.com/office/powerpoint/2010/main" val="2999322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Input</a:t>
            </a:r>
          </a:p>
        </p:txBody>
      </p:sp>
      <p:sp>
        <p:nvSpPr>
          <p:cNvPr id="3" name="Content Placeholder 2"/>
          <p:cNvSpPr>
            <a:spLocks noGrp="1"/>
          </p:cNvSpPr>
          <p:nvPr>
            <p:ph idx="1"/>
          </p:nvPr>
        </p:nvSpPr>
        <p:spPr>
          <a:xfrm>
            <a:off x="457200" y="1775191"/>
            <a:ext cx="8229600" cy="4750153"/>
          </a:xfrm>
        </p:spPr>
        <p:txBody>
          <a:bodyPr>
            <a:normAutofit fontScale="70000" lnSpcReduction="20000"/>
          </a:bodyPr>
          <a:lstStyle/>
          <a:p>
            <a:r>
              <a:rPr lang="en-MY" dirty="0"/>
              <a:t>Flashing Input Then Redirecting</a:t>
            </a:r>
          </a:p>
          <a:p>
            <a:pPr lvl="1"/>
            <a:r>
              <a:rPr lang="en-MY" dirty="0"/>
              <a:t>To flash input to the session and then redirect to the previous page</a:t>
            </a:r>
          </a:p>
          <a:p>
            <a:pPr marL="768096" lvl="2" indent="0">
              <a:buNone/>
            </a:pPr>
            <a:r>
              <a:rPr lang="en-US" sz="2000" b="1" dirty="0">
                <a:latin typeface="Courier New" panose="02070309020205020404" pitchFamily="49" charset="0"/>
                <a:cs typeface="Courier New" panose="02070309020205020404" pitchFamily="49" charset="0"/>
              </a:rPr>
              <a:t>return redirect('form')-&gt;</a:t>
            </a:r>
            <a:r>
              <a:rPr lang="en-US" sz="2000" b="1" dirty="0" err="1">
                <a:latin typeface="Courier New" panose="02070309020205020404" pitchFamily="49" charset="0"/>
                <a:cs typeface="Courier New" panose="02070309020205020404" pitchFamily="49" charset="0"/>
              </a:rPr>
              <a:t>withInput</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return redirect()-&gt;route('</a:t>
            </a:r>
            <a:r>
              <a:rPr lang="en-US" sz="2000" b="1" dirty="0" err="1">
                <a:latin typeface="Courier New" panose="02070309020205020404" pitchFamily="49" charset="0"/>
                <a:cs typeface="Courier New" panose="02070309020205020404" pitchFamily="49" charset="0"/>
              </a:rPr>
              <a:t>user.create</a:t>
            </a:r>
            <a:r>
              <a:rPr lang="en-US" sz="2000" b="1" dirty="0">
                <a:latin typeface="Courier New" panose="02070309020205020404" pitchFamily="49" charset="0"/>
                <a:cs typeface="Courier New" panose="02070309020205020404" pitchFamily="49" charset="0"/>
              </a:rPr>
              <a:t>')-&gt;</a:t>
            </a:r>
            <a:r>
              <a:rPr lang="en-US" sz="2000" b="1" dirty="0" err="1">
                <a:latin typeface="Courier New" panose="02070309020205020404" pitchFamily="49" charset="0"/>
                <a:cs typeface="Courier New" panose="02070309020205020404" pitchFamily="49" charset="0"/>
              </a:rPr>
              <a:t>withInput</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return redirect('form')-&gt;</a:t>
            </a:r>
            <a:r>
              <a:rPr lang="en-US" sz="2000" b="1" dirty="0" err="1">
                <a:latin typeface="Courier New" panose="02070309020205020404" pitchFamily="49" charset="0"/>
                <a:cs typeface="Courier New" panose="02070309020205020404" pitchFamily="49" charset="0"/>
              </a:rPr>
              <a:t>withInput</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$request-&gt;except('password')</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r>
              <a:rPr lang="en-MY" dirty="0"/>
              <a:t>Retrieving Old Input</a:t>
            </a:r>
          </a:p>
          <a:p>
            <a:pPr lvl="1"/>
            <a:r>
              <a:rPr lang="en-MY" dirty="0"/>
              <a:t>To retrieve flashed input from the previous request</a:t>
            </a:r>
          </a:p>
          <a:p>
            <a:pPr marL="768096" lvl="2" indent="0">
              <a:buNone/>
            </a:pPr>
            <a:r>
              <a:rPr lang="en-US" sz="2000" b="1" dirty="0">
                <a:latin typeface="Courier New" panose="02070309020205020404" pitchFamily="49" charset="0"/>
                <a:cs typeface="Courier New" panose="02070309020205020404" pitchFamily="49" charset="0"/>
              </a:rPr>
              <a:t>$username = $request-&gt;old('username');</a:t>
            </a:r>
          </a:p>
          <a:p>
            <a:pPr marL="768096" lvl="2" indent="0">
              <a:buNone/>
            </a:pPr>
            <a:endParaRPr lang="en-MY" dirty="0"/>
          </a:p>
          <a:p>
            <a:pPr lvl="1"/>
            <a:r>
              <a:rPr lang="en-MY" dirty="0"/>
              <a:t>To use the old helper to repopulate the form</a:t>
            </a:r>
          </a:p>
          <a:p>
            <a:pPr marL="768096" lvl="2" indent="0">
              <a:buNone/>
            </a:pPr>
            <a:r>
              <a:rPr lang="en-US" sz="2000" b="1" dirty="0">
                <a:latin typeface="Courier New" panose="02070309020205020404" pitchFamily="49" charset="0"/>
                <a:cs typeface="Courier New" panose="02070309020205020404" pitchFamily="49" charset="0"/>
              </a:rPr>
              <a:t>&lt;input type="text" name="username" value="{{ old('username') }}"&gt;</a:t>
            </a:r>
          </a:p>
          <a:p>
            <a:pPr marL="768096" lvl="2" indent="0">
              <a:buNone/>
            </a:pPr>
            <a:endParaRPr lang="en-MY" dirty="0"/>
          </a:p>
          <a:p>
            <a:pPr lvl="1"/>
            <a:r>
              <a:rPr lang="en-MY" dirty="0"/>
              <a:t>To pass a default to this helper</a:t>
            </a:r>
          </a:p>
          <a:p>
            <a:pPr marL="768096" lvl="2" indent="0">
              <a:buNone/>
            </a:pPr>
            <a:r>
              <a:rPr lang="en-US" sz="2000" b="1" dirty="0">
                <a:latin typeface="Courier New" panose="02070309020205020404" pitchFamily="49" charset="0"/>
                <a:cs typeface="Courier New" panose="02070309020205020404" pitchFamily="49" charset="0"/>
              </a:rPr>
              <a:t>&lt;input type="text" name="username" value="{{ old('username', 'default value') }}"&gt;</a:t>
            </a:r>
          </a:p>
        </p:txBody>
      </p:sp>
    </p:spTree>
    <p:extLst>
      <p:ext uri="{BB962C8B-B14F-4D97-AF65-F5344CB8AC3E}">
        <p14:creationId xmlns:p14="http://schemas.microsoft.com/office/powerpoint/2010/main" val="1892699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Input</a:t>
            </a:r>
          </a:p>
        </p:txBody>
      </p:sp>
      <p:sp>
        <p:nvSpPr>
          <p:cNvPr id="3" name="Content Placeholder 2"/>
          <p:cNvSpPr>
            <a:spLocks noGrp="1"/>
          </p:cNvSpPr>
          <p:nvPr>
            <p:ph idx="1"/>
          </p:nvPr>
        </p:nvSpPr>
        <p:spPr>
          <a:xfrm>
            <a:off x="457200" y="1775191"/>
            <a:ext cx="8229600" cy="4750153"/>
          </a:xfrm>
        </p:spPr>
        <p:txBody>
          <a:bodyPr>
            <a:normAutofit fontScale="55000" lnSpcReduction="20000"/>
          </a:bodyPr>
          <a:lstStyle/>
          <a:p>
            <a:r>
              <a:rPr lang="en-MY" dirty="0"/>
              <a:t>Retrieving Cookies From Requests</a:t>
            </a:r>
          </a:p>
          <a:p>
            <a:pPr lvl="1"/>
            <a:r>
              <a:rPr lang="en-MY" dirty="0"/>
              <a:t>To retrieve a cookie value from the request</a:t>
            </a:r>
          </a:p>
          <a:p>
            <a:pPr marL="768096" lvl="2" indent="0">
              <a:buNone/>
            </a:pPr>
            <a:r>
              <a:rPr lang="en-US" sz="2000" b="1" dirty="0">
                <a:latin typeface="Courier New" panose="02070309020205020404" pitchFamily="49" charset="0"/>
                <a:cs typeface="Courier New" panose="02070309020205020404" pitchFamily="49" charset="0"/>
              </a:rPr>
              <a:t>$value = $request-&gt;cookie('name');</a:t>
            </a:r>
          </a:p>
          <a:p>
            <a:pPr marL="768096" lvl="2" indent="0">
              <a:buNone/>
            </a:pPr>
            <a:endParaRPr lang="en-MY" dirty="0"/>
          </a:p>
          <a:p>
            <a:r>
              <a:rPr lang="en-MY" dirty="0"/>
              <a:t>Disabling Input Normalization</a:t>
            </a:r>
          </a:p>
          <a:p>
            <a:pPr lvl="1"/>
            <a:r>
              <a:rPr lang="en-MY" dirty="0"/>
              <a:t>To disable string trimming and empty string conversion for a subset of requests to your application</a:t>
            </a:r>
          </a:p>
          <a:p>
            <a:pPr marL="768096" lvl="2" indent="0">
              <a:buNone/>
            </a:pPr>
            <a:r>
              <a:rPr lang="en-US" sz="2000" b="1" dirty="0">
                <a:latin typeface="Courier New" panose="02070309020205020404" pitchFamily="49" charset="0"/>
                <a:cs typeface="Courier New" panose="02070309020205020404" pitchFamily="49" charset="0"/>
              </a:rPr>
              <a:t>use App\Http\Middleware\</a:t>
            </a:r>
            <a:r>
              <a:rPr lang="en-US" sz="2000" b="1" dirty="0" err="1">
                <a:latin typeface="Courier New" panose="02070309020205020404" pitchFamily="49" charset="0"/>
                <a:cs typeface="Courier New" panose="02070309020205020404" pitchFamily="49" charset="0"/>
              </a:rPr>
              <a:t>TrimStrings</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use Illuminate\Http\Request;</a:t>
            </a:r>
          </a:p>
          <a:p>
            <a:pPr marL="768096" lvl="2" indent="0">
              <a:buNone/>
            </a:pPr>
            <a:r>
              <a:rPr lang="en-US" sz="2000" b="1" dirty="0">
                <a:latin typeface="Courier New" panose="02070309020205020404" pitchFamily="49" charset="0"/>
                <a:cs typeface="Courier New" panose="02070309020205020404" pitchFamily="49" charset="0"/>
              </a:rPr>
              <a:t>use Illuminate\Foundation\Http\Middleware\</a:t>
            </a:r>
            <a:r>
              <a:rPr lang="en-US" sz="2000" b="1" dirty="0" err="1">
                <a:latin typeface="Courier New" panose="02070309020205020404" pitchFamily="49" charset="0"/>
                <a:cs typeface="Courier New" panose="02070309020205020404" pitchFamily="49" charset="0"/>
              </a:rPr>
              <a:t>ConvertEmptyStringsToNull</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 Bootstrap any application services.</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public function boot(): void</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TrimStrings</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skipWhen</a:t>
            </a:r>
            <a:r>
              <a:rPr lang="en-US" sz="2000" b="1" dirty="0">
                <a:latin typeface="Courier New" panose="02070309020205020404" pitchFamily="49" charset="0"/>
                <a:cs typeface="Courier New" panose="02070309020205020404" pitchFamily="49" charset="0"/>
              </a:rPr>
              <a:t>(function (Request $request) {</a:t>
            </a:r>
          </a:p>
          <a:p>
            <a:pPr marL="768096" lvl="2" indent="0">
              <a:buNone/>
            </a:pPr>
            <a:r>
              <a:rPr lang="en-US" sz="2000" b="1" dirty="0">
                <a:latin typeface="Courier New" panose="02070309020205020404" pitchFamily="49" charset="0"/>
                <a:cs typeface="Courier New" panose="02070309020205020404" pitchFamily="49" charset="0"/>
              </a:rPr>
              <a:t>		return $request-&gt;is('admin/*');</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ConvertEmptyStringsToNull</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skipWhen</a:t>
            </a:r>
            <a:r>
              <a:rPr lang="en-US" sz="2000" b="1" dirty="0">
                <a:latin typeface="Courier New" panose="02070309020205020404" pitchFamily="49" charset="0"/>
                <a:cs typeface="Courier New" panose="02070309020205020404" pitchFamily="49" charset="0"/>
              </a:rPr>
              <a:t>(function (Request $request)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0547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C9A1-1A43-0C45-81FC-A5B6EE59C848}"/>
              </a:ext>
            </a:extLst>
          </p:cNvPr>
          <p:cNvSpPr>
            <a:spLocks noGrp="1"/>
          </p:cNvSpPr>
          <p:nvPr>
            <p:ph type="title"/>
          </p:nvPr>
        </p:nvSpPr>
        <p:spPr/>
        <p:txBody>
          <a:bodyPr/>
          <a:lstStyle/>
          <a:p>
            <a:r>
              <a:rPr lang="en-US" dirty="0"/>
              <a:t>Chip-in</a:t>
            </a:r>
          </a:p>
        </p:txBody>
      </p:sp>
      <p:pic>
        <p:nvPicPr>
          <p:cNvPr id="4" name="Picture 3">
            <a:extLst>
              <a:ext uri="{FF2B5EF4-FFF2-40B4-BE49-F238E27FC236}">
                <a16:creationId xmlns:a16="http://schemas.microsoft.com/office/drawing/2014/main" id="{9E7D66BB-9747-A643-BB6B-7AD7C0916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264" y="1844824"/>
            <a:ext cx="3034680" cy="4517999"/>
          </a:xfrm>
          <a:prstGeom prst="rect">
            <a:avLst/>
          </a:prstGeom>
        </p:spPr>
      </p:pic>
      <p:pic>
        <p:nvPicPr>
          <p:cNvPr id="5" name="Picture 4">
            <a:extLst>
              <a:ext uri="{FF2B5EF4-FFF2-40B4-BE49-F238E27FC236}">
                <a16:creationId xmlns:a16="http://schemas.microsoft.com/office/drawing/2014/main" id="{73EAC85B-AAF4-1141-89A4-8BF4373E9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2492896"/>
            <a:ext cx="3168352" cy="3759779"/>
          </a:xfrm>
          <a:prstGeom prst="rect">
            <a:avLst/>
          </a:prstGeom>
        </p:spPr>
      </p:pic>
    </p:spTree>
    <p:extLst>
      <p:ext uri="{BB962C8B-B14F-4D97-AF65-F5344CB8AC3E}">
        <p14:creationId xmlns:p14="http://schemas.microsoft.com/office/powerpoint/2010/main" val="3110340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Files</a:t>
            </a:r>
          </a:p>
        </p:txBody>
      </p:sp>
      <p:sp>
        <p:nvSpPr>
          <p:cNvPr id="3" name="Content Placeholder 2"/>
          <p:cNvSpPr>
            <a:spLocks noGrp="1"/>
          </p:cNvSpPr>
          <p:nvPr>
            <p:ph idx="1"/>
          </p:nvPr>
        </p:nvSpPr>
        <p:spPr>
          <a:xfrm>
            <a:off x="457200" y="1775191"/>
            <a:ext cx="8229600" cy="4750153"/>
          </a:xfrm>
        </p:spPr>
        <p:txBody>
          <a:bodyPr>
            <a:normAutofit fontScale="62500" lnSpcReduction="20000"/>
          </a:bodyPr>
          <a:lstStyle/>
          <a:p>
            <a:r>
              <a:rPr lang="en-MY" dirty="0"/>
              <a:t>Retrieving Uploaded Files</a:t>
            </a:r>
          </a:p>
          <a:p>
            <a:pPr lvl="1"/>
            <a:r>
              <a:rPr lang="en-MY" dirty="0"/>
              <a:t>To retrieve uploaded files using the file method or using dynamic properties</a:t>
            </a:r>
          </a:p>
          <a:p>
            <a:pPr marL="768096" lvl="2" indent="0">
              <a:buNone/>
            </a:pPr>
            <a:r>
              <a:rPr lang="en-US" sz="2000" b="1" dirty="0">
                <a:latin typeface="Courier New" panose="02070309020205020404" pitchFamily="49" charset="0"/>
                <a:cs typeface="Courier New" panose="02070309020205020404" pitchFamily="49" charset="0"/>
              </a:rPr>
              <a:t>$file = $request-&gt;file('photo');</a:t>
            </a:r>
          </a:p>
          <a:p>
            <a:pPr marL="768096" lvl="2" indent="0">
              <a:buNone/>
            </a:pPr>
            <a:r>
              <a:rPr lang="en-US" sz="2000" b="1" dirty="0">
                <a:latin typeface="Courier New" panose="02070309020205020404" pitchFamily="49" charset="0"/>
                <a:cs typeface="Courier New" panose="02070309020205020404" pitchFamily="49" charset="0"/>
              </a:rPr>
              <a:t>$file = $request-&gt;photo;</a:t>
            </a:r>
          </a:p>
          <a:p>
            <a:pPr marL="768096" lvl="2" indent="0">
              <a:buNone/>
            </a:pPr>
            <a:endParaRPr lang="en-MY" dirty="0"/>
          </a:p>
          <a:p>
            <a:pPr lvl="1"/>
            <a:r>
              <a:rPr lang="en-MY" dirty="0"/>
              <a:t>To determine if a file is present on the request</a:t>
            </a:r>
          </a:p>
          <a:p>
            <a:pPr marL="768096" lvl="2" indent="0">
              <a:buNone/>
            </a:pPr>
            <a:r>
              <a:rPr lang="en-US" sz="2000" b="1" dirty="0">
                <a:latin typeface="Courier New" panose="02070309020205020404" pitchFamily="49" charset="0"/>
                <a:cs typeface="Courier New" panose="02070309020205020404" pitchFamily="49" charset="0"/>
              </a:rPr>
              <a:t>if ($request-&gt;</a:t>
            </a:r>
            <a:r>
              <a:rPr lang="en-US" sz="2000" b="1" dirty="0" err="1">
                <a:latin typeface="Courier New" panose="02070309020205020404" pitchFamily="49" charset="0"/>
                <a:cs typeface="Courier New" panose="02070309020205020404" pitchFamily="49" charset="0"/>
              </a:rPr>
              <a:t>hasFile</a:t>
            </a:r>
            <a:r>
              <a:rPr lang="en-US" sz="2000" b="1" dirty="0">
                <a:latin typeface="Courier New" panose="02070309020205020404" pitchFamily="49" charset="0"/>
                <a:cs typeface="Courier New" panose="02070309020205020404" pitchFamily="49" charset="0"/>
              </a:rPr>
              <a:t>('photo'))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US" sz="2000" b="1" dirty="0">
              <a:latin typeface="Courier New" panose="02070309020205020404" pitchFamily="49" charset="0"/>
              <a:cs typeface="Courier New" panose="02070309020205020404" pitchFamily="49" charset="0"/>
            </a:endParaRPr>
          </a:p>
          <a:p>
            <a:pPr marL="768096" lvl="2" indent="0">
              <a:buNone/>
            </a:pPr>
            <a:endParaRPr lang="en-MY" dirty="0"/>
          </a:p>
          <a:p>
            <a:r>
              <a:rPr lang="en-MY" dirty="0"/>
              <a:t>Validating Successful Uploads</a:t>
            </a:r>
          </a:p>
          <a:p>
            <a:pPr lvl="1"/>
            <a:r>
              <a:rPr lang="en-MY" dirty="0"/>
              <a:t>To checking if the file is present</a:t>
            </a:r>
          </a:p>
          <a:p>
            <a:pPr marL="768096" lvl="2" indent="0">
              <a:buNone/>
            </a:pPr>
            <a:r>
              <a:rPr lang="en-US" sz="2000" b="1" dirty="0">
                <a:latin typeface="Courier New" panose="02070309020205020404" pitchFamily="49" charset="0"/>
                <a:cs typeface="Courier New" panose="02070309020205020404" pitchFamily="49" charset="0"/>
              </a:rPr>
              <a:t>if ($request-&gt;file('photo')-&gt;</a:t>
            </a:r>
            <a:r>
              <a:rPr lang="en-US" sz="2000" b="1" dirty="0" err="1">
                <a:latin typeface="Courier New" panose="02070309020205020404" pitchFamily="49" charset="0"/>
                <a:cs typeface="Courier New" panose="02070309020205020404" pitchFamily="49" charset="0"/>
              </a:rPr>
              <a:t>isValid</a:t>
            </a: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US" sz="2000" b="1" dirty="0">
              <a:latin typeface="Courier New" panose="02070309020205020404" pitchFamily="49" charset="0"/>
              <a:cs typeface="Courier New" panose="02070309020205020404" pitchFamily="49" charset="0"/>
            </a:endParaRPr>
          </a:p>
          <a:p>
            <a:pPr marL="768096" lvl="2" indent="0">
              <a:buNone/>
            </a:pPr>
            <a:endParaRPr lang="en-MY" dirty="0"/>
          </a:p>
          <a:p>
            <a:r>
              <a:rPr lang="en-MY" dirty="0"/>
              <a:t>File Paths &amp; Extensions</a:t>
            </a:r>
          </a:p>
          <a:p>
            <a:pPr lvl="1"/>
            <a:r>
              <a:rPr lang="en-MY" dirty="0"/>
              <a:t>To accessing the file's fully-qualified path and its extension</a:t>
            </a:r>
          </a:p>
          <a:p>
            <a:pPr marL="768096" lvl="2" indent="0">
              <a:buNone/>
            </a:pPr>
            <a:r>
              <a:rPr lang="en-US" sz="2000" b="1" dirty="0">
                <a:latin typeface="Courier New" panose="02070309020205020404" pitchFamily="49" charset="0"/>
                <a:cs typeface="Courier New" panose="02070309020205020404" pitchFamily="49" charset="0"/>
              </a:rPr>
              <a:t>$path = $request-&gt;photo-&gt;path();</a:t>
            </a:r>
          </a:p>
          <a:p>
            <a:pPr marL="768096" lvl="2" indent="0">
              <a:buNone/>
            </a:pPr>
            <a:r>
              <a:rPr lang="en-US" sz="2000" b="1" dirty="0">
                <a:latin typeface="Courier New" panose="02070309020205020404" pitchFamily="49" charset="0"/>
                <a:cs typeface="Courier New" panose="02070309020205020404" pitchFamily="49" charset="0"/>
              </a:rPr>
              <a:t>$extension = $request-&gt;photo-&gt;extension();</a:t>
            </a:r>
          </a:p>
        </p:txBody>
      </p:sp>
    </p:spTree>
    <p:extLst>
      <p:ext uri="{BB962C8B-B14F-4D97-AF65-F5344CB8AC3E}">
        <p14:creationId xmlns:p14="http://schemas.microsoft.com/office/powerpoint/2010/main" val="1324372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Files</a:t>
            </a:r>
          </a:p>
        </p:txBody>
      </p:sp>
      <p:sp>
        <p:nvSpPr>
          <p:cNvPr id="3" name="Content Placeholder 2"/>
          <p:cNvSpPr>
            <a:spLocks noGrp="1"/>
          </p:cNvSpPr>
          <p:nvPr>
            <p:ph idx="1"/>
          </p:nvPr>
        </p:nvSpPr>
        <p:spPr>
          <a:xfrm>
            <a:off x="457200" y="1775191"/>
            <a:ext cx="8229600" cy="4750153"/>
          </a:xfrm>
        </p:spPr>
        <p:txBody>
          <a:bodyPr>
            <a:normAutofit fontScale="92500" lnSpcReduction="20000"/>
          </a:bodyPr>
          <a:lstStyle/>
          <a:p>
            <a:r>
              <a:rPr lang="en-MY" dirty="0"/>
              <a:t>Storing Uploaded Files</a:t>
            </a:r>
          </a:p>
          <a:p>
            <a:pPr lvl="1"/>
            <a:r>
              <a:rPr lang="en-MY" dirty="0"/>
              <a:t>To store an uploaded file</a:t>
            </a:r>
          </a:p>
          <a:p>
            <a:pPr marL="768096" lvl="2" indent="0">
              <a:buNone/>
            </a:pPr>
            <a:r>
              <a:rPr lang="en-US" sz="2000" b="1" dirty="0">
                <a:latin typeface="Courier New" panose="02070309020205020404" pitchFamily="49" charset="0"/>
                <a:cs typeface="Courier New" panose="02070309020205020404" pitchFamily="49" charset="0"/>
              </a:rPr>
              <a:t>$path = $request-&gt;photo-&gt;store('images');</a:t>
            </a:r>
          </a:p>
          <a:p>
            <a:pPr marL="768096" lvl="2" indent="0">
              <a:buNone/>
            </a:pPr>
            <a:endParaRPr lang="en-MY" dirty="0"/>
          </a:p>
          <a:p>
            <a:pPr lvl="1"/>
            <a:r>
              <a:rPr lang="en-MY" dirty="0"/>
              <a:t>To store in specific disk name</a:t>
            </a:r>
          </a:p>
          <a:p>
            <a:pPr marL="768096" lvl="2" indent="0">
              <a:buNone/>
            </a:pPr>
            <a:r>
              <a:rPr lang="en-US" sz="2000" b="1" dirty="0">
                <a:latin typeface="Courier New" panose="02070309020205020404" pitchFamily="49" charset="0"/>
                <a:cs typeface="Courier New" panose="02070309020205020404" pitchFamily="49" charset="0"/>
              </a:rPr>
              <a:t>$path = $request-&gt;photo-&gt;store('images', 's3');</a:t>
            </a:r>
          </a:p>
          <a:p>
            <a:pPr marL="768096" lvl="2" indent="0">
              <a:buNone/>
            </a:pPr>
            <a:endParaRPr lang="en-MY" dirty="0"/>
          </a:p>
          <a:p>
            <a:pPr lvl="1"/>
            <a:r>
              <a:rPr lang="en-MY" dirty="0"/>
              <a:t>To store and set an argument for path and filename</a:t>
            </a:r>
          </a:p>
          <a:p>
            <a:pPr marL="768096" lvl="2" indent="0">
              <a:buNone/>
            </a:pPr>
            <a:r>
              <a:rPr lang="en-US" sz="2000" b="1" dirty="0">
                <a:latin typeface="Courier New" panose="02070309020205020404" pitchFamily="49" charset="0"/>
                <a:cs typeface="Courier New" panose="02070309020205020404" pitchFamily="49" charset="0"/>
              </a:rPr>
              <a:t>$path = $request-&gt;photo-&gt;</a:t>
            </a:r>
            <a:r>
              <a:rPr lang="en-US" sz="2000" b="1" dirty="0" err="1">
                <a:latin typeface="Courier New" panose="02070309020205020404" pitchFamily="49" charset="0"/>
                <a:cs typeface="Courier New" panose="02070309020205020404" pitchFamily="49" charset="0"/>
              </a:rPr>
              <a:t>storeAs</a:t>
            </a:r>
            <a:r>
              <a:rPr lang="en-US" sz="2000" b="1" dirty="0">
                <a:latin typeface="Courier New" panose="02070309020205020404" pitchFamily="49" charset="0"/>
                <a:cs typeface="Courier New" panose="02070309020205020404" pitchFamily="49" charset="0"/>
              </a:rPr>
              <a:t>('images', '</a:t>
            </a:r>
            <a:r>
              <a:rPr lang="en-US" sz="2000" b="1" dirty="0" err="1">
                <a:latin typeface="Courier New" panose="02070309020205020404" pitchFamily="49" charset="0"/>
                <a:cs typeface="Courier New" panose="02070309020205020404" pitchFamily="49" charset="0"/>
              </a:rPr>
              <a:t>filename.jpg</a:t>
            </a: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To store and set an argument for path, filename, and disk name</a:t>
            </a:r>
          </a:p>
          <a:p>
            <a:pPr marL="768096" lvl="2" indent="0">
              <a:buNone/>
            </a:pPr>
            <a:r>
              <a:rPr lang="en-US" sz="2000" b="1" dirty="0">
                <a:latin typeface="Courier New" panose="02070309020205020404" pitchFamily="49" charset="0"/>
                <a:cs typeface="Courier New" panose="02070309020205020404" pitchFamily="49" charset="0"/>
              </a:rPr>
              <a:t>$path = $request-&gt;photo-&gt;</a:t>
            </a:r>
            <a:r>
              <a:rPr lang="en-US" sz="2000" b="1" dirty="0" err="1">
                <a:latin typeface="Courier New" panose="02070309020205020404" pitchFamily="49" charset="0"/>
                <a:cs typeface="Courier New" panose="02070309020205020404" pitchFamily="49" charset="0"/>
              </a:rPr>
              <a:t>storeAs</a:t>
            </a:r>
            <a:r>
              <a:rPr lang="en-US" sz="2000" b="1" dirty="0">
                <a:latin typeface="Courier New" panose="02070309020205020404" pitchFamily="49" charset="0"/>
                <a:cs typeface="Courier New" panose="02070309020205020404" pitchFamily="49" charset="0"/>
              </a:rPr>
              <a:t>('images', '</a:t>
            </a:r>
            <a:r>
              <a:rPr lang="en-US" sz="2000" b="1" dirty="0" err="1">
                <a:latin typeface="Courier New" panose="02070309020205020404" pitchFamily="49" charset="0"/>
                <a:cs typeface="Courier New" panose="02070309020205020404" pitchFamily="49" charset="0"/>
              </a:rPr>
              <a:t>filename.jpg</a:t>
            </a:r>
            <a:r>
              <a:rPr lang="en-US" sz="2000" b="1" dirty="0">
                <a:latin typeface="Courier New" panose="02070309020205020404" pitchFamily="49" charset="0"/>
                <a:cs typeface="Courier New" panose="02070309020205020404" pitchFamily="49" charset="0"/>
              </a:rPr>
              <a:t>', 's3’);</a:t>
            </a:r>
            <a:endParaRPr lang="en-US" dirty="0"/>
          </a:p>
          <a:p>
            <a:pPr marL="768096" lvl="2" indent="0">
              <a:buNone/>
            </a:pPr>
            <a:endParaRPr lang="en-US" dirty="0"/>
          </a:p>
        </p:txBody>
      </p:sp>
    </p:spTree>
    <p:extLst>
      <p:ext uri="{BB962C8B-B14F-4D97-AF65-F5344CB8AC3E}">
        <p14:creationId xmlns:p14="http://schemas.microsoft.com/office/powerpoint/2010/main" val="3759308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Configuring Trusted Proxies</a:t>
            </a:r>
          </a:p>
        </p:txBody>
      </p:sp>
      <p:sp>
        <p:nvSpPr>
          <p:cNvPr id="3" name="Content Placeholder 2"/>
          <p:cNvSpPr>
            <a:spLocks noGrp="1"/>
          </p:cNvSpPr>
          <p:nvPr>
            <p:ph idx="1"/>
          </p:nvPr>
        </p:nvSpPr>
        <p:spPr>
          <a:xfrm>
            <a:off x="457200" y="1775191"/>
            <a:ext cx="8229600" cy="4750153"/>
          </a:xfrm>
        </p:spPr>
        <p:txBody>
          <a:bodyPr>
            <a:normAutofit fontScale="47500" lnSpcReduction="20000"/>
          </a:bodyPr>
          <a:lstStyle/>
          <a:p>
            <a:r>
              <a:rPr lang="en-MY" dirty="0"/>
              <a:t>Configuring Trusted Proxies</a:t>
            </a:r>
          </a:p>
          <a:p>
            <a:pPr lvl="1"/>
            <a:r>
              <a:rPr lang="en-MY" dirty="0"/>
              <a:t>To quickly customize the load balancers or proxies that should be trusted by your application</a:t>
            </a:r>
          </a:p>
          <a:p>
            <a:pPr marL="768096" lvl="2"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php</a:t>
            </a:r>
            <a:endParaRPr lang="en-US" sz="2000" b="1" dirty="0">
              <a:latin typeface="Courier New" panose="02070309020205020404" pitchFamily="49" charset="0"/>
              <a:cs typeface="Courier New" panose="02070309020205020404" pitchFamily="49" charset="0"/>
            </a:endParaRP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namespace App\Http\Middleware;</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use Illuminate\Http\Middleware\</a:t>
            </a:r>
            <a:r>
              <a:rPr lang="en-US" sz="2000" b="1" dirty="0" err="1">
                <a:latin typeface="Courier New" panose="02070309020205020404" pitchFamily="49" charset="0"/>
                <a:cs typeface="Courier New" panose="02070309020205020404" pitchFamily="49" charset="0"/>
              </a:rPr>
              <a:t>TrustProxies</a:t>
            </a:r>
            <a:r>
              <a:rPr lang="en-US" sz="2000" b="1" dirty="0">
                <a:latin typeface="Courier New" panose="02070309020205020404" pitchFamily="49" charset="0"/>
                <a:cs typeface="Courier New" panose="02070309020205020404" pitchFamily="49" charset="0"/>
              </a:rPr>
              <a:t> as Middleware;</a:t>
            </a:r>
          </a:p>
          <a:p>
            <a:pPr marL="768096" lvl="2" indent="0">
              <a:buNone/>
            </a:pPr>
            <a:r>
              <a:rPr lang="en-US" sz="2000" b="1" dirty="0">
                <a:latin typeface="Courier New" panose="02070309020205020404" pitchFamily="49" charset="0"/>
                <a:cs typeface="Courier New" panose="02070309020205020404" pitchFamily="49" charset="0"/>
              </a:rPr>
              <a:t>use Illuminate\Http\Request;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class </a:t>
            </a:r>
            <a:r>
              <a:rPr lang="en-US" sz="2000" b="1" dirty="0" err="1">
                <a:latin typeface="Courier New" panose="02070309020205020404" pitchFamily="49" charset="0"/>
                <a:cs typeface="Courier New" panose="02070309020205020404" pitchFamily="49" charset="0"/>
              </a:rPr>
              <a:t>TrustProxies</a:t>
            </a:r>
            <a:r>
              <a:rPr lang="en-US" sz="2000" b="1" dirty="0">
                <a:latin typeface="Courier New" panose="02070309020205020404" pitchFamily="49" charset="0"/>
                <a:cs typeface="Courier New" panose="02070309020205020404" pitchFamily="49" charset="0"/>
              </a:rPr>
              <a:t> extends Middleware</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 The trusted proxies for this application.</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 @var </a:t>
            </a:r>
            <a:r>
              <a:rPr lang="en-US" sz="2000" b="1" dirty="0" err="1">
                <a:latin typeface="Courier New" panose="02070309020205020404" pitchFamily="49" charset="0"/>
                <a:cs typeface="Courier New" panose="02070309020205020404" pitchFamily="49" charset="0"/>
              </a:rPr>
              <a:t>string|array</a:t>
            </a:r>
            <a:endParaRPr lang="en-US" sz="2000" b="1" dirty="0">
              <a:latin typeface="Courier New" panose="02070309020205020404" pitchFamily="49" charset="0"/>
              <a:cs typeface="Courier New" panose="02070309020205020404" pitchFamily="49" charset="0"/>
            </a:endParaRP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protected $proxies = [</a:t>
            </a:r>
          </a:p>
          <a:p>
            <a:pPr marL="768096" lvl="2" indent="0">
              <a:buNone/>
            </a:pPr>
            <a:r>
              <a:rPr lang="en-US" sz="2000" b="1" dirty="0">
                <a:latin typeface="Courier New" panose="02070309020205020404" pitchFamily="49" charset="0"/>
                <a:cs typeface="Courier New" panose="02070309020205020404" pitchFamily="49" charset="0"/>
              </a:rPr>
              <a:t>		'192.168.1.1',</a:t>
            </a:r>
          </a:p>
          <a:p>
            <a:pPr marL="768096" lvl="2" indent="0">
              <a:buNone/>
            </a:pPr>
            <a:r>
              <a:rPr lang="en-US" sz="2000" b="1" dirty="0">
                <a:latin typeface="Courier New" panose="02070309020205020404" pitchFamily="49" charset="0"/>
                <a:cs typeface="Courier New" panose="02070309020205020404" pitchFamily="49" charset="0"/>
              </a:rPr>
              <a:t>		'192.168.1.2',</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 The headers that should be used to detect proxies.</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 @var int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protected $headers = Request::HEADER_X_FORWARDED_FOR | Request::HEADER_X_FORWARDED_HOST | Request::HEADER_X_FORWARDED_PORT | Request::HEADER_X_FORWARDED_PROTO;</a:t>
            </a:r>
          </a:p>
          <a:p>
            <a:pPr marL="768096" lvl="2" indent="0">
              <a:buNone/>
            </a:pP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8786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Configuring Trusted Proxies</a:t>
            </a:r>
          </a:p>
        </p:txBody>
      </p:sp>
      <p:sp>
        <p:nvSpPr>
          <p:cNvPr id="3" name="Content Placeholder 2"/>
          <p:cNvSpPr>
            <a:spLocks noGrp="1"/>
          </p:cNvSpPr>
          <p:nvPr>
            <p:ph idx="1"/>
          </p:nvPr>
        </p:nvSpPr>
        <p:spPr>
          <a:xfrm>
            <a:off x="457200" y="1775191"/>
            <a:ext cx="8229600" cy="4750153"/>
          </a:xfrm>
        </p:spPr>
        <p:txBody>
          <a:bodyPr>
            <a:normAutofit lnSpcReduction="10000"/>
          </a:bodyPr>
          <a:lstStyle/>
          <a:p>
            <a:endParaRPr lang="en-MY" dirty="0"/>
          </a:p>
          <a:p>
            <a:pPr lvl="1"/>
            <a:r>
              <a:rPr lang="en-MY" dirty="0"/>
              <a:t>If you are using AWS Elastic Load Balancing</a:t>
            </a:r>
          </a:p>
          <a:p>
            <a:pPr marL="768096" lvl="2" indent="0">
              <a:buNone/>
            </a:pPr>
            <a:r>
              <a:rPr lang="en-US" sz="2000" b="1" dirty="0">
                <a:latin typeface="Courier New" panose="02070309020205020404" pitchFamily="49" charset="0"/>
                <a:cs typeface="Courier New" panose="02070309020205020404" pitchFamily="49" charset="0"/>
              </a:rPr>
              <a:t>Request::HEADER_X_FORWARDED_AWS_ELB</a:t>
            </a:r>
          </a:p>
          <a:p>
            <a:pPr marL="118872" indent="0">
              <a:buNone/>
            </a:pPr>
            <a:endParaRPr lang="en-MY" dirty="0"/>
          </a:p>
          <a:p>
            <a:r>
              <a:rPr lang="en-MY" dirty="0"/>
              <a:t>Trusting All Proxies</a:t>
            </a:r>
          </a:p>
          <a:p>
            <a:pPr lvl="1"/>
            <a:r>
              <a:rPr lang="en-MY" dirty="0"/>
              <a:t>To trust all proxies</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 The trusted proxies for this application.</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 @var </a:t>
            </a:r>
            <a:r>
              <a:rPr lang="en-US" sz="2000" b="1" dirty="0" err="1">
                <a:latin typeface="Courier New" panose="02070309020205020404" pitchFamily="49" charset="0"/>
                <a:cs typeface="Courier New" panose="02070309020205020404" pitchFamily="49" charset="0"/>
              </a:rPr>
              <a:t>string|array</a:t>
            </a:r>
            <a:endParaRPr lang="en-US" sz="2000" b="1" dirty="0">
              <a:latin typeface="Courier New" panose="02070309020205020404" pitchFamily="49" charset="0"/>
              <a:cs typeface="Courier New" panose="02070309020205020404" pitchFamily="49" charset="0"/>
            </a:endParaRP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protected $proxies = '*';</a:t>
            </a:r>
          </a:p>
        </p:txBody>
      </p:sp>
    </p:spTree>
    <p:extLst>
      <p:ext uri="{BB962C8B-B14F-4D97-AF65-F5344CB8AC3E}">
        <p14:creationId xmlns:p14="http://schemas.microsoft.com/office/powerpoint/2010/main" val="1411190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Configuring Trusted Hosts</a:t>
            </a:r>
          </a:p>
        </p:txBody>
      </p:sp>
      <p:sp>
        <p:nvSpPr>
          <p:cNvPr id="3" name="Content Placeholder 2"/>
          <p:cNvSpPr>
            <a:spLocks noGrp="1"/>
          </p:cNvSpPr>
          <p:nvPr>
            <p:ph idx="1"/>
          </p:nvPr>
        </p:nvSpPr>
        <p:spPr>
          <a:xfrm>
            <a:off x="457200" y="1775191"/>
            <a:ext cx="8229600" cy="4750153"/>
          </a:xfrm>
        </p:spPr>
        <p:txBody>
          <a:bodyPr>
            <a:normAutofit fontScale="92500" lnSpcReduction="10000"/>
          </a:bodyPr>
          <a:lstStyle/>
          <a:p>
            <a:endParaRPr lang="en-MY" dirty="0"/>
          </a:p>
          <a:p>
            <a:pPr lvl="1"/>
            <a:r>
              <a:rPr lang="en-MY" dirty="0"/>
              <a:t>To instruct Laravel to only respond to certain host names</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 Get the host patterns that should be trusted.</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 @return array&lt;int, string&gt;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public function hosts(): array</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return [</a:t>
            </a:r>
          </a:p>
          <a:p>
            <a:pPr marL="768096" lvl="2"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laravel.test</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$this-&gt;</a:t>
            </a:r>
            <a:r>
              <a:rPr lang="en-US" sz="2000" b="1" dirty="0" err="1">
                <a:latin typeface="Courier New" panose="02070309020205020404" pitchFamily="49" charset="0"/>
                <a:cs typeface="Courier New" panose="02070309020205020404" pitchFamily="49" charset="0"/>
              </a:rPr>
              <a:t>allSubdomainsOfApplicationUrl</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01327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3EC3-C670-8E4E-BC85-3607F05F901F}"/>
              </a:ext>
            </a:extLst>
          </p:cNvPr>
          <p:cNvSpPr>
            <a:spLocks noGrp="1"/>
          </p:cNvSpPr>
          <p:nvPr>
            <p:ph type="title"/>
          </p:nvPr>
        </p:nvSpPr>
        <p:spPr/>
        <p:txBody>
          <a:bodyPr/>
          <a:lstStyle/>
          <a:p>
            <a:r>
              <a:rPr lang="en-US" dirty="0"/>
              <a:t>Laravel HTTP Response</a:t>
            </a:r>
          </a:p>
        </p:txBody>
      </p:sp>
      <p:sp>
        <p:nvSpPr>
          <p:cNvPr id="3" name="Content Placeholder 2">
            <a:extLst>
              <a:ext uri="{FF2B5EF4-FFF2-40B4-BE49-F238E27FC236}">
                <a16:creationId xmlns:a16="http://schemas.microsoft.com/office/drawing/2014/main" id="{587CBD24-2E50-5347-8C6D-0FE841DDAF9C}"/>
              </a:ext>
            </a:extLst>
          </p:cNvPr>
          <p:cNvSpPr>
            <a:spLocks noGrp="1"/>
          </p:cNvSpPr>
          <p:nvPr>
            <p:ph idx="1"/>
          </p:nvPr>
        </p:nvSpPr>
        <p:spPr/>
        <p:txBody>
          <a:bodyPr>
            <a:normAutofit/>
          </a:bodyPr>
          <a:lstStyle/>
          <a:p>
            <a:r>
              <a:rPr lang="en-MY" dirty="0"/>
              <a:t>All routes and controllers should return a response to be sent back to the user's browser.</a:t>
            </a:r>
          </a:p>
          <a:p>
            <a:r>
              <a:rPr lang="en-MY" dirty="0"/>
              <a:t>It allows setting HTTP status codes, headers, and response content.</a:t>
            </a:r>
          </a:p>
          <a:p>
            <a:r>
              <a:rPr lang="en-US" dirty="0"/>
              <a:t>It also provides various functions for generating different types of responses, such as JSON responses, file downloads, redirects, and more</a:t>
            </a:r>
          </a:p>
        </p:txBody>
      </p:sp>
    </p:spTree>
    <p:extLst>
      <p:ext uri="{BB962C8B-B14F-4D97-AF65-F5344CB8AC3E}">
        <p14:creationId xmlns:p14="http://schemas.microsoft.com/office/powerpoint/2010/main" val="1701861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Creating Responses</a:t>
            </a:r>
          </a:p>
        </p:txBody>
      </p:sp>
      <p:sp>
        <p:nvSpPr>
          <p:cNvPr id="3" name="Content Placeholder 2"/>
          <p:cNvSpPr>
            <a:spLocks noGrp="1"/>
          </p:cNvSpPr>
          <p:nvPr>
            <p:ph idx="1"/>
          </p:nvPr>
        </p:nvSpPr>
        <p:spPr>
          <a:xfrm>
            <a:off x="457200" y="1775191"/>
            <a:ext cx="8229600" cy="4750153"/>
          </a:xfrm>
        </p:spPr>
        <p:txBody>
          <a:bodyPr>
            <a:normAutofit fontScale="55000" lnSpcReduction="20000"/>
          </a:bodyPr>
          <a:lstStyle/>
          <a:p>
            <a:r>
              <a:rPr lang="en-MY" dirty="0"/>
              <a:t>Strings &amp; Arrays</a:t>
            </a:r>
          </a:p>
          <a:p>
            <a:pPr lvl="1"/>
            <a:r>
              <a:rPr lang="en-MY" dirty="0"/>
              <a:t>To returning a string from a route or controller</a:t>
            </a:r>
          </a:p>
          <a:p>
            <a:pPr marL="768096" lvl="2" indent="0">
              <a:buNone/>
            </a:pPr>
            <a:r>
              <a:rPr lang="en-US" sz="2000" b="1" dirty="0">
                <a:latin typeface="Courier New" panose="02070309020205020404" pitchFamily="49" charset="0"/>
                <a:cs typeface="Courier New" panose="02070309020205020404" pitchFamily="49" charset="0"/>
              </a:rPr>
              <a:t>Route::get('/', function () {</a:t>
            </a:r>
          </a:p>
          <a:p>
            <a:pPr marL="768096" lvl="2" indent="0">
              <a:buNone/>
            </a:pPr>
            <a:r>
              <a:rPr lang="en-US" sz="2000" b="1" dirty="0">
                <a:latin typeface="Courier New" panose="02070309020205020404" pitchFamily="49" charset="0"/>
                <a:cs typeface="Courier New" panose="02070309020205020404" pitchFamily="49" charset="0"/>
              </a:rPr>
              <a:t>    return 'Hello World';</a:t>
            </a:r>
          </a:p>
          <a:p>
            <a:pPr marL="768096" lvl="2" indent="0">
              <a:buNone/>
            </a:pPr>
            <a:r>
              <a:rPr lang="en-US" sz="2000" b="1" dirty="0">
                <a:latin typeface="Courier New" panose="02070309020205020404" pitchFamily="49" charset="0"/>
                <a:cs typeface="Courier New" panose="02070309020205020404" pitchFamily="49" charset="0"/>
              </a:rPr>
              <a:t>});</a:t>
            </a:r>
          </a:p>
          <a:p>
            <a:endParaRPr lang="en-MY" dirty="0"/>
          </a:p>
          <a:p>
            <a:pPr lvl="1"/>
            <a:r>
              <a:rPr lang="en-MY" dirty="0"/>
              <a:t>To returning an array from a route or controller</a:t>
            </a:r>
          </a:p>
          <a:p>
            <a:pPr marL="768096" lvl="2" indent="0">
              <a:buNone/>
            </a:pPr>
            <a:r>
              <a:rPr lang="en-US" sz="2000" b="1" dirty="0">
                <a:latin typeface="Courier New" panose="02070309020205020404" pitchFamily="49" charset="0"/>
                <a:cs typeface="Courier New" panose="02070309020205020404" pitchFamily="49" charset="0"/>
              </a:rPr>
              <a:t>Route::get('/', function () {</a:t>
            </a:r>
          </a:p>
          <a:p>
            <a:pPr marL="768096" lvl="2" indent="0">
              <a:buNone/>
            </a:pPr>
            <a:r>
              <a:rPr lang="en-US" sz="2000" b="1" dirty="0">
                <a:latin typeface="Courier New" panose="02070309020205020404" pitchFamily="49" charset="0"/>
                <a:cs typeface="Courier New" panose="02070309020205020404" pitchFamily="49" charset="0"/>
              </a:rPr>
              <a:t>    return [1, 2, 3];</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r>
              <a:rPr lang="en-MY" dirty="0"/>
              <a:t>Response Objects</a:t>
            </a:r>
          </a:p>
          <a:p>
            <a:pPr lvl="1"/>
            <a:r>
              <a:rPr lang="en-MY" dirty="0"/>
              <a:t>To returning full Illuminate\Http\Response instances or views</a:t>
            </a:r>
          </a:p>
          <a:p>
            <a:pPr marL="768096" lvl="2" indent="0">
              <a:buNone/>
            </a:pPr>
            <a:r>
              <a:rPr lang="en-US" sz="2000" b="1" dirty="0">
                <a:latin typeface="Courier New" panose="02070309020205020404" pitchFamily="49" charset="0"/>
                <a:cs typeface="Courier New" panose="02070309020205020404" pitchFamily="49" charset="0"/>
              </a:rPr>
              <a:t>Route::get('/home', function () {</a:t>
            </a:r>
          </a:p>
          <a:p>
            <a:pPr marL="768096" lvl="2" indent="0">
              <a:buNone/>
            </a:pPr>
            <a:r>
              <a:rPr lang="en-US" sz="2000" b="1" dirty="0">
                <a:latin typeface="Courier New" panose="02070309020205020404" pitchFamily="49" charset="0"/>
                <a:cs typeface="Courier New" panose="02070309020205020404" pitchFamily="49" charset="0"/>
              </a:rPr>
              <a:t>    return response('Hello World', 200)</a:t>
            </a:r>
          </a:p>
          <a:p>
            <a:pPr marL="768096" lvl="2" indent="0">
              <a:buNone/>
            </a:pPr>
            <a:r>
              <a:rPr lang="en-US" sz="2000" b="1" dirty="0">
                <a:latin typeface="Courier New" panose="02070309020205020404" pitchFamily="49" charset="0"/>
                <a:cs typeface="Courier New" panose="02070309020205020404" pitchFamily="49" charset="0"/>
              </a:rPr>
              <a:t>                  -&gt;header('Content-Type', 'text/plain');</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r>
              <a:rPr lang="en-MY" dirty="0"/>
              <a:t>Eloquent Models &amp; Collections</a:t>
            </a:r>
          </a:p>
          <a:p>
            <a:pPr lvl="1"/>
            <a:r>
              <a:rPr lang="en-MY" dirty="0"/>
              <a:t>To return Eloquent ORM models and collections directly from your routes and controllers</a:t>
            </a:r>
          </a:p>
          <a:p>
            <a:pPr marL="768096" lvl="2" indent="0">
              <a:buNone/>
            </a:pPr>
            <a:r>
              <a:rPr lang="en-US" sz="2000" b="1" dirty="0">
                <a:latin typeface="Courier New" panose="02070309020205020404" pitchFamily="49" charset="0"/>
                <a:cs typeface="Courier New" panose="02070309020205020404" pitchFamily="49" charset="0"/>
              </a:rPr>
              <a:t>use App\Models\User;</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Route::get('/user/{user}', function (User $user) {</a:t>
            </a:r>
          </a:p>
          <a:p>
            <a:pPr marL="768096" lvl="2" indent="0">
              <a:buNone/>
            </a:pPr>
            <a:r>
              <a:rPr lang="en-US" sz="2000" b="1" dirty="0">
                <a:latin typeface="Courier New" panose="02070309020205020404" pitchFamily="49" charset="0"/>
                <a:cs typeface="Courier New" panose="02070309020205020404" pitchFamily="49" charset="0"/>
              </a:rPr>
              <a:t>    return $user;</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1118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Creating Responses</a:t>
            </a:r>
          </a:p>
        </p:txBody>
      </p:sp>
      <p:sp>
        <p:nvSpPr>
          <p:cNvPr id="3" name="Content Placeholder 2"/>
          <p:cNvSpPr>
            <a:spLocks noGrp="1"/>
          </p:cNvSpPr>
          <p:nvPr>
            <p:ph idx="1"/>
          </p:nvPr>
        </p:nvSpPr>
        <p:spPr>
          <a:xfrm>
            <a:off x="457200" y="1775191"/>
            <a:ext cx="8229600" cy="4750153"/>
          </a:xfrm>
        </p:spPr>
        <p:txBody>
          <a:bodyPr>
            <a:normAutofit fontScale="55000" lnSpcReduction="20000"/>
          </a:bodyPr>
          <a:lstStyle/>
          <a:p>
            <a:r>
              <a:rPr lang="en-MY" dirty="0"/>
              <a:t>Attaching Headers To Responses</a:t>
            </a:r>
          </a:p>
          <a:p>
            <a:pPr lvl="1"/>
            <a:r>
              <a:rPr lang="en-MY" dirty="0"/>
              <a:t>To add a series of headers to the response before sending it back to the user</a:t>
            </a:r>
          </a:p>
          <a:p>
            <a:pPr marL="768096" lvl="2" indent="0">
              <a:buNone/>
            </a:pPr>
            <a:r>
              <a:rPr lang="en-US" sz="2000" b="1" dirty="0">
                <a:latin typeface="Courier New" panose="02070309020205020404" pitchFamily="49" charset="0"/>
                <a:cs typeface="Courier New" panose="02070309020205020404" pitchFamily="49" charset="0"/>
              </a:rPr>
              <a:t>return response($content)</a:t>
            </a:r>
          </a:p>
          <a:p>
            <a:pPr marL="768096" lvl="2" indent="0">
              <a:buNone/>
            </a:pPr>
            <a:r>
              <a:rPr lang="en-US" sz="2000" b="1" dirty="0">
                <a:latin typeface="Courier New" panose="02070309020205020404" pitchFamily="49" charset="0"/>
                <a:cs typeface="Courier New" panose="02070309020205020404" pitchFamily="49" charset="0"/>
              </a:rPr>
              <a:t>            -&gt;header('Content-Type', $type)</a:t>
            </a:r>
          </a:p>
          <a:p>
            <a:pPr marL="768096" lvl="2" indent="0">
              <a:buNone/>
            </a:pPr>
            <a:r>
              <a:rPr lang="en-US" sz="2000" b="1" dirty="0">
                <a:latin typeface="Courier New" panose="02070309020205020404" pitchFamily="49" charset="0"/>
                <a:cs typeface="Courier New" panose="02070309020205020404" pitchFamily="49" charset="0"/>
              </a:rPr>
              <a:t>            -&gt;header('X-Header-One', 'Header Value')</a:t>
            </a:r>
          </a:p>
          <a:p>
            <a:pPr marL="768096" lvl="2" indent="0">
              <a:buNone/>
            </a:pPr>
            <a:r>
              <a:rPr lang="en-US" sz="2000" b="1" dirty="0">
                <a:latin typeface="Courier New" panose="02070309020205020404" pitchFamily="49" charset="0"/>
                <a:cs typeface="Courier New" panose="02070309020205020404" pitchFamily="49" charset="0"/>
              </a:rPr>
              <a:t>            -&gt;header('X-Header-Two', 'Header Value');</a:t>
            </a:r>
          </a:p>
          <a:p>
            <a:endParaRPr lang="en-MY" dirty="0"/>
          </a:p>
          <a:p>
            <a:pPr lvl="1"/>
            <a:r>
              <a:rPr lang="en-MY" dirty="0"/>
              <a:t>To specify an array of headers to be added to the response</a:t>
            </a:r>
          </a:p>
          <a:p>
            <a:pPr marL="768096" lvl="2" indent="0">
              <a:buNone/>
            </a:pPr>
            <a:r>
              <a:rPr lang="en-US" sz="2000" b="1" dirty="0">
                <a:latin typeface="Courier New" panose="02070309020205020404" pitchFamily="49" charset="0"/>
                <a:cs typeface="Courier New" panose="02070309020205020404" pitchFamily="49" charset="0"/>
              </a:rPr>
              <a:t>return response($content)</a:t>
            </a:r>
          </a:p>
          <a:p>
            <a:pPr marL="768096" lvl="2" indent="0">
              <a:buNone/>
            </a:pPr>
            <a:r>
              <a:rPr lang="en-US" sz="2000" b="1" dirty="0">
                <a:latin typeface="Courier New" panose="02070309020205020404" pitchFamily="49" charset="0"/>
                <a:cs typeface="Courier New" panose="02070309020205020404" pitchFamily="49" charset="0"/>
              </a:rPr>
              <a:t>            -&gt;</a:t>
            </a:r>
            <a:r>
              <a:rPr lang="en-US" sz="2000" b="1" dirty="0" err="1">
                <a:latin typeface="Courier New" panose="02070309020205020404" pitchFamily="49" charset="0"/>
                <a:cs typeface="Courier New" panose="02070309020205020404" pitchFamily="49" charset="0"/>
              </a:rPr>
              <a:t>withHeaders</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'Content-Type' =&gt; $type,</a:t>
            </a:r>
          </a:p>
          <a:p>
            <a:pPr marL="768096" lvl="2" indent="0">
              <a:buNone/>
            </a:pPr>
            <a:r>
              <a:rPr lang="en-US" sz="2000" b="1" dirty="0">
                <a:latin typeface="Courier New" panose="02070309020205020404" pitchFamily="49" charset="0"/>
                <a:cs typeface="Courier New" panose="02070309020205020404" pitchFamily="49" charset="0"/>
              </a:rPr>
              <a:t>                'X-Header-One' =&gt; 'Header Value',</a:t>
            </a:r>
          </a:p>
          <a:p>
            <a:pPr marL="768096" lvl="2" indent="0">
              <a:buNone/>
            </a:pPr>
            <a:r>
              <a:rPr lang="en-US" sz="2000" b="1" dirty="0">
                <a:latin typeface="Courier New" panose="02070309020205020404" pitchFamily="49" charset="0"/>
                <a:cs typeface="Courier New" panose="02070309020205020404" pitchFamily="49" charset="0"/>
              </a:rPr>
              <a:t>                'X-Header-Two' =&gt; 'Header Value',</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endParaRPr lang="en-MY" dirty="0"/>
          </a:p>
          <a:p>
            <a:r>
              <a:rPr lang="en-MY" dirty="0"/>
              <a:t>Cache Control Middleware</a:t>
            </a:r>
          </a:p>
          <a:p>
            <a:pPr lvl="1"/>
            <a:r>
              <a:rPr lang="en-MY" dirty="0"/>
              <a:t>To quickly set the Cache-Control header for a group of routes</a:t>
            </a:r>
          </a:p>
          <a:p>
            <a:pPr marL="768096" lvl="2" indent="0">
              <a:buNone/>
            </a:pPr>
            <a:r>
              <a:rPr lang="en-US" sz="2000" b="1" dirty="0">
                <a:latin typeface="Courier New" panose="02070309020205020404" pitchFamily="49" charset="0"/>
                <a:cs typeface="Courier New" panose="02070309020205020404" pitchFamily="49" charset="0"/>
              </a:rPr>
              <a:t>Route::middleware('</a:t>
            </a:r>
            <a:r>
              <a:rPr lang="en-US" sz="2000" b="1" dirty="0" err="1">
                <a:latin typeface="Courier New" panose="02070309020205020404" pitchFamily="49" charset="0"/>
                <a:cs typeface="Courier New" panose="02070309020205020404" pitchFamily="49" charset="0"/>
              </a:rPr>
              <a:t>cache.headers:public;max_age</a:t>
            </a:r>
            <a:r>
              <a:rPr lang="en-US" sz="2000" b="1" dirty="0">
                <a:latin typeface="Courier New" panose="02070309020205020404" pitchFamily="49" charset="0"/>
                <a:cs typeface="Courier New" panose="02070309020205020404" pitchFamily="49" charset="0"/>
              </a:rPr>
              <a:t>=2628000;etag')-&gt;group(function () {</a:t>
            </a:r>
          </a:p>
          <a:p>
            <a:pPr marL="768096" lvl="2" indent="0">
              <a:buNone/>
            </a:pPr>
            <a:r>
              <a:rPr lang="en-US" sz="2000" b="1" dirty="0">
                <a:latin typeface="Courier New" panose="02070309020205020404" pitchFamily="49" charset="0"/>
                <a:cs typeface="Courier New" panose="02070309020205020404" pitchFamily="49" charset="0"/>
              </a:rPr>
              <a:t>    Route::get('/privacy', function ()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Route::get('/terms', function ()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14143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Creating Responses</a:t>
            </a:r>
          </a:p>
        </p:txBody>
      </p:sp>
      <p:sp>
        <p:nvSpPr>
          <p:cNvPr id="3" name="Content Placeholder 2"/>
          <p:cNvSpPr>
            <a:spLocks noGrp="1"/>
          </p:cNvSpPr>
          <p:nvPr>
            <p:ph idx="1"/>
          </p:nvPr>
        </p:nvSpPr>
        <p:spPr>
          <a:xfrm>
            <a:off x="457200" y="1775191"/>
            <a:ext cx="8229600" cy="4750153"/>
          </a:xfrm>
        </p:spPr>
        <p:txBody>
          <a:bodyPr>
            <a:normAutofit fontScale="77500" lnSpcReduction="20000"/>
          </a:bodyPr>
          <a:lstStyle/>
          <a:p>
            <a:r>
              <a:rPr lang="en-MY" dirty="0"/>
              <a:t>Attaching Cookies To Responses</a:t>
            </a:r>
          </a:p>
          <a:p>
            <a:pPr lvl="1"/>
            <a:r>
              <a:rPr lang="en-MY" dirty="0"/>
              <a:t>To attach a cookie to an outgoing Illuminate\Http\Response instance</a:t>
            </a:r>
          </a:p>
          <a:p>
            <a:pPr marL="768096" lvl="2" indent="0">
              <a:buNone/>
            </a:pPr>
            <a:r>
              <a:rPr lang="en-US" sz="2000" b="1" dirty="0">
                <a:latin typeface="Courier New" panose="02070309020205020404" pitchFamily="49" charset="0"/>
                <a:cs typeface="Courier New" panose="02070309020205020404" pitchFamily="49" charset="0"/>
              </a:rPr>
              <a:t>return response('Hello World')-&gt;cookie(</a:t>
            </a:r>
          </a:p>
          <a:p>
            <a:pPr marL="768096" lvl="2" indent="0">
              <a:buNone/>
            </a:pPr>
            <a:r>
              <a:rPr lang="en-US" sz="2000" b="1" dirty="0">
                <a:latin typeface="Courier New" panose="02070309020205020404" pitchFamily="49" charset="0"/>
                <a:cs typeface="Courier New" panose="02070309020205020404" pitchFamily="49" charset="0"/>
              </a:rPr>
              <a:t>    'name', 'value', $minutes</a:t>
            </a:r>
          </a:p>
          <a:p>
            <a:pPr marL="768096" lvl="2" indent="0">
              <a:buNone/>
            </a:pPr>
            <a:r>
              <a:rPr lang="en-US" sz="2000" b="1" dirty="0">
                <a:latin typeface="Courier New" panose="02070309020205020404" pitchFamily="49" charset="0"/>
                <a:cs typeface="Courier New" panose="02070309020205020404" pitchFamily="49" charset="0"/>
              </a:rPr>
              <a:t>);</a:t>
            </a:r>
          </a:p>
          <a:p>
            <a:endParaRPr lang="en-MY" dirty="0"/>
          </a:p>
          <a:p>
            <a:pPr lvl="1"/>
            <a:r>
              <a:rPr lang="en-MY" dirty="0"/>
              <a:t>To attach few more arguments</a:t>
            </a:r>
          </a:p>
          <a:p>
            <a:pPr marL="768096" lvl="2" indent="0">
              <a:buNone/>
            </a:pPr>
            <a:r>
              <a:rPr lang="en-US" sz="2000" b="1" dirty="0">
                <a:latin typeface="Courier New" panose="02070309020205020404" pitchFamily="49" charset="0"/>
                <a:cs typeface="Courier New" panose="02070309020205020404" pitchFamily="49" charset="0"/>
              </a:rPr>
              <a:t>return response('Hello World')-&gt;cookie(</a:t>
            </a:r>
          </a:p>
          <a:p>
            <a:pPr marL="768096" lvl="2" indent="0">
              <a:buNone/>
            </a:pPr>
            <a:r>
              <a:rPr lang="en-US" sz="2000" b="1" dirty="0">
                <a:latin typeface="Courier New" panose="02070309020205020404" pitchFamily="49" charset="0"/>
                <a:cs typeface="Courier New" panose="02070309020205020404" pitchFamily="49" charset="0"/>
              </a:rPr>
              <a:t>    'name', 'value', $minutes, $path, $domain, $secure, $</a:t>
            </a:r>
            <a:r>
              <a:rPr lang="en-US" sz="2000" b="1" dirty="0" err="1">
                <a:latin typeface="Courier New" panose="02070309020205020404" pitchFamily="49" charset="0"/>
                <a:cs typeface="Courier New" panose="02070309020205020404" pitchFamily="49" charset="0"/>
              </a:rPr>
              <a:t>httpOnly</a:t>
            </a:r>
            <a:endParaRPr lang="en-US" sz="2000" b="1" dirty="0">
              <a:latin typeface="Courier New" panose="02070309020205020404" pitchFamily="49" charset="0"/>
              <a:cs typeface="Courier New" panose="02070309020205020404" pitchFamily="49" charset="0"/>
            </a:endParaRPr>
          </a:p>
          <a:p>
            <a:pPr marL="768096" lvl="2" indent="0">
              <a:buNone/>
            </a:pPr>
            <a:r>
              <a:rPr lang="en-US" sz="2000" b="1" dirty="0">
                <a:latin typeface="Courier New" panose="02070309020205020404" pitchFamily="49" charset="0"/>
                <a:cs typeface="Courier New" panose="02070309020205020404" pitchFamily="49" charset="0"/>
              </a:rPr>
              <a:t>);</a:t>
            </a:r>
          </a:p>
          <a:p>
            <a:endParaRPr lang="en-MY" dirty="0"/>
          </a:p>
          <a:p>
            <a:pPr lvl="1"/>
            <a:r>
              <a:rPr lang="en-MY" dirty="0"/>
              <a:t>To ensure that a cookie is sent with the outgoing response, but you do not yet have an instance of that response</a:t>
            </a:r>
          </a:p>
          <a:p>
            <a:pPr marL="768096" lvl="2" indent="0">
              <a:buNone/>
            </a:pPr>
            <a:r>
              <a:rPr lang="en-US" sz="2000" b="1" dirty="0">
                <a:latin typeface="Courier New" panose="02070309020205020404" pitchFamily="49" charset="0"/>
                <a:cs typeface="Courier New" panose="02070309020205020404" pitchFamily="49" charset="0"/>
              </a:rPr>
              <a:t>use Illuminate\Support\Facades\Cookie;</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Cookie::queue('name', 'value', $minutes);</a:t>
            </a:r>
          </a:p>
        </p:txBody>
      </p:sp>
    </p:spTree>
    <p:extLst>
      <p:ext uri="{BB962C8B-B14F-4D97-AF65-F5344CB8AC3E}">
        <p14:creationId xmlns:p14="http://schemas.microsoft.com/office/powerpoint/2010/main" val="3056809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Creating Responses</a:t>
            </a:r>
          </a:p>
        </p:txBody>
      </p:sp>
      <p:sp>
        <p:nvSpPr>
          <p:cNvPr id="3" name="Content Placeholder 2"/>
          <p:cNvSpPr>
            <a:spLocks noGrp="1"/>
          </p:cNvSpPr>
          <p:nvPr>
            <p:ph idx="1"/>
          </p:nvPr>
        </p:nvSpPr>
        <p:spPr>
          <a:xfrm>
            <a:off x="457200" y="1775191"/>
            <a:ext cx="8229600" cy="4750153"/>
          </a:xfrm>
        </p:spPr>
        <p:txBody>
          <a:bodyPr>
            <a:normAutofit fontScale="55000" lnSpcReduction="20000"/>
          </a:bodyPr>
          <a:lstStyle/>
          <a:p>
            <a:r>
              <a:rPr lang="en-MY" dirty="0"/>
              <a:t>Generating Cookie Instances</a:t>
            </a:r>
          </a:p>
          <a:p>
            <a:pPr lvl="1"/>
            <a:r>
              <a:rPr lang="en-MY" dirty="0"/>
              <a:t>To generate a Symfony\Component\</a:t>
            </a:r>
            <a:r>
              <a:rPr lang="en-MY" dirty="0" err="1"/>
              <a:t>HttpFoundation</a:t>
            </a:r>
            <a:r>
              <a:rPr lang="en-MY" dirty="0"/>
              <a:t>\Cookie instance that can be attached to a response instance later</a:t>
            </a:r>
          </a:p>
          <a:p>
            <a:pPr marL="768096" lvl="2" indent="0">
              <a:buNone/>
            </a:pPr>
            <a:r>
              <a:rPr lang="en-US" sz="2000" b="1" dirty="0">
                <a:latin typeface="Courier New" panose="02070309020205020404" pitchFamily="49" charset="0"/>
                <a:cs typeface="Courier New" panose="02070309020205020404" pitchFamily="49" charset="0"/>
              </a:rPr>
              <a:t>$cookie = cookie('name', 'value', $minutes);</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return response('Hello World')-&gt;cookie($cookie);</a:t>
            </a:r>
          </a:p>
          <a:p>
            <a:pPr marL="768096" lvl="2" indent="0">
              <a:buNone/>
            </a:pPr>
            <a:endParaRPr lang="en-MY" dirty="0"/>
          </a:p>
          <a:p>
            <a:r>
              <a:rPr lang="en-MY" dirty="0"/>
              <a:t>Expiring Cookies Early</a:t>
            </a:r>
          </a:p>
          <a:p>
            <a:pPr lvl="1"/>
            <a:r>
              <a:rPr lang="en-MY" dirty="0"/>
              <a:t>To remove a cookie</a:t>
            </a:r>
          </a:p>
          <a:p>
            <a:pPr marL="768096" lvl="2" indent="0">
              <a:buNone/>
            </a:pPr>
            <a:r>
              <a:rPr lang="en-US" sz="2000" b="1" dirty="0">
                <a:latin typeface="Courier New" panose="02070309020205020404" pitchFamily="49" charset="0"/>
                <a:cs typeface="Courier New" panose="02070309020205020404" pitchFamily="49" charset="0"/>
              </a:rPr>
              <a:t>return response('Hello World’)-&gt;</a:t>
            </a:r>
            <a:r>
              <a:rPr lang="en-US" sz="2000" b="1" dirty="0" err="1">
                <a:latin typeface="Courier New" panose="02070309020205020404" pitchFamily="49" charset="0"/>
                <a:cs typeface="Courier New" panose="02070309020205020404" pitchFamily="49" charset="0"/>
              </a:rPr>
              <a:t>withoutCookie</a:t>
            </a:r>
            <a:r>
              <a:rPr lang="en-US" sz="2000" b="1" dirty="0">
                <a:latin typeface="Courier New" panose="02070309020205020404" pitchFamily="49" charset="0"/>
                <a:cs typeface="Courier New" panose="02070309020205020404" pitchFamily="49" charset="0"/>
              </a:rPr>
              <a:t>('name’);</a:t>
            </a:r>
          </a:p>
          <a:p>
            <a:pPr marL="768096" lvl="2" indent="0">
              <a:buNone/>
            </a:pPr>
            <a:endParaRPr lang="en-MY" dirty="0"/>
          </a:p>
          <a:p>
            <a:pPr lvl="1"/>
            <a:r>
              <a:rPr lang="en-MY" dirty="0"/>
              <a:t>To expire a cookie</a:t>
            </a:r>
          </a:p>
          <a:p>
            <a:pPr marL="768096" lvl="2" indent="0">
              <a:buNone/>
            </a:pPr>
            <a:r>
              <a:rPr lang="en-US" sz="2000" b="1" dirty="0">
                <a:latin typeface="Courier New" panose="02070309020205020404" pitchFamily="49" charset="0"/>
                <a:cs typeface="Courier New" panose="02070309020205020404" pitchFamily="49" charset="0"/>
              </a:rPr>
              <a:t>Cookie::expire('name');</a:t>
            </a:r>
          </a:p>
          <a:p>
            <a:pPr marL="118872" indent="0">
              <a:buNone/>
            </a:pPr>
            <a:endParaRPr lang="en-MY" dirty="0"/>
          </a:p>
          <a:p>
            <a:r>
              <a:rPr lang="en-MY" dirty="0"/>
              <a:t>Cookies &amp; Encryption</a:t>
            </a:r>
          </a:p>
          <a:p>
            <a:pPr lvl="1"/>
            <a:r>
              <a:rPr lang="en-MY" dirty="0"/>
              <a:t>To disable encryption for a subset of cookies generated by your application</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 The names of the cookies that should not be encrypted.</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 @var array</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protected $except = [</a:t>
            </a:r>
          </a:p>
          <a:p>
            <a:pPr marL="768096" lvl="2"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cookie_name</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715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7EA6-20D3-4142-89B8-A32F73F6C583}"/>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E95FF278-65E2-FD4A-8CC7-0EF2B1712287}"/>
              </a:ext>
            </a:extLst>
          </p:cNvPr>
          <p:cNvSpPr>
            <a:spLocks noGrp="1"/>
          </p:cNvSpPr>
          <p:nvPr>
            <p:ph idx="1"/>
          </p:nvPr>
        </p:nvSpPr>
        <p:spPr/>
        <p:txBody>
          <a:bodyPr numCol="1">
            <a:noAutofit/>
          </a:bodyPr>
          <a:lstStyle/>
          <a:p>
            <a:r>
              <a:rPr lang="en-US" sz="2400" dirty="0"/>
              <a:t>Installation &amp; CRUD</a:t>
            </a:r>
          </a:p>
          <a:p>
            <a:r>
              <a:rPr lang="en-US" sz="2400" dirty="0"/>
              <a:t>Dashboard &amp; Routing</a:t>
            </a:r>
          </a:p>
          <a:p>
            <a:r>
              <a:rPr lang="en-US" sz="2400" dirty="0"/>
              <a:t>Views &amp; Authentication</a:t>
            </a:r>
          </a:p>
          <a:p>
            <a:r>
              <a:rPr lang="en-US" sz="2400" dirty="0"/>
              <a:t>Middleware &amp; Migration</a:t>
            </a:r>
          </a:p>
          <a:p>
            <a:r>
              <a:rPr lang="en-US" sz="2400" dirty="0"/>
              <a:t>Eloquent &amp; Relationship</a:t>
            </a:r>
          </a:p>
          <a:p>
            <a:r>
              <a:rPr lang="en-US" sz="2400" dirty="0"/>
              <a:t>Collection &amp; Array</a:t>
            </a:r>
          </a:p>
          <a:p>
            <a:r>
              <a:rPr lang="en-US" sz="2400" dirty="0"/>
              <a:t>Form &amp; CRUD</a:t>
            </a:r>
          </a:p>
          <a:p>
            <a:endParaRPr lang="en-US" sz="2400" dirty="0"/>
          </a:p>
          <a:p>
            <a:endParaRPr lang="en-MY" sz="2400" dirty="0"/>
          </a:p>
          <a:p>
            <a:r>
              <a:rPr lang="en-MY" sz="2400" dirty="0">
                <a:hlinkClick r:id="rId2"/>
              </a:rPr>
              <a:t>https://</a:t>
            </a:r>
            <a:r>
              <a:rPr lang="en-MY" sz="2400" dirty="0" err="1">
                <a:hlinkClick r:id="rId2"/>
              </a:rPr>
              <a:t>github.com</a:t>
            </a:r>
            <a:r>
              <a:rPr lang="en-MY" sz="2400" dirty="0">
                <a:hlinkClick r:id="rId2"/>
              </a:rPr>
              <a:t>/</a:t>
            </a:r>
            <a:r>
              <a:rPr lang="en-MY" sz="2400" dirty="0" err="1">
                <a:hlinkClick r:id="rId2"/>
              </a:rPr>
              <a:t>peraktechnology</a:t>
            </a:r>
            <a:r>
              <a:rPr lang="en-MY" sz="2400" dirty="0">
                <a:hlinkClick r:id="rId2"/>
              </a:rPr>
              <a:t>/</a:t>
            </a:r>
            <a:r>
              <a:rPr lang="en-MY" sz="2400" dirty="0" err="1">
                <a:hlinkClick r:id="rId2"/>
              </a:rPr>
              <a:t>laravel</a:t>
            </a:r>
            <a:endParaRPr lang="en-US" sz="2400" dirty="0"/>
          </a:p>
        </p:txBody>
      </p:sp>
    </p:spTree>
    <p:extLst>
      <p:ext uri="{BB962C8B-B14F-4D97-AF65-F5344CB8AC3E}">
        <p14:creationId xmlns:p14="http://schemas.microsoft.com/office/powerpoint/2010/main" val="2666910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Redirects</a:t>
            </a:r>
          </a:p>
        </p:txBody>
      </p:sp>
      <p:sp>
        <p:nvSpPr>
          <p:cNvPr id="3" name="Content Placeholder 2"/>
          <p:cNvSpPr>
            <a:spLocks noGrp="1"/>
          </p:cNvSpPr>
          <p:nvPr>
            <p:ph idx="1"/>
          </p:nvPr>
        </p:nvSpPr>
        <p:spPr>
          <a:xfrm>
            <a:off x="457200" y="1775191"/>
            <a:ext cx="8229600" cy="4750153"/>
          </a:xfrm>
        </p:spPr>
        <p:txBody>
          <a:bodyPr>
            <a:normAutofit fontScale="62500" lnSpcReduction="20000"/>
          </a:bodyPr>
          <a:lstStyle/>
          <a:p>
            <a:r>
              <a:rPr lang="en-MY" dirty="0"/>
              <a:t>Redirect responses</a:t>
            </a:r>
          </a:p>
          <a:p>
            <a:pPr lvl="1"/>
            <a:r>
              <a:rPr lang="en-MY" dirty="0"/>
              <a:t>To redirect the user to another URL</a:t>
            </a:r>
          </a:p>
          <a:p>
            <a:pPr marL="768096" lvl="2" indent="0">
              <a:buNone/>
            </a:pPr>
            <a:r>
              <a:rPr lang="en-US" sz="2000" b="1" dirty="0">
                <a:latin typeface="Courier New" panose="02070309020205020404" pitchFamily="49" charset="0"/>
                <a:cs typeface="Courier New" panose="02070309020205020404" pitchFamily="49" charset="0"/>
              </a:rPr>
              <a:t>Route::get('/dashboard', function () {</a:t>
            </a:r>
          </a:p>
          <a:p>
            <a:pPr marL="768096" lvl="2" indent="0">
              <a:buNone/>
            </a:pPr>
            <a:r>
              <a:rPr lang="en-US" sz="2000" b="1" dirty="0">
                <a:latin typeface="Courier New" panose="02070309020205020404" pitchFamily="49" charset="0"/>
                <a:cs typeface="Courier New" panose="02070309020205020404" pitchFamily="49" charset="0"/>
              </a:rPr>
              <a:t>    return redirect('home/dashboard');</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US" sz="2000" b="1" dirty="0">
              <a:latin typeface="Courier New" panose="02070309020205020404" pitchFamily="49" charset="0"/>
              <a:cs typeface="Courier New" panose="02070309020205020404" pitchFamily="49" charset="0"/>
            </a:endParaRPr>
          </a:p>
          <a:p>
            <a:pPr lvl="1"/>
            <a:r>
              <a:rPr lang="en-MY" dirty="0"/>
              <a:t>To redirect the user to their previous location</a:t>
            </a:r>
          </a:p>
          <a:p>
            <a:pPr marL="768096" lvl="2" indent="0">
              <a:buNone/>
            </a:pPr>
            <a:r>
              <a:rPr lang="en-US" sz="2000" b="1" dirty="0">
                <a:latin typeface="Courier New" panose="02070309020205020404" pitchFamily="49" charset="0"/>
                <a:cs typeface="Courier New" panose="02070309020205020404" pitchFamily="49" charset="0"/>
              </a:rPr>
              <a:t>Route::post('/user/profile', function () {</a:t>
            </a:r>
          </a:p>
          <a:p>
            <a:pPr marL="768096" lvl="2" indent="0">
              <a:buNone/>
            </a:pPr>
            <a:r>
              <a:rPr lang="en-US" sz="2000" b="1" dirty="0">
                <a:latin typeface="Courier New" panose="02070309020205020404" pitchFamily="49" charset="0"/>
                <a:cs typeface="Courier New" panose="02070309020205020404" pitchFamily="49" charset="0"/>
              </a:rPr>
              <a:t>    // Validate the request...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return back()-&gt;</a:t>
            </a:r>
            <a:r>
              <a:rPr lang="en-US" sz="2000" b="1" dirty="0" err="1">
                <a:latin typeface="Courier New" panose="02070309020205020404" pitchFamily="49" charset="0"/>
                <a:cs typeface="Courier New" panose="02070309020205020404" pitchFamily="49" charset="0"/>
              </a:rPr>
              <a:t>withInput</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r>
              <a:rPr lang="en-MY" dirty="0"/>
              <a:t>Redirecting To Named Routes</a:t>
            </a:r>
          </a:p>
          <a:p>
            <a:pPr lvl="1"/>
            <a:r>
              <a:rPr lang="en-MY" dirty="0"/>
              <a:t>To generate a </a:t>
            </a:r>
            <a:r>
              <a:rPr lang="en-MY" dirty="0" err="1"/>
              <a:t>RedirectResponse</a:t>
            </a:r>
            <a:r>
              <a:rPr lang="en-MY" dirty="0"/>
              <a:t> to a named route</a:t>
            </a:r>
          </a:p>
          <a:p>
            <a:pPr marL="768096" lvl="2" indent="0">
              <a:buNone/>
            </a:pPr>
            <a:r>
              <a:rPr lang="en-US" sz="2000" b="1" dirty="0">
                <a:latin typeface="Courier New" panose="02070309020205020404" pitchFamily="49" charset="0"/>
                <a:cs typeface="Courier New" panose="02070309020205020404" pitchFamily="49" charset="0"/>
              </a:rPr>
              <a:t>return redirect()-&gt;route('login');</a:t>
            </a:r>
          </a:p>
          <a:p>
            <a:pPr marL="768096" lvl="2" indent="0">
              <a:buNone/>
            </a:pPr>
            <a:endParaRPr lang="en-MY" dirty="0"/>
          </a:p>
          <a:p>
            <a:pPr lvl="1"/>
            <a:r>
              <a:rPr lang="en-MY" dirty="0"/>
              <a:t>To pass second argument to the route method</a:t>
            </a:r>
          </a:p>
          <a:p>
            <a:pPr marL="768096" lvl="2" indent="0">
              <a:buNone/>
            </a:pPr>
            <a:r>
              <a:rPr lang="en-US" sz="2000" b="1" dirty="0">
                <a:latin typeface="Courier New" panose="02070309020205020404" pitchFamily="49" charset="0"/>
                <a:cs typeface="Courier New" panose="02070309020205020404" pitchFamily="49" charset="0"/>
              </a:rPr>
              <a:t>// For a route with the following URI: /profile/{id}</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return redirect()-&gt;route('profile', ['id' =&gt; 1]);</a:t>
            </a:r>
          </a:p>
          <a:p>
            <a:pPr lvl="1"/>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9043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Redirects</a:t>
            </a:r>
          </a:p>
        </p:txBody>
      </p:sp>
      <p:sp>
        <p:nvSpPr>
          <p:cNvPr id="3" name="Content Placeholder 2"/>
          <p:cNvSpPr>
            <a:spLocks noGrp="1"/>
          </p:cNvSpPr>
          <p:nvPr>
            <p:ph idx="1"/>
          </p:nvPr>
        </p:nvSpPr>
        <p:spPr>
          <a:xfrm>
            <a:off x="457200" y="1775191"/>
            <a:ext cx="8229600" cy="4750153"/>
          </a:xfrm>
        </p:spPr>
        <p:txBody>
          <a:bodyPr>
            <a:normAutofit fontScale="47500" lnSpcReduction="20000"/>
          </a:bodyPr>
          <a:lstStyle/>
          <a:p>
            <a:r>
              <a:rPr lang="en-MY" dirty="0"/>
              <a:t>Populating Parameters Via Eloquent Models</a:t>
            </a:r>
          </a:p>
          <a:p>
            <a:pPr lvl="1"/>
            <a:r>
              <a:rPr lang="en-MY" dirty="0"/>
              <a:t>To redirecting to a route with an "ID" parameter that is being populated from an Eloquent model</a:t>
            </a:r>
          </a:p>
          <a:p>
            <a:pPr marL="768096" lvl="2" indent="0">
              <a:buNone/>
            </a:pPr>
            <a:r>
              <a:rPr lang="en-US" sz="2000" b="1" dirty="0">
                <a:latin typeface="Courier New" panose="02070309020205020404" pitchFamily="49" charset="0"/>
                <a:cs typeface="Courier New" panose="02070309020205020404" pitchFamily="49" charset="0"/>
              </a:rPr>
              <a:t>// For a route with the following URI: /profile/{id}</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return redirect()-&gt;route('profile', [$user]);</a:t>
            </a:r>
          </a:p>
          <a:p>
            <a:pPr marL="768096" lvl="2" indent="0">
              <a:buNone/>
            </a:pPr>
            <a:endParaRPr lang="en-US" sz="2000" b="1" dirty="0">
              <a:latin typeface="Courier New" panose="02070309020205020404" pitchFamily="49" charset="0"/>
              <a:cs typeface="Courier New" panose="02070309020205020404" pitchFamily="49" charset="0"/>
            </a:endParaRPr>
          </a:p>
          <a:p>
            <a:pPr lvl="1"/>
            <a:r>
              <a:rPr lang="en-MY" dirty="0"/>
              <a:t>To customize the value that is placed in the route parameter</a:t>
            </a:r>
          </a:p>
          <a:p>
            <a:pPr marL="768096" lvl="2" indent="0">
              <a:buNone/>
            </a:pPr>
            <a:r>
              <a:rPr lang="en-US" sz="2000" b="1" dirty="0">
                <a:latin typeface="Courier New" panose="02070309020205020404" pitchFamily="49" charset="0"/>
                <a:cs typeface="Courier New" panose="02070309020205020404" pitchFamily="49" charset="0"/>
              </a:rPr>
              <a:t>(‘/profile/{</a:t>
            </a:r>
            <a:r>
              <a:rPr lang="en-US" sz="2000" b="1" dirty="0" err="1">
                <a:latin typeface="Courier New" panose="02070309020205020404" pitchFamily="49" charset="0"/>
                <a:cs typeface="Courier New" panose="02070309020205020404" pitchFamily="49" charset="0"/>
              </a:rPr>
              <a:t>id:slug</a:t>
            </a:r>
            <a:r>
              <a:rPr lang="en-US" sz="2000" b="1" dirty="0">
                <a:latin typeface="Courier New" panose="02070309020205020404" pitchFamily="49" charset="0"/>
                <a:cs typeface="Courier New" panose="02070309020205020404" pitchFamily="49" charset="0"/>
              </a:rPr>
              <a:t>}’)</a:t>
            </a:r>
          </a:p>
          <a:p>
            <a:pPr marL="768096" lvl="2" indent="0">
              <a:buNone/>
            </a:pPr>
            <a:endParaRPr lang="en-US" sz="2000" b="1" dirty="0">
              <a:latin typeface="Courier New" panose="02070309020205020404" pitchFamily="49" charset="0"/>
              <a:cs typeface="Courier New" panose="02070309020205020404" pitchFamily="49" charset="0"/>
            </a:endParaRPr>
          </a:p>
          <a:p>
            <a:pPr lvl="1"/>
            <a:r>
              <a:rPr lang="en-MY" dirty="0"/>
              <a:t>To override the </a:t>
            </a:r>
            <a:r>
              <a:rPr lang="en-MY" dirty="0" err="1"/>
              <a:t>getRouteKey</a:t>
            </a:r>
            <a:r>
              <a:rPr lang="en-MY" dirty="0"/>
              <a:t> method on your Eloquent model</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 Get the value of the model's route key.</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public function </a:t>
            </a:r>
            <a:r>
              <a:rPr lang="en-US" sz="2000" b="1" dirty="0" err="1">
                <a:latin typeface="Courier New" panose="02070309020205020404" pitchFamily="49" charset="0"/>
                <a:cs typeface="Courier New" panose="02070309020205020404" pitchFamily="49" charset="0"/>
              </a:rPr>
              <a:t>getRouteKey</a:t>
            </a:r>
            <a:r>
              <a:rPr lang="en-US" sz="2000" b="1" dirty="0">
                <a:latin typeface="Courier New" panose="02070309020205020404" pitchFamily="49" charset="0"/>
                <a:cs typeface="Courier New" panose="02070309020205020404" pitchFamily="49" charset="0"/>
              </a:rPr>
              <a:t>(): mixed</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return $this-&gt;slug;</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r>
              <a:rPr lang="en-MY" dirty="0"/>
              <a:t>Redirecting To Controller Actions</a:t>
            </a:r>
          </a:p>
          <a:p>
            <a:pPr lvl="1"/>
            <a:r>
              <a:rPr lang="en-MY" dirty="0"/>
              <a:t>To generate redirects to controller actions</a:t>
            </a:r>
          </a:p>
          <a:p>
            <a:pPr marL="768096" lvl="2" indent="0">
              <a:buNone/>
            </a:pPr>
            <a:r>
              <a:rPr lang="en-US" sz="2000" b="1" dirty="0">
                <a:latin typeface="Courier New" panose="02070309020205020404" pitchFamily="49" charset="0"/>
                <a:cs typeface="Courier New" panose="02070309020205020404" pitchFamily="49" charset="0"/>
              </a:rPr>
              <a:t>use App\Http\Controllers\</a:t>
            </a:r>
            <a:r>
              <a:rPr lang="en-US" sz="2000" b="1" dirty="0" err="1">
                <a:latin typeface="Courier New" panose="02070309020205020404" pitchFamily="49" charset="0"/>
                <a:cs typeface="Courier New" panose="02070309020205020404" pitchFamily="49" charset="0"/>
              </a:rPr>
              <a:t>UserController</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return redirect()-&gt;action([</a:t>
            </a:r>
            <a:r>
              <a:rPr lang="en-US" sz="2000" b="1" dirty="0" err="1">
                <a:latin typeface="Courier New" panose="02070309020205020404" pitchFamily="49" charset="0"/>
                <a:cs typeface="Courier New" panose="02070309020205020404" pitchFamily="49" charset="0"/>
              </a:rPr>
              <a:t>UserController</a:t>
            </a:r>
            <a:r>
              <a:rPr lang="en-US" sz="2000" b="1" dirty="0">
                <a:latin typeface="Courier New" panose="02070309020205020404" pitchFamily="49" charset="0"/>
                <a:cs typeface="Courier New" panose="02070309020205020404" pitchFamily="49" charset="0"/>
              </a:rPr>
              <a:t>::class, 'index']);</a:t>
            </a:r>
          </a:p>
          <a:p>
            <a:pPr marL="768096" lvl="2" indent="0">
              <a:buNone/>
            </a:pPr>
            <a:endParaRPr lang="en-MY" dirty="0"/>
          </a:p>
          <a:p>
            <a:pPr lvl="1"/>
            <a:r>
              <a:rPr lang="en-MY" dirty="0"/>
              <a:t>To pass parameters</a:t>
            </a:r>
          </a:p>
          <a:p>
            <a:pPr marL="768096" lvl="2" indent="0">
              <a:buNone/>
            </a:pPr>
            <a:r>
              <a:rPr lang="en-US" sz="2000" b="1" dirty="0">
                <a:latin typeface="Courier New" panose="02070309020205020404" pitchFamily="49" charset="0"/>
                <a:cs typeface="Courier New" panose="02070309020205020404" pitchFamily="49" charset="0"/>
              </a:rPr>
              <a:t>return redirect()-&gt;action(</a:t>
            </a:r>
          </a:p>
          <a:p>
            <a:pPr marL="768096" lvl="2"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UserController</a:t>
            </a:r>
            <a:r>
              <a:rPr lang="en-US" sz="2000" b="1" dirty="0">
                <a:latin typeface="Courier New" panose="02070309020205020404" pitchFamily="49" charset="0"/>
                <a:cs typeface="Courier New" panose="02070309020205020404" pitchFamily="49" charset="0"/>
              </a:rPr>
              <a:t>::class, 'profile'], ['id' =&gt; 1]</a:t>
            </a:r>
          </a:p>
          <a:p>
            <a:pPr marL="768096" lvl="2" indent="0">
              <a:buNone/>
            </a:pPr>
            <a:r>
              <a:rPr lang="en-US" sz="2000" b="1" dirty="0">
                <a:latin typeface="Courier New" panose="02070309020205020404" pitchFamily="49" charset="0"/>
                <a:cs typeface="Courier New" panose="02070309020205020404" pitchFamily="49" charset="0"/>
              </a:rPr>
              <a:t>);</a:t>
            </a:r>
          </a:p>
          <a:p>
            <a:pPr lvl="1"/>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88770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Redirects</a:t>
            </a:r>
          </a:p>
        </p:txBody>
      </p:sp>
      <p:sp>
        <p:nvSpPr>
          <p:cNvPr id="3" name="Content Placeholder 2"/>
          <p:cNvSpPr>
            <a:spLocks noGrp="1"/>
          </p:cNvSpPr>
          <p:nvPr>
            <p:ph idx="1"/>
          </p:nvPr>
        </p:nvSpPr>
        <p:spPr>
          <a:xfrm>
            <a:off x="457200" y="1775191"/>
            <a:ext cx="8229600" cy="4750153"/>
          </a:xfrm>
        </p:spPr>
        <p:txBody>
          <a:bodyPr>
            <a:normAutofit fontScale="55000" lnSpcReduction="20000"/>
          </a:bodyPr>
          <a:lstStyle/>
          <a:p>
            <a:r>
              <a:rPr lang="en-MY" dirty="0"/>
              <a:t>Redirecting To External Domains</a:t>
            </a:r>
          </a:p>
          <a:p>
            <a:pPr lvl="1"/>
            <a:r>
              <a:rPr lang="en-MY" dirty="0"/>
              <a:t>To redirect to a domain outside of your application</a:t>
            </a:r>
          </a:p>
          <a:p>
            <a:pPr marL="768096" lvl="2" indent="0">
              <a:buNone/>
            </a:pPr>
            <a:r>
              <a:rPr lang="en-US" sz="2000" b="1" dirty="0">
                <a:latin typeface="Courier New" panose="02070309020205020404" pitchFamily="49" charset="0"/>
                <a:cs typeface="Courier New" panose="02070309020205020404" pitchFamily="49" charset="0"/>
              </a:rPr>
              <a:t>return redirect()-&gt;away('https://</a:t>
            </a:r>
            <a:r>
              <a:rPr lang="en-US" sz="2000" b="1" dirty="0" err="1">
                <a:latin typeface="Courier New" panose="02070309020205020404" pitchFamily="49" charset="0"/>
                <a:cs typeface="Courier New" panose="02070309020205020404" pitchFamily="49" charset="0"/>
              </a:rPr>
              <a:t>www.google.com</a:t>
            </a:r>
            <a:r>
              <a:rPr lang="en-US" sz="2000" b="1" dirty="0">
                <a:latin typeface="Courier New" panose="02070309020205020404" pitchFamily="49" charset="0"/>
                <a:cs typeface="Courier New" panose="02070309020205020404" pitchFamily="49" charset="0"/>
              </a:rPr>
              <a:t>');</a:t>
            </a:r>
            <a:endParaRPr lang="en-MY" dirty="0"/>
          </a:p>
          <a:p>
            <a:pPr marL="118872" indent="0">
              <a:buNone/>
            </a:pPr>
            <a:endParaRPr lang="en-MY" dirty="0"/>
          </a:p>
          <a:p>
            <a:r>
              <a:rPr lang="en-MY" dirty="0"/>
              <a:t>Redirecting With Flashed Session Data</a:t>
            </a:r>
          </a:p>
          <a:p>
            <a:pPr lvl="1"/>
            <a:r>
              <a:rPr lang="en-MY" dirty="0"/>
              <a:t>Create a </a:t>
            </a:r>
            <a:r>
              <a:rPr lang="en-MY" dirty="0" err="1"/>
              <a:t>RedirectResponse</a:t>
            </a:r>
            <a:r>
              <a:rPr lang="en-MY" dirty="0"/>
              <a:t> instance and flash data to the session in a single, fluent method chain</a:t>
            </a:r>
          </a:p>
          <a:p>
            <a:pPr marL="768096" lvl="2" indent="0">
              <a:buNone/>
            </a:pPr>
            <a:r>
              <a:rPr lang="en-US" sz="2000" b="1" dirty="0">
                <a:latin typeface="Courier New" panose="02070309020205020404" pitchFamily="49" charset="0"/>
                <a:cs typeface="Courier New" panose="02070309020205020404" pitchFamily="49" charset="0"/>
              </a:rPr>
              <a:t>Route::post('/user/profile', function ()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return redirect('dashboard')-&gt;with('status', 'Profile updated!');</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To display the flashed message from the session</a:t>
            </a:r>
          </a:p>
          <a:p>
            <a:pPr marL="768096" lvl="2" indent="0">
              <a:buNone/>
            </a:pPr>
            <a:r>
              <a:rPr lang="en-US" sz="2000" b="1" dirty="0">
                <a:latin typeface="Courier New" panose="02070309020205020404" pitchFamily="49" charset="0"/>
                <a:cs typeface="Courier New" panose="02070309020205020404" pitchFamily="49" charset="0"/>
              </a:rPr>
              <a:t>@if (session('status'))</a:t>
            </a:r>
          </a:p>
          <a:p>
            <a:pPr marL="768096" lvl="2" indent="0">
              <a:buNone/>
            </a:pPr>
            <a:r>
              <a:rPr lang="en-US" sz="2000" b="1" dirty="0">
                <a:latin typeface="Courier New" panose="02070309020205020404" pitchFamily="49" charset="0"/>
                <a:cs typeface="Courier New" panose="02070309020205020404" pitchFamily="49" charset="0"/>
              </a:rPr>
              <a:t>    &lt;div class="alert alert-success"&gt;</a:t>
            </a:r>
          </a:p>
          <a:p>
            <a:pPr marL="768096" lvl="2" indent="0">
              <a:buNone/>
            </a:pPr>
            <a:r>
              <a:rPr lang="en-US" sz="2000" b="1" dirty="0">
                <a:latin typeface="Courier New" panose="02070309020205020404" pitchFamily="49" charset="0"/>
                <a:cs typeface="Courier New" panose="02070309020205020404" pitchFamily="49" charset="0"/>
              </a:rPr>
              <a:t>        {{ session('status') }}</a:t>
            </a:r>
          </a:p>
          <a:p>
            <a:pPr marL="768096" lvl="2" indent="0">
              <a:buNone/>
            </a:pPr>
            <a:r>
              <a:rPr lang="en-US" sz="2000" b="1" dirty="0">
                <a:latin typeface="Courier New" panose="02070309020205020404" pitchFamily="49" charset="0"/>
                <a:cs typeface="Courier New" panose="02070309020205020404" pitchFamily="49" charset="0"/>
              </a:rPr>
              <a:t>    &lt;/div&gt;</a:t>
            </a:r>
          </a:p>
          <a:p>
            <a:pPr marL="768096" lvl="2" indent="0">
              <a:buNone/>
            </a:pPr>
            <a:r>
              <a:rPr lang="en-US" sz="2000" b="1" dirty="0">
                <a:latin typeface="Courier New" panose="02070309020205020404" pitchFamily="49" charset="0"/>
                <a:cs typeface="Courier New" panose="02070309020205020404" pitchFamily="49" charset="0"/>
              </a:rPr>
              <a:t>@endif</a:t>
            </a:r>
            <a:endParaRPr lang="en-MY" dirty="0"/>
          </a:p>
          <a:p>
            <a:endParaRPr lang="en-MY" dirty="0"/>
          </a:p>
          <a:p>
            <a:r>
              <a:rPr lang="en-MY" dirty="0"/>
              <a:t>Redirecting With Input</a:t>
            </a:r>
          </a:p>
          <a:p>
            <a:pPr lvl="1"/>
            <a:r>
              <a:rPr lang="en-MY" dirty="0"/>
              <a:t>To flash the current request's input data to the session before redirecting the user to a new location</a:t>
            </a:r>
          </a:p>
          <a:p>
            <a:pPr marL="768096" lvl="2" indent="0">
              <a:buNone/>
            </a:pPr>
            <a:r>
              <a:rPr lang="en-US" sz="2000" b="1" dirty="0">
                <a:latin typeface="Courier New" panose="02070309020205020404" pitchFamily="49" charset="0"/>
                <a:cs typeface="Courier New" panose="02070309020205020404" pitchFamily="49" charset="0"/>
              </a:rPr>
              <a:t>return back()-&gt;</a:t>
            </a:r>
            <a:r>
              <a:rPr lang="en-US" sz="2000" b="1" dirty="0" err="1">
                <a:latin typeface="Courier New" panose="02070309020205020404" pitchFamily="49" charset="0"/>
                <a:cs typeface="Courier New" panose="02070309020205020404" pitchFamily="49" charset="0"/>
              </a:rPr>
              <a:t>withInput</a:t>
            </a: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0992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Other Response Types</a:t>
            </a:r>
          </a:p>
        </p:txBody>
      </p:sp>
      <p:sp>
        <p:nvSpPr>
          <p:cNvPr id="3" name="Content Placeholder 2"/>
          <p:cNvSpPr>
            <a:spLocks noGrp="1"/>
          </p:cNvSpPr>
          <p:nvPr>
            <p:ph idx="1"/>
          </p:nvPr>
        </p:nvSpPr>
        <p:spPr>
          <a:xfrm>
            <a:off x="457200" y="1775191"/>
            <a:ext cx="8229600" cy="4750153"/>
          </a:xfrm>
        </p:spPr>
        <p:txBody>
          <a:bodyPr>
            <a:normAutofit fontScale="55000" lnSpcReduction="20000"/>
          </a:bodyPr>
          <a:lstStyle/>
          <a:p>
            <a:r>
              <a:rPr lang="en-MY" dirty="0"/>
              <a:t>View Responses</a:t>
            </a:r>
          </a:p>
          <a:p>
            <a:pPr lvl="1"/>
            <a:r>
              <a:rPr lang="en-MY" dirty="0"/>
              <a:t>To return a view as the response's content</a:t>
            </a:r>
          </a:p>
          <a:p>
            <a:pPr marL="768096" lvl="2" indent="0">
              <a:buNone/>
            </a:pPr>
            <a:r>
              <a:rPr lang="en-US" sz="2000" b="1" dirty="0">
                <a:latin typeface="Courier New" panose="02070309020205020404" pitchFamily="49" charset="0"/>
                <a:cs typeface="Courier New" panose="02070309020205020404" pitchFamily="49" charset="0"/>
              </a:rPr>
              <a:t>return response()</a:t>
            </a:r>
          </a:p>
          <a:p>
            <a:pPr marL="768096" lvl="2" indent="0">
              <a:buNone/>
            </a:pPr>
            <a:r>
              <a:rPr lang="en-US" sz="2000" b="1" dirty="0">
                <a:latin typeface="Courier New" panose="02070309020205020404" pitchFamily="49" charset="0"/>
                <a:cs typeface="Courier New" panose="02070309020205020404" pitchFamily="49" charset="0"/>
              </a:rPr>
              <a:t>            -&gt;view('hello', $data, 200)</a:t>
            </a:r>
          </a:p>
          <a:p>
            <a:pPr marL="768096" lvl="2" indent="0">
              <a:buNone/>
            </a:pPr>
            <a:r>
              <a:rPr lang="en-US" sz="2000" b="1" dirty="0">
                <a:latin typeface="Courier New" panose="02070309020205020404" pitchFamily="49" charset="0"/>
                <a:cs typeface="Courier New" panose="02070309020205020404" pitchFamily="49" charset="0"/>
              </a:rPr>
              <a:t>            -&gt;header('Content-Type', $type);</a:t>
            </a:r>
            <a:endParaRPr lang="en-MY" dirty="0"/>
          </a:p>
          <a:p>
            <a:pPr marL="118872" indent="0">
              <a:buNone/>
            </a:pPr>
            <a:endParaRPr lang="en-MY" dirty="0"/>
          </a:p>
          <a:p>
            <a:r>
              <a:rPr lang="en-MY" dirty="0"/>
              <a:t>JSON Responses</a:t>
            </a:r>
          </a:p>
          <a:p>
            <a:pPr lvl="1"/>
            <a:r>
              <a:rPr lang="en-MY" dirty="0"/>
              <a:t>To convert the given array to JSON</a:t>
            </a:r>
          </a:p>
          <a:p>
            <a:pPr marL="768096" lvl="2" indent="0">
              <a:buNone/>
            </a:pPr>
            <a:r>
              <a:rPr lang="en-US" sz="2000" b="1" dirty="0">
                <a:latin typeface="Courier New" panose="02070309020205020404" pitchFamily="49" charset="0"/>
                <a:cs typeface="Courier New" panose="02070309020205020404" pitchFamily="49" charset="0"/>
              </a:rPr>
              <a:t>return response()-&gt;</a:t>
            </a:r>
            <a:r>
              <a:rPr lang="en-US" sz="2000" b="1" dirty="0" err="1">
                <a:latin typeface="Courier New" panose="02070309020205020404" pitchFamily="49" charset="0"/>
                <a:cs typeface="Courier New" panose="02070309020205020404" pitchFamily="49" charset="0"/>
              </a:rPr>
              <a:t>json</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'name' =&gt; 'Abigail',</a:t>
            </a:r>
          </a:p>
          <a:p>
            <a:pPr marL="768096" lvl="2" indent="0">
              <a:buNone/>
            </a:pPr>
            <a:r>
              <a:rPr lang="en-US" sz="2000" b="1" dirty="0">
                <a:latin typeface="Courier New" panose="02070309020205020404" pitchFamily="49" charset="0"/>
                <a:cs typeface="Courier New" panose="02070309020205020404" pitchFamily="49" charset="0"/>
              </a:rPr>
              <a:t>    'state' =&gt; 'CA',</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To create a JSONP response</a:t>
            </a:r>
          </a:p>
          <a:p>
            <a:pPr marL="768096" lvl="2" indent="0">
              <a:buNone/>
            </a:pPr>
            <a:r>
              <a:rPr lang="en-US" sz="2000" b="1" dirty="0">
                <a:latin typeface="Courier New" panose="02070309020205020404" pitchFamily="49" charset="0"/>
                <a:cs typeface="Courier New" panose="02070309020205020404" pitchFamily="49" charset="0"/>
              </a:rPr>
              <a:t>return response()</a:t>
            </a:r>
          </a:p>
          <a:p>
            <a:pPr marL="768096" lvl="2" indent="0">
              <a:buNone/>
            </a:pPr>
            <a:r>
              <a:rPr lang="en-US" sz="2000" b="1" dirty="0">
                <a:latin typeface="Courier New" panose="02070309020205020404" pitchFamily="49" charset="0"/>
                <a:cs typeface="Courier New" panose="02070309020205020404" pitchFamily="49" charset="0"/>
              </a:rPr>
              <a:t>            -&gt;</a:t>
            </a:r>
            <a:r>
              <a:rPr lang="en-US" sz="2000" b="1" dirty="0" err="1">
                <a:latin typeface="Courier New" panose="02070309020205020404" pitchFamily="49" charset="0"/>
                <a:cs typeface="Courier New" panose="02070309020205020404" pitchFamily="49" charset="0"/>
              </a:rPr>
              <a:t>json</a:t>
            </a:r>
            <a:r>
              <a:rPr lang="en-US" sz="2000" b="1" dirty="0">
                <a:latin typeface="Courier New" panose="02070309020205020404" pitchFamily="49" charset="0"/>
                <a:cs typeface="Courier New" panose="02070309020205020404" pitchFamily="49" charset="0"/>
              </a:rPr>
              <a:t>(['name' =&gt; 'Abigail', 'state' =&gt; 'CA'])</a:t>
            </a:r>
          </a:p>
          <a:p>
            <a:pPr marL="768096" lvl="2" indent="0">
              <a:buNone/>
            </a:pPr>
            <a:r>
              <a:rPr lang="en-US" sz="2000" b="1" dirty="0">
                <a:latin typeface="Courier New" panose="02070309020205020404" pitchFamily="49" charset="0"/>
                <a:cs typeface="Courier New" panose="02070309020205020404" pitchFamily="49" charset="0"/>
              </a:rPr>
              <a:t>            -&gt;</a:t>
            </a:r>
            <a:r>
              <a:rPr lang="en-US" sz="2000" b="1" dirty="0" err="1">
                <a:latin typeface="Courier New" panose="02070309020205020404" pitchFamily="49" charset="0"/>
                <a:cs typeface="Courier New" panose="02070309020205020404" pitchFamily="49" charset="0"/>
              </a:rPr>
              <a:t>withCallback</a:t>
            </a:r>
            <a:r>
              <a:rPr lang="en-US" sz="2000" b="1" dirty="0">
                <a:latin typeface="Courier New" panose="02070309020205020404" pitchFamily="49" charset="0"/>
                <a:cs typeface="Courier New" panose="02070309020205020404" pitchFamily="49" charset="0"/>
              </a:rPr>
              <a:t>($request-&gt;input('callback'));</a:t>
            </a:r>
            <a:endParaRPr lang="en-MY" dirty="0"/>
          </a:p>
          <a:p>
            <a:pPr marL="118872" indent="0">
              <a:buNone/>
            </a:pPr>
            <a:endParaRPr lang="en-MY" dirty="0"/>
          </a:p>
          <a:p>
            <a:r>
              <a:rPr lang="en-MY" dirty="0"/>
              <a:t>File Downloads</a:t>
            </a:r>
          </a:p>
          <a:p>
            <a:pPr lvl="1"/>
            <a:r>
              <a:rPr lang="en-MY" dirty="0"/>
              <a:t>To generate a response that forces the user's browser to download the file at the given path</a:t>
            </a:r>
          </a:p>
          <a:p>
            <a:pPr marL="768096" lvl="2" indent="0">
              <a:buNone/>
            </a:pPr>
            <a:r>
              <a:rPr lang="en-US" sz="2000" b="1" dirty="0">
                <a:latin typeface="Courier New" panose="02070309020205020404" pitchFamily="49" charset="0"/>
                <a:cs typeface="Courier New" panose="02070309020205020404" pitchFamily="49" charset="0"/>
              </a:rPr>
              <a:t>return response()-&gt;download($</a:t>
            </a:r>
            <a:r>
              <a:rPr lang="en-US" sz="2000" b="1" dirty="0" err="1">
                <a:latin typeface="Courier New" panose="02070309020205020404" pitchFamily="49" charset="0"/>
                <a:cs typeface="Courier New" panose="02070309020205020404" pitchFamily="49" charset="0"/>
              </a:rPr>
              <a:t>pathToFile</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return response()-&gt;download($</a:t>
            </a:r>
            <a:r>
              <a:rPr lang="en-US" sz="2000" b="1" dirty="0" err="1">
                <a:latin typeface="Courier New" panose="02070309020205020404" pitchFamily="49" charset="0"/>
                <a:cs typeface="Courier New" panose="02070309020205020404" pitchFamily="49" charset="0"/>
              </a:rPr>
              <a:t>pathToFile</a:t>
            </a:r>
            <a:r>
              <a:rPr lang="en-US" sz="2000" b="1" dirty="0">
                <a:latin typeface="Courier New" panose="02070309020205020404" pitchFamily="49" charset="0"/>
                <a:cs typeface="Courier New" panose="02070309020205020404" pitchFamily="49" charset="0"/>
              </a:rPr>
              <a:t>, $name, $headers);</a:t>
            </a:r>
            <a:endParaRPr lang="en-MY" dirty="0"/>
          </a:p>
        </p:txBody>
      </p:sp>
    </p:spTree>
    <p:extLst>
      <p:ext uri="{BB962C8B-B14F-4D97-AF65-F5344CB8AC3E}">
        <p14:creationId xmlns:p14="http://schemas.microsoft.com/office/powerpoint/2010/main" val="1970381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Other Response Types</a:t>
            </a:r>
          </a:p>
        </p:txBody>
      </p:sp>
      <p:sp>
        <p:nvSpPr>
          <p:cNvPr id="3" name="Content Placeholder 2"/>
          <p:cNvSpPr>
            <a:spLocks noGrp="1"/>
          </p:cNvSpPr>
          <p:nvPr>
            <p:ph idx="1"/>
          </p:nvPr>
        </p:nvSpPr>
        <p:spPr>
          <a:xfrm>
            <a:off x="457200" y="1775191"/>
            <a:ext cx="8229600" cy="4750153"/>
          </a:xfrm>
        </p:spPr>
        <p:txBody>
          <a:bodyPr>
            <a:normAutofit fontScale="70000" lnSpcReduction="20000"/>
          </a:bodyPr>
          <a:lstStyle/>
          <a:p>
            <a:r>
              <a:rPr lang="en-MY" dirty="0"/>
              <a:t>Streamed Downloads</a:t>
            </a:r>
          </a:p>
          <a:p>
            <a:pPr lvl="1"/>
            <a:r>
              <a:rPr lang="en-MY" dirty="0"/>
              <a:t>To turn the string response of a given operation into a downloadable response without having to write the contents of the operation to disk</a:t>
            </a:r>
          </a:p>
          <a:p>
            <a:pPr marL="768096" lvl="2" indent="0">
              <a:buNone/>
            </a:pPr>
            <a:r>
              <a:rPr lang="en-US" sz="2000" b="1" dirty="0">
                <a:latin typeface="Courier New" panose="02070309020205020404" pitchFamily="49" charset="0"/>
                <a:cs typeface="Courier New" panose="02070309020205020404" pitchFamily="49" charset="0"/>
              </a:rPr>
              <a:t>use App\Services\GitHub;</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return response()-&gt;</a:t>
            </a:r>
            <a:r>
              <a:rPr lang="en-US" sz="2000" b="1" dirty="0" err="1">
                <a:latin typeface="Courier New" panose="02070309020205020404" pitchFamily="49" charset="0"/>
                <a:cs typeface="Courier New" panose="02070309020205020404" pitchFamily="49" charset="0"/>
              </a:rPr>
              <a:t>streamDownload</a:t>
            </a:r>
            <a:r>
              <a:rPr lang="en-US" sz="2000" b="1" dirty="0">
                <a:latin typeface="Courier New" panose="02070309020205020404" pitchFamily="49" charset="0"/>
                <a:cs typeface="Courier New" panose="02070309020205020404" pitchFamily="49" charset="0"/>
              </a:rPr>
              <a:t>(function () {</a:t>
            </a:r>
          </a:p>
          <a:p>
            <a:pPr marL="768096" lvl="2" indent="0">
              <a:buNone/>
            </a:pPr>
            <a:r>
              <a:rPr lang="en-US" sz="2000" b="1" dirty="0">
                <a:latin typeface="Courier New" panose="02070309020205020404" pitchFamily="49" charset="0"/>
                <a:cs typeface="Courier New" panose="02070309020205020404" pitchFamily="49" charset="0"/>
              </a:rPr>
              <a:t>    echo GitHub::</a:t>
            </a:r>
            <a:r>
              <a:rPr lang="en-US" sz="2000" b="1" dirty="0" err="1">
                <a:latin typeface="Courier New" panose="02070309020205020404" pitchFamily="49" charset="0"/>
                <a:cs typeface="Courier New" panose="02070309020205020404" pitchFamily="49" charset="0"/>
              </a:rPr>
              <a:t>api</a:t>
            </a:r>
            <a:r>
              <a:rPr lang="en-US" sz="2000" b="1" dirty="0">
                <a:latin typeface="Courier New" panose="02070309020205020404" pitchFamily="49" charset="0"/>
                <a:cs typeface="Courier New" panose="02070309020205020404" pitchFamily="49" charset="0"/>
              </a:rPr>
              <a:t>('repo')</a:t>
            </a:r>
          </a:p>
          <a:p>
            <a:pPr marL="768096" lvl="2" indent="0">
              <a:buNone/>
            </a:pPr>
            <a:r>
              <a:rPr lang="en-US" sz="2000" b="1" dirty="0">
                <a:latin typeface="Courier New" panose="02070309020205020404" pitchFamily="49" charset="0"/>
                <a:cs typeface="Courier New" panose="02070309020205020404" pitchFamily="49" charset="0"/>
              </a:rPr>
              <a:t>                -&gt;contents()</a:t>
            </a:r>
          </a:p>
          <a:p>
            <a:pPr marL="768096" lvl="2" indent="0">
              <a:buNone/>
            </a:pPr>
            <a:r>
              <a:rPr lang="en-US" sz="2000" b="1" dirty="0">
                <a:latin typeface="Courier New" panose="02070309020205020404" pitchFamily="49" charset="0"/>
                <a:cs typeface="Courier New" panose="02070309020205020404" pitchFamily="49" charset="0"/>
              </a:rPr>
              <a:t>                -&gt;readme('</a:t>
            </a:r>
            <a:r>
              <a:rPr lang="en-US" sz="2000" b="1" dirty="0" err="1">
                <a:latin typeface="Courier New" panose="02070309020205020404" pitchFamily="49" charset="0"/>
                <a:cs typeface="Courier New" panose="02070309020205020404" pitchFamily="49" charset="0"/>
              </a:rPr>
              <a:t>laravel</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laravel</a:t>
            </a:r>
            <a:r>
              <a:rPr lang="en-US" sz="2000" b="1" dirty="0">
                <a:latin typeface="Courier New" panose="02070309020205020404" pitchFamily="49" charset="0"/>
                <a:cs typeface="Courier New" panose="02070309020205020404" pitchFamily="49" charset="0"/>
              </a:rPr>
              <a:t>')['contents'];</a:t>
            </a:r>
          </a:p>
          <a:p>
            <a:pPr marL="768096" lvl="2"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laravel-readme.md</a:t>
            </a:r>
            <a:r>
              <a:rPr lang="en-US" sz="2000" b="1" dirty="0">
                <a:latin typeface="Courier New" panose="02070309020205020404" pitchFamily="49" charset="0"/>
                <a:cs typeface="Courier New" panose="02070309020205020404" pitchFamily="49" charset="0"/>
              </a:rPr>
              <a:t>');</a:t>
            </a:r>
            <a:endParaRPr lang="en-MY" dirty="0"/>
          </a:p>
          <a:p>
            <a:pPr marL="118872" indent="0">
              <a:buNone/>
            </a:pPr>
            <a:endParaRPr lang="en-MY" dirty="0"/>
          </a:p>
          <a:p>
            <a:r>
              <a:rPr lang="en-MY" dirty="0"/>
              <a:t>File Responses</a:t>
            </a:r>
          </a:p>
          <a:p>
            <a:pPr lvl="1"/>
            <a:r>
              <a:rPr lang="en-MY" dirty="0"/>
              <a:t>To to display a file, such as an image or PDF, directly in the user's browser instead of initiating a download</a:t>
            </a:r>
          </a:p>
          <a:p>
            <a:pPr marL="768096" lvl="2" indent="0">
              <a:buNone/>
            </a:pPr>
            <a:r>
              <a:rPr lang="en-US" sz="2000" b="1" dirty="0">
                <a:latin typeface="Courier New" panose="02070309020205020404" pitchFamily="49" charset="0"/>
                <a:cs typeface="Courier New" panose="02070309020205020404" pitchFamily="49" charset="0"/>
              </a:rPr>
              <a:t>return response()-&gt;file($</a:t>
            </a:r>
            <a:r>
              <a:rPr lang="en-US" sz="2000" b="1" dirty="0" err="1">
                <a:latin typeface="Courier New" panose="02070309020205020404" pitchFamily="49" charset="0"/>
                <a:cs typeface="Courier New" panose="02070309020205020404" pitchFamily="49" charset="0"/>
              </a:rPr>
              <a:t>pathToFile</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a:t>
            </a:r>
            <a:endParaRPr lang="en-MY" dirty="0"/>
          </a:p>
          <a:p>
            <a:pPr lvl="1"/>
            <a:r>
              <a:rPr lang="en-MY" dirty="0"/>
              <a:t>To pass array of headers as its second argument</a:t>
            </a:r>
            <a:endParaRPr lang="en-US" sz="2000" b="1" dirty="0">
              <a:latin typeface="Courier New" panose="02070309020205020404" pitchFamily="49" charset="0"/>
              <a:cs typeface="Courier New" panose="02070309020205020404" pitchFamily="49" charset="0"/>
            </a:endParaRPr>
          </a:p>
          <a:p>
            <a:pPr marL="768096" lvl="2" indent="0">
              <a:buNone/>
            </a:pPr>
            <a:r>
              <a:rPr lang="en-US" sz="2000" b="1" dirty="0">
                <a:latin typeface="Courier New" panose="02070309020205020404" pitchFamily="49" charset="0"/>
                <a:cs typeface="Courier New" panose="02070309020205020404" pitchFamily="49" charset="0"/>
              </a:rPr>
              <a:t>return response()-&gt;file($</a:t>
            </a:r>
            <a:r>
              <a:rPr lang="en-US" sz="2000" b="1" dirty="0" err="1">
                <a:latin typeface="Courier New" panose="02070309020205020404" pitchFamily="49" charset="0"/>
                <a:cs typeface="Courier New" panose="02070309020205020404" pitchFamily="49" charset="0"/>
              </a:rPr>
              <a:t>pathToFile</a:t>
            </a:r>
            <a:r>
              <a:rPr lang="en-US" sz="2000" b="1" dirty="0">
                <a:latin typeface="Courier New" panose="02070309020205020404" pitchFamily="49" charset="0"/>
                <a:cs typeface="Courier New" panose="02070309020205020404" pitchFamily="49" charset="0"/>
              </a:rPr>
              <a:t>, $headers);</a:t>
            </a:r>
          </a:p>
        </p:txBody>
      </p:sp>
    </p:spTree>
    <p:extLst>
      <p:ext uri="{BB962C8B-B14F-4D97-AF65-F5344CB8AC3E}">
        <p14:creationId xmlns:p14="http://schemas.microsoft.com/office/powerpoint/2010/main" val="3769442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Response Macros</a:t>
            </a:r>
          </a:p>
        </p:txBody>
      </p:sp>
      <p:sp>
        <p:nvSpPr>
          <p:cNvPr id="3" name="Content Placeholder 2"/>
          <p:cNvSpPr>
            <a:spLocks noGrp="1"/>
          </p:cNvSpPr>
          <p:nvPr>
            <p:ph idx="1"/>
          </p:nvPr>
        </p:nvSpPr>
        <p:spPr>
          <a:xfrm>
            <a:off x="457200" y="1775191"/>
            <a:ext cx="8229600" cy="4750153"/>
          </a:xfrm>
        </p:spPr>
        <p:txBody>
          <a:bodyPr>
            <a:normAutofit fontScale="55000" lnSpcReduction="20000"/>
          </a:bodyPr>
          <a:lstStyle/>
          <a:p>
            <a:pPr lvl="1"/>
            <a:r>
              <a:rPr lang="en-MY" dirty="0"/>
              <a:t>To define a custom response that you can re-use in a variety of your routes and controllers</a:t>
            </a:r>
          </a:p>
          <a:p>
            <a:pPr marL="768096" lvl="2"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php</a:t>
            </a:r>
            <a:endParaRPr lang="en-US" sz="2000" b="1" dirty="0">
              <a:latin typeface="Courier New" panose="02070309020205020404" pitchFamily="49" charset="0"/>
              <a:cs typeface="Courier New" panose="02070309020205020404" pitchFamily="49" charset="0"/>
            </a:endParaRP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namespace App\Providers;</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use Illuminate\Support\Facades\Response;</a:t>
            </a:r>
          </a:p>
          <a:p>
            <a:pPr marL="768096" lvl="2" indent="0">
              <a:buNone/>
            </a:pPr>
            <a:r>
              <a:rPr lang="en-US" sz="2000" b="1" dirty="0">
                <a:latin typeface="Courier New" panose="02070309020205020404" pitchFamily="49" charset="0"/>
                <a:cs typeface="Courier New" panose="02070309020205020404" pitchFamily="49" charset="0"/>
              </a:rPr>
              <a:t>use Illuminate\Support\</a:t>
            </a:r>
            <a:r>
              <a:rPr lang="en-US" sz="2000" b="1" dirty="0" err="1">
                <a:latin typeface="Courier New" panose="02070309020205020404" pitchFamily="49" charset="0"/>
                <a:cs typeface="Courier New" panose="02070309020205020404" pitchFamily="49" charset="0"/>
              </a:rPr>
              <a:t>ServiceProvider</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class </a:t>
            </a:r>
            <a:r>
              <a:rPr lang="en-US" sz="2000" b="1" dirty="0" err="1">
                <a:latin typeface="Courier New" panose="02070309020205020404" pitchFamily="49" charset="0"/>
                <a:cs typeface="Courier New" panose="02070309020205020404" pitchFamily="49" charset="0"/>
              </a:rPr>
              <a:t>AppServiceProvider</a:t>
            </a:r>
            <a:r>
              <a:rPr lang="en-US" sz="2000" b="1" dirty="0">
                <a:latin typeface="Courier New" panose="02070309020205020404" pitchFamily="49" charset="0"/>
                <a:cs typeface="Courier New" panose="02070309020205020404" pitchFamily="49" charset="0"/>
              </a:rPr>
              <a:t> extends </a:t>
            </a:r>
            <a:r>
              <a:rPr lang="en-US" sz="2000" b="1" dirty="0" err="1">
                <a:latin typeface="Courier New" panose="02070309020205020404" pitchFamily="49" charset="0"/>
                <a:cs typeface="Courier New" panose="02070309020205020404" pitchFamily="49" charset="0"/>
              </a:rPr>
              <a:t>ServiceProvider</a:t>
            </a:r>
            <a:endParaRPr lang="en-US" sz="2000" b="1" dirty="0">
              <a:latin typeface="Courier New" panose="02070309020205020404" pitchFamily="49" charset="0"/>
              <a:cs typeface="Courier New" panose="02070309020205020404" pitchFamily="49" charset="0"/>
            </a:endParaRP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 Bootstrap any application services.</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public function boot(): void</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Response::macro('caps', function (string $value) {</a:t>
            </a:r>
          </a:p>
          <a:p>
            <a:pPr marL="768096" lvl="2" indent="0">
              <a:buNone/>
            </a:pPr>
            <a:r>
              <a:rPr lang="en-US" sz="2000" b="1" dirty="0">
                <a:latin typeface="Courier New" panose="02070309020205020404" pitchFamily="49" charset="0"/>
                <a:cs typeface="Courier New" panose="02070309020205020404" pitchFamily="49" charset="0"/>
              </a:rPr>
              <a:t>            return Response::make(</a:t>
            </a:r>
            <a:r>
              <a:rPr lang="en-US" sz="2000" b="1" dirty="0" err="1">
                <a:latin typeface="Courier New" panose="02070309020205020404" pitchFamily="49" charset="0"/>
                <a:cs typeface="Courier New" panose="02070309020205020404" pitchFamily="49" charset="0"/>
              </a:rPr>
              <a:t>strtoupper</a:t>
            </a:r>
            <a:r>
              <a:rPr lang="en-US" sz="2000" b="1" dirty="0">
                <a:latin typeface="Courier New" panose="02070309020205020404" pitchFamily="49" charset="0"/>
                <a:cs typeface="Courier New" panose="02070309020205020404" pitchFamily="49" charset="0"/>
              </a:rPr>
              <a:t>($value));</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a:t>
            </a:r>
            <a:endParaRPr lang="en-MY" dirty="0"/>
          </a:p>
          <a:p>
            <a:pPr marL="118872" indent="0">
              <a:buNone/>
            </a:pPr>
            <a:endParaRPr lang="en-MY" dirty="0"/>
          </a:p>
          <a:p>
            <a:pPr lvl="1"/>
            <a:r>
              <a:rPr lang="en-MY" dirty="0"/>
              <a:t>The macro function accepts a name as its first argument and a closure as its second argument. The macro's closure will be executed when calling the macro name from a </a:t>
            </a:r>
            <a:r>
              <a:rPr lang="en-MY" dirty="0" err="1"/>
              <a:t>ResponseFactory</a:t>
            </a:r>
            <a:r>
              <a:rPr lang="en-MY" dirty="0"/>
              <a:t> implementation or the response helper</a:t>
            </a:r>
          </a:p>
          <a:p>
            <a:pPr marL="768096" lvl="2" indent="0">
              <a:buNone/>
            </a:pPr>
            <a:r>
              <a:rPr lang="en-US" sz="2000" b="1" dirty="0">
                <a:latin typeface="Courier New" panose="02070309020205020404" pitchFamily="49" charset="0"/>
                <a:cs typeface="Courier New" panose="02070309020205020404" pitchFamily="49" charset="0"/>
              </a:rPr>
              <a:t>return response()-&gt;caps('foo');</a:t>
            </a:r>
          </a:p>
        </p:txBody>
      </p:sp>
    </p:spTree>
    <p:extLst>
      <p:ext uri="{BB962C8B-B14F-4D97-AF65-F5344CB8AC3E}">
        <p14:creationId xmlns:p14="http://schemas.microsoft.com/office/powerpoint/2010/main" val="3903988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Elania</a:t>
            </a:r>
            <a:r>
              <a:rPr lang="en-US" dirty="0"/>
              <a:t> Resources</a:t>
            </a:r>
          </a:p>
        </p:txBody>
      </p:sp>
      <p:sp>
        <p:nvSpPr>
          <p:cNvPr id="3" name="Content Placeholder 2"/>
          <p:cNvSpPr>
            <a:spLocks noGrp="1"/>
          </p:cNvSpPr>
          <p:nvPr>
            <p:ph idx="1"/>
          </p:nvPr>
        </p:nvSpPr>
        <p:spPr/>
        <p:txBody>
          <a:bodyPr/>
          <a:lstStyle/>
          <a:p>
            <a:r>
              <a:rPr lang="en-MY" dirty="0"/>
              <a:t>Any Question?</a:t>
            </a:r>
          </a:p>
          <a:p>
            <a:endParaRPr lang="en-US" dirty="0"/>
          </a:p>
          <a:p>
            <a:endParaRPr lang="en-US" dirty="0"/>
          </a:p>
          <a:p>
            <a:endParaRPr lang="en-US" dirty="0"/>
          </a:p>
          <a:p>
            <a:endParaRPr lang="en-US" dirty="0"/>
          </a:p>
          <a:p>
            <a:endParaRPr lang="en-US" dirty="0"/>
          </a:p>
          <a:p>
            <a:endParaRPr lang="en-US" dirty="0"/>
          </a:p>
          <a:p>
            <a:r>
              <a:rPr lang="en-US" dirty="0"/>
              <a:t>Website: https://elaniaresources.com</a:t>
            </a:r>
          </a:p>
          <a:p>
            <a:r>
              <a:rPr lang="en-US" dirty="0"/>
              <a:t>Telegram: https://t.me/elaniaresources</a:t>
            </a:r>
          </a:p>
          <a:p>
            <a:r>
              <a:rPr lang="en-US" dirty="0" err="1"/>
              <a:t>Whatsapp</a:t>
            </a:r>
            <a:r>
              <a:rPr lang="en-US" dirty="0"/>
              <a:t>: https://</a:t>
            </a:r>
            <a:r>
              <a:rPr lang="en-US" dirty="0" err="1"/>
              <a:t>wasap.my</a:t>
            </a:r>
            <a:r>
              <a:rPr lang="en-US" dirty="0"/>
              <a:t>/60166323652</a:t>
            </a:r>
          </a:p>
        </p:txBody>
      </p:sp>
      <p:pic>
        <p:nvPicPr>
          <p:cNvPr id="5" name="Picture 4">
            <a:extLst>
              <a:ext uri="{FF2B5EF4-FFF2-40B4-BE49-F238E27FC236}">
                <a16:creationId xmlns:a16="http://schemas.microsoft.com/office/drawing/2014/main" id="{0C45DDE6-0817-A741-B2F3-40367AD62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1748591"/>
            <a:ext cx="3744416" cy="26959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7EA6-20D3-4142-89B8-A32F73F6C583}"/>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E95FF278-65E2-FD4A-8CC7-0EF2B1712287}"/>
              </a:ext>
            </a:extLst>
          </p:cNvPr>
          <p:cNvSpPr>
            <a:spLocks noGrp="1"/>
          </p:cNvSpPr>
          <p:nvPr>
            <p:ph idx="1"/>
          </p:nvPr>
        </p:nvSpPr>
        <p:spPr/>
        <p:txBody>
          <a:bodyPr numCol="2">
            <a:noAutofit/>
          </a:bodyPr>
          <a:lstStyle/>
          <a:p>
            <a:r>
              <a:rPr lang="en-US" sz="2400" dirty="0"/>
              <a:t>Laravel HTTP Request</a:t>
            </a:r>
          </a:p>
          <a:p>
            <a:pPr lvl="1"/>
            <a:r>
              <a:rPr lang="en-US" sz="2000" dirty="0"/>
              <a:t>Interacting With The Request</a:t>
            </a:r>
            <a:endParaRPr lang="en-US" dirty="0"/>
          </a:p>
          <a:p>
            <a:pPr lvl="1"/>
            <a:r>
              <a:rPr lang="en-US" sz="2000" dirty="0"/>
              <a:t>Input</a:t>
            </a:r>
            <a:endParaRPr lang="en-US" dirty="0"/>
          </a:p>
          <a:p>
            <a:pPr lvl="1"/>
            <a:r>
              <a:rPr lang="en-US" sz="2000" dirty="0"/>
              <a:t>Files</a:t>
            </a:r>
          </a:p>
          <a:p>
            <a:pPr lvl="1"/>
            <a:r>
              <a:rPr lang="en-US" sz="2000" dirty="0"/>
              <a:t>Configuring Trusted Proxies</a:t>
            </a:r>
          </a:p>
          <a:p>
            <a:pPr lvl="1"/>
            <a:r>
              <a:rPr lang="en-US" sz="2000" dirty="0"/>
              <a:t>Configuring Trusted Host</a:t>
            </a:r>
          </a:p>
          <a:p>
            <a:r>
              <a:rPr lang="en-US" sz="2400" dirty="0"/>
              <a:t>Laravel HTTP Response</a:t>
            </a:r>
          </a:p>
          <a:p>
            <a:pPr lvl="1"/>
            <a:r>
              <a:rPr lang="en-US" sz="2000" dirty="0"/>
              <a:t>Creating Responses</a:t>
            </a:r>
          </a:p>
          <a:p>
            <a:pPr lvl="1"/>
            <a:r>
              <a:rPr lang="en-US" sz="2000" dirty="0"/>
              <a:t>Redirects</a:t>
            </a:r>
          </a:p>
          <a:p>
            <a:pPr lvl="1"/>
            <a:r>
              <a:rPr lang="en-US" sz="2000" dirty="0"/>
              <a:t>Other Response Types</a:t>
            </a:r>
          </a:p>
          <a:p>
            <a:pPr lvl="1"/>
            <a:r>
              <a:rPr lang="en-US" sz="2000" dirty="0"/>
              <a:t>Response Macros</a:t>
            </a:r>
          </a:p>
          <a:p>
            <a:r>
              <a:rPr lang="en-US" sz="2400" dirty="0"/>
              <a:t>Question?</a:t>
            </a:r>
          </a:p>
          <a:p>
            <a:endParaRPr lang="en-US" sz="2400" dirty="0"/>
          </a:p>
          <a:p>
            <a:endParaRPr lang="en-US" sz="2400" dirty="0"/>
          </a:p>
        </p:txBody>
      </p:sp>
    </p:spTree>
    <p:extLst>
      <p:ext uri="{BB962C8B-B14F-4D97-AF65-F5344CB8AC3E}">
        <p14:creationId xmlns:p14="http://schemas.microsoft.com/office/powerpoint/2010/main" val="219792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3EC3-C670-8E4E-BC85-3607F05F901F}"/>
              </a:ext>
            </a:extLst>
          </p:cNvPr>
          <p:cNvSpPr>
            <a:spLocks noGrp="1"/>
          </p:cNvSpPr>
          <p:nvPr>
            <p:ph type="title"/>
          </p:nvPr>
        </p:nvSpPr>
        <p:spPr/>
        <p:txBody>
          <a:bodyPr/>
          <a:lstStyle/>
          <a:p>
            <a:r>
              <a:rPr lang="en-US" dirty="0"/>
              <a:t>Laravel HTTP Request</a:t>
            </a:r>
          </a:p>
        </p:txBody>
      </p:sp>
      <p:sp>
        <p:nvSpPr>
          <p:cNvPr id="3" name="Content Placeholder 2">
            <a:extLst>
              <a:ext uri="{FF2B5EF4-FFF2-40B4-BE49-F238E27FC236}">
                <a16:creationId xmlns:a16="http://schemas.microsoft.com/office/drawing/2014/main" id="{587CBD24-2E50-5347-8C6D-0FE841DDAF9C}"/>
              </a:ext>
            </a:extLst>
          </p:cNvPr>
          <p:cNvSpPr>
            <a:spLocks noGrp="1"/>
          </p:cNvSpPr>
          <p:nvPr>
            <p:ph idx="1"/>
          </p:nvPr>
        </p:nvSpPr>
        <p:spPr/>
        <p:txBody>
          <a:bodyPr>
            <a:normAutofit/>
          </a:bodyPr>
          <a:lstStyle/>
          <a:p>
            <a:r>
              <a:rPr lang="en-MY" dirty="0"/>
              <a:t>Laravel's Illuminate\Http\Request class provides an object-oriented way to handle HTTP requests in your application.</a:t>
            </a:r>
          </a:p>
          <a:p>
            <a:r>
              <a:rPr lang="en-MY" dirty="0"/>
              <a:t>It offers a range of methods to access and manipulate request data.</a:t>
            </a:r>
            <a:endParaRPr lang="en-US" dirty="0"/>
          </a:p>
        </p:txBody>
      </p:sp>
    </p:spTree>
    <p:extLst>
      <p:ext uri="{BB962C8B-B14F-4D97-AF65-F5344CB8AC3E}">
        <p14:creationId xmlns:p14="http://schemas.microsoft.com/office/powerpoint/2010/main" val="428479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Interacting With The Request</a:t>
            </a:r>
          </a:p>
        </p:txBody>
      </p:sp>
      <p:sp>
        <p:nvSpPr>
          <p:cNvPr id="3" name="Content Placeholder 2"/>
          <p:cNvSpPr>
            <a:spLocks noGrp="1"/>
          </p:cNvSpPr>
          <p:nvPr>
            <p:ph idx="1"/>
          </p:nvPr>
        </p:nvSpPr>
        <p:spPr/>
        <p:txBody>
          <a:bodyPr>
            <a:normAutofit fontScale="55000" lnSpcReduction="20000"/>
          </a:bodyPr>
          <a:lstStyle/>
          <a:p>
            <a:r>
              <a:rPr lang="en-MY" dirty="0"/>
              <a:t>Accessing The Request</a:t>
            </a:r>
          </a:p>
          <a:p>
            <a:pPr marL="118872" indent="0">
              <a:buNone/>
            </a:pPr>
            <a:endParaRPr lang="en-MY" sz="2000" b="1" dirty="0">
              <a:latin typeface="Courier New" panose="02070309020205020404" pitchFamily="49" charset="0"/>
              <a:cs typeface="Courier New" panose="02070309020205020404" pitchFamily="49" charset="0"/>
            </a:endParaRPr>
          </a:p>
          <a:p>
            <a:pPr marL="118872"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php</a:t>
            </a:r>
            <a:endParaRPr lang="en-US" sz="2000" b="1" dirty="0">
              <a:latin typeface="Courier New" panose="02070309020205020404" pitchFamily="49" charset="0"/>
              <a:cs typeface="Courier New" panose="02070309020205020404" pitchFamily="49" charset="0"/>
            </a:endParaRPr>
          </a:p>
          <a:p>
            <a:pPr marL="118872" indent="0">
              <a:buNone/>
            </a:pPr>
            <a:r>
              <a:rPr lang="en-US" sz="2000" b="1" dirty="0">
                <a:latin typeface="Courier New" panose="02070309020205020404" pitchFamily="49" charset="0"/>
                <a:cs typeface="Courier New" panose="02070309020205020404" pitchFamily="49" charset="0"/>
              </a:rPr>
              <a:t> </a:t>
            </a:r>
          </a:p>
          <a:p>
            <a:pPr marL="118872" indent="0">
              <a:buNone/>
            </a:pPr>
            <a:r>
              <a:rPr lang="en-US" sz="2000" b="1" dirty="0">
                <a:latin typeface="Courier New" panose="02070309020205020404" pitchFamily="49" charset="0"/>
                <a:cs typeface="Courier New" panose="02070309020205020404" pitchFamily="49" charset="0"/>
              </a:rPr>
              <a:t>namespace App\Http\Controllers;</a:t>
            </a:r>
          </a:p>
          <a:p>
            <a:pPr marL="118872" indent="0">
              <a:buNone/>
            </a:pPr>
            <a:endParaRPr lang="en-US" sz="2000" b="1" dirty="0">
              <a:latin typeface="Courier New" panose="02070309020205020404" pitchFamily="49" charset="0"/>
              <a:cs typeface="Courier New" panose="02070309020205020404" pitchFamily="49" charset="0"/>
            </a:endParaRPr>
          </a:p>
          <a:p>
            <a:pPr marL="118872" indent="0">
              <a:buNone/>
            </a:pPr>
            <a:r>
              <a:rPr lang="en-US" sz="2000" b="1" dirty="0">
                <a:latin typeface="Courier New" panose="02070309020205020404" pitchFamily="49" charset="0"/>
                <a:cs typeface="Courier New" panose="02070309020205020404" pitchFamily="49" charset="0"/>
              </a:rPr>
              <a:t>use App\Models\Student;</a:t>
            </a:r>
          </a:p>
          <a:p>
            <a:pPr marL="118872" indent="0">
              <a:buNone/>
            </a:pPr>
            <a:r>
              <a:rPr lang="en-US" sz="2000" b="1" dirty="0">
                <a:latin typeface="Courier New" panose="02070309020205020404" pitchFamily="49" charset="0"/>
                <a:cs typeface="Courier New" panose="02070309020205020404" pitchFamily="49" charset="0"/>
              </a:rPr>
              <a:t>use Illuminate\Http\</a:t>
            </a:r>
            <a:r>
              <a:rPr lang="en-US" sz="2000" b="1" dirty="0" err="1">
                <a:latin typeface="Courier New" panose="02070309020205020404" pitchFamily="49" charset="0"/>
                <a:cs typeface="Courier New" panose="02070309020205020404" pitchFamily="49" charset="0"/>
              </a:rPr>
              <a:t>RedirectResponse</a:t>
            </a:r>
            <a:r>
              <a:rPr lang="en-US" sz="2000" b="1" dirty="0">
                <a:latin typeface="Courier New" panose="02070309020205020404" pitchFamily="49" charset="0"/>
                <a:cs typeface="Courier New" panose="02070309020205020404" pitchFamily="49" charset="0"/>
              </a:rPr>
              <a:t>;</a:t>
            </a:r>
          </a:p>
          <a:p>
            <a:pPr marL="118872" indent="0">
              <a:buNone/>
            </a:pPr>
            <a:r>
              <a:rPr lang="en-US" sz="2000" b="1" dirty="0">
                <a:latin typeface="Courier New" panose="02070309020205020404" pitchFamily="49" charset="0"/>
                <a:cs typeface="Courier New" panose="02070309020205020404" pitchFamily="49" charset="0"/>
              </a:rPr>
              <a:t>use Illuminate\Http\Request;</a:t>
            </a:r>
          </a:p>
          <a:p>
            <a:pPr marL="118872" indent="0">
              <a:buNone/>
            </a:pPr>
            <a:endParaRPr lang="en-US" sz="2000" b="1" dirty="0">
              <a:latin typeface="Courier New" panose="02070309020205020404" pitchFamily="49" charset="0"/>
              <a:cs typeface="Courier New" panose="02070309020205020404" pitchFamily="49" charset="0"/>
            </a:endParaRPr>
          </a:p>
          <a:p>
            <a:pPr marL="118872" indent="0">
              <a:buNone/>
            </a:pPr>
            <a:r>
              <a:rPr lang="en-US" sz="2000" b="1" dirty="0">
                <a:latin typeface="Courier New" panose="02070309020205020404" pitchFamily="49" charset="0"/>
                <a:cs typeface="Courier New" panose="02070309020205020404" pitchFamily="49" charset="0"/>
              </a:rPr>
              <a:t>class </a:t>
            </a:r>
            <a:r>
              <a:rPr lang="en-US" sz="2000" b="1" dirty="0" err="1">
                <a:latin typeface="Courier New" panose="02070309020205020404" pitchFamily="49" charset="0"/>
                <a:cs typeface="Courier New" panose="02070309020205020404" pitchFamily="49" charset="0"/>
              </a:rPr>
              <a:t>StudentController</a:t>
            </a:r>
            <a:r>
              <a:rPr lang="en-US" sz="2000" b="1" dirty="0">
                <a:latin typeface="Courier New" panose="02070309020205020404" pitchFamily="49" charset="0"/>
                <a:cs typeface="Courier New" panose="02070309020205020404" pitchFamily="49" charset="0"/>
              </a:rPr>
              <a:t> extends Controller</a:t>
            </a:r>
          </a:p>
          <a:p>
            <a:pPr marL="118872" indent="0">
              <a:buNone/>
            </a:pPr>
            <a:r>
              <a:rPr lang="en-US" sz="2000" b="1" dirty="0">
                <a:latin typeface="Courier New" panose="02070309020205020404" pitchFamily="49" charset="0"/>
                <a:cs typeface="Courier New" panose="02070309020205020404" pitchFamily="49" charset="0"/>
              </a:rPr>
              <a:t>{</a:t>
            </a:r>
          </a:p>
          <a:p>
            <a:pPr marL="118872" indent="0">
              <a:buNone/>
            </a:pPr>
            <a:r>
              <a:rPr lang="en-US" sz="2000" b="1" dirty="0">
                <a:latin typeface="Courier New" panose="02070309020205020404" pitchFamily="49" charset="0"/>
                <a:cs typeface="Courier New" panose="02070309020205020404" pitchFamily="49" charset="0"/>
              </a:rPr>
              <a:t>	/**</a:t>
            </a:r>
          </a:p>
          <a:p>
            <a:pPr marL="118872" indent="0">
              <a:buNone/>
            </a:pPr>
            <a:r>
              <a:rPr lang="en-US" sz="2000" b="1" dirty="0">
                <a:latin typeface="Courier New" panose="02070309020205020404" pitchFamily="49" charset="0"/>
                <a:cs typeface="Courier New" panose="02070309020205020404" pitchFamily="49" charset="0"/>
              </a:rPr>
              <a:t>	 * Store a new student.</a:t>
            </a:r>
          </a:p>
          <a:p>
            <a:pPr marL="118872" indent="0">
              <a:buNone/>
            </a:pPr>
            <a:r>
              <a:rPr lang="en-US" sz="2000" b="1" dirty="0">
                <a:latin typeface="Courier New" panose="02070309020205020404" pitchFamily="49" charset="0"/>
                <a:cs typeface="Courier New" panose="02070309020205020404" pitchFamily="49" charset="0"/>
              </a:rPr>
              <a:t>	 */</a:t>
            </a:r>
          </a:p>
          <a:p>
            <a:pPr marL="118872" indent="0">
              <a:buNone/>
            </a:pPr>
            <a:r>
              <a:rPr lang="en-US" sz="2000" b="1" dirty="0">
                <a:latin typeface="Courier New" panose="02070309020205020404" pitchFamily="49" charset="0"/>
                <a:cs typeface="Courier New" panose="02070309020205020404" pitchFamily="49" charset="0"/>
              </a:rPr>
              <a:t>	public function store(Request $request): </a:t>
            </a:r>
            <a:r>
              <a:rPr lang="en-US" sz="2000" b="1" dirty="0" err="1">
                <a:latin typeface="Courier New" panose="02070309020205020404" pitchFamily="49" charset="0"/>
                <a:cs typeface="Courier New" panose="02070309020205020404" pitchFamily="49" charset="0"/>
              </a:rPr>
              <a:t>RedirectResponse</a:t>
            </a:r>
            <a:endParaRPr lang="en-US" sz="2000" b="1" dirty="0">
              <a:latin typeface="Courier New" panose="02070309020205020404" pitchFamily="49" charset="0"/>
              <a:cs typeface="Courier New" panose="02070309020205020404" pitchFamily="49" charset="0"/>
            </a:endParaRPr>
          </a:p>
          <a:p>
            <a:pPr marL="118872" indent="0">
              <a:buNone/>
            </a:pPr>
            <a:r>
              <a:rPr lang="en-US" sz="2000" b="1" dirty="0">
                <a:latin typeface="Courier New" panose="02070309020205020404" pitchFamily="49" charset="0"/>
                <a:cs typeface="Courier New" panose="02070309020205020404" pitchFamily="49" charset="0"/>
              </a:rPr>
              <a:t>	{</a:t>
            </a:r>
          </a:p>
          <a:p>
            <a:pPr marL="118872" indent="0">
              <a:buNone/>
            </a:pPr>
            <a:r>
              <a:rPr lang="en-US" sz="2000" b="1" dirty="0">
                <a:latin typeface="Courier New" panose="02070309020205020404" pitchFamily="49" charset="0"/>
                <a:cs typeface="Courier New" panose="02070309020205020404" pitchFamily="49" charset="0"/>
              </a:rPr>
              <a:t>		$student = new Student;</a:t>
            </a:r>
          </a:p>
          <a:p>
            <a:pPr marL="118872" indent="0">
              <a:buNone/>
            </a:pPr>
            <a:r>
              <a:rPr lang="en-US" sz="2000" b="1" dirty="0">
                <a:latin typeface="Courier New" panose="02070309020205020404" pitchFamily="49" charset="0"/>
                <a:cs typeface="Courier New" panose="02070309020205020404" pitchFamily="49" charset="0"/>
              </a:rPr>
              <a:t>		$student-&gt;name = $request-&gt;name;</a:t>
            </a:r>
          </a:p>
          <a:p>
            <a:pPr marL="118872" indent="0">
              <a:buNone/>
            </a:pPr>
            <a:r>
              <a:rPr lang="en-US" sz="2000" b="1" dirty="0">
                <a:latin typeface="Courier New" panose="02070309020205020404" pitchFamily="49" charset="0"/>
                <a:cs typeface="Courier New" panose="02070309020205020404" pitchFamily="49" charset="0"/>
              </a:rPr>
              <a:t>		$student-&gt;email = $request-&gt;input('email');</a:t>
            </a:r>
          </a:p>
          <a:p>
            <a:pPr marL="118872" indent="0">
              <a:buNone/>
            </a:pPr>
            <a:r>
              <a:rPr lang="en-US" sz="2000" b="1" dirty="0">
                <a:latin typeface="Courier New" panose="02070309020205020404" pitchFamily="49" charset="0"/>
                <a:cs typeface="Courier New" panose="02070309020205020404" pitchFamily="49" charset="0"/>
              </a:rPr>
              <a:t>		$student-&gt;gender = $request-&gt;get('gender');</a:t>
            </a:r>
          </a:p>
          <a:p>
            <a:pPr marL="118872" indent="0">
              <a:buNone/>
            </a:pPr>
            <a:r>
              <a:rPr lang="en-US" sz="2000" b="1" dirty="0">
                <a:latin typeface="Courier New" panose="02070309020205020404" pitchFamily="49" charset="0"/>
                <a:cs typeface="Courier New" panose="02070309020205020404" pitchFamily="49" charset="0"/>
              </a:rPr>
              <a:t>		$student-&gt;age = request()-&gt;age;</a:t>
            </a:r>
          </a:p>
          <a:p>
            <a:pPr marL="118872" indent="0">
              <a:buNone/>
            </a:pPr>
            <a:r>
              <a:rPr lang="en-US" sz="2000" b="1" dirty="0">
                <a:latin typeface="Courier New" panose="02070309020205020404" pitchFamily="49" charset="0"/>
                <a:cs typeface="Courier New" panose="02070309020205020404" pitchFamily="49" charset="0"/>
              </a:rPr>
              <a:t>		$student-&gt;save();</a:t>
            </a:r>
          </a:p>
          <a:p>
            <a:pPr marL="118872" indent="0">
              <a:buNone/>
            </a:pPr>
            <a:endParaRPr lang="en-US" sz="2000" b="1" dirty="0">
              <a:latin typeface="Courier New" panose="02070309020205020404" pitchFamily="49" charset="0"/>
              <a:cs typeface="Courier New" panose="02070309020205020404" pitchFamily="49" charset="0"/>
            </a:endParaRPr>
          </a:p>
          <a:p>
            <a:pPr marL="118872" indent="0">
              <a:buNone/>
            </a:pPr>
            <a:endParaRPr lang="en-US" sz="2000" b="1" dirty="0">
              <a:latin typeface="Courier New" panose="02070309020205020404" pitchFamily="49" charset="0"/>
              <a:cs typeface="Courier New" panose="02070309020205020404" pitchFamily="49" charset="0"/>
            </a:endParaRPr>
          </a:p>
          <a:p>
            <a:pPr marL="118872" indent="0">
              <a:buNone/>
            </a:pPr>
            <a:r>
              <a:rPr lang="en-US" sz="2000" b="1" dirty="0">
                <a:latin typeface="Courier New" panose="02070309020205020404" pitchFamily="49" charset="0"/>
                <a:cs typeface="Courier New" panose="02070309020205020404" pitchFamily="49" charset="0"/>
              </a:rPr>
              <a:t>		return redirect('/students')-&gt;with('success', 'Data saved');</a:t>
            </a:r>
          </a:p>
          <a:p>
            <a:pPr marL="118872" indent="0">
              <a:buNone/>
            </a:pPr>
            <a:r>
              <a:rPr lang="en-US" sz="2000" b="1" dirty="0">
                <a:latin typeface="Courier New" panose="02070309020205020404" pitchFamily="49" charset="0"/>
                <a:cs typeface="Courier New" panose="02070309020205020404" pitchFamily="49" charset="0"/>
              </a:rPr>
              <a:t>	}</a:t>
            </a:r>
          </a:p>
          <a:p>
            <a:pPr marL="118872" indent="0">
              <a:buNone/>
            </a:pPr>
            <a:r>
              <a:rPr lang="en-US" sz="2000" b="1" dirty="0">
                <a:latin typeface="Courier New" panose="02070309020205020404" pitchFamily="49" charset="0"/>
                <a:cs typeface="Courier New" panose="02070309020205020404" pitchFamily="49"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Interacting With The Request</a:t>
            </a:r>
          </a:p>
        </p:txBody>
      </p:sp>
      <p:sp>
        <p:nvSpPr>
          <p:cNvPr id="3" name="Content Placeholder 2"/>
          <p:cNvSpPr>
            <a:spLocks noGrp="1"/>
          </p:cNvSpPr>
          <p:nvPr>
            <p:ph idx="1"/>
          </p:nvPr>
        </p:nvSpPr>
        <p:spPr>
          <a:xfrm>
            <a:off x="457200" y="1775191"/>
            <a:ext cx="8229600" cy="4750153"/>
          </a:xfrm>
        </p:spPr>
        <p:txBody>
          <a:bodyPr>
            <a:normAutofit fontScale="55000" lnSpcReduction="20000"/>
          </a:bodyPr>
          <a:lstStyle/>
          <a:p>
            <a:r>
              <a:rPr lang="en-MY" dirty="0"/>
              <a:t>Request Path, Host, &amp; Method</a:t>
            </a:r>
          </a:p>
          <a:p>
            <a:pPr lvl="1"/>
            <a:r>
              <a:rPr lang="en-MY" dirty="0"/>
              <a:t>Retrieving The Request Path</a:t>
            </a:r>
          </a:p>
          <a:p>
            <a:pPr marL="768096" lvl="2"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uri</a:t>
            </a:r>
            <a:r>
              <a:rPr lang="en-US" sz="2000" b="1" dirty="0">
                <a:latin typeface="Courier New" panose="02070309020205020404" pitchFamily="49" charset="0"/>
                <a:cs typeface="Courier New" panose="02070309020205020404" pitchFamily="49" charset="0"/>
              </a:rPr>
              <a:t>= $request-&gt;path();</a:t>
            </a:r>
          </a:p>
          <a:p>
            <a:pPr marL="768096" lvl="2" indent="0">
              <a:buNone/>
            </a:pPr>
            <a:endParaRPr lang="en-MY" dirty="0"/>
          </a:p>
          <a:p>
            <a:pPr lvl="1"/>
            <a:r>
              <a:rPr lang="en-MY" dirty="0"/>
              <a:t>Inspecting The Request Path / Route</a:t>
            </a:r>
          </a:p>
          <a:p>
            <a:pPr marL="768096" lvl="2" indent="0">
              <a:buNone/>
            </a:pPr>
            <a:r>
              <a:rPr lang="en-US" sz="2000" b="1" dirty="0">
                <a:latin typeface="Courier New" panose="02070309020205020404" pitchFamily="49" charset="0"/>
                <a:cs typeface="Courier New" panose="02070309020205020404" pitchFamily="49" charset="0"/>
              </a:rPr>
              <a:t>if ($request-&gt;is('admin/*'))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if ($request-&gt;</a:t>
            </a:r>
            <a:r>
              <a:rPr lang="en-US" sz="2000" b="1" dirty="0" err="1">
                <a:latin typeface="Courier New" panose="02070309020205020404" pitchFamily="49" charset="0"/>
                <a:cs typeface="Courier New" panose="02070309020205020404" pitchFamily="49" charset="0"/>
              </a:rPr>
              <a:t>routeIs</a:t>
            </a:r>
            <a:r>
              <a:rPr lang="en-US" sz="2000" b="1" dirty="0">
                <a:latin typeface="Courier New" panose="02070309020205020404" pitchFamily="49" charset="0"/>
                <a:cs typeface="Courier New" panose="02070309020205020404" pitchFamily="49" charset="0"/>
              </a:rPr>
              <a:t>('admin.*'))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Retrieving The Request URL</a:t>
            </a:r>
          </a:p>
          <a:p>
            <a:pPr marL="768096" lvl="2"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 = $request-&gt;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urlWithQueryString</a:t>
            </a:r>
            <a:r>
              <a:rPr lang="en-US" sz="2000" b="1" dirty="0">
                <a:latin typeface="Courier New" panose="02070309020205020404" pitchFamily="49" charset="0"/>
                <a:cs typeface="Courier New" panose="02070309020205020404" pitchFamily="49" charset="0"/>
              </a:rPr>
              <a:t> = $request-&gt;</a:t>
            </a:r>
            <a:r>
              <a:rPr lang="en-US" sz="2000" b="1" dirty="0" err="1">
                <a:latin typeface="Courier New" panose="02070309020205020404" pitchFamily="49" charset="0"/>
                <a:cs typeface="Courier New" panose="02070309020205020404" pitchFamily="49" charset="0"/>
              </a:rPr>
              <a:t>fullUrl</a:t>
            </a: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Retrieving The Request Host</a:t>
            </a:r>
          </a:p>
          <a:p>
            <a:pPr marL="768096" lvl="2" indent="0">
              <a:buNone/>
            </a:pPr>
            <a:r>
              <a:rPr lang="en-US" sz="2000" b="1" dirty="0">
                <a:latin typeface="Courier New" panose="02070309020205020404" pitchFamily="49" charset="0"/>
                <a:cs typeface="Courier New" panose="02070309020205020404" pitchFamily="49" charset="0"/>
              </a:rPr>
              <a:t>$request-&gt;host();</a:t>
            </a:r>
          </a:p>
          <a:p>
            <a:pPr marL="768096" lvl="2" indent="0">
              <a:buNone/>
            </a:pPr>
            <a:r>
              <a:rPr lang="en-US" sz="2000" b="1" dirty="0">
                <a:latin typeface="Courier New" panose="02070309020205020404" pitchFamily="49" charset="0"/>
                <a:cs typeface="Courier New" panose="02070309020205020404" pitchFamily="49" charset="0"/>
              </a:rPr>
              <a:t>$request-&gt;</a:t>
            </a:r>
            <a:r>
              <a:rPr lang="en-US" sz="2000" b="1" dirty="0" err="1">
                <a:latin typeface="Courier New" panose="02070309020205020404" pitchFamily="49" charset="0"/>
                <a:cs typeface="Courier New" panose="02070309020205020404" pitchFamily="49" charset="0"/>
              </a:rPr>
              <a:t>httpHost</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$request-&gt;</a:t>
            </a:r>
            <a:r>
              <a:rPr lang="en-US" sz="2000" b="1" dirty="0" err="1">
                <a:latin typeface="Courier New" panose="02070309020205020404" pitchFamily="49" charset="0"/>
                <a:cs typeface="Courier New" panose="02070309020205020404" pitchFamily="49" charset="0"/>
              </a:rPr>
              <a:t>schemeAndHttpHost</a:t>
            </a: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Retrieving The Request Method</a:t>
            </a:r>
          </a:p>
          <a:p>
            <a:pPr marL="768096" lvl="2" indent="0">
              <a:buNone/>
            </a:pPr>
            <a:r>
              <a:rPr lang="en-US" sz="2000" b="1" dirty="0">
                <a:latin typeface="Courier New" panose="02070309020205020404" pitchFamily="49" charset="0"/>
                <a:cs typeface="Courier New" panose="02070309020205020404" pitchFamily="49" charset="0"/>
              </a:rPr>
              <a:t>$method = $request-&gt;method();</a:t>
            </a:r>
          </a:p>
          <a:p>
            <a:pPr marL="768096" lvl="2" indent="0">
              <a:buNone/>
            </a:pPr>
            <a:r>
              <a:rPr lang="en-US" sz="2000" b="1" dirty="0">
                <a:latin typeface="Courier New" panose="02070309020205020404" pitchFamily="49" charset="0"/>
                <a:cs typeface="Courier New" panose="02070309020205020404" pitchFamily="49" charset="0"/>
              </a:rPr>
              <a:t>if ($request-&gt;</a:t>
            </a:r>
            <a:r>
              <a:rPr lang="en-US" sz="2000" b="1" dirty="0" err="1">
                <a:latin typeface="Courier New" panose="02070309020205020404" pitchFamily="49" charset="0"/>
                <a:cs typeface="Courier New" panose="02070309020205020404" pitchFamily="49" charset="0"/>
              </a:rPr>
              <a:t>isMethod</a:t>
            </a:r>
            <a:r>
              <a:rPr lang="en-US" sz="2000" b="1" dirty="0">
                <a:latin typeface="Courier New" panose="02070309020205020404" pitchFamily="49" charset="0"/>
                <a:cs typeface="Courier New" panose="02070309020205020404" pitchFamily="49" charset="0"/>
              </a:rPr>
              <a:t>('post'))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3310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Interacting With The Request</a:t>
            </a:r>
          </a:p>
        </p:txBody>
      </p:sp>
      <p:sp>
        <p:nvSpPr>
          <p:cNvPr id="3" name="Content Placeholder 2"/>
          <p:cNvSpPr>
            <a:spLocks noGrp="1"/>
          </p:cNvSpPr>
          <p:nvPr>
            <p:ph idx="1"/>
          </p:nvPr>
        </p:nvSpPr>
        <p:spPr/>
        <p:txBody>
          <a:bodyPr>
            <a:normAutofit fontScale="62500" lnSpcReduction="20000"/>
          </a:bodyPr>
          <a:lstStyle/>
          <a:p>
            <a:r>
              <a:rPr lang="en-MY" dirty="0"/>
              <a:t>Request Headers</a:t>
            </a:r>
          </a:p>
          <a:p>
            <a:pPr lvl="1"/>
            <a:r>
              <a:rPr lang="en-MY" dirty="0"/>
              <a:t>Retrieving the request header</a:t>
            </a:r>
          </a:p>
          <a:p>
            <a:pPr marL="768096" lvl="2" indent="0">
              <a:buNone/>
            </a:pPr>
            <a:r>
              <a:rPr lang="en-US" sz="2000" b="1" dirty="0">
                <a:latin typeface="Courier New" panose="02070309020205020404" pitchFamily="49" charset="0"/>
                <a:cs typeface="Courier New" panose="02070309020205020404" pitchFamily="49" charset="0"/>
              </a:rPr>
              <a:t>$header= $request-&gt;header('X-Header-Name’);</a:t>
            </a:r>
          </a:p>
          <a:p>
            <a:pPr marL="768096" lvl="2" indent="0">
              <a:buNone/>
            </a:pPr>
            <a:endParaRPr lang="en-MY" dirty="0"/>
          </a:p>
          <a:p>
            <a:pPr marL="768096" lvl="2" indent="0">
              <a:buNone/>
            </a:pPr>
            <a:r>
              <a:rPr lang="en-US" sz="2000" b="1" dirty="0">
                <a:latin typeface="Courier New" panose="02070309020205020404" pitchFamily="49" charset="0"/>
                <a:cs typeface="Courier New" panose="02070309020205020404" pitchFamily="49" charset="0"/>
              </a:rPr>
              <a:t>$header= $request-&gt;header('X-Header-Name', 'default');</a:t>
            </a:r>
          </a:p>
          <a:p>
            <a:pPr marL="768096" lvl="2" indent="0">
              <a:buNone/>
            </a:pPr>
            <a:endParaRPr lang="en-MY" dirty="0"/>
          </a:p>
          <a:p>
            <a:pPr lvl="1"/>
            <a:r>
              <a:rPr lang="en-MY" dirty="0"/>
              <a:t>Determine if the request contains a given header</a:t>
            </a:r>
          </a:p>
          <a:p>
            <a:pPr marL="768096" lvl="2" indent="0">
              <a:buNone/>
            </a:pPr>
            <a:r>
              <a:rPr lang="en-US" sz="2000" b="1" dirty="0">
                <a:latin typeface="Courier New" panose="02070309020205020404" pitchFamily="49" charset="0"/>
                <a:cs typeface="Courier New" panose="02070309020205020404" pitchFamily="49" charset="0"/>
              </a:rPr>
              <a:t>if ($request-&gt;</a:t>
            </a:r>
            <a:r>
              <a:rPr lang="en-US" sz="2000" b="1" dirty="0" err="1">
                <a:latin typeface="Courier New" panose="02070309020205020404" pitchFamily="49" charset="0"/>
                <a:cs typeface="Courier New" panose="02070309020205020404" pitchFamily="49" charset="0"/>
              </a:rPr>
              <a:t>hasHeader</a:t>
            </a:r>
            <a:r>
              <a:rPr lang="en-US" sz="2000" b="1" dirty="0">
                <a:latin typeface="Courier New" panose="02070309020205020404" pitchFamily="49" charset="0"/>
                <a:cs typeface="Courier New" panose="02070309020205020404" pitchFamily="49" charset="0"/>
              </a:rPr>
              <a:t>('X-Header-Name'))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Retrieving the bearer token from the request header</a:t>
            </a:r>
          </a:p>
          <a:p>
            <a:pPr marL="768096" lvl="2" indent="0">
              <a:buNone/>
            </a:pPr>
            <a:r>
              <a:rPr lang="en-US" sz="2000" b="1" dirty="0">
                <a:latin typeface="Courier New" panose="02070309020205020404" pitchFamily="49" charset="0"/>
                <a:cs typeface="Courier New" panose="02070309020205020404" pitchFamily="49" charset="0"/>
              </a:rPr>
              <a:t>$token = $request-&gt;header('Authorization');</a:t>
            </a:r>
          </a:p>
          <a:p>
            <a:pPr marL="768096" lvl="2" indent="0">
              <a:buNone/>
            </a:pPr>
            <a:r>
              <a:rPr lang="en-US" sz="2000" b="1" dirty="0">
                <a:latin typeface="Courier New" panose="02070309020205020404" pitchFamily="49" charset="0"/>
                <a:cs typeface="Courier New" panose="02070309020205020404" pitchFamily="49" charset="0"/>
              </a:rPr>
              <a:t>// return "Authorization: Bearer: eyJ0......”</a:t>
            </a:r>
          </a:p>
          <a:p>
            <a:pPr marL="768096" lvl="2" indent="0">
              <a:buNone/>
            </a:pPr>
            <a:endParaRPr lang="en-US" sz="2000" b="1" dirty="0">
              <a:latin typeface="Courier New" panose="02070309020205020404" pitchFamily="49" charset="0"/>
              <a:cs typeface="Courier New" panose="02070309020205020404" pitchFamily="49" charset="0"/>
            </a:endParaRPr>
          </a:p>
          <a:p>
            <a:pPr marL="768096" lvl="2" indent="0">
              <a:buNone/>
            </a:pPr>
            <a:r>
              <a:rPr lang="en-US" sz="2000" b="1" dirty="0">
                <a:latin typeface="Courier New" panose="02070309020205020404" pitchFamily="49" charset="0"/>
                <a:cs typeface="Courier New" panose="02070309020205020404" pitchFamily="49" charset="0"/>
              </a:rPr>
              <a:t>$token = $request-&gt;</a:t>
            </a:r>
            <a:r>
              <a:rPr lang="en-US" sz="2000" b="1" dirty="0" err="1">
                <a:latin typeface="Courier New" panose="02070309020205020404" pitchFamily="49" charset="0"/>
                <a:cs typeface="Courier New" panose="02070309020205020404" pitchFamily="49" charset="0"/>
              </a:rPr>
              <a:t>bearerToken</a:t>
            </a:r>
            <a:r>
              <a:rPr lang="en-US" sz="2000" b="1" dirty="0">
                <a:latin typeface="Courier New" panose="02070309020205020404" pitchFamily="49" charset="0"/>
                <a:cs typeface="Courier New" panose="02070309020205020404" pitchFamily="49" charset="0"/>
              </a:rPr>
              <a:t>();</a:t>
            </a:r>
          </a:p>
          <a:p>
            <a:pPr marL="118872" indent="0">
              <a:buNone/>
            </a:pPr>
            <a:endParaRPr lang="en-MY" dirty="0"/>
          </a:p>
          <a:p>
            <a:pPr marL="118872" indent="0">
              <a:buNone/>
            </a:pPr>
            <a:endParaRPr lang="en-MY" dirty="0"/>
          </a:p>
          <a:p>
            <a:r>
              <a:rPr lang="en-MY" dirty="0"/>
              <a:t>Request IP Address</a:t>
            </a:r>
          </a:p>
          <a:p>
            <a:pPr lvl="1"/>
            <a:r>
              <a:rPr lang="en-MY" dirty="0"/>
              <a:t>Retrieving the IP address</a:t>
            </a:r>
          </a:p>
          <a:p>
            <a:pPr marL="768096" lvl="2"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ipAddress</a:t>
            </a:r>
            <a:r>
              <a:rPr lang="en-US" sz="2000" b="1" dirty="0">
                <a:latin typeface="Courier New" panose="02070309020205020404" pitchFamily="49" charset="0"/>
                <a:cs typeface="Courier New" panose="02070309020205020404" pitchFamily="49" charset="0"/>
              </a:rPr>
              <a:t> = $request-&gt;</a:t>
            </a:r>
            <a:r>
              <a:rPr lang="en-US" sz="2000" b="1" dirty="0" err="1">
                <a:latin typeface="Courier New" panose="02070309020205020404" pitchFamily="49" charset="0"/>
                <a:cs typeface="Courier New" panose="02070309020205020404" pitchFamily="49" charset="0"/>
              </a:rPr>
              <a:t>ip</a:t>
            </a:r>
            <a:r>
              <a:rPr lang="en-US" sz="2000" b="1" dirty="0">
                <a:latin typeface="Courier New" panose="02070309020205020404" pitchFamily="49" charset="0"/>
                <a:cs typeface="Courier New" panose="02070309020205020404" pitchFamily="49" charset="0"/>
              </a:rPr>
              <a:t>();</a:t>
            </a:r>
            <a:endParaRPr lang="en-MY" dirty="0"/>
          </a:p>
          <a:p>
            <a:pPr marL="768096" lvl="2" indent="0">
              <a:buNone/>
            </a:pP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6141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Interacting With The Request</a:t>
            </a:r>
          </a:p>
        </p:txBody>
      </p:sp>
      <p:sp>
        <p:nvSpPr>
          <p:cNvPr id="3" name="Content Placeholder 2"/>
          <p:cNvSpPr>
            <a:spLocks noGrp="1"/>
          </p:cNvSpPr>
          <p:nvPr>
            <p:ph idx="1"/>
          </p:nvPr>
        </p:nvSpPr>
        <p:spPr>
          <a:xfrm>
            <a:off x="457200" y="1775191"/>
            <a:ext cx="8229600" cy="4750153"/>
          </a:xfrm>
        </p:spPr>
        <p:txBody>
          <a:bodyPr>
            <a:normAutofit fontScale="47500" lnSpcReduction="20000"/>
          </a:bodyPr>
          <a:lstStyle/>
          <a:p>
            <a:r>
              <a:rPr lang="en-MY" dirty="0"/>
              <a:t>Content Negotiation</a:t>
            </a:r>
          </a:p>
          <a:p>
            <a:pPr lvl="1"/>
            <a:r>
              <a:rPr lang="en-MY" dirty="0"/>
              <a:t>Retrieving all the content types accepted by the request</a:t>
            </a:r>
          </a:p>
          <a:p>
            <a:pPr marL="768096" lvl="2"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contentTypes</a:t>
            </a:r>
            <a:r>
              <a:rPr lang="en-US" sz="2000" b="1" dirty="0">
                <a:latin typeface="Courier New" panose="02070309020205020404" pitchFamily="49" charset="0"/>
                <a:cs typeface="Courier New" panose="02070309020205020404" pitchFamily="49" charset="0"/>
              </a:rPr>
              <a:t> = $request-&gt;</a:t>
            </a:r>
            <a:r>
              <a:rPr lang="en-US" sz="2000" b="1" dirty="0" err="1">
                <a:latin typeface="Courier New" panose="02070309020205020404" pitchFamily="49" charset="0"/>
                <a:cs typeface="Courier New" panose="02070309020205020404" pitchFamily="49" charset="0"/>
              </a:rPr>
              <a:t>getAcceptableContentTypes</a:t>
            </a: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To accepts an array of content types</a:t>
            </a:r>
          </a:p>
          <a:p>
            <a:pPr marL="768096" lvl="2" indent="0">
              <a:buNone/>
            </a:pPr>
            <a:r>
              <a:rPr lang="en-US" sz="2000" b="1" dirty="0">
                <a:latin typeface="Courier New" panose="02070309020205020404" pitchFamily="49" charset="0"/>
                <a:cs typeface="Courier New" panose="02070309020205020404" pitchFamily="49" charset="0"/>
              </a:rPr>
              <a:t>if ($request-&gt;accepts(['text/html', 'application/</a:t>
            </a:r>
            <a:r>
              <a:rPr lang="en-US" sz="2000" b="1" dirty="0" err="1">
                <a:latin typeface="Courier New" panose="02070309020205020404" pitchFamily="49" charset="0"/>
                <a:cs typeface="Courier New" panose="02070309020205020404" pitchFamily="49" charset="0"/>
              </a:rPr>
              <a:t>json</a:t>
            </a: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To determine which content type is most preferred by the request</a:t>
            </a:r>
          </a:p>
          <a:p>
            <a:pPr marL="768096" lvl="2" indent="0">
              <a:buNone/>
            </a:pPr>
            <a:r>
              <a:rPr lang="en-US" sz="2000" b="1" dirty="0">
                <a:latin typeface="Courier New" panose="02070309020205020404" pitchFamily="49" charset="0"/>
                <a:cs typeface="Courier New" panose="02070309020205020404" pitchFamily="49" charset="0"/>
              </a:rPr>
              <a:t>$preferred = $request-&gt;prefers(['text/html', 'application/</a:t>
            </a:r>
            <a:r>
              <a:rPr lang="en-US" sz="2000" b="1" dirty="0" err="1">
                <a:latin typeface="Courier New" panose="02070309020205020404" pitchFamily="49" charset="0"/>
                <a:cs typeface="Courier New" panose="02070309020205020404" pitchFamily="49" charset="0"/>
              </a:rPr>
              <a:t>json</a:t>
            </a: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pPr lvl="1"/>
            <a:r>
              <a:rPr lang="en-MY" dirty="0"/>
              <a:t>To quickly determine if the incoming request expects a JSON response</a:t>
            </a:r>
          </a:p>
          <a:p>
            <a:pPr marL="768096" lvl="2" indent="0">
              <a:buNone/>
            </a:pPr>
            <a:r>
              <a:rPr lang="en-US" sz="2000" b="1" dirty="0">
                <a:latin typeface="Courier New" panose="02070309020205020404" pitchFamily="49" charset="0"/>
                <a:cs typeface="Courier New" panose="02070309020205020404" pitchFamily="49" charset="0"/>
              </a:rPr>
              <a:t>if ($request-&gt;</a:t>
            </a:r>
            <a:r>
              <a:rPr lang="en-US" sz="2000" b="1" dirty="0" err="1">
                <a:latin typeface="Courier New" panose="02070309020205020404" pitchFamily="49" charset="0"/>
                <a:cs typeface="Courier New" panose="02070309020205020404" pitchFamily="49" charset="0"/>
              </a:rPr>
              <a:t>expectsJson</a:t>
            </a: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a:p>
            <a:pPr marL="768096" lvl="2" indent="0">
              <a:buNone/>
            </a:pPr>
            <a:endParaRPr lang="en-MY" dirty="0"/>
          </a:p>
          <a:p>
            <a:r>
              <a:rPr lang="en-MY" dirty="0"/>
              <a:t>PSR-7 Requests</a:t>
            </a:r>
          </a:p>
          <a:p>
            <a:pPr lvl="1"/>
            <a:r>
              <a:rPr lang="en-MY" dirty="0"/>
              <a:t>To obtain an instance of a PSR-7 request instead of a Laravel request, need to install some libraries</a:t>
            </a:r>
          </a:p>
          <a:p>
            <a:pPr marL="768096" lvl="2" indent="0">
              <a:buNone/>
            </a:pPr>
            <a:r>
              <a:rPr lang="en-US" sz="2000" b="1" dirty="0">
                <a:latin typeface="Courier New" panose="02070309020205020404" pitchFamily="49" charset="0"/>
                <a:cs typeface="Courier New" panose="02070309020205020404" pitchFamily="49" charset="0"/>
              </a:rPr>
              <a:t>composer require </a:t>
            </a:r>
            <a:r>
              <a:rPr lang="en-US" sz="2000" b="1" dirty="0" err="1">
                <a:latin typeface="Courier New" panose="02070309020205020404" pitchFamily="49" charset="0"/>
                <a:cs typeface="Courier New" panose="02070309020205020404" pitchFamily="49" charset="0"/>
              </a:rPr>
              <a:t>symfony</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psr</a:t>
            </a:r>
            <a:r>
              <a:rPr lang="en-US" sz="2000" b="1" dirty="0">
                <a:latin typeface="Courier New" panose="02070309020205020404" pitchFamily="49" charset="0"/>
                <a:cs typeface="Courier New" panose="02070309020205020404" pitchFamily="49" charset="0"/>
              </a:rPr>
              <a:t>-http-message-bridge</a:t>
            </a:r>
          </a:p>
          <a:p>
            <a:pPr marL="768096" lvl="2" indent="0">
              <a:buNone/>
            </a:pPr>
            <a:r>
              <a:rPr lang="en-US" sz="2000" b="1" dirty="0">
                <a:latin typeface="Courier New" panose="02070309020205020404" pitchFamily="49" charset="0"/>
                <a:cs typeface="Courier New" panose="02070309020205020404" pitchFamily="49" charset="0"/>
              </a:rPr>
              <a:t>composer require </a:t>
            </a:r>
            <a:r>
              <a:rPr lang="en-US" sz="2000" b="1" dirty="0" err="1">
                <a:latin typeface="Courier New" panose="02070309020205020404" pitchFamily="49" charset="0"/>
                <a:cs typeface="Courier New" panose="02070309020205020404" pitchFamily="49" charset="0"/>
              </a:rPr>
              <a:t>nyholm</a:t>
            </a:r>
            <a:r>
              <a:rPr lang="en-US" sz="2000" b="1" dirty="0">
                <a:latin typeface="Courier New" panose="02070309020205020404" pitchFamily="49" charset="0"/>
                <a:cs typeface="Courier New" panose="02070309020205020404" pitchFamily="49" charset="0"/>
              </a:rPr>
              <a:t>/psr7</a:t>
            </a:r>
          </a:p>
          <a:p>
            <a:pPr marL="768096" lvl="2" indent="0">
              <a:buNone/>
            </a:pPr>
            <a:endParaRPr lang="en-MY" dirty="0"/>
          </a:p>
          <a:p>
            <a:pPr lvl="1"/>
            <a:r>
              <a:rPr lang="en-MY" dirty="0"/>
              <a:t>You can get a PSR-7 request by type-hinting the request interface on your route closure or controller method</a:t>
            </a:r>
          </a:p>
          <a:p>
            <a:pPr marL="768096" lvl="2" indent="0">
              <a:buNone/>
            </a:pPr>
            <a:r>
              <a:rPr lang="en-US" sz="2000" b="1" dirty="0">
                <a:latin typeface="Courier New" panose="02070309020205020404" pitchFamily="49" charset="0"/>
                <a:cs typeface="Courier New" panose="02070309020205020404" pitchFamily="49" charset="0"/>
              </a:rPr>
              <a:t>use </a:t>
            </a:r>
            <a:r>
              <a:rPr lang="en-US" sz="2000" b="1" dirty="0" err="1">
                <a:latin typeface="Courier New" panose="02070309020205020404" pitchFamily="49" charset="0"/>
                <a:cs typeface="Courier New" panose="02070309020205020404" pitchFamily="49" charset="0"/>
              </a:rPr>
              <a:t>Psr</a:t>
            </a:r>
            <a:r>
              <a:rPr lang="en-US" sz="2000" b="1" dirty="0">
                <a:latin typeface="Courier New" panose="02070309020205020404" pitchFamily="49" charset="0"/>
                <a:cs typeface="Courier New" panose="02070309020205020404" pitchFamily="49" charset="0"/>
              </a:rPr>
              <a:t>\Http\Message\</a:t>
            </a:r>
            <a:r>
              <a:rPr lang="en-US" sz="2000" b="1" dirty="0" err="1">
                <a:latin typeface="Courier New" panose="02070309020205020404" pitchFamily="49" charset="0"/>
                <a:cs typeface="Courier New" panose="02070309020205020404" pitchFamily="49" charset="0"/>
              </a:rPr>
              <a:t>ServerRequestInterface</a:t>
            </a:r>
            <a:r>
              <a:rPr lang="en-US" sz="2000" b="1" dirty="0">
                <a:latin typeface="Courier New" panose="02070309020205020404" pitchFamily="49" charset="0"/>
                <a:cs typeface="Courier New" panose="02070309020205020404" pitchFamily="49" charset="0"/>
              </a:rPr>
              <a:t>;</a:t>
            </a:r>
          </a:p>
          <a:p>
            <a:pPr marL="768096" lvl="2" indent="0">
              <a:buNone/>
            </a:pPr>
            <a:r>
              <a:rPr lang="en-US" sz="2000" b="1" dirty="0">
                <a:latin typeface="Courier New" panose="02070309020205020404" pitchFamily="49" charset="0"/>
                <a:cs typeface="Courier New" panose="02070309020205020404" pitchFamily="49" charset="0"/>
              </a:rPr>
              <a:t> </a:t>
            </a:r>
          </a:p>
          <a:p>
            <a:pPr marL="768096" lvl="2" indent="0">
              <a:buNone/>
            </a:pPr>
            <a:r>
              <a:rPr lang="en-US" sz="2000" b="1" dirty="0">
                <a:latin typeface="Courier New" panose="02070309020205020404" pitchFamily="49" charset="0"/>
                <a:cs typeface="Courier New" panose="02070309020205020404" pitchFamily="49" charset="0"/>
              </a:rPr>
              <a:t>Route::get('/', function (</a:t>
            </a:r>
            <a:r>
              <a:rPr lang="en-US" sz="2000" b="1" dirty="0" err="1">
                <a:latin typeface="Courier New" panose="02070309020205020404" pitchFamily="49" charset="0"/>
                <a:cs typeface="Courier New" panose="02070309020205020404" pitchFamily="49" charset="0"/>
              </a:rPr>
              <a:t>ServerRequestInterface</a:t>
            </a:r>
            <a:r>
              <a:rPr lang="en-US" sz="2000" b="1" dirty="0">
                <a:latin typeface="Courier New" panose="02070309020205020404" pitchFamily="49" charset="0"/>
                <a:cs typeface="Courier New" panose="02070309020205020404" pitchFamily="49" charset="0"/>
              </a:rPr>
              <a:t> $request) {</a:t>
            </a:r>
          </a:p>
          <a:p>
            <a:pPr marL="768096" lvl="2" indent="0">
              <a:buNone/>
            </a:pPr>
            <a:r>
              <a:rPr lang="en-US" sz="2000" b="1" dirty="0">
                <a:latin typeface="Courier New" panose="02070309020205020404" pitchFamily="49" charset="0"/>
                <a:cs typeface="Courier New" panose="02070309020205020404" pitchFamily="49" charset="0"/>
              </a:rPr>
              <a:t>    // ...</a:t>
            </a:r>
          </a:p>
          <a:p>
            <a:pPr marL="768096" lvl="2" indent="0">
              <a:buNone/>
            </a:pP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62112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27124</TotalTime>
  <Words>4123</Words>
  <Application>Microsoft Macintosh PowerPoint</Application>
  <PresentationFormat>On-screen Show (4:3)</PresentationFormat>
  <Paragraphs>699</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Wingdings</vt:lpstr>
      <vt:lpstr>Wingdings 2</vt:lpstr>
      <vt:lpstr>Wingdings 3</vt:lpstr>
      <vt:lpstr>Module</vt:lpstr>
      <vt:lpstr>Laravel Virtual Training Laravel Request &amp; Response  Mohd Dhiyaulhaq bin Mohd Ja'afar 26th June 2023 </vt:lpstr>
      <vt:lpstr>Chip-in</vt:lpstr>
      <vt:lpstr>Recap</vt:lpstr>
      <vt:lpstr>Scope</vt:lpstr>
      <vt:lpstr>Laravel HTTP Request</vt:lpstr>
      <vt:lpstr>Interacting With The Request</vt:lpstr>
      <vt:lpstr>Interacting With The Request</vt:lpstr>
      <vt:lpstr>Interacting With The Request</vt:lpstr>
      <vt:lpstr>Interacting With The Request</vt:lpstr>
      <vt:lpstr>Input</vt:lpstr>
      <vt:lpstr>Input</vt:lpstr>
      <vt:lpstr>Input</vt:lpstr>
      <vt:lpstr>Input</vt:lpstr>
      <vt:lpstr>Input</vt:lpstr>
      <vt:lpstr>Input</vt:lpstr>
      <vt:lpstr>Input</vt:lpstr>
      <vt:lpstr>Input</vt:lpstr>
      <vt:lpstr>Input</vt:lpstr>
      <vt:lpstr>Input</vt:lpstr>
      <vt:lpstr>Files</vt:lpstr>
      <vt:lpstr>Files</vt:lpstr>
      <vt:lpstr>Configuring Trusted Proxies</vt:lpstr>
      <vt:lpstr>Configuring Trusted Proxies</vt:lpstr>
      <vt:lpstr>Configuring Trusted Hosts</vt:lpstr>
      <vt:lpstr>Laravel HTTP Response</vt:lpstr>
      <vt:lpstr>Creating Responses</vt:lpstr>
      <vt:lpstr>Creating Responses</vt:lpstr>
      <vt:lpstr>Creating Responses</vt:lpstr>
      <vt:lpstr>Creating Responses</vt:lpstr>
      <vt:lpstr>Redirects</vt:lpstr>
      <vt:lpstr>Redirects</vt:lpstr>
      <vt:lpstr>Redirects</vt:lpstr>
      <vt:lpstr>Other Response Types</vt:lpstr>
      <vt:lpstr>Other Response Types</vt:lpstr>
      <vt:lpstr>Response Macros</vt:lpstr>
      <vt:lpstr>Elania Resources</vt:lpstr>
    </vt:vector>
  </TitlesOfParts>
  <Manager/>
  <Company>Elania Resources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 Virtual Training</dc:title>
  <dc:subject/>
  <dc:creator>Virtual Perak Technology</dc:creator>
  <cp:keywords/>
  <dc:description/>
  <cp:lastModifiedBy>Microsoft Office User</cp:lastModifiedBy>
  <cp:revision>564</cp:revision>
  <dcterms:created xsi:type="dcterms:W3CDTF">2020-02-01T18:34:09Z</dcterms:created>
  <dcterms:modified xsi:type="dcterms:W3CDTF">2023-06-26T12:53:36Z</dcterms:modified>
  <cp:category/>
</cp:coreProperties>
</file>