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49.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25"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8" name="PlaceHolder 5"/>
          <p:cNvSpPr>
            <a:spLocks noGrp="1"/>
          </p:cNvSpPr>
          <p:nvPr>
            <p:ph type="sldNum"/>
          </p:nvPr>
        </p:nvSpPr>
        <p:spPr>
          <a:xfrm>
            <a:off x="4399200" y="9555480"/>
            <a:ext cx="3372840" cy="502560"/>
          </a:xfrm>
          <a:prstGeom prst="rect">
            <a:avLst/>
          </a:prstGeom>
        </p:spPr>
        <p:txBody>
          <a:bodyPr lIns="0" rIns="0" tIns="0" bIns="0" anchor="b"/>
          <a:p>
            <a:pPr algn="r"/>
            <a:fld id="{55D250EC-C5C2-4FBE-8A97-809F536CBB0D}"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3EC00AB-FE76-4218-9BF6-94A498CEC81C}"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7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51BC604-A707-491F-BB31-897A5E2E6660}"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7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BD0F861A-9F76-459A-A7EE-60BF894D166C}"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7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6206806-3316-4363-9CBE-153DD6E7E19F}"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8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DBB5AFB-4B78-429E-B4E5-E92AB112C807}"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8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88D88414-E314-4418-BD0B-B40F4C3EA654}"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8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1F2BA478-D63D-4399-AEE6-D1A2593E7C73}"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8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CE902D7-2429-481B-A721-91AA9E582ED6}"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8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1F924A1-7FD7-4A4F-8F8E-EBDFAD759CAE}"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9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1061DDF-851B-45EF-82EA-44C12DF8C7E0}"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07BE7E0-97BD-4397-A721-ECB06B651335}"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9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AFC7B89-AFCC-4FF6-B030-876B7413E4B7}"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9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5DA9ABA-6ADD-4FBE-8A1F-FBC84C8174AC}"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9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F80B18D-D672-4C95-87B7-C23D545402B1}"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9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5BF3DAD-BFA6-4057-ABEE-E9C17B9A68AD}"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0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409A094-29E5-4836-A9C5-893019B496DB}"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0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CBEB547-D232-4ADA-80FF-E841FE91F9F3}"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0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819E5F0-E19D-4F0F-883B-D30BD63D55EC}"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0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CE7F970-05AC-41CE-8974-7BC7A792D962}"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0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F6702994-8A7B-4181-B0FD-C756C892166F}"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1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D7B163B-282F-4912-A01A-8A53F674862F}"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6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A576BE5-9516-4014-8816-A687A1D19FC7}"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1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DABD5CC-C9E6-4294-8293-8AD74EA260E8}"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1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2BAEAB2-F34A-464B-981D-F37F3E4B72A8}"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1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2AE22C8D-ADCE-4A3F-9257-3A229DD85ACE}"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1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D0B8C8A-1D0F-49C7-9138-E968D057341E}"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2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E4113CF-92BC-4F3A-A477-9ACC95A9BA68}"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2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6F8E4ED-2D36-4961-9E5A-03DB43318AA1}"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2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8FABBF8-F052-4864-8176-A2572DBF2F09}"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2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284F1D82-3E69-4AE7-8977-A720C8D79226}"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2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18A7647-C019-4543-90A6-C0AFD199FCCC}"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3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F536C9AF-87A5-48B4-8DF0-1B2ED0A38D01}"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6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18885CB-E633-4507-98D8-5A26A9018509}"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3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816569F-4448-48BE-9C7C-8A4573AFADB7}"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3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4BD884F-6E09-4A8E-A861-72855D65F148}"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3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C358E1F-15F3-4211-B942-44AC242D9DD3}"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3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838A0948-67F2-4C01-8C21-BE4E9CF97BE5}"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4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2ED8E1E5-26AC-44E7-9255-CE2696E79EC7}"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4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1122DB8A-A293-4CDF-B2B3-C609D312F8C4}"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4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AEBD6C5-C388-43EF-A2D7-14A1863C5494}" type="slidenum">
              <a:rPr b="0" lang="en-US" sz="1300" spc="-1" strike="noStrike">
                <a:solidFill>
                  <a:srgbClr val="000000"/>
                </a:solidFill>
                <a:uFill>
                  <a:solidFill>
                    <a:srgbClr val="ffffff"/>
                  </a:solidFill>
                </a:uFill>
                <a:latin typeface="+mn-lt"/>
                <a:ea typeface="+mn-ea"/>
              </a:rPr>
              <a:t>&lt;number&gt;</a:t>
            </a:fld>
            <a:endParaRPr b="0" lang="en-US" sz="13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4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BDF745C5-2C35-45B2-A52D-1B5379D62E94}" type="slidenum">
              <a:rPr b="0" lang="en-US" sz="1300" spc="-1" strike="noStrike">
                <a:solidFill>
                  <a:srgbClr val="000000"/>
                </a:solidFill>
                <a:uFill>
                  <a:solidFill>
                    <a:srgbClr val="ffffff"/>
                  </a:solidFill>
                </a:uFill>
                <a:latin typeface="+mn-lt"/>
                <a:ea typeface="+mn-ea"/>
              </a:rPr>
              <a:t>&lt;number&gt;</a:t>
            </a:fld>
            <a:endParaRPr b="0" lang="en-US" sz="1300" spc="-1" strike="noStrike">
              <a:solidFill>
                <a:srgbClr val="000000"/>
              </a:solidFill>
              <a:uFill>
                <a:solidFill>
                  <a:srgbClr val="ffffff"/>
                </a:solidFill>
              </a:u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4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9ACF585-8CA0-40B6-AFC6-EC0A9DECE803}" type="slidenum">
              <a:rPr b="0" lang="en-US" sz="1300" spc="-1" strike="noStrike">
                <a:solidFill>
                  <a:srgbClr val="000000"/>
                </a:solidFill>
                <a:uFill>
                  <a:solidFill>
                    <a:srgbClr val="ffffff"/>
                  </a:solidFill>
                </a:uFill>
                <a:latin typeface="+mn-lt"/>
                <a:ea typeface="+mn-ea"/>
              </a:rPr>
              <a:t>&lt;number&gt;</a:t>
            </a:fld>
            <a:endParaRPr b="0" lang="en-US" sz="1300" spc="-1" strike="noStrike">
              <a:solidFill>
                <a:srgbClr val="000000"/>
              </a:solidFill>
              <a:uFill>
                <a:solidFill>
                  <a:srgbClr val="ffffff"/>
                </a:solidFill>
              </a:u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45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68EB226-C580-4924-B304-0BC1ECBE40A6}" type="slidenum">
              <a:rPr b="0" lang="en-US" sz="1300" spc="-1" strike="noStrike">
                <a:solidFill>
                  <a:srgbClr val="000000"/>
                </a:solidFill>
                <a:uFill>
                  <a:solidFill>
                    <a:srgbClr val="ffffff"/>
                  </a:solidFill>
                </a:uFill>
                <a:latin typeface="+mn-lt"/>
                <a:ea typeface="+mn-ea"/>
              </a:rPr>
              <a:t>&lt;number&gt;</a:t>
            </a:fld>
            <a:endParaRPr b="0" lang="en-US" sz="13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65"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FF58B8F8-24A1-4624-9BDA-1D897412A659}"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67"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813DBD9A-A943-40B0-9A64-FE21A60A7B23}"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69"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C6B418F-31E6-44BA-9362-DF016C5720A2}"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71"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80E08E5-21CD-4E5B-B196-73D2633E6914}"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73"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213E6C6-FC88-4D3D-BD17-CB5BDC526A1D}" type="slidenum">
              <a:rPr b="0" lang="en-US" sz="1300" spc="-1" strike="noStrike">
                <a:solidFill>
                  <a:srgbClr val="000000"/>
                </a:solidFill>
                <a:uFill>
                  <a:solidFill>
                    <a:srgbClr val="ffffff"/>
                  </a:solidFill>
                </a:uFill>
                <a:latin typeface="+mn-lt"/>
                <a:ea typeface="+mn-ea"/>
              </a:rPr>
              <a:t>1</a:t>
            </a:fld>
            <a:endParaRPr b="0" lang="en-US" sz="13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8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8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9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0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2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2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0" name="CustomShape 1"/>
          <p:cNvSpPr/>
          <p:nvPr/>
        </p:nvSpPr>
        <p:spPr>
          <a:xfrm>
            <a:off x="0" y="0"/>
            <a:ext cx="9143640" cy="6857640"/>
          </a:xfrm>
          <a:prstGeom prst="rect">
            <a:avLst/>
          </a:prstGeom>
          <a:solidFill>
            <a:srgbClr val="1d1a36"/>
          </a:solid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26960" y="3737520"/>
            <a:ext cx="6335640" cy="3384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426960" y="3962520"/>
            <a:ext cx="3535200" cy="452880"/>
          </a:xfrm>
          <a:prstGeom prst="rect">
            <a:avLst/>
          </a:prstGeom>
          <a:noFill/>
          <a:ln>
            <a:noFill/>
          </a:ln>
        </p:spPr>
        <p:style>
          <a:lnRef idx="0"/>
          <a:fillRef idx="0"/>
          <a:effectRef idx="0"/>
          <a:fontRef idx="minor"/>
        </p:style>
        <p:txBody>
          <a:bodyPr lIns="68760" rIns="68760" tIns="34200" bIns="34200" anchor="ctr">
            <a:normAutofit/>
          </a:bodyPr>
          <a:p>
            <a:pPr>
              <a:lnSpc>
                <a:spcPct val="100000"/>
              </a:lnSpc>
            </a:pPr>
            <a:r>
              <a:rPr b="1" lang="en-US" sz="2000" spc="-1" strike="noStrike">
                <a:solidFill>
                  <a:srgbClr val="ffffff"/>
                </a:solidFill>
                <a:uFill>
                  <a:solidFill>
                    <a:srgbClr val="ffffff"/>
                  </a:solidFill>
                </a:uFill>
                <a:latin typeface="Arial"/>
                <a:ea typeface="Roboto"/>
              </a:rPr>
              <a:t>The Coding Bootcamp</a:t>
            </a:r>
            <a:endParaRPr b="0" lang="en-US" sz="2000" spc="-1" strike="noStrike">
              <a:solidFill>
                <a:srgbClr val="000000"/>
              </a:solidFill>
              <a:uFill>
                <a:solidFill>
                  <a:srgbClr val="ffffff"/>
                </a:solidFill>
              </a:uFill>
              <a:latin typeface="Arial"/>
            </a:endParaRPr>
          </a:p>
        </p:txBody>
      </p:sp>
      <p:sp>
        <p:nvSpPr>
          <p:cNvPr id="3" name="PlaceHolder 4"/>
          <p:cNvSpPr>
            <a:spLocks noGrp="1"/>
          </p:cNvSpPr>
          <p:nvPr>
            <p:ph type="title"/>
          </p:nvPr>
        </p:nvSpPr>
        <p:spPr>
          <a:xfrm>
            <a:off x="390600" y="2953440"/>
            <a:ext cx="8229240" cy="871560"/>
          </a:xfrm>
          <a:prstGeom prst="rect">
            <a:avLst/>
          </a:prstGeom>
        </p:spPr>
        <p:txBody>
          <a:bodyPr anchor="ctr">
            <a:normAutofit/>
          </a:bodyPr>
          <a:p>
            <a:pPr>
              <a:lnSpc>
                <a:spcPct val="100000"/>
              </a:lnSpc>
            </a:pPr>
            <a:r>
              <a:rPr b="1" lang="en-US" sz="4100" spc="-1" strike="noStrike">
                <a:solidFill>
                  <a:srgbClr val="ffffff"/>
                </a:solidFill>
                <a:uFill>
                  <a:solidFill>
                    <a:srgbClr val="ffffff"/>
                  </a:solidFill>
                </a:uFill>
                <a:latin typeface="Arial"/>
              </a:rPr>
              <a:t>Lesson Title</a:t>
            </a:r>
            <a:endParaRPr b="0" lang="en-US" sz="4100" spc="-1" strike="noStrike">
              <a:solidFill>
                <a:srgbClr val="000000"/>
              </a:solidFill>
              <a:uFill>
                <a:solidFill>
                  <a:srgbClr val="ffffff"/>
                </a:solidFill>
              </a:u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41" name="CustomShape 1"/>
          <p:cNvSpPr/>
          <p:nvPr/>
        </p:nvSpPr>
        <p:spPr>
          <a:xfrm>
            <a:off x="0" y="0"/>
            <a:ext cx="9143640" cy="6857640"/>
          </a:xfrm>
          <a:prstGeom prst="rect">
            <a:avLst/>
          </a:prstGeom>
          <a:solidFill>
            <a:srgbClr val="1d1a36"/>
          </a:solid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426960" y="3737520"/>
            <a:ext cx="6335640" cy="3384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1425240" y="3852000"/>
            <a:ext cx="6457680" cy="548640"/>
          </a:xfrm>
          <a:prstGeom prst="rect">
            <a:avLst/>
          </a:prstGeom>
          <a:noFill/>
          <a:ln>
            <a:noFill/>
          </a:ln>
        </p:spPr>
        <p:style>
          <a:lnRef idx="0"/>
          <a:fillRef idx="0"/>
          <a:effectRef idx="0"/>
          <a:fontRef idx="minor"/>
        </p:style>
      </p:sp>
      <p:sp>
        <p:nvSpPr>
          <p:cNvPr id="44" name="CustomShape 4"/>
          <p:cNvSpPr/>
          <p:nvPr/>
        </p:nvSpPr>
        <p:spPr>
          <a:xfrm>
            <a:off x="6247440" y="6540120"/>
            <a:ext cx="2787120" cy="212040"/>
          </a:xfrm>
          <a:prstGeom prst="rect">
            <a:avLst/>
          </a:prstGeom>
          <a:noFill/>
          <a:ln>
            <a:noFill/>
          </a:ln>
        </p:spPr>
        <p:style>
          <a:lnRef idx="0"/>
          <a:fillRef idx="0"/>
          <a:effectRef idx="0"/>
          <a:fontRef idx="minor"/>
        </p:style>
        <p:txBody>
          <a:bodyPr lIns="90000" rIns="90000" tIns="45000" bIns="45000"/>
          <a:p>
            <a:pPr algn="r">
              <a:lnSpc>
                <a:spcPct val="100000"/>
              </a:lnSpc>
            </a:pPr>
            <a:r>
              <a:rPr b="0" lang="en-US" sz="800" spc="-1" strike="noStrike">
                <a:solidFill>
                  <a:srgbClr val="ffffff"/>
                </a:solidFill>
                <a:uFill>
                  <a:solidFill>
                    <a:srgbClr val="ffffff"/>
                  </a:solidFill>
                </a:uFill>
                <a:latin typeface="Arial"/>
              </a:rPr>
              <a:t>© </a:t>
            </a:r>
            <a:r>
              <a:rPr b="0" lang="en-US" sz="800" spc="-1" strike="noStrike">
                <a:solidFill>
                  <a:srgbClr val="ffffff"/>
                </a:solidFill>
                <a:uFill>
                  <a:solidFill>
                    <a:srgbClr val="ffffff"/>
                  </a:solidFill>
                </a:uFill>
                <a:latin typeface="Arial"/>
                <a:ea typeface="Roboto"/>
              </a:rPr>
              <a:t>2016 | Coding Boot Camp - All Rights Reserved</a:t>
            </a:r>
            <a:endParaRPr b="0" lang="en-US" sz="800" spc="-1" strike="noStrike">
              <a:solidFill>
                <a:srgbClr val="000000"/>
              </a:solidFill>
              <a:uFill>
                <a:solidFill>
                  <a:srgbClr val="ffffff"/>
                </a:solidFill>
              </a:uFill>
              <a:latin typeface="Arial"/>
            </a:endParaRPr>
          </a:p>
        </p:txBody>
      </p:sp>
      <p:sp>
        <p:nvSpPr>
          <p:cNvPr id="45" name="PlaceHolder 5"/>
          <p:cNvSpPr>
            <a:spLocks noGrp="1"/>
          </p:cNvSpPr>
          <p:nvPr>
            <p:ph type="title"/>
          </p:nvPr>
        </p:nvSpPr>
        <p:spPr>
          <a:xfrm>
            <a:off x="390600" y="2953440"/>
            <a:ext cx="8229240" cy="871560"/>
          </a:xfrm>
          <a:prstGeom prst="rect">
            <a:avLst/>
          </a:prstGeom>
        </p:spPr>
        <p:txBody>
          <a:bodyPr anchor="ctr">
            <a:normAutofit/>
          </a:bodyPr>
          <a:p>
            <a:pPr>
              <a:lnSpc>
                <a:spcPct val="100000"/>
              </a:lnSpc>
            </a:pPr>
            <a:r>
              <a:rPr b="1" i="1" lang="en-US" sz="4100" spc="-1" strike="noStrike">
                <a:solidFill>
                  <a:srgbClr val="ffffff"/>
                </a:solidFill>
                <a:uFill>
                  <a:solidFill>
                    <a:srgbClr val="ffffff"/>
                  </a:solidFill>
                </a:uFill>
                <a:latin typeface="Arial"/>
              </a:rPr>
              <a:t>Section Title</a:t>
            </a:r>
            <a:endParaRPr b="0" lang="en-US" sz="4100" spc="-1" strike="noStrike">
              <a:solidFill>
                <a:srgbClr val="000000"/>
              </a:solidFill>
              <a:uFill>
                <a:solidFill>
                  <a:srgbClr val="ffffff"/>
                </a:solidFill>
              </a:uFill>
              <a:latin typeface="Calibri"/>
            </a:endParaRPr>
          </a:p>
        </p:txBody>
      </p:sp>
      <p:sp>
        <p:nvSpPr>
          <p:cNvPr id="46"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0" y="6418800"/>
            <a:ext cx="9155520" cy="457560"/>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p:style>
      </p:sp>
      <p:sp>
        <p:nvSpPr>
          <p:cNvPr id="84" name="PlaceHolder 2"/>
          <p:cNvSpPr>
            <a:spLocks noGrp="1"/>
          </p:cNvSpPr>
          <p:nvPr>
            <p:ph type="title"/>
          </p:nvPr>
        </p:nvSpPr>
        <p:spPr>
          <a:xfrm>
            <a:off x="304920" y="0"/>
            <a:ext cx="5470200" cy="653400"/>
          </a:xfrm>
          <a:prstGeom prst="rect">
            <a:avLst/>
          </a:prstGeom>
        </p:spPr>
        <p:txBody>
          <a:bodyPr anchor="ctr">
            <a:normAutofit/>
          </a:bodyPr>
          <a:p>
            <a:pPr>
              <a:lnSpc>
                <a:spcPct val="100000"/>
              </a:lnSpc>
            </a:pPr>
            <a:r>
              <a:rPr b="1" lang="en-US" sz="2400" spc="-1" strike="noStrike">
                <a:solidFill>
                  <a:srgbClr val="000000"/>
                </a:solidFill>
                <a:uFill>
                  <a:solidFill>
                    <a:srgbClr val="ffffff"/>
                  </a:solidFill>
                </a:uFill>
                <a:latin typeface="Arial"/>
              </a:rPr>
              <a:t>Click to edit Master text styles</a:t>
            </a:r>
            <a:endParaRPr b="0" lang="en-US" sz="2400" spc="-1" strike="noStrike">
              <a:solidFill>
                <a:srgbClr val="000000"/>
              </a:solidFill>
              <a:uFill>
                <a:solidFill>
                  <a:srgbClr val="ffffff"/>
                </a:solidFill>
              </a:uFill>
              <a:latin typeface="Calibri"/>
            </a:endParaRPr>
          </a:p>
        </p:txBody>
      </p:sp>
      <p:sp>
        <p:nvSpPr>
          <p:cNvPr id="85" name="CustomShape 3"/>
          <p:cNvSpPr/>
          <p:nvPr/>
        </p:nvSpPr>
        <p:spPr>
          <a:xfrm>
            <a:off x="6247440" y="6540120"/>
            <a:ext cx="2787120" cy="212040"/>
          </a:xfrm>
          <a:prstGeom prst="rect">
            <a:avLst/>
          </a:prstGeom>
          <a:noFill/>
          <a:ln>
            <a:noFill/>
          </a:ln>
        </p:spPr>
        <p:style>
          <a:lnRef idx="0"/>
          <a:fillRef idx="0"/>
          <a:effectRef idx="0"/>
          <a:fontRef idx="minor"/>
        </p:style>
        <p:txBody>
          <a:bodyPr lIns="90000" rIns="90000" tIns="45000" bIns="45000"/>
          <a:p>
            <a:pPr algn="r">
              <a:lnSpc>
                <a:spcPct val="100000"/>
              </a:lnSpc>
            </a:pPr>
            <a:r>
              <a:rPr b="0" lang="en-US" sz="800" spc="-1" strike="noStrike">
                <a:solidFill>
                  <a:srgbClr val="ffffff"/>
                </a:solidFill>
                <a:uFill>
                  <a:solidFill>
                    <a:srgbClr val="ffffff"/>
                  </a:solidFill>
                </a:uFill>
                <a:latin typeface="Arial"/>
              </a:rPr>
              <a:t>© </a:t>
            </a:r>
            <a:r>
              <a:rPr b="0" lang="en-US" sz="800" spc="-1" strike="noStrike">
                <a:solidFill>
                  <a:srgbClr val="ffffff"/>
                </a:solidFill>
                <a:uFill>
                  <a:solidFill>
                    <a:srgbClr val="ffffff"/>
                  </a:solidFill>
                </a:uFill>
                <a:latin typeface="Arial"/>
                <a:ea typeface="Roboto"/>
              </a:rPr>
              <a:t>2016 | Coding Boot Camp - All Rights Reserved</a:t>
            </a:r>
            <a:endParaRPr b="0" lang="en-US" sz="800" spc="-1" strike="noStrike">
              <a:solidFill>
                <a:srgbClr val="000000"/>
              </a:solidFill>
              <a:uFill>
                <a:solidFill>
                  <a:srgbClr val="ffffff"/>
                </a:solidFill>
              </a:uFill>
              <a:latin typeface="Arial"/>
            </a:endParaRPr>
          </a:p>
        </p:txBody>
      </p:sp>
      <p:sp>
        <p:nvSpPr>
          <p:cNvPr id="86" name="Line 4"/>
          <p:cNvSpPr/>
          <p:nvPr/>
        </p:nvSpPr>
        <p:spPr>
          <a:xfrm>
            <a:off x="0" y="653760"/>
            <a:ext cx="9144000" cy="360"/>
          </a:xfrm>
          <a:prstGeom prst="line">
            <a:avLst/>
          </a:prstGeom>
          <a:ln w="41400">
            <a:solidFill>
              <a:srgbClr val="c83232"/>
            </a:solidFill>
          </a:ln>
        </p:spPr>
        <p:style>
          <a:lnRef idx="1">
            <a:schemeClr val="accent1"/>
          </a:lnRef>
          <a:fillRef idx="0">
            <a:schemeClr val="accent1"/>
          </a:fillRef>
          <a:effectRef idx="0">
            <a:schemeClr val="accent1"/>
          </a:effectRef>
          <a:fontRef idx="minor"/>
        </p:style>
      </p:sp>
      <p:sp>
        <p:nvSpPr>
          <p:cNvPr id="8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5.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25.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5.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Jumping for JS</a:t>
            </a:r>
            <a:endParaRPr b="0" lang="en-US" sz="4100" spc="-1" strike="noStrike">
              <a:solidFill>
                <a:srgbClr val="000000"/>
              </a:solidFill>
              <a:uFill>
                <a:solidFill>
                  <a:srgbClr val="ffffff"/>
                </a:solidFill>
              </a:uFill>
              <a:latin typeface="Calibri"/>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 Variables</a:t>
            </a:r>
            <a:endParaRPr b="0" lang="en-US" sz="2400" spc="-1" strike="noStrike">
              <a:solidFill>
                <a:srgbClr val="000000"/>
              </a:solidFill>
              <a:uFill>
                <a:solidFill>
                  <a:srgbClr val="ffffff"/>
                </a:solidFill>
              </a:uFill>
              <a:latin typeface="Calibri"/>
            </a:endParaRPr>
          </a:p>
        </p:txBody>
      </p:sp>
      <p:pic>
        <p:nvPicPr>
          <p:cNvPr id="147" name="Picture 2" descr=""/>
          <p:cNvPicPr/>
          <p:nvPr/>
        </p:nvPicPr>
        <p:blipFill>
          <a:blip r:embed="rId1"/>
          <a:stretch/>
        </p:blipFill>
        <p:spPr>
          <a:xfrm>
            <a:off x="5029200" y="990720"/>
            <a:ext cx="3557520" cy="1586160"/>
          </a:xfrm>
          <a:prstGeom prst="rect">
            <a:avLst/>
          </a:prstGeom>
          <a:ln>
            <a:solidFill>
              <a:schemeClr val="accent1"/>
            </a:solidFill>
          </a:ln>
        </p:spPr>
      </p:pic>
      <p:pic>
        <p:nvPicPr>
          <p:cNvPr id="148" name="Picture 12" descr=""/>
          <p:cNvPicPr/>
          <p:nvPr/>
        </p:nvPicPr>
        <p:blipFill>
          <a:blip r:embed="rId2"/>
          <a:stretch/>
        </p:blipFill>
        <p:spPr>
          <a:xfrm>
            <a:off x="5029200" y="2832480"/>
            <a:ext cx="3557520" cy="1212480"/>
          </a:xfrm>
          <a:prstGeom prst="rect">
            <a:avLst/>
          </a:prstGeom>
          <a:ln>
            <a:solidFill>
              <a:schemeClr val="accent1"/>
            </a:solidFill>
          </a:ln>
        </p:spPr>
      </p:pic>
      <p:sp>
        <p:nvSpPr>
          <p:cNvPr id="149" name="CustomShape 2"/>
          <p:cNvSpPr/>
          <p:nvPr/>
        </p:nvSpPr>
        <p:spPr>
          <a:xfrm>
            <a:off x="331560" y="4300920"/>
            <a:ext cx="8735760" cy="141372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Console.log</a:t>
            </a:r>
            <a:r>
              <a:rPr b="0" lang="en-US" sz="2400" spc="-1" strike="noStrike">
                <a:solidFill>
                  <a:srgbClr val="000000"/>
                </a:solidFill>
                <a:uFill>
                  <a:solidFill>
                    <a:srgbClr val="ffffff"/>
                  </a:solidFill>
                </a:uFill>
                <a:latin typeface="Arial"/>
                <a:ea typeface="Roboto"/>
              </a:rPr>
              <a:t> displays discreetly to the debugger.</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Alert</a:t>
            </a:r>
            <a:r>
              <a:rPr b="0" lang="en-US" sz="2400" spc="-1" strike="noStrike">
                <a:solidFill>
                  <a:srgbClr val="000000"/>
                </a:solidFill>
                <a:uFill>
                  <a:solidFill>
                    <a:srgbClr val="ffffff"/>
                  </a:solidFill>
                </a:uFill>
                <a:latin typeface="Arial"/>
                <a:ea typeface="Roboto"/>
              </a:rPr>
              <a:t> displays a pop-up message to the user.</a:t>
            </a:r>
            <a:endParaRPr b="0" lang="en-US" sz="2400" spc="-1" strike="noStrike">
              <a:solidFill>
                <a:srgbClr val="000000"/>
              </a:solidFill>
              <a:uFill>
                <a:solidFill>
                  <a:srgbClr val="ffffff"/>
                </a:solidFill>
              </a:uFill>
              <a:latin typeface="Arial"/>
            </a:endParaRPr>
          </a:p>
        </p:txBody>
      </p:sp>
      <p:pic>
        <p:nvPicPr>
          <p:cNvPr id="150" name="Picture 3" descr=""/>
          <p:cNvPicPr/>
          <p:nvPr/>
        </p:nvPicPr>
        <p:blipFill>
          <a:blip r:embed="rId3"/>
          <a:stretch/>
        </p:blipFill>
        <p:spPr>
          <a:xfrm>
            <a:off x="385200" y="2972880"/>
            <a:ext cx="4195080" cy="932040"/>
          </a:xfrm>
          <a:prstGeom prst="rect">
            <a:avLst/>
          </a:prstGeom>
          <a:ln>
            <a:noFill/>
          </a:ln>
        </p:spPr>
      </p:pic>
      <p:pic>
        <p:nvPicPr>
          <p:cNvPr id="151" name="Picture 5" descr=""/>
          <p:cNvPicPr/>
          <p:nvPr/>
        </p:nvPicPr>
        <p:blipFill>
          <a:blip r:embed="rId4"/>
          <a:stretch/>
        </p:blipFill>
        <p:spPr>
          <a:xfrm>
            <a:off x="297000" y="1523880"/>
            <a:ext cx="4304880" cy="621360"/>
          </a:xfrm>
          <a:prstGeom prst="rect">
            <a:avLst/>
          </a:prstGeom>
          <a:ln>
            <a:noFill/>
          </a:ln>
        </p:spPr>
      </p:pic>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 Variables</a:t>
            </a:r>
            <a:endParaRPr b="0" lang="en-US" sz="2400" spc="-1" strike="noStrike">
              <a:solidFill>
                <a:srgbClr val="000000"/>
              </a:solidFill>
              <a:uFill>
                <a:solidFill>
                  <a:srgbClr val="ffffff"/>
                </a:solidFill>
              </a:uFill>
              <a:latin typeface="Calibri"/>
            </a:endParaRPr>
          </a:p>
        </p:txBody>
      </p:sp>
      <p:sp>
        <p:nvSpPr>
          <p:cNvPr id="153" name="CustomShape 2"/>
          <p:cNvSpPr/>
          <p:nvPr/>
        </p:nvSpPr>
        <p:spPr>
          <a:xfrm>
            <a:off x="331560" y="4727160"/>
            <a:ext cx="8735760" cy="141372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Confirm </a:t>
            </a:r>
            <a:r>
              <a:rPr b="0" lang="en-US" sz="2400" spc="-1" strike="noStrike">
                <a:solidFill>
                  <a:srgbClr val="000000"/>
                </a:solidFill>
                <a:uFill>
                  <a:solidFill>
                    <a:srgbClr val="ffffff"/>
                  </a:solidFill>
                </a:uFill>
                <a:latin typeface="Arial"/>
                <a:ea typeface="Roboto"/>
              </a:rPr>
              <a:t>displays a True/False popup.</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Alert </a:t>
            </a:r>
            <a:r>
              <a:rPr b="0" lang="en-US" sz="2400" spc="-1" strike="noStrike">
                <a:solidFill>
                  <a:srgbClr val="000000"/>
                </a:solidFill>
                <a:uFill>
                  <a:solidFill>
                    <a:srgbClr val="ffffff"/>
                  </a:solidFill>
                </a:uFill>
                <a:latin typeface="Arial"/>
                <a:ea typeface="Roboto"/>
              </a:rPr>
              <a:t>displays a prompt with a text-box input. </a:t>
            </a:r>
            <a:endParaRPr b="0" lang="en-US" sz="2400" spc="-1" strike="noStrike">
              <a:solidFill>
                <a:srgbClr val="000000"/>
              </a:solidFill>
              <a:uFill>
                <a:solidFill>
                  <a:srgbClr val="ffffff"/>
                </a:solidFill>
              </a:uFill>
              <a:latin typeface="Arial"/>
            </a:endParaRPr>
          </a:p>
        </p:txBody>
      </p:sp>
      <p:pic>
        <p:nvPicPr>
          <p:cNvPr id="154" name="Picture 7" descr=""/>
          <p:cNvPicPr/>
          <p:nvPr/>
        </p:nvPicPr>
        <p:blipFill>
          <a:blip r:embed="rId1"/>
          <a:stretch/>
        </p:blipFill>
        <p:spPr>
          <a:xfrm>
            <a:off x="5181480" y="892080"/>
            <a:ext cx="3609720" cy="1450080"/>
          </a:xfrm>
          <a:prstGeom prst="rect">
            <a:avLst/>
          </a:prstGeom>
          <a:ln>
            <a:solidFill>
              <a:schemeClr val="accent1"/>
            </a:solidFill>
          </a:ln>
        </p:spPr>
      </p:pic>
      <p:pic>
        <p:nvPicPr>
          <p:cNvPr id="155" name="Picture 8" descr=""/>
          <p:cNvPicPr/>
          <p:nvPr/>
        </p:nvPicPr>
        <p:blipFill>
          <a:blip r:embed="rId2"/>
          <a:stretch/>
        </p:blipFill>
        <p:spPr>
          <a:xfrm>
            <a:off x="5181480" y="2450520"/>
            <a:ext cx="3712320" cy="1767600"/>
          </a:xfrm>
          <a:prstGeom prst="rect">
            <a:avLst/>
          </a:prstGeom>
          <a:ln>
            <a:solidFill>
              <a:schemeClr val="accent1"/>
            </a:solidFill>
          </a:ln>
        </p:spPr>
      </p:pic>
      <p:pic>
        <p:nvPicPr>
          <p:cNvPr id="156" name="Picture 2" descr=""/>
          <p:cNvPicPr/>
          <p:nvPr/>
        </p:nvPicPr>
        <p:blipFill>
          <a:blip r:embed="rId3"/>
          <a:stretch/>
        </p:blipFill>
        <p:spPr>
          <a:xfrm>
            <a:off x="412200" y="1290240"/>
            <a:ext cx="4111200" cy="653760"/>
          </a:xfrm>
          <a:prstGeom prst="rect">
            <a:avLst/>
          </a:prstGeom>
          <a:ln>
            <a:noFill/>
          </a:ln>
        </p:spPr>
      </p:pic>
      <p:pic>
        <p:nvPicPr>
          <p:cNvPr id="157" name="Picture 3" descr=""/>
          <p:cNvPicPr/>
          <p:nvPr/>
        </p:nvPicPr>
        <p:blipFill>
          <a:blip r:embed="rId4"/>
          <a:stretch/>
        </p:blipFill>
        <p:spPr>
          <a:xfrm>
            <a:off x="255240" y="3047040"/>
            <a:ext cx="4545000" cy="627480"/>
          </a:xfrm>
          <a:prstGeom prst="rect">
            <a:avLst/>
          </a:prstGeom>
          <a:ln>
            <a:noFill/>
          </a:ln>
        </p:spPr>
      </p:pic>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Please… Don’t Pick Me.</a:t>
            </a:r>
            <a:endParaRPr b="0" lang="en-US" sz="2400" spc="-1" strike="noStrike">
              <a:solidFill>
                <a:srgbClr val="000000"/>
              </a:solidFill>
              <a:uFill>
                <a:solidFill>
                  <a:srgbClr val="ffffff"/>
                </a:solidFill>
              </a:uFill>
              <a:latin typeface="Calibri"/>
            </a:endParaRPr>
          </a:p>
        </p:txBody>
      </p:sp>
      <p:sp>
        <p:nvSpPr>
          <p:cNvPr id="159" name="CustomShape 2"/>
          <p:cNvSpPr/>
          <p:nvPr/>
        </p:nvSpPr>
        <p:spPr>
          <a:xfrm>
            <a:off x="304920" y="2590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How do we “write” text to the HTML itself?</a:t>
            </a:r>
            <a:endParaRPr b="0" lang="en-US" sz="6000" spc="-1" strike="noStrike">
              <a:solidFill>
                <a:srgbClr val="000000"/>
              </a:solidFill>
              <a:uFill>
                <a:solidFill>
                  <a:srgbClr val="ffffff"/>
                </a:solidFill>
              </a:uFill>
              <a:latin typeface="Arial"/>
            </a:endParaRPr>
          </a:p>
        </p:txBody>
      </p:sp>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Picture 2" descr=""/>
          <p:cNvPicPr/>
          <p:nvPr/>
        </p:nvPicPr>
        <p:blipFill>
          <a:blip r:embed="rId1"/>
          <a:stretch/>
        </p:blipFill>
        <p:spPr>
          <a:xfrm>
            <a:off x="143640" y="2791440"/>
            <a:ext cx="6561360" cy="3533040"/>
          </a:xfrm>
          <a:prstGeom prst="rect">
            <a:avLst/>
          </a:prstGeom>
          <a:ln>
            <a:noFill/>
          </a:ln>
        </p:spPr>
      </p:pic>
      <p:sp>
        <p:nvSpPr>
          <p:cNvPr id="161"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Writing to HTML</a:t>
            </a:r>
            <a:endParaRPr b="0" lang="en-US" sz="2400" spc="-1" strike="noStrike">
              <a:solidFill>
                <a:srgbClr val="000000"/>
              </a:solidFill>
              <a:uFill>
                <a:solidFill>
                  <a:srgbClr val="ffffff"/>
                </a:solidFill>
              </a:uFill>
              <a:latin typeface="Calibri"/>
            </a:endParaRPr>
          </a:p>
        </p:txBody>
      </p:sp>
      <p:sp>
        <p:nvSpPr>
          <p:cNvPr id="162" name="CustomShape 2"/>
          <p:cNvSpPr/>
          <p:nvPr/>
        </p:nvSpPr>
        <p:spPr>
          <a:xfrm>
            <a:off x="143640" y="636840"/>
            <a:ext cx="8774280" cy="27435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We can use JavaScript to directly write to the HTML page itself using </a:t>
            </a:r>
            <a:r>
              <a:rPr b="1" lang="en-US" sz="2000" spc="-1" strike="noStrike">
                <a:solidFill>
                  <a:srgbClr val="000000"/>
                </a:solidFill>
                <a:uFill>
                  <a:solidFill>
                    <a:srgbClr val="ffffff"/>
                  </a:solidFill>
                </a:uFill>
                <a:latin typeface="Arial"/>
                <a:ea typeface="Roboto"/>
              </a:rPr>
              <a:t>document.write(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Later we will go over </a:t>
            </a:r>
            <a:r>
              <a:rPr b="0" i="1" lang="en-US" sz="2000" spc="-1" strike="noStrike">
                <a:solidFill>
                  <a:srgbClr val="000000"/>
                </a:solidFill>
                <a:uFill>
                  <a:solidFill>
                    <a:srgbClr val="ffffff"/>
                  </a:solidFill>
                </a:uFill>
                <a:latin typeface="Arial"/>
                <a:ea typeface="Roboto"/>
              </a:rPr>
              <a:t>much</a:t>
            </a:r>
            <a:r>
              <a:rPr b="0" lang="en-US" sz="2000" spc="-1" strike="noStrike">
                <a:solidFill>
                  <a:srgbClr val="000000"/>
                </a:solidFill>
                <a:uFill>
                  <a:solidFill>
                    <a:srgbClr val="ffffff"/>
                  </a:solidFill>
                </a:uFill>
                <a:latin typeface="Arial"/>
                <a:ea typeface="Roboto"/>
              </a:rPr>
              <a:t> more advanced approaches for writing HTML using JavaScript and jQuery.</a:t>
            </a:r>
            <a:endParaRPr b="0" lang="en-US" sz="2000" spc="-1" strike="noStrike">
              <a:solidFill>
                <a:srgbClr val="000000"/>
              </a:solidFill>
              <a:uFill>
                <a:solidFill>
                  <a:srgbClr val="ffffff"/>
                </a:solidFill>
              </a:uFill>
              <a:latin typeface="Arial"/>
            </a:endParaRPr>
          </a:p>
        </p:txBody>
      </p:sp>
      <p:sp>
        <p:nvSpPr>
          <p:cNvPr id="163" name="CustomShape 3"/>
          <p:cNvSpPr/>
          <p:nvPr/>
        </p:nvSpPr>
        <p:spPr>
          <a:xfrm>
            <a:off x="6477120" y="5360040"/>
            <a:ext cx="1671120" cy="428400"/>
          </a:xfrm>
          <a:prstGeom prst="rect">
            <a:avLst/>
          </a:prstGeom>
          <a:noFill/>
          <a:ln>
            <a:noFill/>
          </a:ln>
        </p:spPr>
        <p:style>
          <a:lnRef idx="0"/>
          <a:fillRef idx="0"/>
          <a:effectRef idx="0"/>
          <a:fontRef idx="minor"/>
        </p:style>
        <p:txBody>
          <a:bodyPr lIns="90000" rIns="90000" tIns="45000" bIns="45000"/>
          <a:p>
            <a:pPr marL="228600">
              <a:lnSpc>
                <a:spcPct val="100000"/>
              </a:lnSpc>
            </a:pPr>
            <a:r>
              <a:rPr b="1" lang="en-US" sz="2000" spc="-1" strike="noStrike">
                <a:solidFill>
                  <a:srgbClr val="000000"/>
                </a:solidFill>
                <a:uFill>
                  <a:solidFill>
                    <a:srgbClr val="ffffff"/>
                  </a:solidFill>
                </a:uFill>
                <a:latin typeface="Arial"/>
                <a:ea typeface="Roboto"/>
              </a:rPr>
              <a:t>Test.html </a:t>
            </a:r>
            <a:endParaRPr b="0" lang="en-US" sz="2000" spc="-1" strike="noStrike">
              <a:solidFill>
                <a:srgbClr val="000000"/>
              </a:solidFill>
              <a:uFill>
                <a:solidFill>
                  <a:srgbClr val="ffffff"/>
                </a:solidFill>
              </a:uFill>
              <a:latin typeface="Arial"/>
            </a:endParaRPr>
          </a:p>
          <a:p>
            <a:pPr marL="228600">
              <a:lnSpc>
                <a:spcPct val="100000"/>
              </a:lnSpc>
            </a:pPr>
            <a:r>
              <a:rPr b="1" lang="en-US" sz="2000" spc="-1" strike="noStrike">
                <a:solidFill>
                  <a:srgbClr val="000000"/>
                </a:solidFill>
                <a:uFill>
                  <a:solidFill>
                    <a:srgbClr val="ffffff"/>
                  </a:solidFill>
                </a:uFill>
                <a:latin typeface="Arial"/>
                <a:ea typeface="Roboto"/>
              </a:rPr>
              <a:t>(sublime)</a:t>
            </a:r>
            <a:endParaRPr b="0" lang="en-US" sz="2000" spc="-1" strike="noStrike">
              <a:solidFill>
                <a:srgbClr val="000000"/>
              </a:solidFill>
              <a:uFill>
                <a:solidFill>
                  <a:srgbClr val="ffffff"/>
                </a:solidFill>
              </a:uFill>
              <a:latin typeface="Arial"/>
            </a:endParaRPr>
          </a:p>
        </p:txBody>
      </p:sp>
      <p:pic>
        <p:nvPicPr>
          <p:cNvPr id="164" name="Picture 2" descr=""/>
          <p:cNvPicPr/>
          <p:nvPr/>
        </p:nvPicPr>
        <p:blipFill>
          <a:blip r:embed="rId2"/>
          <a:stretch/>
        </p:blipFill>
        <p:spPr>
          <a:xfrm>
            <a:off x="4952880" y="3429000"/>
            <a:ext cx="4105080" cy="713880"/>
          </a:xfrm>
          <a:prstGeom prst="rect">
            <a:avLst/>
          </a:prstGeom>
          <a:ln>
            <a:solidFill>
              <a:schemeClr val="accent1"/>
            </a:solidFill>
          </a:ln>
        </p:spPr>
      </p:pic>
      <p:sp>
        <p:nvSpPr>
          <p:cNvPr id="165" name="CustomShape 4"/>
          <p:cNvSpPr/>
          <p:nvPr/>
        </p:nvSpPr>
        <p:spPr>
          <a:xfrm>
            <a:off x="6477120" y="3024000"/>
            <a:ext cx="3123720" cy="428400"/>
          </a:xfrm>
          <a:prstGeom prst="rect">
            <a:avLst/>
          </a:prstGeom>
          <a:noFill/>
          <a:ln>
            <a:noFill/>
          </a:ln>
        </p:spPr>
        <p:style>
          <a:lnRef idx="0"/>
          <a:fillRef idx="0"/>
          <a:effectRef idx="0"/>
          <a:fontRef idx="minor"/>
        </p:style>
        <p:txBody>
          <a:bodyPr lIns="90000" rIns="90000" tIns="45000" bIns="45000"/>
          <a:p>
            <a:pPr marL="228600">
              <a:lnSpc>
                <a:spcPct val="100000"/>
              </a:lnSpc>
            </a:pPr>
            <a:r>
              <a:rPr b="1" lang="en-US" sz="2000" spc="-1" strike="noStrike">
                <a:solidFill>
                  <a:srgbClr val="000000"/>
                </a:solidFill>
                <a:uFill>
                  <a:solidFill>
                    <a:srgbClr val="ffffff"/>
                  </a:solidFill>
                </a:uFill>
                <a:latin typeface="Arial"/>
                <a:ea typeface="Roboto"/>
              </a:rPr>
              <a:t>Test.html (chrome)</a:t>
            </a:r>
            <a:endParaRPr b="0" lang="en-US" sz="2000" spc="-1" strike="noStrike">
              <a:solidFill>
                <a:srgbClr val="000000"/>
              </a:solidFill>
              <a:uFill>
                <a:solidFill>
                  <a:srgbClr val="ffffff"/>
                </a:solidFill>
              </a:uFill>
              <a:latin typeface="Arial"/>
            </a:endParaRPr>
          </a:p>
        </p:txBody>
      </p:sp>
    </p:spTree>
  </p:cSld>
  <p:transition>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Please… Don’t Pick Me.</a:t>
            </a:r>
            <a:endParaRPr b="0" lang="en-US" sz="2400" spc="-1" strike="noStrike">
              <a:solidFill>
                <a:srgbClr val="000000"/>
              </a:solidFill>
              <a:uFill>
                <a:solidFill>
                  <a:srgbClr val="ffffff"/>
                </a:solidFill>
              </a:uFill>
              <a:latin typeface="Calibri"/>
            </a:endParaRPr>
          </a:p>
        </p:txBody>
      </p:sp>
      <p:sp>
        <p:nvSpPr>
          <p:cNvPr id="167" name="CustomShape 2"/>
          <p:cNvSpPr/>
          <p:nvPr/>
        </p:nvSpPr>
        <p:spPr>
          <a:xfrm>
            <a:off x="304920" y="2590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How do we check conditions?</a:t>
            </a:r>
            <a:endParaRPr b="0" lang="en-US" sz="6000" spc="-1" strike="noStrike">
              <a:solidFill>
                <a:srgbClr val="000000"/>
              </a:solidFill>
              <a:uFill>
                <a:solidFill>
                  <a:srgbClr val="ffffff"/>
                </a:solidFill>
              </a:uFill>
              <a:latin typeface="Arial"/>
            </a:endParaRPr>
          </a:p>
        </p:txBody>
      </p:sp>
    </p:spTree>
  </p:cSld>
  <p:transition>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If/Else Statements</a:t>
            </a:r>
            <a:endParaRPr b="0" lang="en-US" sz="2400" spc="-1" strike="noStrike">
              <a:solidFill>
                <a:srgbClr val="000000"/>
              </a:solidFill>
              <a:uFill>
                <a:solidFill>
                  <a:srgbClr val="ffffff"/>
                </a:solidFill>
              </a:uFill>
              <a:latin typeface="Calibri"/>
            </a:endParaRPr>
          </a:p>
        </p:txBody>
      </p:sp>
      <p:sp>
        <p:nvSpPr>
          <p:cNvPr id="169" name="CustomShape 2"/>
          <p:cNvSpPr/>
          <p:nvPr/>
        </p:nvSpPr>
        <p:spPr>
          <a:xfrm>
            <a:off x="152280" y="838080"/>
            <a:ext cx="8765640" cy="127728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If/Else statements are </a:t>
            </a:r>
            <a:r>
              <a:rPr b="0" lang="en-US" sz="2400" spc="-1" strike="noStrike" u="sng">
                <a:solidFill>
                  <a:srgbClr val="000000"/>
                </a:solidFill>
                <a:uFill>
                  <a:solidFill>
                    <a:srgbClr val="ffffff"/>
                  </a:solidFill>
                </a:uFill>
                <a:latin typeface="Arial"/>
                <a:ea typeface="Roboto"/>
              </a:rPr>
              <a:t>critical</a:t>
            </a:r>
            <a:r>
              <a:rPr b="0" lang="en-US" sz="2400" spc="-1" strike="noStrike">
                <a:solidFill>
                  <a:srgbClr val="000000"/>
                </a:solidFill>
                <a:uFill>
                  <a:solidFill>
                    <a:srgbClr val="ffffff"/>
                  </a:solidFill>
                </a:uFill>
                <a:latin typeface="Arial"/>
                <a:ea typeface="Roboto"/>
              </a:rPr>
              <a:t>.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Each statement is composed of an </a:t>
            </a:r>
            <a:r>
              <a:rPr b="0" lang="en-US" sz="2400" spc="-1" strike="noStrike" u="sng">
                <a:solidFill>
                  <a:srgbClr val="000000"/>
                </a:solidFill>
                <a:uFill>
                  <a:solidFill>
                    <a:srgbClr val="ffffff"/>
                  </a:solidFill>
                </a:uFill>
                <a:latin typeface="Arial"/>
                <a:ea typeface="Roboto"/>
              </a:rPr>
              <a:t>if, else-if, or else</a:t>
            </a:r>
            <a:r>
              <a:rPr b="0" lang="en-US" sz="2400" spc="-1" strike="noStrike">
                <a:solidFill>
                  <a:srgbClr val="000000"/>
                </a:solidFill>
                <a:uFill>
                  <a:solidFill>
                    <a:srgbClr val="ffffff"/>
                  </a:solidFill>
                </a:uFill>
                <a:latin typeface="Arial"/>
                <a:ea typeface="Roboto"/>
              </a:rPr>
              <a:t> (keyword), a </a:t>
            </a:r>
            <a:r>
              <a:rPr b="0" lang="en-US" sz="2400" spc="-1" strike="noStrike" u="sng">
                <a:solidFill>
                  <a:srgbClr val="000000"/>
                </a:solidFill>
                <a:uFill>
                  <a:solidFill>
                    <a:srgbClr val="ffffff"/>
                  </a:solidFill>
                </a:uFill>
                <a:latin typeface="Arial"/>
                <a:ea typeface="Roboto"/>
              </a:rPr>
              <a:t>condition</a:t>
            </a:r>
            <a:r>
              <a:rPr b="0" lang="en-US" sz="2400" spc="-1" strike="noStrike">
                <a:solidFill>
                  <a:srgbClr val="000000"/>
                </a:solidFill>
                <a:uFill>
                  <a:solidFill>
                    <a:srgbClr val="ffffff"/>
                  </a:solidFill>
                </a:uFill>
                <a:latin typeface="Arial"/>
                <a:ea typeface="Roboto"/>
              </a:rPr>
              <a:t>, and the resulting code in { } </a:t>
            </a:r>
            <a:r>
              <a:rPr b="0" lang="en-US" sz="2400" spc="-1" strike="noStrike" u="sng">
                <a:solidFill>
                  <a:srgbClr val="000000"/>
                </a:solidFill>
                <a:uFill>
                  <a:solidFill>
                    <a:srgbClr val="ffffff"/>
                  </a:solidFill>
                </a:uFill>
                <a:latin typeface="Arial"/>
                <a:ea typeface="Roboto"/>
              </a:rPr>
              <a:t>curly brackets</a:t>
            </a:r>
            <a:r>
              <a:rPr b="0" lang="en-US" sz="2400" spc="-1" strike="noStrike">
                <a:solidFill>
                  <a:srgbClr val="000000"/>
                </a:solidFill>
                <a:uFill>
                  <a:solidFill>
                    <a:srgbClr val="ffffff"/>
                  </a:solidFill>
                </a:uFill>
                <a:latin typeface="Arial"/>
                <a:ea typeface="Roboto"/>
              </a:rPr>
              <a:t>.</a:t>
            </a:r>
            <a:endParaRPr b="0" lang="en-US" sz="2400" spc="-1" strike="noStrike">
              <a:solidFill>
                <a:srgbClr val="000000"/>
              </a:solidFill>
              <a:uFill>
                <a:solidFill>
                  <a:srgbClr val="ffffff"/>
                </a:solidFill>
              </a:uFill>
              <a:latin typeface="Arial"/>
            </a:endParaRPr>
          </a:p>
        </p:txBody>
      </p:sp>
      <p:pic>
        <p:nvPicPr>
          <p:cNvPr id="170" name="Picture 5" descr=""/>
          <p:cNvPicPr/>
          <p:nvPr/>
        </p:nvPicPr>
        <p:blipFill>
          <a:blip r:embed="rId1"/>
          <a:stretch/>
        </p:blipFill>
        <p:spPr>
          <a:xfrm>
            <a:off x="247680" y="3200400"/>
            <a:ext cx="8648280" cy="2507760"/>
          </a:xfrm>
          <a:prstGeom prst="rect">
            <a:avLst/>
          </a:prstGeom>
          <a:ln>
            <a:noFill/>
          </a:ln>
        </p:spPr>
      </p:pic>
    </p:spTree>
  </p:cSld>
  <p:transition>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Please… Don’t Pick Me.</a:t>
            </a:r>
            <a:endParaRPr b="0" lang="en-US" sz="2400" spc="-1" strike="noStrike">
              <a:solidFill>
                <a:srgbClr val="000000"/>
              </a:solidFill>
              <a:uFill>
                <a:solidFill>
                  <a:srgbClr val="ffffff"/>
                </a:solidFill>
              </a:uFill>
              <a:latin typeface="Calibri"/>
            </a:endParaRPr>
          </a:p>
        </p:txBody>
      </p:sp>
      <p:sp>
        <p:nvSpPr>
          <p:cNvPr id="172" name="CustomShape 2"/>
          <p:cNvSpPr/>
          <p:nvPr/>
        </p:nvSpPr>
        <p:spPr>
          <a:xfrm>
            <a:off x="304920" y="2590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What is an array?</a:t>
            </a:r>
            <a:endParaRPr b="0" lang="en-US" sz="6000" spc="-1" strike="noStrike">
              <a:solidFill>
                <a:srgbClr val="000000"/>
              </a:solidFill>
              <a:uFill>
                <a:solidFill>
                  <a:srgbClr val="ffffff"/>
                </a:solidFill>
              </a:uFill>
              <a:latin typeface="Arial"/>
            </a:endParaRPr>
          </a:p>
        </p:txBody>
      </p:sp>
    </p:spTree>
  </p:cSld>
  <p:transition>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 Arrays </a:t>
            </a:r>
            <a:endParaRPr b="0" lang="en-US" sz="2400" spc="-1" strike="noStrike">
              <a:solidFill>
                <a:srgbClr val="000000"/>
              </a:solidFill>
              <a:uFill>
                <a:solidFill>
                  <a:srgbClr val="ffffff"/>
                </a:solidFill>
              </a:uFill>
              <a:latin typeface="Calibri"/>
            </a:endParaRPr>
          </a:p>
        </p:txBody>
      </p:sp>
      <p:sp>
        <p:nvSpPr>
          <p:cNvPr id="174" name="CustomShape 2"/>
          <p:cNvSpPr/>
          <p:nvPr/>
        </p:nvSpPr>
        <p:spPr>
          <a:xfrm>
            <a:off x="451440" y="866520"/>
            <a:ext cx="8583480" cy="274356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Arrays are a type of variable that are </a:t>
            </a:r>
            <a:r>
              <a:rPr b="0" lang="en-US" sz="2400" spc="-1" strike="noStrike" u="sng">
                <a:solidFill>
                  <a:srgbClr val="000000"/>
                </a:solidFill>
                <a:uFill>
                  <a:solidFill>
                    <a:srgbClr val="ffffff"/>
                  </a:solidFill>
                </a:uFill>
                <a:latin typeface="Arial"/>
                <a:ea typeface="Roboto"/>
              </a:rPr>
              <a:t>collections</a:t>
            </a:r>
            <a:r>
              <a:rPr b="0" lang="en-US" sz="2400" spc="-1" strike="noStrike">
                <a:solidFill>
                  <a:srgbClr val="000000"/>
                </a:solidFill>
                <a:uFill>
                  <a:solidFill>
                    <a:srgbClr val="ffffff"/>
                  </a:solidFill>
                </a:uFill>
                <a:latin typeface="Arial"/>
                <a:ea typeface="Roboto"/>
              </a:rPr>
              <a:t>.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These collections can be made up of </a:t>
            </a:r>
            <a:r>
              <a:rPr b="0" lang="en-US" sz="2400" spc="-1" strike="noStrike" u="sng">
                <a:solidFill>
                  <a:srgbClr val="000000"/>
                </a:solidFill>
                <a:uFill>
                  <a:solidFill>
                    <a:srgbClr val="ffffff"/>
                  </a:solidFill>
                </a:uFill>
                <a:latin typeface="Arial"/>
                <a:ea typeface="Roboto"/>
              </a:rPr>
              <a:t>strings</a:t>
            </a:r>
            <a:r>
              <a:rPr b="0" lang="en-US" sz="2400" spc="-1" strike="noStrike">
                <a:solidFill>
                  <a:srgbClr val="000000"/>
                </a:solidFill>
                <a:uFill>
                  <a:solidFill>
                    <a:srgbClr val="ffffff"/>
                  </a:solidFill>
                </a:uFill>
                <a:latin typeface="Arial"/>
                <a:ea typeface="Roboto"/>
              </a:rPr>
              <a:t>, </a:t>
            </a:r>
            <a:r>
              <a:rPr b="0" lang="en-US" sz="2400" spc="-1" strike="noStrike" u="sng">
                <a:solidFill>
                  <a:srgbClr val="000000"/>
                </a:solidFill>
                <a:uFill>
                  <a:solidFill>
                    <a:srgbClr val="ffffff"/>
                  </a:solidFill>
                </a:uFill>
                <a:latin typeface="Arial"/>
                <a:ea typeface="Roboto"/>
              </a:rPr>
              <a:t>numbers</a:t>
            </a:r>
            <a:r>
              <a:rPr b="0" lang="en-US" sz="2400" spc="-1" strike="noStrike">
                <a:solidFill>
                  <a:srgbClr val="000000"/>
                </a:solidFill>
                <a:uFill>
                  <a:solidFill>
                    <a:srgbClr val="ffffff"/>
                  </a:solidFill>
                </a:uFill>
                <a:latin typeface="Arial"/>
                <a:ea typeface="Roboto"/>
              </a:rPr>
              <a:t>, </a:t>
            </a:r>
            <a:r>
              <a:rPr b="0" lang="en-US" sz="2400" spc="-1" strike="noStrike" u="sng">
                <a:solidFill>
                  <a:srgbClr val="000000"/>
                </a:solidFill>
                <a:uFill>
                  <a:solidFill>
                    <a:srgbClr val="ffffff"/>
                  </a:solidFill>
                </a:uFill>
                <a:latin typeface="Arial"/>
                <a:ea typeface="Roboto"/>
              </a:rPr>
              <a:t>booleans</a:t>
            </a:r>
            <a:r>
              <a:rPr b="0" lang="en-US" sz="2400" spc="-1" strike="noStrike">
                <a:solidFill>
                  <a:srgbClr val="000000"/>
                </a:solidFill>
                <a:uFill>
                  <a:solidFill>
                    <a:srgbClr val="ffffff"/>
                  </a:solidFill>
                </a:uFill>
                <a:latin typeface="Arial"/>
                <a:ea typeface="Roboto"/>
              </a:rPr>
              <a:t>, other </a:t>
            </a:r>
            <a:r>
              <a:rPr b="0" lang="en-US" sz="2400" spc="-1" strike="noStrike" u="sng">
                <a:solidFill>
                  <a:srgbClr val="000000"/>
                </a:solidFill>
                <a:uFill>
                  <a:solidFill>
                    <a:srgbClr val="ffffff"/>
                  </a:solidFill>
                </a:uFill>
                <a:latin typeface="Arial"/>
                <a:ea typeface="Roboto"/>
              </a:rPr>
              <a:t>arrays</a:t>
            </a:r>
            <a:r>
              <a:rPr b="0" lang="en-US" sz="2400" spc="-1" strike="noStrike">
                <a:solidFill>
                  <a:srgbClr val="000000"/>
                </a:solidFill>
                <a:uFill>
                  <a:solidFill>
                    <a:srgbClr val="ffffff"/>
                  </a:solidFill>
                </a:uFill>
                <a:latin typeface="Arial"/>
                <a:ea typeface="Roboto"/>
              </a:rPr>
              <a:t>, </a:t>
            </a:r>
            <a:r>
              <a:rPr b="0" lang="en-US" sz="2400" spc="-1" strike="noStrike" u="sng">
                <a:solidFill>
                  <a:srgbClr val="000000"/>
                </a:solidFill>
                <a:uFill>
                  <a:solidFill>
                    <a:srgbClr val="ffffff"/>
                  </a:solidFill>
                </a:uFill>
                <a:latin typeface="Arial"/>
                <a:ea typeface="Roboto"/>
              </a:rPr>
              <a:t>objects</a:t>
            </a:r>
            <a:r>
              <a:rPr b="0" lang="en-US" sz="2400" spc="-1" strike="noStrike">
                <a:solidFill>
                  <a:srgbClr val="000000"/>
                </a:solidFill>
                <a:uFill>
                  <a:solidFill>
                    <a:srgbClr val="ffffff"/>
                  </a:solidFill>
                </a:uFill>
                <a:latin typeface="Arial"/>
                <a:ea typeface="Roboto"/>
              </a:rPr>
              <a:t>, anything.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Each </a:t>
            </a:r>
            <a:r>
              <a:rPr b="0" lang="en-US" sz="2400" spc="-1" strike="noStrike" u="sng">
                <a:solidFill>
                  <a:srgbClr val="000000"/>
                </a:solidFill>
                <a:uFill>
                  <a:solidFill>
                    <a:srgbClr val="ffffff"/>
                  </a:solidFill>
                </a:uFill>
                <a:latin typeface="Arial"/>
                <a:ea typeface="Roboto"/>
              </a:rPr>
              <a:t>element</a:t>
            </a:r>
            <a:r>
              <a:rPr b="0" lang="en-US" sz="2400" spc="-1" strike="noStrike">
                <a:solidFill>
                  <a:srgbClr val="000000"/>
                </a:solidFill>
                <a:uFill>
                  <a:solidFill>
                    <a:srgbClr val="ffffff"/>
                  </a:solidFill>
                </a:uFill>
                <a:latin typeface="Arial"/>
                <a:ea typeface="Roboto"/>
              </a:rPr>
              <a:t> of the array is marked by an </a:t>
            </a:r>
            <a:r>
              <a:rPr b="0" lang="en-US" sz="2400" spc="-1" strike="noStrike" u="sng">
                <a:solidFill>
                  <a:srgbClr val="000000"/>
                </a:solidFill>
                <a:uFill>
                  <a:solidFill>
                    <a:srgbClr val="ffffff"/>
                  </a:solidFill>
                </a:uFill>
                <a:latin typeface="Arial"/>
                <a:ea typeface="Roboto"/>
              </a:rPr>
              <a:t>index</a:t>
            </a:r>
            <a:r>
              <a:rPr b="0" lang="en-US" sz="2400" spc="-1" strike="noStrike">
                <a:solidFill>
                  <a:srgbClr val="000000"/>
                </a:solidFill>
                <a:uFill>
                  <a:solidFill>
                    <a:srgbClr val="ffffff"/>
                  </a:solidFill>
                </a:uFill>
                <a:latin typeface="Arial"/>
                <a:ea typeface="Roboto"/>
              </a:rPr>
              <a:t>. Indexes always start with 0.</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pic>
        <p:nvPicPr>
          <p:cNvPr id="175" name="Picture 4" descr=""/>
          <p:cNvPicPr/>
          <p:nvPr/>
        </p:nvPicPr>
        <p:blipFill>
          <a:blip r:embed="rId1"/>
          <a:stretch/>
        </p:blipFill>
        <p:spPr>
          <a:xfrm>
            <a:off x="143280" y="3886200"/>
            <a:ext cx="8857440" cy="2063160"/>
          </a:xfrm>
          <a:prstGeom prst="rect">
            <a:avLst/>
          </a:prstGeom>
          <a:ln>
            <a:noFill/>
          </a:ln>
        </p:spPr>
      </p:pic>
    </p:spTree>
  </p:cSld>
  <p:transition>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77"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178" name="CustomShape 3"/>
          <p:cNvSpPr/>
          <p:nvPr/>
        </p:nvSpPr>
        <p:spPr>
          <a:xfrm>
            <a:off x="304920" y="762120"/>
            <a:ext cx="8686440" cy="301644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14 - Code Dissection: Basic JS</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Re-examine the file sent to you during yesterday’s class.</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See if you can better understand how it works – after having gone through today’s class.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u="sng">
                <a:solidFill>
                  <a:srgbClr val="000000"/>
                </a:solidFill>
                <a:uFill>
                  <a:solidFill>
                    <a:srgbClr val="ffffff"/>
                  </a:solidFill>
                </a:uFill>
                <a:latin typeface="Arial"/>
                <a:ea typeface="Roboto"/>
              </a:rPr>
              <a:t>Prepare to share once the time is up.</a:t>
            </a:r>
            <a:endParaRPr b="0" lang="en-US" sz="2400" spc="-1" strike="noStrike">
              <a:solidFill>
                <a:srgbClr val="000000"/>
              </a:solidFill>
              <a:uFill>
                <a:solidFill>
                  <a:srgbClr val="ffffff"/>
                </a:solidFill>
              </a:uFill>
              <a:latin typeface="Arial"/>
            </a:endParaRPr>
          </a:p>
        </p:txBody>
      </p:sp>
      <p:sp>
        <p:nvSpPr>
          <p:cNvPr id="179" name="CustomShape 4"/>
          <p:cNvSpPr/>
          <p:nvPr/>
        </p:nvSpPr>
        <p:spPr>
          <a:xfrm>
            <a:off x="3657600" y="124920"/>
            <a:ext cx="533376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a:t>
            </a:r>
            <a:r>
              <a:rPr b="0" lang="en-US" sz="1800" spc="-1" strike="noStrike">
                <a:solidFill>
                  <a:srgbClr val="000000"/>
                </a:solidFill>
                <a:uFill>
                  <a:solidFill>
                    <a:srgbClr val="ffffff"/>
                  </a:solidFill>
                </a:uFill>
                <a:latin typeface="Arial"/>
                <a:ea typeface="Roboto"/>
              </a:rPr>
              <a:t>14-JS Dissect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3 min</a:t>
            </a:r>
            <a:endParaRPr b="0" lang="en-US" sz="1800" spc="-1" strike="noStrike">
              <a:solidFill>
                <a:srgbClr val="000000"/>
              </a:solidFill>
              <a:uFill>
                <a:solidFill>
                  <a:srgbClr val="ffffff"/>
                </a:solidFill>
              </a:uFill>
              <a:latin typeface="Arial"/>
            </a:endParaRPr>
          </a:p>
        </p:txBody>
      </p:sp>
    </p:spTree>
  </p:cSld>
  <p:transition>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81"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182" name="CustomShape 3"/>
          <p:cNvSpPr/>
          <p:nvPr/>
        </p:nvSpPr>
        <p:spPr>
          <a:xfrm>
            <a:off x="304920" y="762120"/>
            <a:ext cx="8686440" cy="33822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15 - Code Creation: Array Logging</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Follow the instructions provided in the file to console.log each of the names in the “coolPeople” variable.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i="1" lang="en-US" sz="2400" spc="-1" strike="noStrike" u="sng">
                <a:solidFill>
                  <a:srgbClr val="000000"/>
                </a:solidFill>
                <a:uFill>
                  <a:solidFill>
                    <a:srgbClr val="ffffff"/>
                  </a:solidFill>
                </a:uFill>
                <a:latin typeface="Arial"/>
                <a:ea typeface="Roboto"/>
              </a:rPr>
              <a:t>Hint</a:t>
            </a:r>
            <a:r>
              <a:rPr b="0" i="1" lang="en-US" sz="2400" spc="-1" strike="noStrike">
                <a:solidFill>
                  <a:srgbClr val="000000"/>
                </a:solidFill>
                <a:uFill>
                  <a:solidFill>
                    <a:srgbClr val="ffffff"/>
                  </a:solidFill>
                </a:uFill>
                <a:latin typeface="Arial"/>
                <a:ea typeface="Roboto"/>
              </a:rPr>
              <a:t>: You should be repeating the same line 6 times.</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Be prepared to share once time is up.</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Tree>
  </p:cSld>
  <p:transition>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Today’s Class</a:t>
            </a:r>
            <a:endParaRPr b="0" lang="en-US" sz="4100" spc="-1" strike="noStrike">
              <a:solidFill>
                <a:srgbClr val="000000"/>
              </a:solidFill>
              <a:uFill>
                <a:solidFill>
                  <a:srgbClr val="ffffff"/>
                </a:solidFill>
              </a:uFill>
              <a:latin typeface="Calibri"/>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185" name="CustomShape 3"/>
          <p:cNvSpPr/>
          <p:nvPr/>
        </p:nvSpPr>
        <p:spPr>
          <a:xfrm>
            <a:off x="304920" y="762120"/>
            <a:ext cx="8686440" cy="44794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16 - Code Creation: Array Setting</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Follow the instructions in the file provided to convert each item in the array to lower case.</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Make sure to only add in lines of code where instructed.</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i="1" lang="en-US" sz="2400" spc="-1" strike="noStrike">
                <a:solidFill>
                  <a:srgbClr val="000000"/>
                </a:solidFill>
                <a:uFill>
                  <a:solidFill>
                    <a:srgbClr val="ffffff"/>
                  </a:solidFill>
                </a:uFill>
                <a:latin typeface="Arial"/>
                <a:ea typeface="Roboto"/>
              </a:rPr>
              <a:t>Hint: You will need to use the method .toLowerCase(). Research if you don’t remember how to use it.</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Be prepared to share once time is up.</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Tree>
  </p:cSld>
  <p:transition>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For Loops</a:t>
            </a:r>
            <a:endParaRPr b="0" lang="en-US" sz="4100" spc="-1" strike="noStrike">
              <a:solidFill>
                <a:srgbClr val="000000"/>
              </a:solidFill>
              <a:uFill>
                <a:solidFill>
                  <a:srgbClr val="ffffff"/>
                </a:solidFill>
              </a:uFill>
              <a:latin typeface="Calibri"/>
            </a:endParaRPr>
          </a:p>
        </p:txBody>
      </p:sp>
    </p:spTree>
  </p:cSld>
  <p:transition>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279360" y="1523880"/>
            <a:ext cx="8521920" cy="190476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p:style>
      </p:sp>
      <p:sp>
        <p:nvSpPr>
          <p:cNvPr id="188" name="TextShape 2"/>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Back to The Zoo Pen</a:t>
            </a:r>
            <a:endParaRPr b="0" lang="en-US" sz="2400" spc="-1" strike="noStrike">
              <a:solidFill>
                <a:srgbClr val="000000"/>
              </a:solidFill>
              <a:uFill>
                <a:solidFill>
                  <a:srgbClr val="ffffff"/>
                </a:solidFill>
              </a:uFill>
              <a:latin typeface="Calibri"/>
            </a:endParaRPr>
          </a:p>
        </p:txBody>
      </p:sp>
      <p:sp>
        <p:nvSpPr>
          <p:cNvPr id="189" name="CustomShape 3"/>
          <p:cNvSpPr/>
          <p:nvPr/>
        </p:nvSpPr>
        <p:spPr>
          <a:xfrm>
            <a:off x="534960" y="175248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90" name="CustomShape 4"/>
          <p:cNvSpPr/>
          <p:nvPr/>
        </p:nvSpPr>
        <p:spPr>
          <a:xfrm>
            <a:off x="2598120" y="175248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91" name="CustomShape 5"/>
          <p:cNvSpPr/>
          <p:nvPr/>
        </p:nvSpPr>
        <p:spPr>
          <a:xfrm>
            <a:off x="4686840" y="175248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92" name="CustomShape 6"/>
          <p:cNvSpPr/>
          <p:nvPr/>
        </p:nvSpPr>
        <p:spPr>
          <a:xfrm>
            <a:off x="6775200" y="172728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93" name="CustomShape 7"/>
          <p:cNvSpPr/>
          <p:nvPr/>
        </p:nvSpPr>
        <p:spPr>
          <a:xfrm>
            <a:off x="960840" y="3657600"/>
            <a:ext cx="993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0 </a:t>
            </a:r>
            <a:endParaRPr b="0" lang="en-US" sz="1800" spc="-1" strike="noStrike">
              <a:solidFill>
                <a:srgbClr val="000000"/>
              </a:solidFill>
              <a:uFill>
                <a:solidFill>
                  <a:srgbClr val="ffffff"/>
                </a:solidFill>
              </a:uFill>
              <a:latin typeface="Arial"/>
            </a:endParaRPr>
          </a:p>
        </p:txBody>
      </p:sp>
      <p:sp>
        <p:nvSpPr>
          <p:cNvPr id="194" name="CustomShape 8"/>
          <p:cNvSpPr/>
          <p:nvPr/>
        </p:nvSpPr>
        <p:spPr>
          <a:xfrm>
            <a:off x="3024000" y="3657600"/>
            <a:ext cx="92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1</a:t>
            </a:r>
            <a:endParaRPr b="0" lang="en-US" sz="1800" spc="-1" strike="noStrike">
              <a:solidFill>
                <a:srgbClr val="000000"/>
              </a:solidFill>
              <a:uFill>
                <a:solidFill>
                  <a:srgbClr val="ffffff"/>
                </a:solidFill>
              </a:uFill>
              <a:latin typeface="Arial"/>
            </a:endParaRPr>
          </a:p>
        </p:txBody>
      </p:sp>
      <p:sp>
        <p:nvSpPr>
          <p:cNvPr id="195" name="CustomShape 9"/>
          <p:cNvSpPr/>
          <p:nvPr/>
        </p:nvSpPr>
        <p:spPr>
          <a:xfrm>
            <a:off x="5023080" y="3657600"/>
            <a:ext cx="92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2</a:t>
            </a:r>
            <a:endParaRPr b="0" lang="en-US" sz="1800" spc="-1" strike="noStrike">
              <a:solidFill>
                <a:srgbClr val="000000"/>
              </a:solidFill>
              <a:uFill>
                <a:solidFill>
                  <a:srgbClr val="ffffff"/>
                </a:solidFill>
              </a:uFill>
              <a:latin typeface="Arial"/>
            </a:endParaRPr>
          </a:p>
        </p:txBody>
      </p:sp>
      <p:sp>
        <p:nvSpPr>
          <p:cNvPr id="196" name="CustomShape 10"/>
          <p:cNvSpPr/>
          <p:nvPr/>
        </p:nvSpPr>
        <p:spPr>
          <a:xfrm>
            <a:off x="7233120" y="3657600"/>
            <a:ext cx="92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3</a:t>
            </a:r>
            <a:endParaRPr b="0" lang="en-US" sz="1800" spc="-1" strike="noStrike">
              <a:solidFill>
                <a:srgbClr val="000000"/>
              </a:solidFill>
              <a:uFill>
                <a:solidFill>
                  <a:srgbClr val="ffffff"/>
                </a:solidFill>
              </a:uFill>
              <a:latin typeface="Arial"/>
            </a:endParaRPr>
          </a:p>
        </p:txBody>
      </p:sp>
      <p:sp>
        <p:nvSpPr>
          <p:cNvPr id="197" name="CustomShape 11"/>
          <p:cNvSpPr/>
          <p:nvPr/>
        </p:nvSpPr>
        <p:spPr>
          <a:xfrm>
            <a:off x="297000" y="995400"/>
            <a:ext cx="28418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Arial"/>
              </a:rPr>
              <a:t>Array Name:  </a:t>
            </a:r>
            <a:r>
              <a:rPr b="0" lang="en-US" sz="1800" spc="-1" strike="noStrike">
                <a:solidFill>
                  <a:srgbClr val="000000"/>
                </a:solidFill>
                <a:uFill>
                  <a:solidFill>
                    <a:srgbClr val="ffffff"/>
                  </a:solidFill>
                </a:uFill>
                <a:latin typeface="Arial"/>
              </a:rPr>
              <a:t>zooAnimals</a:t>
            </a:r>
            <a:endParaRPr b="0" lang="en-US" sz="1800" spc="-1" strike="noStrike">
              <a:solidFill>
                <a:srgbClr val="000000"/>
              </a:solidFill>
              <a:uFill>
                <a:solidFill>
                  <a:srgbClr val="ffffff"/>
                </a:solidFill>
              </a:uFill>
              <a:latin typeface="Arial"/>
            </a:endParaRPr>
          </a:p>
        </p:txBody>
      </p:sp>
      <p:sp>
        <p:nvSpPr>
          <p:cNvPr id="198" name="CustomShape 12"/>
          <p:cNvSpPr/>
          <p:nvPr/>
        </p:nvSpPr>
        <p:spPr>
          <a:xfrm>
            <a:off x="999000" y="229176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Zebra</a:t>
            </a:r>
            <a:endParaRPr b="0" lang="en-US" sz="1800" spc="-1" strike="noStrike">
              <a:solidFill>
                <a:srgbClr val="000000"/>
              </a:solidFill>
              <a:uFill>
                <a:solidFill>
                  <a:srgbClr val="ffffff"/>
                </a:solidFill>
              </a:uFill>
              <a:latin typeface="Arial"/>
            </a:endParaRPr>
          </a:p>
        </p:txBody>
      </p:sp>
      <p:sp>
        <p:nvSpPr>
          <p:cNvPr id="199" name="CustomShape 13"/>
          <p:cNvSpPr/>
          <p:nvPr/>
        </p:nvSpPr>
        <p:spPr>
          <a:xfrm>
            <a:off x="5232600" y="2291760"/>
            <a:ext cx="862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Giraffe</a:t>
            </a:r>
            <a:endParaRPr b="0" lang="en-US" sz="1800" spc="-1" strike="noStrike">
              <a:solidFill>
                <a:srgbClr val="000000"/>
              </a:solidFill>
              <a:uFill>
                <a:solidFill>
                  <a:srgbClr val="ffffff"/>
                </a:solidFill>
              </a:uFill>
              <a:latin typeface="Arial"/>
            </a:endParaRPr>
          </a:p>
        </p:txBody>
      </p:sp>
      <p:sp>
        <p:nvSpPr>
          <p:cNvPr id="200" name="CustomShape 14"/>
          <p:cNvSpPr/>
          <p:nvPr/>
        </p:nvSpPr>
        <p:spPr>
          <a:xfrm>
            <a:off x="3101040" y="2291760"/>
            <a:ext cx="77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Rhino</a:t>
            </a:r>
            <a:endParaRPr b="0" lang="en-US" sz="1800" spc="-1" strike="noStrike">
              <a:solidFill>
                <a:srgbClr val="000000"/>
              </a:solidFill>
              <a:uFill>
                <a:solidFill>
                  <a:srgbClr val="ffffff"/>
                </a:solidFill>
              </a:uFill>
              <a:latin typeface="Arial"/>
            </a:endParaRPr>
          </a:p>
        </p:txBody>
      </p:sp>
      <p:sp>
        <p:nvSpPr>
          <p:cNvPr id="201" name="CustomShape 15"/>
          <p:cNvSpPr/>
          <p:nvPr/>
        </p:nvSpPr>
        <p:spPr>
          <a:xfrm>
            <a:off x="7299360" y="2291760"/>
            <a:ext cx="57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Owl</a:t>
            </a:r>
            <a:endParaRPr b="0" lang="en-US" sz="1800" spc="-1" strike="noStrike">
              <a:solidFill>
                <a:srgbClr val="000000"/>
              </a:solidFill>
              <a:uFill>
                <a:solidFill>
                  <a:srgbClr val="ffffff"/>
                </a:solidFill>
              </a:uFill>
              <a:latin typeface="Arial"/>
            </a:endParaRPr>
          </a:p>
        </p:txBody>
      </p:sp>
      <p:pic>
        <p:nvPicPr>
          <p:cNvPr id="202" name="Picture 18" descr=""/>
          <p:cNvPicPr/>
          <p:nvPr/>
        </p:nvPicPr>
        <p:blipFill>
          <a:blip r:embed="rId1"/>
          <a:stretch/>
        </p:blipFill>
        <p:spPr>
          <a:xfrm>
            <a:off x="523800" y="4724280"/>
            <a:ext cx="8096040" cy="1022040"/>
          </a:xfrm>
          <a:prstGeom prst="rect">
            <a:avLst/>
          </a:prstGeom>
          <a:ln>
            <a:noFill/>
          </a:ln>
        </p:spPr>
      </p:pic>
    </p:spTree>
  </p:cSld>
  <p:transition>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2" descr=""/>
          <p:cNvPicPr/>
          <p:nvPr/>
        </p:nvPicPr>
        <p:blipFill>
          <a:blip r:embed="rId1"/>
          <a:stretch/>
        </p:blipFill>
        <p:spPr>
          <a:xfrm>
            <a:off x="109800" y="4267080"/>
            <a:ext cx="6094440" cy="1854000"/>
          </a:xfrm>
          <a:prstGeom prst="rect">
            <a:avLst/>
          </a:prstGeom>
          <a:ln>
            <a:noFill/>
          </a:ln>
        </p:spPr>
      </p:pic>
      <p:sp>
        <p:nvSpPr>
          <p:cNvPr id="204" name="CustomShape 1"/>
          <p:cNvSpPr/>
          <p:nvPr/>
        </p:nvSpPr>
        <p:spPr>
          <a:xfrm>
            <a:off x="279360" y="1366920"/>
            <a:ext cx="8521920" cy="190476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p:style>
      </p:sp>
      <p:sp>
        <p:nvSpPr>
          <p:cNvPr id="205" name="TextShape 2"/>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Back to The Zoo Pen (Logging)</a:t>
            </a:r>
            <a:endParaRPr b="0" lang="en-US" sz="2400" spc="-1" strike="noStrike">
              <a:solidFill>
                <a:srgbClr val="000000"/>
              </a:solidFill>
              <a:uFill>
                <a:solidFill>
                  <a:srgbClr val="ffffff"/>
                </a:solidFill>
              </a:uFill>
              <a:latin typeface="Calibri"/>
            </a:endParaRPr>
          </a:p>
        </p:txBody>
      </p:sp>
      <p:sp>
        <p:nvSpPr>
          <p:cNvPr id="206" name="CustomShape 3"/>
          <p:cNvSpPr/>
          <p:nvPr/>
        </p:nvSpPr>
        <p:spPr>
          <a:xfrm>
            <a:off x="534960" y="159552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07" name="CustomShape 4"/>
          <p:cNvSpPr/>
          <p:nvPr/>
        </p:nvSpPr>
        <p:spPr>
          <a:xfrm>
            <a:off x="2598120" y="159552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08" name="CustomShape 5"/>
          <p:cNvSpPr/>
          <p:nvPr/>
        </p:nvSpPr>
        <p:spPr>
          <a:xfrm>
            <a:off x="4686840" y="159552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09" name="CustomShape 6"/>
          <p:cNvSpPr/>
          <p:nvPr/>
        </p:nvSpPr>
        <p:spPr>
          <a:xfrm>
            <a:off x="6775200" y="1569960"/>
            <a:ext cx="1845360" cy="1516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10" name="CustomShape 7"/>
          <p:cNvSpPr/>
          <p:nvPr/>
        </p:nvSpPr>
        <p:spPr>
          <a:xfrm>
            <a:off x="960840" y="3500280"/>
            <a:ext cx="993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0 </a:t>
            </a:r>
            <a:endParaRPr b="0" lang="en-US" sz="1800" spc="-1" strike="noStrike">
              <a:solidFill>
                <a:srgbClr val="000000"/>
              </a:solidFill>
              <a:uFill>
                <a:solidFill>
                  <a:srgbClr val="ffffff"/>
                </a:solidFill>
              </a:uFill>
              <a:latin typeface="Arial"/>
            </a:endParaRPr>
          </a:p>
        </p:txBody>
      </p:sp>
      <p:sp>
        <p:nvSpPr>
          <p:cNvPr id="211" name="CustomShape 8"/>
          <p:cNvSpPr/>
          <p:nvPr/>
        </p:nvSpPr>
        <p:spPr>
          <a:xfrm>
            <a:off x="3024000" y="3500280"/>
            <a:ext cx="92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1</a:t>
            </a:r>
            <a:endParaRPr b="0" lang="en-US" sz="1800" spc="-1" strike="noStrike">
              <a:solidFill>
                <a:srgbClr val="000000"/>
              </a:solidFill>
              <a:uFill>
                <a:solidFill>
                  <a:srgbClr val="ffffff"/>
                </a:solidFill>
              </a:uFill>
              <a:latin typeface="Arial"/>
            </a:endParaRPr>
          </a:p>
        </p:txBody>
      </p:sp>
      <p:sp>
        <p:nvSpPr>
          <p:cNvPr id="212" name="CustomShape 9"/>
          <p:cNvSpPr/>
          <p:nvPr/>
        </p:nvSpPr>
        <p:spPr>
          <a:xfrm>
            <a:off x="5023080" y="3500280"/>
            <a:ext cx="92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2</a:t>
            </a:r>
            <a:endParaRPr b="0" lang="en-US" sz="1800" spc="-1" strike="noStrike">
              <a:solidFill>
                <a:srgbClr val="000000"/>
              </a:solidFill>
              <a:uFill>
                <a:solidFill>
                  <a:srgbClr val="ffffff"/>
                </a:solidFill>
              </a:uFill>
              <a:latin typeface="Arial"/>
            </a:endParaRPr>
          </a:p>
        </p:txBody>
      </p:sp>
      <p:sp>
        <p:nvSpPr>
          <p:cNvPr id="213" name="CustomShape 10"/>
          <p:cNvSpPr/>
          <p:nvPr/>
        </p:nvSpPr>
        <p:spPr>
          <a:xfrm>
            <a:off x="7233120" y="3500280"/>
            <a:ext cx="92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Index 3</a:t>
            </a:r>
            <a:endParaRPr b="0" lang="en-US" sz="1800" spc="-1" strike="noStrike">
              <a:solidFill>
                <a:srgbClr val="000000"/>
              </a:solidFill>
              <a:uFill>
                <a:solidFill>
                  <a:srgbClr val="ffffff"/>
                </a:solidFill>
              </a:uFill>
              <a:latin typeface="Arial"/>
            </a:endParaRPr>
          </a:p>
        </p:txBody>
      </p:sp>
      <p:sp>
        <p:nvSpPr>
          <p:cNvPr id="214" name="CustomShape 11"/>
          <p:cNvSpPr/>
          <p:nvPr/>
        </p:nvSpPr>
        <p:spPr>
          <a:xfrm>
            <a:off x="297000" y="838080"/>
            <a:ext cx="28418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Arial"/>
              </a:rPr>
              <a:t>Array Name:  </a:t>
            </a:r>
            <a:r>
              <a:rPr b="0" lang="en-US" sz="1800" spc="-1" strike="noStrike">
                <a:solidFill>
                  <a:srgbClr val="000000"/>
                </a:solidFill>
                <a:uFill>
                  <a:solidFill>
                    <a:srgbClr val="ffffff"/>
                  </a:solidFill>
                </a:uFill>
                <a:latin typeface="Arial"/>
              </a:rPr>
              <a:t>zooAnimals</a:t>
            </a:r>
            <a:endParaRPr b="0" lang="en-US" sz="1800" spc="-1" strike="noStrike">
              <a:solidFill>
                <a:srgbClr val="000000"/>
              </a:solidFill>
              <a:uFill>
                <a:solidFill>
                  <a:srgbClr val="ffffff"/>
                </a:solidFill>
              </a:uFill>
              <a:latin typeface="Arial"/>
            </a:endParaRPr>
          </a:p>
        </p:txBody>
      </p:sp>
      <p:sp>
        <p:nvSpPr>
          <p:cNvPr id="215" name="CustomShape 12"/>
          <p:cNvSpPr/>
          <p:nvPr/>
        </p:nvSpPr>
        <p:spPr>
          <a:xfrm>
            <a:off x="999000" y="213444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Zebra</a:t>
            </a:r>
            <a:endParaRPr b="0" lang="en-US" sz="1800" spc="-1" strike="noStrike">
              <a:solidFill>
                <a:srgbClr val="000000"/>
              </a:solidFill>
              <a:uFill>
                <a:solidFill>
                  <a:srgbClr val="ffffff"/>
                </a:solidFill>
              </a:uFill>
              <a:latin typeface="Arial"/>
            </a:endParaRPr>
          </a:p>
        </p:txBody>
      </p:sp>
      <p:sp>
        <p:nvSpPr>
          <p:cNvPr id="216" name="CustomShape 13"/>
          <p:cNvSpPr/>
          <p:nvPr/>
        </p:nvSpPr>
        <p:spPr>
          <a:xfrm>
            <a:off x="5232600" y="2134440"/>
            <a:ext cx="862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Giraffe</a:t>
            </a:r>
            <a:endParaRPr b="0" lang="en-US" sz="1800" spc="-1" strike="noStrike">
              <a:solidFill>
                <a:srgbClr val="000000"/>
              </a:solidFill>
              <a:uFill>
                <a:solidFill>
                  <a:srgbClr val="ffffff"/>
                </a:solidFill>
              </a:uFill>
              <a:latin typeface="Arial"/>
            </a:endParaRPr>
          </a:p>
        </p:txBody>
      </p:sp>
      <p:sp>
        <p:nvSpPr>
          <p:cNvPr id="217" name="CustomShape 14"/>
          <p:cNvSpPr/>
          <p:nvPr/>
        </p:nvSpPr>
        <p:spPr>
          <a:xfrm>
            <a:off x="3101040" y="2134440"/>
            <a:ext cx="77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Rhino</a:t>
            </a:r>
            <a:endParaRPr b="0" lang="en-US" sz="1800" spc="-1" strike="noStrike">
              <a:solidFill>
                <a:srgbClr val="000000"/>
              </a:solidFill>
              <a:uFill>
                <a:solidFill>
                  <a:srgbClr val="ffffff"/>
                </a:solidFill>
              </a:uFill>
              <a:latin typeface="Arial"/>
            </a:endParaRPr>
          </a:p>
        </p:txBody>
      </p:sp>
      <p:sp>
        <p:nvSpPr>
          <p:cNvPr id="218" name="CustomShape 15"/>
          <p:cNvSpPr/>
          <p:nvPr/>
        </p:nvSpPr>
        <p:spPr>
          <a:xfrm>
            <a:off x="7299360" y="2134440"/>
            <a:ext cx="57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Owl</a:t>
            </a:r>
            <a:endParaRPr b="0" lang="en-US" sz="1800" spc="-1" strike="noStrike">
              <a:solidFill>
                <a:srgbClr val="000000"/>
              </a:solidFill>
              <a:uFill>
                <a:solidFill>
                  <a:srgbClr val="ffffff"/>
                </a:solidFill>
              </a:uFill>
              <a:latin typeface="Arial"/>
            </a:endParaRPr>
          </a:p>
        </p:txBody>
      </p:sp>
      <p:pic>
        <p:nvPicPr>
          <p:cNvPr id="219" name="Picture 3" descr=""/>
          <p:cNvPicPr/>
          <p:nvPr/>
        </p:nvPicPr>
        <p:blipFill>
          <a:blip r:embed="rId2"/>
          <a:stretch/>
        </p:blipFill>
        <p:spPr>
          <a:xfrm>
            <a:off x="6794280" y="4267080"/>
            <a:ext cx="1914120" cy="1973880"/>
          </a:xfrm>
          <a:prstGeom prst="rect">
            <a:avLst/>
          </a:prstGeom>
          <a:ln>
            <a:noFill/>
          </a:ln>
        </p:spPr>
      </p:pic>
      <p:sp>
        <p:nvSpPr>
          <p:cNvPr id="220" name="CustomShape 16"/>
          <p:cNvSpPr/>
          <p:nvPr/>
        </p:nvSpPr>
        <p:spPr>
          <a:xfrm>
            <a:off x="5925240" y="5334120"/>
            <a:ext cx="975240" cy="360"/>
          </a:xfrm>
          <a:custGeom>
            <a:avLst/>
            <a:gdLst/>
            <a:ahLst/>
            <a:rect l="l" t="t" r="r" b="b"/>
            <a:pathLst>
              <a:path w="21600" h="21600">
                <a:moveTo>
                  <a:pt x="0" y="0"/>
                </a:moveTo>
                <a:lnTo>
                  <a:pt x="21600" y="21600"/>
                </a:lnTo>
              </a:path>
            </a:pathLst>
          </a:custGeom>
          <a:noFill/>
          <a:ln w="6984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Picture 2" descr=""/>
          <p:cNvPicPr/>
          <p:nvPr/>
        </p:nvPicPr>
        <p:blipFill>
          <a:blip r:embed="rId1"/>
          <a:stretch/>
        </p:blipFill>
        <p:spPr>
          <a:xfrm>
            <a:off x="341640" y="2050560"/>
            <a:ext cx="5806080" cy="1766160"/>
          </a:xfrm>
          <a:prstGeom prst="rect">
            <a:avLst/>
          </a:prstGeom>
          <a:ln>
            <a:noFill/>
          </a:ln>
        </p:spPr>
      </p:pic>
      <p:sp>
        <p:nvSpPr>
          <p:cNvPr id="22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Please… Don’t Pick Me.</a:t>
            </a:r>
            <a:endParaRPr b="0" lang="en-US" sz="2400" spc="-1" strike="noStrike">
              <a:solidFill>
                <a:srgbClr val="000000"/>
              </a:solidFill>
              <a:uFill>
                <a:solidFill>
                  <a:srgbClr val="ffffff"/>
                </a:solidFill>
              </a:uFill>
              <a:latin typeface="Calibri"/>
            </a:endParaRPr>
          </a:p>
        </p:txBody>
      </p:sp>
      <p:sp>
        <p:nvSpPr>
          <p:cNvPr id="223" name="CustomShape 2"/>
          <p:cNvSpPr/>
          <p:nvPr/>
        </p:nvSpPr>
        <p:spPr>
          <a:xfrm>
            <a:off x="304920" y="472428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What’s wrong here?</a:t>
            </a:r>
            <a:endParaRPr b="0" lang="en-US" sz="6000" spc="-1" strike="noStrike">
              <a:solidFill>
                <a:srgbClr val="000000"/>
              </a:solidFill>
              <a:uFill>
                <a:solidFill>
                  <a:srgbClr val="ffffff"/>
                </a:solidFill>
              </a:uFill>
              <a:latin typeface="Arial"/>
            </a:endParaRPr>
          </a:p>
        </p:txBody>
      </p:sp>
      <p:pic>
        <p:nvPicPr>
          <p:cNvPr id="224" name="Picture 4" descr=""/>
          <p:cNvPicPr/>
          <p:nvPr/>
        </p:nvPicPr>
        <p:blipFill>
          <a:blip r:embed="rId2"/>
          <a:stretch/>
        </p:blipFill>
        <p:spPr>
          <a:xfrm>
            <a:off x="6794280" y="1946520"/>
            <a:ext cx="1914120" cy="1973880"/>
          </a:xfrm>
          <a:prstGeom prst="rect">
            <a:avLst/>
          </a:prstGeom>
          <a:ln>
            <a:noFill/>
          </a:ln>
        </p:spPr>
      </p:pic>
      <p:sp>
        <p:nvSpPr>
          <p:cNvPr id="225" name="CustomShape 3"/>
          <p:cNvSpPr/>
          <p:nvPr/>
        </p:nvSpPr>
        <p:spPr>
          <a:xfrm>
            <a:off x="5925240" y="3013200"/>
            <a:ext cx="975240" cy="360"/>
          </a:xfrm>
          <a:custGeom>
            <a:avLst/>
            <a:gdLst/>
            <a:ahLst/>
            <a:rect l="l" t="t" r="r" b="b"/>
            <a:pathLst>
              <a:path w="21600" h="21600">
                <a:moveTo>
                  <a:pt x="0" y="0"/>
                </a:moveTo>
                <a:lnTo>
                  <a:pt x="21600" y="21600"/>
                </a:lnTo>
              </a:path>
            </a:pathLst>
          </a:custGeom>
          <a:noFill/>
          <a:ln w="6984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Picture 2" descr=""/>
          <p:cNvPicPr/>
          <p:nvPr/>
        </p:nvPicPr>
        <p:blipFill>
          <a:blip r:embed="rId1"/>
          <a:stretch/>
        </p:blipFill>
        <p:spPr>
          <a:xfrm>
            <a:off x="341640" y="2050560"/>
            <a:ext cx="5806080" cy="1766160"/>
          </a:xfrm>
          <a:prstGeom prst="rect">
            <a:avLst/>
          </a:prstGeom>
          <a:ln>
            <a:noFill/>
          </a:ln>
        </p:spPr>
      </p:pic>
      <p:sp>
        <p:nvSpPr>
          <p:cNvPr id="227"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Don’t Repeat Yourself (DRY)</a:t>
            </a:r>
            <a:endParaRPr b="0" lang="en-US" sz="2400" spc="-1" strike="noStrike">
              <a:solidFill>
                <a:srgbClr val="000000"/>
              </a:solidFill>
              <a:uFill>
                <a:solidFill>
                  <a:srgbClr val="ffffff"/>
                </a:solidFill>
              </a:uFill>
              <a:latin typeface="Calibri"/>
            </a:endParaRPr>
          </a:p>
        </p:txBody>
      </p:sp>
      <p:sp>
        <p:nvSpPr>
          <p:cNvPr id="228" name="CustomShape 2"/>
          <p:cNvSpPr/>
          <p:nvPr/>
        </p:nvSpPr>
        <p:spPr>
          <a:xfrm>
            <a:off x="304920" y="472428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Repeated Code! </a:t>
            </a:r>
            <a:endParaRPr b="0" lang="en-US" sz="6000" spc="-1" strike="noStrike">
              <a:solidFill>
                <a:srgbClr val="000000"/>
              </a:solidFill>
              <a:uFill>
                <a:solidFill>
                  <a:srgbClr val="ffffff"/>
                </a:solidFill>
              </a:uFill>
              <a:latin typeface="Arial"/>
            </a:endParaRPr>
          </a:p>
          <a:p>
            <a:pPr algn="ctr">
              <a:lnSpc>
                <a:spcPct val="100000"/>
              </a:lnSpc>
            </a:pPr>
            <a:r>
              <a:rPr b="0" i="1" lang="en-US" sz="3800" spc="-1" strike="noStrike">
                <a:solidFill>
                  <a:srgbClr val="000000"/>
                </a:solidFill>
                <a:uFill>
                  <a:solidFill>
                    <a:srgbClr val="ffffff"/>
                  </a:solidFill>
                </a:uFill>
                <a:latin typeface="Arial"/>
                <a:ea typeface="Roboto"/>
              </a:rPr>
              <a:t>Let’s be more efficient</a:t>
            </a:r>
            <a:endParaRPr b="0" lang="en-US" sz="3800" spc="-1" strike="noStrike">
              <a:solidFill>
                <a:srgbClr val="000000"/>
              </a:solidFill>
              <a:uFill>
                <a:solidFill>
                  <a:srgbClr val="ffffff"/>
                </a:solidFill>
              </a:uFill>
              <a:latin typeface="Arial"/>
            </a:endParaRPr>
          </a:p>
        </p:txBody>
      </p:sp>
      <p:pic>
        <p:nvPicPr>
          <p:cNvPr id="229" name="Picture 4" descr=""/>
          <p:cNvPicPr/>
          <p:nvPr/>
        </p:nvPicPr>
        <p:blipFill>
          <a:blip r:embed="rId2"/>
          <a:stretch/>
        </p:blipFill>
        <p:spPr>
          <a:xfrm>
            <a:off x="6794280" y="1946520"/>
            <a:ext cx="1914120" cy="1973880"/>
          </a:xfrm>
          <a:prstGeom prst="rect">
            <a:avLst/>
          </a:prstGeom>
          <a:ln>
            <a:noFill/>
          </a:ln>
        </p:spPr>
      </p:pic>
      <p:sp>
        <p:nvSpPr>
          <p:cNvPr id="230" name="CustomShape 3"/>
          <p:cNvSpPr/>
          <p:nvPr/>
        </p:nvSpPr>
        <p:spPr>
          <a:xfrm>
            <a:off x="5925240" y="3013200"/>
            <a:ext cx="975240" cy="360"/>
          </a:xfrm>
          <a:custGeom>
            <a:avLst/>
            <a:gdLst/>
            <a:ahLst/>
            <a:rect l="l" t="t" r="r" b="b"/>
            <a:pathLst>
              <a:path w="21600" h="21600">
                <a:moveTo>
                  <a:pt x="0" y="0"/>
                </a:moveTo>
                <a:lnTo>
                  <a:pt x="21600" y="21600"/>
                </a:lnTo>
              </a:path>
            </a:pathLst>
          </a:custGeom>
          <a:noFill/>
          <a:ln w="6984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32"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233" name="CustomShape 3"/>
          <p:cNvSpPr/>
          <p:nvPr/>
        </p:nvSpPr>
        <p:spPr>
          <a:xfrm>
            <a:off x="304920" y="762120"/>
            <a:ext cx="8686440" cy="44794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17 - Code Creation: For Loop Dissection</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With a partner, spend a few moments trying to dissect the code sent to you.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Try to explain to one another what is happening with each line of code.</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Feel free to do research if you are stumped. As a hint, look into the phrase: “For-Loop”.</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Be prepared to share when time is up.</a:t>
            </a:r>
            <a:endParaRPr b="0" lang="en-US" sz="2400" spc="-1" strike="noStrike">
              <a:solidFill>
                <a:srgbClr val="000000"/>
              </a:solidFill>
              <a:uFill>
                <a:solidFill>
                  <a:srgbClr val="ffffff"/>
                </a:solidFill>
              </a:uFill>
              <a:latin typeface="Arial"/>
            </a:endParaRPr>
          </a:p>
        </p:txBody>
      </p:sp>
    </p:spTree>
  </p:cSld>
  <p:transition>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6320" y="817560"/>
            <a:ext cx="8841600" cy="270396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For loops are </a:t>
            </a:r>
            <a:r>
              <a:rPr b="0" lang="en-US" sz="2000" spc="-1" strike="noStrike" u="sng">
                <a:solidFill>
                  <a:srgbClr val="000000"/>
                </a:solidFill>
                <a:uFill>
                  <a:solidFill>
                    <a:srgbClr val="ffffff"/>
                  </a:solidFill>
                </a:uFill>
                <a:latin typeface="Arial"/>
                <a:ea typeface="Roboto"/>
              </a:rPr>
              <a:t>critical</a:t>
            </a:r>
            <a:r>
              <a:rPr b="0" lang="en-US" sz="2000" spc="-1" strike="noStrike">
                <a:solidFill>
                  <a:srgbClr val="000000"/>
                </a:solidFill>
                <a:uFill>
                  <a:solidFill>
                    <a:srgbClr val="ffffff"/>
                  </a:solidFill>
                </a:uFill>
                <a:latin typeface="Arial"/>
                <a:ea typeface="Roboto"/>
              </a:rPr>
              <a:t> in programming.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We use for loops to run </a:t>
            </a:r>
            <a:r>
              <a:rPr b="0" lang="en-US" sz="2000" spc="-1" strike="noStrike" u="sng">
                <a:solidFill>
                  <a:srgbClr val="000000"/>
                </a:solidFill>
                <a:uFill>
                  <a:solidFill>
                    <a:srgbClr val="ffffff"/>
                  </a:solidFill>
                </a:uFill>
                <a:latin typeface="Arial"/>
                <a:ea typeface="Roboto"/>
              </a:rPr>
              <a:t>repeated blocks of code</a:t>
            </a:r>
            <a:r>
              <a:rPr b="0" lang="en-US" sz="2000" spc="-1" strike="noStrike">
                <a:solidFill>
                  <a:srgbClr val="000000"/>
                </a:solidFill>
                <a:uFill>
                  <a:solidFill>
                    <a:srgbClr val="ffffff"/>
                  </a:solidFill>
                </a:uFill>
                <a:latin typeface="Arial"/>
                <a:ea typeface="Roboto"/>
              </a:rPr>
              <a:t> over a set period.</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Each for loop is composed of a:</a:t>
            </a:r>
            <a:endParaRPr b="0" lang="en-US" sz="2000" spc="-1" strike="noStrike">
              <a:solidFill>
                <a:srgbClr val="000000"/>
              </a:solidFill>
              <a:uFill>
                <a:solidFill>
                  <a:srgbClr val="ffffff"/>
                </a:solidFill>
              </a:uFill>
              <a:latin typeface="Arial"/>
            </a:endParaRPr>
          </a:p>
          <a:p>
            <a:pPr lvl="1" marL="985680" indent="-456840">
              <a:lnSpc>
                <a:spcPct val="100000"/>
              </a:lnSpc>
              <a:buClr>
                <a:srgbClr val="000000"/>
              </a:buClr>
              <a:buFont typeface="Arial"/>
              <a:buChar char="–"/>
            </a:pPr>
            <a:r>
              <a:rPr b="0" lang="en-US" sz="1700" spc="-1" strike="noStrike">
                <a:solidFill>
                  <a:srgbClr val="000000"/>
                </a:solidFill>
                <a:uFill>
                  <a:solidFill>
                    <a:srgbClr val="ffffff"/>
                  </a:solidFill>
                </a:uFill>
                <a:latin typeface="Arial"/>
                <a:ea typeface="Roboto"/>
              </a:rPr>
              <a:t>Variable declaration or counter (iterator)</a:t>
            </a:r>
            <a:endParaRPr b="0" lang="en-US" sz="1700" spc="-1" strike="noStrike">
              <a:solidFill>
                <a:srgbClr val="000000"/>
              </a:solidFill>
              <a:uFill>
                <a:solidFill>
                  <a:srgbClr val="ffffff"/>
                </a:solidFill>
              </a:uFill>
              <a:latin typeface="Arial"/>
            </a:endParaRPr>
          </a:p>
          <a:p>
            <a:pPr lvl="1" marL="985680" indent="-456840">
              <a:lnSpc>
                <a:spcPct val="100000"/>
              </a:lnSpc>
              <a:buClr>
                <a:srgbClr val="000000"/>
              </a:buClr>
              <a:buFont typeface="Arial"/>
              <a:buChar char="–"/>
            </a:pPr>
            <a:r>
              <a:rPr b="0" lang="en-US" sz="1700" spc="-1" strike="noStrike">
                <a:solidFill>
                  <a:srgbClr val="000000"/>
                </a:solidFill>
                <a:uFill>
                  <a:solidFill>
                    <a:srgbClr val="ffffff"/>
                  </a:solidFill>
                </a:uFill>
                <a:latin typeface="Arial"/>
                <a:ea typeface="Roboto"/>
              </a:rPr>
              <a:t>A loop condition</a:t>
            </a:r>
            <a:endParaRPr b="0" lang="en-US" sz="1700" spc="-1" strike="noStrike">
              <a:solidFill>
                <a:srgbClr val="000000"/>
              </a:solidFill>
              <a:uFill>
                <a:solidFill>
                  <a:srgbClr val="ffffff"/>
                </a:solidFill>
              </a:uFill>
              <a:latin typeface="Arial"/>
            </a:endParaRPr>
          </a:p>
          <a:p>
            <a:pPr lvl="1" marL="985680" indent="-456840">
              <a:lnSpc>
                <a:spcPct val="100000"/>
              </a:lnSpc>
              <a:buClr>
                <a:srgbClr val="000000"/>
              </a:buClr>
              <a:buFont typeface="Arial"/>
              <a:buChar char="–"/>
            </a:pPr>
            <a:r>
              <a:rPr b="0" lang="en-US" sz="1700" spc="-1" strike="noStrike">
                <a:solidFill>
                  <a:srgbClr val="000000"/>
                </a:solidFill>
                <a:uFill>
                  <a:solidFill>
                    <a:srgbClr val="ffffff"/>
                  </a:solidFill>
                </a:uFill>
                <a:latin typeface="Arial"/>
                <a:ea typeface="Roboto"/>
              </a:rPr>
              <a:t>An iteration (addition)</a:t>
            </a:r>
            <a:endParaRPr b="0" lang="en-US" sz="1700" spc="-1" strike="noStrike">
              <a:solidFill>
                <a:srgbClr val="000000"/>
              </a:solidFill>
              <a:uFill>
                <a:solidFill>
                  <a:srgbClr val="ffffff"/>
                </a:solidFill>
              </a:uFill>
              <a:latin typeface="Arial"/>
            </a:endParaRPr>
          </a:p>
          <a:p>
            <a:pPr>
              <a:lnSpc>
                <a:spcPct val="100000"/>
              </a:lnSpc>
            </a:pPr>
            <a:endParaRPr b="0" lang="en-US" sz="1700" spc="-1" strike="noStrike">
              <a:solidFill>
                <a:srgbClr val="000000"/>
              </a:solidFill>
              <a:uFill>
                <a:solidFill>
                  <a:srgbClr val="ffffff"/>
                </a:solidFill>
              </a:uFill>
              <a:latin typeface="Arial"/>
            </a:endParaRPr>
          </a:p>
        </p:txBody>
      </p:sp>
      <p:sp>
        <p:nvSpPr>
          <p:cNvPr id="235" name="CustomShape 2"/>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Enter the For-Loop</a:t>
            </a:r>
            <a:endParaRPr b="0" lang="en-US" sz="2400" spc="-1" strike="noStrike">
              <a:solidFill>
                <a:srgbClr val="000000"/>
              </a:solidFill>
              <a:uFill>
                <a:solidFill>
                  <a:srgbClr val="ffffff"/>
                </a:solidFill>
              </a:uFill>
              <a:latin typeface="Arial"/>
            </a:endParaRPr>
          </a:p>
        </p:txBody>
      </p:sp>
      <p:pic>
        <p:nvPicPr>
          <p:cNvPr id="236" name="Picture 2" descr=""/>
          <p:cNvPicPr/>
          <p:nvPr/>
        </p:nvPicPr>
        <p:blipFill>
          <a:blip r:embed="rId1"/>
          <a:stretch/>
        </p:blipFill>
        <p:spPr>
          <a:xfrm>
            <a:off x="190800" y="3809880"/>
            <a:ext cx="8800200" cy="2285640"/>
          </a:xfrm>
          <a:prstGeom prst="rect">
            <a:avLst/>
          </a:prstGeom>
          <a:ln>
            <a:noFill/>
          </a:ln>
        </p:spPr>
      </p:pic>
    </p:spTree>
  </p:cSld>
  <p:transition>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Picture 2" descr=""/>
          <p:cNvPicPr/>
          <p:nvPr/>
        </p:nvPicPr>
        <p:blipFill>
          <a:blip r:embed="rId1"/>
          <a:stretch/>
        </p:blipFill>
        <p:spPr>
          <a:xfrm>
            <a:off x="178920" y="1069560"/>
            <a:ext cx="8785440" cy="4132080"/>
          </a:xfrm>
          <a:prstGeom prst="rect">
            <a:avLst/>
          </a:prstGeom>
          <a:ln>
            <a:noFill/>
          </a:ln>
        </p:spPr>
      </p:pic>
      <p:sp>
        <p:nvSpPr>
          <p:cNvPr id="238"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Enter the For-Loop</a:t>
            </a:r>
            <a:endParaRPr b="0" lang="en-US" sz="2400" spc="-1" strike="noStrike">
              <a:solidFill>
                <a:srgbClr val="000000"/>
              </a:solidFill>
              <a:uFill>
                <a:solidFill>
                  <a:srgbClr val="ffffff"/>
                </a:solidFill>
              </a:uFill>
              <a:latin typeface="Arial"/>
            </a:endParaRPr>
          </a:p>
        </p:txBody>
      </p:sp>
      <p:sp>
        <p:nvSpPr>
          <p:cNvPr id="239" name="CustomShape 2"/>
          <p:cNvSpPr/>
          <p:nvPr/>
        </p:nvSpPr>
        <p:spPr>
          <a:xfrm>
            <a:off x="304920" y="472428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2400" spc="-1" strike="noStrike">
                <a:solidFill>
                  <a:srgbClr val="000000"/>
                </a:solidFill>
                <a:uFill>
                  <a:solidFill>
                    <a:srgbClr val="ffffff"/>
                  </a:solidFill>
                </a:uFill>
                <a:latin typeface="Arial"/>
                <a:ea typeface="Roboto"/>
              </a:rPr>
              <a:t>Iterator.      Condition.        Modifier.</a:t>
            </a:r>
            <a:endParaRPr b="0" lang="en-US" sz="2400" spc="-1" strike="noStrike">
              <a:solidFill>
                <a:srgbClr val="000000"/>
              </a:solidFill>
              <a:uFill>
                <a:solidFill>
                  <a:srgbClr val="ffffff"/>
                </a:solidFill>
              </a:uFill>
              <a:latin typeface="Arial"/>
            </a:endParaRPr>
          </a:p>
        </p:txBody>
      </p:sp>
      <p:sp>
        <p:nvSpPr>
          <p:cNvPr id="240" name="CustomShape 3"/>
          <p:cNvSpPr/>
          <p:nvPr/>
        </p:nvSpPr>
        <p:spPr>
          <a:xfrm flipH="1" flipV="1">
            <a:off x="1828800" y="2590920"/>
            <a:ext cx="609120" cy="2698560"/>
          </a:xfrm>
          <a:custGeom>
            <a:avLst/>
            <a:gdLst/>
            <a:ahLst/>
            <a:rect l="l" t="t" r="r" b="b"/>
            <a:pathLst>
              <a:path w="21600" h="21600">
                <a:moveTo>
                  <a:pt x="0" y="0"/>
                </a:moveTo>
                <a:lnTo>
                  <a:pt x="21600" y="21600"/>
                </a:lnTo>
              </a:path>
            </a:pathLst>
          </a:custGeom>
          <a:noFill/>
          <a:ln w="69840">
            <a:solidFill>
              <a:srgbClr val="ff0000"/>
            </a:solidFill>
            <a:tailEnd len="med" type="triangle" w="med"/>
          </a:ln>
        </p:spPr>
        <p:style>
          <a:lnRef idx="1">
            <a:schemeClr val="accent1"/>
          </a:lnRef>
          <a:fillRef idx="0">
            <a:schemeClr val="accent1"/>
          </a:fillRef>
          <a:effectRef idx="0">
            <a:schemeClr val="accent1"/>
          </a:effectRef>
          <a:fontRef idx="minor"/>
        </p:style>
      </p:sp>
      <p:sp>
        <p:nvSpPr>
          <p:cNvPr id="241" name="CustomShape 4"/>
          <p:cNvSpPr/>
          <p:nvPr/>
        </p:nvSpPr>
        <p:spPr>
          <a:xfrm flipH="1" flipV="1">
            <a:off x="3124080" y="2666880"/>
            <a:ext cx="1285200" cy="2622240"/>
          </a:xfrm>
          <a:custGeom>
            <a:avLst/>
            <a:gdLst/>
            <a:ahLst/>
            <a:rect l="l" t="t" r="r" b="b"/>
            <a:pathLst>
              <a:path w="21600" h="21600">
                <a:moveTo>
                  <a:pt x="0" y="0"/>
                </a:moveTo>
                <a:lnTo>
                  <a:pt x="21600" y="21600"/>
                </a:lnTo>
              </a:path>
            </a:pathLst>
          </a:custGeom>
          <a:noFill/>
          <a:ln w="69840">
            <a:solidFill>
              <a:srgbClr val="ff0000"/>
            </a:solidFill>
            <a:tailEnd len="med" type="triangle" w="med"/>
          </a:ln>
        </p:spPr>
        <p:style>
          <a:lnRef idx="1">
            <a:schemeClr val="accent1"/>
          </a:lnRef>
          <a:fillRef idx="0">
            <a:schemeClr val="accent1"/>
          </a:fillRef>
          <a:effectRef idx="0">
            <a:schemeClr val="accent1"/>
          </a:effectRef>
          <a:fontRef idx="minor"/>
        </p:style>
      </p:sp>
      <p:sp>
        <p:nvSpPr>
          <p:cNvPr id="242" name="CustomShape 5"/>
          <p:cNvSpPr/>
          <p:nvPr/>
        </p:nvSpPr>
        <p:spPr>
          <a:xfrm flipH="1" flipV="1">
            <a:off x="6019200" y="2666880"/>
            <a:ext cx="457560" cy="2622240"/>
          </a:xfrm>
          <a:custGeom>
            <a:avLst/>
            <a:gdLst/>
            <a:ahLst/>
            <a:rect l="l" t="t" r="r" b="b"/>
            <a:pathLst>
              <a:path w="21600" h="21600">
                <a:moveTo>
                  <a:pt x="0" y="0"/>
                </a:moveTo>
                <a:lnTo>
                  <a:pt x="21600" y="21600"/>
                </a:lnTo>
              </a:path>
            </a:pathLst>
          </a:custGeom>
          <a:noFill/>
          <a:ln w="6984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2" descr=""/>
          <p:cNvPicPr/>
          <p:nvPr/>
        </p:nvPicPr>
        <p:blipFill>
          <a:blip r:embed="rId1"/>
          <a:stretch/>
        </p:blipFill>
        <p:spPr>
          <a:xfrm>
            <a:off x="178920" y="1069560"/>
            <a:ext cx="8785440" cy="4132080"/>
          </a:xfrm>
          <a:prstGeom prst="rect">
            <a:avLst/>
          </a:prstGeom>
          <a:ln>
            <a:noFill/>
          </a:ln>
        </p:spPr>
      </p:pic>
      <p:sp>
        <p:nvSpPr>
          <p:cNvPr id="244"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Enter the For-Loop</a:t>
            </a:r>
            <a:endParaRPr b="0" lang="en-US" sz="2400" spc="-1" strike="noStrike">
              <a:solidFill>
                <a:srgbClr val="000000"/>
              </a:solidFill>
              <a:uFill>
                <a:solidFill>
                  <a:srgbClr val="ffffff"/>
                </a:solidFill>
              </a:uFill>
              <a:latin typeface="Arial"/>
            </a:endParaRPr>
          </a:p>
        </p:txBody>
      </p:sp>
      <p:sp>
        <p:nvSpPr>
          <p:cNvPr id="245" name="CustomShape 2"/>
          <p:cNvSpPr/>
          <p:nvPr/>
        </p:nvSpPr>
        <p:spPr>
          <a:xfrm>
            <a:off x="304920" y="4876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2400" spc="-1" strike="noStrike">
                <a:solidFill>
                  <a:srgbClr val="000000"/>
                </a:solidFill>
                <a:uFill>
                  <a:solidFill>
                    <a:srgbClr val="ffffff"/>
                  </a:solidFill>
                </a:uFill>
                <a:latin typeface="Arial"/>
                <a:ea typeface="Roboto"/>
              </a:rPr>
              <a:t>Code between the { } gets repeated each time the iterator is smaller than the condition. </a:t>
            </a:r>
            <a:r>
              <a:rPr b="0" i="1" lang="en-US" sz="2400" spc="-1" strike="noStrike">
                <a:solidFill>
                  <a:srgbClr val="000000"/>
                </a:solidFill>
                <a:uFill>
                  <a:solidFill>
                    <a:srgbClr val="ffffff"/>
                  </a:solidFill>
                </a:uFill>
                <a:latin typeface="Arial"/>
                <a:ea typeface="Roboto"/>
              </a:rPr>
              <a:t>(i.e. in this case i &lt; 4)</a:t>
            </a:r>
            <a:endParaRPr b="0" lang="en-US" sz="2400" spc="-1" strike="noStrike">
              <a:solidFill>
                <a:srgbClr val="000000"/>
              </a:solidFill>
              <a:uFill>
                <a:solidFill>
                  <a:srgbClr val="ffffff"/>
                </a:solidFill>
              </a:uFill>
              <a:latin typeface="Arial"/>
            </a:endParaRPr>
          </a:p>
        </p:txBody>
      </p:sp>
      <p:sp>
        <p:nvSpPr>
          <p:cNvPr id="246" name="CustomShape 3"/>
          <p:cNvSpPr/>
          <p:nvPr/>
        </p:nvSpPr>
        <p:spPr>
          <a:xfrm>
            <a:off x="457200" y="2666880"/>
            <a:ext cx="7086240" cy="304560"/>
          </a:xfrm>
          <a:prstGeom prst="rect">
            <a:avLst/>
          </a:prstGeom>
          <a:noFill/>
          <a:ln w="63360">
            <a:solidFill>
              <a:srgbClr val="ff0000"/>
            </a:solidFill>
          </a:ln>
        </p:spPr>
        <p:style>
          <a:lnRef idx="2">
            <a:schemeClr val="accent1">
              <a:shade val="50000"/>
            </a:schemeClr>
          </a:lnRef>
          <a:fillRef idx="1">
            <a:schemeClr val="accent1"/>
          </a:fillRef>
          <a:effectRef idx="0">
            <a:schemeClr val="accent1"/>
          </a:effectRef>
          <a:fontRef idx="minor"/>
        </p:style>
      </p:sp>
    </p:spTree>
  </p:cSld>
  <p:transition>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Objectives</a:t>
            </a:r>
            <a:endParaRPr b="0" lang="en-US" sz="2400" spc="-1" strike="noStrike">
              <a:solidFill>
                <a:srgbClr val="000000"/>
              </a:solidFill>
              <a:uFill>
                <a:solidFill>
                  <a:srgbClr val="ffffff"/>
                </a:solidFill>
              </a:uFill>
              <a:latin typeface="Calibri"/>
            </a:endParaRPr>
          </a:p>
        </p:txBody>
      </p:sp>
      <p:sp>
        <p:nvSpPr>
          <p:cNvPr id="132" name="CustomShape 2"/>
          <p:cNvSpPr/>
          <p:nvPr/>
        </p:nvSpPr>
        <p:spPr>
          <a:xfrm>
            <a:off x="304920" y="762120"/>
            <a:ext cx="8740440" cy="5545440"/>
          </a:xfrm>
          <a:prstGeom prst="rect">
            <a:avLst/>
          </a:prstGeom>
          <a:noFill/>
          <a:ln>
            <a:noFill/>
          </a:ln>
        </p:spPr>
        <p:style>
          <a:lnRef idx="0"/>
          <a:fillRef idx="0"/>
          <a:effectRef idx="0"/>
          <a:fontRef idx="minor"/>
        </p:style>
        <p:txBody>
          <a:bodyPr tIns="91440" bIns="91440"/>
          <a:p>
            <a:pPr>
              <a:lnSpc>
                <a:spcPct val="100000"/>
              </a:lnSpc>
              <a:spcBef>
                <a:spcPts val="439"/>
              </a:spcBef>
            </a:pPr>
            <a:r>
              <a:rPr b="1" lang="en-US" sz="2200" spc="-1" strike="noStrike" u="sng">
                <a:solidFill>
                  <a:srgbClr val="000000"/>
                </a:solidFill>
                <a:uFill>
                  <a:solidFill>
                    <a:srgbClr val="ffffff"/>
                  </a:solidFill>
                </a:uFill>
                <a:latin typeface="Arial"/>
              </a:rPr>
              <a:t>In today’s class we’ll be covering:</a:t>
            </a:r>
            <a:endParaRPr b="0" lang="en-US" sz="2200" spc="-1" strike="noStrike">
              <a:solidFill>
                <a:srgbClr val="000000"/>
              </a:solidFill>
              <a:uFill>
                <a:solidFill>
                  <a:srgbClr val="ffffff"/>
                </a:solidFill>
              </a:uFill>
              <a:latin typeface="Arial"/>
            </a:endParaRPr>
          </a:p>
          <a:p>
            <a:pPr>
              <a:lnSpc>
                <a:spcPct val="100000"/>
              </a:lnSpc>
              <a:spcBef>
                <a:spcPts val="439"/>
              </a:spcBef>
            </a:pPr>
            <a:endParaRPr b="0" lang="en-US" sz="2200" spc="-1" strike="noStrike">
              <a:solidFill>
                <a:srgbClr val="000000"/>
              </a:solidFill>
              <a:uFill>
                <a:solidFill>
                  <a:srgbClr val="ffffff"/>
                </a:solidFill>
              </a:uFill>
              <a:latin typeface="Arial"/>
            </a:endParaRPr>
          </a:p>
          <a:p>
            <a:pPr marL="257040" indent="-256680">
              <a:lnSpc>
                <a:spcPct val="100000"/>
              </a:lnSpc>
              <a:spcBef>
                <a:spcPts val="439"/>
              </a:spcBef>
              <a:buClr>
                <a:srgbClr val="000000"/>
              </a:buClr>
              <a:buFont typeface="Arial"/>
              <a:buChar char="•"/>
            </a:pPr>
            <a:r>
              <a:rPr b="0" lang="en-US" sz="2200" spc="-1" strike="noStrike">
                <a:solidFill>
                  <a:srgbClr val="000000"/>
                </a:solidFill>
                <a:uFill>
                  <a:solidFill>
                    <a:srgbClr val="ffffff"/>
                  </a:solidFill>
                </a:uFill>
                <a:latin typeface="Arial"/>
              </a:rPr>
              <a:t>Array Assignments</a:t>
            </a:r>
            <a:endParaRPr b="0" lang="en-US" sz="2200" spc="-1" strike="noStrike">
              <a:solidFill>
                <a:srgbClr val="000000"/>
              </a:solidFill>
              <a:uFill>
                <a:solidFill>
                  <a:srgbClr val="ffffff"/>
                </a:solidFill>
              </a:uFill>
              <a:latin typeface="Arial"/>
            </a:endParaRPr>
          </a:p>
          <a:p>
            <a:pPr>
              <a:lnSpc>
                <a:spcPct val="100000"/>
              </a:lnSpc>
              <a:spcBef>
                <a:spcPts val="439"/>
              </a:spcBef>
            </a:pPr>
            <a:endParaRPr b="0" lang="en-US" sz="2200" spc="-1" strike="noStrike">
              <a:solidFill>
                <a:srgbClr val="000000"/>
              </a:solidFill>
              <a:uFill>
                <a:solidFill>
                  <a:srgbClr val="ffffff"/>
                </a:solidFill>
              </a:uFill>
              <a:latin typeface="Arial"/>
            </a:endParaRPr>
          </a:p>
          <a:p>
            <a:pPr marL="257040" indent="-256680">
              <a:lnSpc>
                <a:spcPct val="100000"/>
              </a:lnSpc>
              <a:spcBef>
                <a:spcPts val="439"/>
              </a:spcBef>
              <a:buClr>
                <a:srgbClr val="000000"/>
              </a:buClr>
              <a:buFont typeface="Arial"/>
              <a:buChar char="•"/>
            </a:pPr>
            <a:r>
              <a:rPr b="0" lang="en-US" sz="2200" spc="-1" strike="noStrike">
                <a:solidFill>
                  <a:srgbClr val="000000"/>
                </a:solidFill>
                <a:uFill>
                  <a:solidFill>
                    <a:srgbClr val="ffffff"/>
                  </a:solidFill>
                </a:uFill>
                <a:latin typeface="Arial"/>
              </a:rPr>
              <a:t>The Concept of For-Loops</a:t>
            </a:r>
            <a:endParaRPr b="0" lang="en-US" sz="2200" spc="-1" strike="noStrike">
              <a:solidFill>
                <a:srgbClr val="000000"/>
              </a:solidFill>
              <a:uFill>
                <a:solidFill>
                  <a:srgbClr val="ffffff"/>
                </a:solidFill>
              </a:uFill>
              <a:latin typeface="Arial"/>
            </a:endParaRPr>
          </a:p>
          <a:p>
            <a:pPr>
              <a:lnSpc>
                <a:spcPct val="100000"/>
              </a:lnSpc>
              <a:spcBef>
                <a:spcPts val="439"/>
              </a:spcBef>
            </a:pPr>
            <a:endParaRPr b="0" lang="en-US" sz="2200" spc="-1" strike="noStrike">
              <a:solidFill>
                <a:srgbClr val="000000"/>
              </a:solidFill>
              <a:uFill>
                <a:solidFill>
                  <a:srgbClr val="ffffff"/>
                </a:solidFill>
              </a:uFill>
              <a:latin typeface="Arial"/>
            </a:endParaRPr>
          </a:p>
          <a:p>
            <a:pPr marL="257040" indent="-256680">
              <a:lnSpc>
                <a:spcPct val="100000"/>
              </a:lnSpc>
              <a:spcBef>
                <a:spcPts val="439"/>
              </a:spcBef>
              <a:buClr>
                <a:srgbClr val="000000"/>
              </a:buClr>
              <a:buFont typeface="Arial"/>
              <a:buChar char="•"/>
            </a:pPr>
            <a:r>
              <a:rPr b="0" lang="en-US" sz="2200" spc="-1" strike="noStrike">
                <a:solidFill>
                  <a:srgbClr val="000000"/>
                </a:solidFill>
                <a:uFill>
                  <a:solidFill>
                    <a:srgbClr val="ffffff"/>
                  </a:solidFill>
                </a:uFill>
                <a:latin typeface="Arial"/>
              </a:rPr>
              <a:t>The Art of Pseudo-Coding</a:t>
            </a:r>
            <a:endParaRPr b="0" lang="en-US" sz="2200" spc="-1" strike="noStrike">
              <a:solidFill>
                <a:srgbClr val="000000"/>
              </a:solidFill>
              <a:uFill>
                <a:solidFill>
                  <a:srgbClr val="ffffff"/>
                </a:solidFill>
              </a:uFill>
              <a:latin typeface="Arial"/>
            </a:endParaRPr>
          </a:p>
          <a:p>
            <a:pPr>
              <a:lnSpc>
                <a:spcPct val="100000"/>
              </a:lnSpc>
              <a:spcBef>
                <a:spcPts val="439"/>
              </a:spcBef>
            </a:pPr>
            <a:endParaRPr b="0" lang="en-US" sz="2200" spc="-1" strike="noStrike">
              <a:solidFill>
                <a:srgbClr val="000000"/>
              </a:solidFill>
              <a:uFill>
                <a:solidFill>
                  <a:srgbClr val="ffffff"/>
                </a:solidFill>
              </a:uFill>
              <a:latin typeface="Arial"/>
            </a:endParaRPr>
          </a:p>
          <a:p>
            <a:pPr marL="257040" indent="-256680">
              <a:lnSpc>
                <a:spcPct val="100000"/>
              </a:lnSpc>
              <a:spcBef>
                <a:spcPts val="439"/>
              </a:spcBef>
              <a:buClr>
                <a:srgbClr val="000000"/>
              </a:buClr>
              <a:buFont typeface="Arial"/>
              <a:buChar char="•"/>
            </a:pPr>
            <a:r>
              <a:rPr b="0" lang="en-US" sz="2200" spc="-1" strike="noStrike">
                <a:solidFill>
                  <a:srgbClr val="000000"/>
                </a:solidFill>
                <a:uFill>
                  <a:solidFill>
                    <a:srgbClr val="ffffff"/>
                  </a:solidFill>
                </a:uFill>
                <a:latin typeface="Arial"/>
              </a:rPr>
              <a:t>Building Rock-Paper Scissors</a:t>
            </a:r>
            <a:endParaRPr b="0" lang="en-US" sz="2200" spc="-1" strike="noStrike">
              <a:solidFill>
                <a:srgbClr val="000000"/>
              </a:solidFill>
              <a:uFill>
                <a:solidFill>
                  <a:srgbClr val="ffffff"/>
                </a:solidFill>
              </a:uFill>
              <a:latin typeface="Arial"/>
            </a:endParaRPr>
          </a:p>
        </p:txBody>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Picture 2" descr=""/>
          <p:cNvPicPr/>
          <p:nvPr/>
        </p:nvPicPr>
        <p:blipFill>
          <a:blip r:embed="rId1"/>
          <a:stretch/>
        </p:blipFill>
        <p:spPr>
          <a:xfrm>
            <a:off x="178920" y="1069560"/>
            <a:ext cx="8785440" cy="4132080"/>
          </a:xfrm>
          <a:prstGeom prst="rect">
            <a:avLst/>
          </a:prstGeom>
          <a:ln>
            <a:noFill/>
          </a:ln>
        </p:spPr>
      </p:pic>
      <p:sp>
        <p:nvSpPr>
          <p:cNvPr id="248"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Enter the For-Loop</a:t>
            </a:r>
            <a:endParaRPr b="0" lang="en-US" sz="2400" spc="-1" strike="noStrike">
              <a:solidFill>
                <a:srgbClr val="000000"/>
              </a:solidFill>
              <a:uFill>
                <a:solidFill>
                  <a:srgbClr val="ffffff"/>
                </a:solidFill>
              </a:uFill>
              <a:latin typeface="Arial"/>
            </a:endParaRPr>
          </a:p>
        </p:txBody>
      </p:sp>
      <p:sp>
        <p:nvSpPr>
          <p:cNvPr id="249" name="CustomShape 2"/>
          <p:cNvSpPr/>
          <p:nvPr/>
        </p:nvSpPr>
        <p:spPr>
          <a:xfrm>
            <a:off x="304920" y="4876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2400" spc="-1" strike="noStrike">
                <a:solidFill>
                  <a:srgbClr val="000000"/>
                </a:solidFill>
                <a:uFill>
                  <a:solidFill>
                    <a:srgbClr val="ffffff"/>
                  </a:solidFill>
                </a:uFill>
                <a:latin typeface="Arial"/>
                <a:ea typeface="Roboto"/>
              </a:rPr>
              <a:t>Running the code “loops” through and prints each element in the array.</a:t>
            </a:r>
            <a:endParaRPr b="0" lang="en-US" sz="2400" spc="-1" strike="noStrike">
              <a:solidFill>
                <a:srgbClr val="000000"/>
              </a:solidFill>
              <a:uFill>
                <a:solidFill>
                  <a:srgbClr val="ffffff"/>
                </a:solidFill>
              </a:uFill>
              <a:latin typeface="Arial"/>
            </a:endParaRPr>
          </a:p>
        </p:txBody>
      </p:sp>
      <p:sp>
        <p:nvSpPr>
          <p:cNvPr id="250" name="CustomShape 3"/>
          <p:cNvSpPr/>
          <p:nvPr/>
        </p:nvSpPr>
        <p:spPr>
          <a:xfrm>
            <a:off x="228600" y="3467160"/>
            <a:ext cx="8229240" cy="1638000"/>
          </a:xfrm>
          <a:prstGeom prst="rect">
            <a:avLst/>
          </a:prstGeom>
          <a:noFill/>
          <a:ln w="63360">
            <a:solidFill>
              <a:srgbClr val="ff0000"/>
            </a:solidFill>
          </a:ln>
        </p:spPr>
        <p:style>
          <a:lnRef idx="2">
            <a:schemeClr val="accent1">
              <a:shade val="50000"/>
            </a:schemeClr>
          </a:lnRef>
          <a:fillRef idx="1">
            <a:schemeClr val="accent1"/>
          </a:fillRef>
          <a:effectRef idx="0">
            <a:schemeClr val="accent1"/>
          </a:effectRef>
          <a:fontRef idx="minor"/>
        </p:style>
      </p:sp>
    </p:spTree>
  </p:cSld>
  <p:transition>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Run That Loop</a:t>
            </a:r>
            <a:endParaRPr b="0" lang="en-US" sz="2400" spc="-1" strike="noStrike">
              <a:solidFill>
                <a:srgbClr val="000000"/>
              </a:solidFill>
              <a:uFill>
                <a:solidFill>
                  <a:srgbClr val="ffffff"/>
                </a:solidFill>
              </a:uFill>
              <a:latin typeface="Arial"/>
            </a:endParaRPr>
          </a:p>
        </p:txBody>
      </p:sp>
      <p:sp>
        <p:nvSpPr>
          <p:cNvPr id="252" name="CustomShape 2"/>
          <p:cNvSpPr/>
          <p:nvPr/>
        </p:nvSpPr>
        <p:spPr>
          <a:xfrm>
            <a:off x="1335240" y="4876920"/>
            <a:ext cx="6483240" cy="120816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p:style>
      </p:sp>
      <p:sp>
        <p:nvSpPr>
          <p:cNvPr id="253" name="CustomShape 3"/>
          <p:cNvSpPr/>
          <p:nvPr/>
        </p:nvSpPr>
        <p:spPr>
          <a:xfrm>
            <a:off x="15300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54" name="CustomShape 4"/>
          <p:cNvSpPr/>
          <p:nvPr/>
        </p:nvSpPr>
        <p:spPr>
          <a:xfrm>
            <a:off x="30996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55" name="CustomShape 5"/>
          <p:cNvSpPr/>
          <p:nvPr/>
        </p:nvSpPr>
        <p:spPr>
          <a:xfrm>
            <a:off x="468864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56" name="CustomShape 6"/>
          <p:cNvSpPr/>
          <p:nvPr/>
        </p:nvSpPr>
        <p:spPr>
          <a:xfrm>
            <a:off x="6277320" y="50058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57" name="CustomShape 7"/>
          <p:cNvSpPr/>
          <p:nvPr/>
        </p:nvSpPr>
        <p:spPr>
          <a:xfrm>
            <a:off x="1850400" y="6093000"/>
            <a:ext cx="818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0 </a:t>
            </a:r>
            <a:endParaRPr b="0" lang="en-US" sz="1400" spc="-1" strike="noStrike">
              <a:solidFill>
                <a:srgbClr val="000000"/>
              </a:solidFill>
              <a:uFill>
                <a:solidFill>
                  <a:srgbClr val="ffffff"/>
                </a:solidFill>
              </a:uFill>
              <a:latin typeface="Arial"/>
            </a:endParaRPr>
          </a:p>
        </p:txBody>
      </p:sp>
      <p:sp>
        <p:nvSpPr>
          <p:cNvPr id="258" name="CustomShape 8"/>
          <p:cNvSpPr/>
          <p:nvPr/>
        </p:nvSpPr>
        <p:spPr>
          <a:xfrm>
            <a:off x="34207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1</a:t>
            </a:r>
            <a:endParaRPr b="0" lang="en-US" sz="1400" spc="-1" strike="noStrike">
              <a:solidFill>
                <a:srgbClr val="000000"/>
              </a:solidFill>
              <a:uFill>
                <a:solidFill>
                  <a:srgbClr val="ffffff"/>
                </a:solidFill>
              </a:uFill>
              <a:latin typeface="Arial"/>
            </a:endParaRPr>
          </a:p>
        </p:txBody>
      </p:sp>
      <p:sp>
        <p:nvSpPr>
          <p:cNvPr id="259" name="CustomShape 9"/>
          <p:cNvSpPr/>
          <p:nvPr/>
        </p:nvSpPr>
        <p:spPr>
          <a:xfrm>
            <a:off x="494136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2</a:t>
            </a:r>
            <a:endParaRPr b="0" lang="en-US" sz="1400" spc="-1" strike="noStrike">
              <a:solidFill>
                <a:srgbClr val="000000"/>
              </a:solidFill>
              <a:uFill>
                <a:solidFill>
                  <a:srgbClr val="ffffff"/>
                </a:solidFill>
              </a:uFill>
              <a:latin typeface="Arial"/>
            </a:endParaRPr>
          </a:p>
        </p:txBody>
      </p:sp>
      <p:sp>
        <p:nvSpPr>
          <p:cNvPr id="260" name="CustomShape 10"/>
          <p:cNvSpPr/>
          <p:nvPr/>
        </p:nvSpPr>
        <p:spPr>
          <a:xfrm>
            <a:off x="66229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3</a:t>
            </a:r>
            <a:endParaRPr b="0" lang="en-US" sz="1400" spc="-1" strike="noStrike">
              <a:solidFill>
                <a:srgbClr val="000000"/>
              </a:solidFill>
              <a:uFill>
                <a:solidFill>
                  <a:srgbClr val="ffffff"/>
                </a:solidFill>
              </a:uFill>
              <a:latin typeface="Arial"/>
            </a:endParaRPr>
          </a:p>
        </p:txBody>
      </p:sp>
      <p:sp>
        <p:nvSpPr>
          <p:cNvPr id="261" name="CustomShape 11"/>
          <p:cNvSpPr/>
          <p:nvPr/>
        </p:nvSpPr>
        <p:spPr>
          <a:xfrm>
            <a:off x="1793520" y="5330880"/>
            <a:ext cx="766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Carrots</a:t>
            </a:r>
            <a:endParaRPr b="0" lang="en-US" sz="1400" spc="-1" strike="noStrike">
              <a:solidFill>
                <a:srgbClr val="000000"/>
              </a:solidFill>
              <a:uFill>
                <a:solidFill>
                  <a:srgbClr val="ffffff"/>
                </a:solidFill>
              </a:uFill>
              <a:latin typeface="Arial"/>
            </a:endParaRPr>
          </a:p>
        </p:txBody>
      </p:sp>
      <p:sp>
        <p:nvSpPr>
          <p:cNvPr id="262" name="CustomShape 12"/>
          <p:cNvSpPr/>
          <p:nvPr/>
        </p:nvSpPr>
        <p:spPr>
          <a:xfrm>
            <a:off x="3522960" y="5329440"/>
            <a:ext cx="58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Peas</a:t>
            </a:r>
            <a:endParaRPr b="0" lang="en-US" sz="1400" spc="-1" strike="noStrike">
              <a:solidFill>
                <a:srgbClr val="000000"/>
              </a:solidFill>
              <a:uFill>
                <a:solidFill>
                  <a:srgbClr val="ffffff"/>
                </a:solidFill>
              </a:uFill>
              <a:latin typeface="Arial"/>
            </a:endParaRPr>
          </a:p>
        </p:txBody>
      </p:sp>
      <p:sp>
        <p:nvSpPr>
          <p:cNvPr id="263" name="CustomShape 13"/>
          <p:cNvSpPr/>
          <p:nvPr/>
        </p:nvSpPr>
        <p:spPr>
          <a:xfrm>
            <a:off x="5021280" y="532944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Lettuce</a:t>
            </a:r>
            <a:endParaRPr b="0" lang="en-US" sz="1400" spc="-1" strike="noStrike">
              <a:solidFill>
                <a:srgbClr val="000000"/>
              </a:solidFill>
              <a:uFill>
                <a:solidFill>
                  <a:srgbClr val="ffffff"/>
                </a:solidFill>
              </a:uFill>
              <a:latin typeface="Arial"/>
            </a:endParaRPr>
          </a:p>
        </p:txBody>
      </p:sp>
      <p:sp>
        <p:nvSpPr>
          <p:cNvPr id="264" name="CustomShape 14"/>
          <p:cNvSpPr/>
          <p:nvPr/>
        </p:nvSpPr>
        <p:spPr>
          <a:xfrm>
            <a:off x="6554160" y="5329440"/>
            <a:ext cx="955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Tomatoes</a:t>
            </a:r>
            <a:endParaRPr b="0" lang="en-US" sz="1400" spc="-1" strike="noStrike">
              <a:solidFill>
                <a:srgbClr val="000000"/>
              </a:solidFill>
              <a:uFill>
                <a:solidFill>
                  <a:srgbClr val="ffffff"/>
                </a:solidFill>
              </a:uFill>
              <a:latin typeface="Arial"/>
            </a:endParaRPr>
          </a:p>
        </p:txBody>
      </p:sp>
      <p:sp>
        <p:nvSpPr>
          <p:cNvPr id="265" name="CustomShape 15"/>
          <p:cNvSpPr/>
          <p:nvPr/>
        </p:nvSpPr>
        <p:spPr>
          <a:xfrm>
            <a:off x="304920" y="3345480"/>
            <a:ext cx="6476760" cy="524520"/>
          </a:xfrm>
          <a:prstGeom prst="rect">
            <a:avLst/>
          </a:prstGeom>
          <a:noFill/>
          <a:ln>
            <a:noFill/>
          </a:ln>
        </p:spPr>
        <p:style>
          <a:lnRef idx="0"/>
          <a:fillRef idx="0"/>
          <a:effectRef idx="0"/>
          <a:fontRef idx="minor"/>
        </p:style>
        <p:txBody>
          <a:bodyPr anchor="ctr">
            <a:normAutofit/>
          </a:bodyPr>
          <a:p>
            <a:pPr>
              <a:lnSpc>
                <a:spcPct val="100000"/>
              </a:lnSpc>
            </a:pPr>
            <a:r>
              <a:rPr b="1" i="1" lang="en-US" sz="2400" spc="-1" strike="noStrike">
                <a:solidFill>
                  <a:srgbClr val="000000"/>
                </a:solidFill>
                <a:uFill>
                  <a:solidFill>
                    <a:srgbClr val="ffffff"/>
                  </a:solidFill>
                </a:uFill>
                <a:latin typeface="Arial"/>
                <a:ea typeface="Roboto"/>
              </a:rPr>
              <a:t>When i = 0 … console.log(“I love Carrots”)</a:t>
            </a:r>
            <a:endParaRPr b="0" lang="en-US" sz="2400" spc="-1" strike="noStrike">
              <a:solidFill>
                <a:srgbClr val="000000"/>
              </a:solidFill>
              <a:uFill>
                <a:solidFill>
                  <a:srgbClr val="ffffff"/>
                </a:solidFill>
              </a:uFill>
              <a:latin typeface="Arial"/>
            </a:endParaRPr>
          </a:p>
        </p:txBody>
      </p:sp>
      <p:sp>
        <p:nvSpPr>
          <p:cNvPr id="266" name="CustomShape 16"/>
          <p:cNvSpPr/>
          <p:nvPr/>
        </p:nvSpPr>
        <p:spPr>
          <a:xfrm>
            <a:off x="1849320" y="4114800"/>
            <a:ext cx="712800" cy="6606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267" name="Picture 2" descr=""/>
          <p:cNvPicPr/>
          <p:nvPr/>
        </p:nvPicPr>
        <p:blipFill>
          <a:blip r:embed="rId1"/>
          <a:stretch/>
        </p:blipFill>
        <p:spPr>
          <a:xfrm>
            <a:off x="190800" y="914400"/>
            <a:ext cx="8800200" cy="2285640"/>
          </a:xfrm>
          <a:prstGeom prst="rect">
            <a:avLst/>
          </a:prstGeom>
          <a:ln>
            <a:noFill/>
          </a:ln>
        </p:spPr>
      </p:pic>
    </p:spTree>
  </p:cSld>
  <p:transition>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Run That Loop</a:t>
            </a:r>
            <a:endParaRPr b="0" lang="en-US" sz="2400" spc="-1" strike="noStrike">
              <a:solidFill>
                <a:srgbClr val="000000"/>
              </a:solidFill>
              <a:uFill>
                <a:solidFill>
                  <a:srgbClr val="ffffff"/>
                </a:solidFill>
              </a:uFill>
              <a:latin typeface="Arial"/>
            </a:endParaRPr>
          </a:p>
        </p:txBody>
      </p:sp>
      <p:sp>
        <p:nvSpPr>
          <p:cNvPr id="269" name="CustomShape 2"/>
          <p:cNvSpPr/>
          <p:nvPr/>
        </p:nvSpPr>
        <p:spPr>
          <a:xfrm>
            <a:off x="1335240" y="4876920"/>
            <a:ext cx="6483240" cy="120816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p:style>
      </p:sp>
      <p:sp>
        <p:nvSpPr>
          <p:cNvPr id="270" name="CustomShape 3"/>
          <p:cNvSpPr/>
          <p:nvPr/>
        </p:nvSpPr>
        <p:spPr>
          <a:xfrm>
            <a:off x="15300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71" name="CustomShape 4"/>
          <p:cNvSpPr/>
          <p:nvPr/>
        </p:nvSpPr>
        <p:spPr>
          <a:xfrm>
            <a:off x="30996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72" name="CustomShape 5"/>
          <p:cNvSpPr/>
          <p:nvPr/>
        </p:nvSpPr>
        <p:spPr>
          <a:xfrm>
            <a:off x="468864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73" name="CustomShape 6"/>
          <p:cNvSpPr/>
          <p:nvPr/>
        </p:nvSpPr>
        <p:spPr>
          <a:xfrm>
            <a:off x="6277320" y="50058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74" name="CustomShape 7"/>
          <p:cNvSpPr/>
          <p:nvPr/>
        </p:nvSpPr>
        <p:spPr>
          <a:xfrm>
            <a:off x="1850400" y="6093000"/>
            <a:ext cx="818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0 </a:t>
            </a:r>
            <a:endParaRPr b="0" lang="en-US" sz="1400" spc="-1" strike="noStrike">
              <a:solidFill>
                <a:srgbClr val="000000"/>
              </a:solidFill>
              <a:uFill>
                <a:solidFill>
                  <a:srgbClr val="ffffff"/>
                </a:solidFill>
              </a:uFill>
              <a:latin typeface="Arial"/>
            </a:endParaRPr>
          </a:p>
        </p:txBody>
      </p:sp>
      <p:sp>
        <p:nvSpPr>
          <p:cNvPr id="275" name="CustomShape 8"/>
          <p:cNvSpPr/>
          <p:nvPr/>
        </p:nvSpPr>
        <p:spPr>
          <a:xfrm>
            <a:off x="34207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1</a:t>
            </a:r>
            <a:endParaRPr b="0" lang="en-US" sz="1400" spc="-1" strike="noStrike">
              <a:solidFill>
                <a:srgbClr val="000000"/>
              </a:solidFill>
              <a:uFill>
                <a:solidFill>
                  <a:srgbClr val="ffffff"/>
                </a:solidFill>
              </a:uFill>
              <a:latin typeface="Arial"/>
            </a:endParaRPr>
          </a:p>
        </p:txBody>
      </p:sp>
      <p:sp>
        <p:nvSpPr>
          <p:cNvPr id="276" name="CustomShape 9"/>
          <p:cNvSpPr/>
          <p:nvPr/>
        </p:nvSpPr>
        <p:spPr>
          <a:xfrm>
            <a:off x="494136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2</a:t>
            </a:r>
            <a:endParaRPr b="0" lang="en-US" sz="1400" spc="-1" strike="noStrike">
              <a:solidFill>
                <a:srgbClr val="000000"/>
              </a:solidFill>
              <a:uFill>
                <a:solidFill>
                  <a:srgbClr val="ffffff"/>
                </a:solidFill>
              </a:uFill>
              <a:latin typeface="Arial"/>
            </a:endParaRPr>
          </a:p>
        </p:txBody>
      </p:sp>
      <p:sp>
        <p:nvSpPr>
          <p:cNvPr id="277" name="CustomShape 10"/>
          <p:cNvSpPr/>
          <p:nvPr/>
        </p:nvSpPr>
        <p:spPr>
          <a:xfrm>
            <a:off x="66229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3</a:t>
            </a:r>
            <a:endParaRPr b="0" lang="en-US" sz="1400" spc="-1" strike="noStrike">
              <a:solidFill>
                <a:srgbClr val="000000"/>
              </a:solidFill>
              <a:uFill>
                <a:solidFill>
                  <a:srgbClr val="ffffff"/>
                </a:solidFill>
              </a:uFill>
              <a:latin typeface="Arial"/>
            </a:endParaRPr>
          </a:p>
        </p:txBody>
      </p:sp>
      <p:sp>
        <p:nvSpPr>
          <p:cNvPr id="278" name="CustomShape 11"/>
          <p:cNvSpPr/>
          <p:nvPr/>
        </p:nvSpPr>
        <p:spPr>
          <a:xfrm>
            <a:off x="1793520" y="5330880"/>
            <a:ext cx="766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Carrots</a:t>
            </a:r>
            <a:endParaRPr b="0" lang="en-US" sz="1400" spc="-1" strike="noStrike">
              <a:solidFill>
                <a:srgbClr val="000000"/>
              </a:solidFill>
              <a:uFill>
                <a:solidFill>
                  <a:srgbClr val="ffffff"/>
                </a:solidFill>
              </a:uFill>
              <a:latin typeface="Arial"/>
            </a:endParaRPr>
          </a:p>
        </p:txBody>
      </p:sp>
      <p:sp>
        <p:nvSpPr>
          <p:cNvPr id="279" name="CustomShape 12"/>
          <p:cNvSpPr/>
          <p:nvPr/>
        </p:nvSpPr>
        <p:spPr>
          <a:xfrm>
            <a:off x="3522960" y="5329440"/>
            <a:ext cx="58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Peas</a:t>
            </a:r>
            <a:endParaRPr b="0" lang="en-US" sz="1400" spc="-1" strike="noStrike">
              <a:solidFill>
                <a:srgbClr val="000000"/>
              </a:solidFill>
              <a:uFill>
                <a:solidFill>
                  <a:srgbClr val="ffffff"/>
                </a:solidFill>
              </a:uFill>
              <a:latin typeface="Arial"/>
            </a:endParaRPr>
          </a:p>
        </p:txBody>
      </p:sp>
      <p:sp>
        <p:nvSpPr>
          <p:cNvPr id="280" name="CustomShape 13"/>
          <p:cNvSpPr/>
          <p:nvPr/>
        </p:nvSpPr>
        <p:spPr>
          <a:xfrm>
            <a:off x="5021280" y="532944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Lettuce</a:t>
            </a:r>
            <a:endParaRPr b="0" lang="en-US" sz="1400" spc="-1" strike="noStrike">
              <a:solidFill>
                <a:srgbClr val="000000"/>
              </a:solidFill>
              <a:uFill>
                <a:solidFill>
                  <a:srgbClr val="ffffff"/>
                </a:solidFill>
              </a:uFill>
              <a:latin typeface="Arial"/>
            </a:endParaRPr>
          </a:p>
        </p:txBody>
      </p:sp>
      <p:sp>
        <p:nvSpPr>
          <p:cNvPr id="281" name="CustomShape 14"/>
          <p:cNvSpPr/>
          <p:nvPr/>
        </p:nvSpPr>
        <p:spPr>
          <a:xfrm>
            <a:off x="6554160" y="5329440"/>
            <a:ext cx="955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Tomatoes</a:t>
            </a:r>
            <a:endParaRPr b="0" lang="en-US" sz="1400" spc="-1" strike="noStrike">
              <a:solidFill>
                <a:srgbClr val="000000"/>
              </a:solidFill>
              <a:uFill>
                <a:solidFill>
                  <a:srgbClr val="ffffff"/>
                </a:solidFill>
              </a:uFill>
              <a:latin typeface="Arial"/>
            </a:endParaRPr>
          </a:p>
        </p:txBody>
      </p:sp>
      <p:sp>
        <p:nvSpPr>
          <p:cNvPr id="282" name="CustomShape 15"/>
          <p:cNvSpPr/>
          <p:nvPr/>
        </p:nvSpPr>
        <p:spPr>
          <a:xfrm>
            <a:off x="304920" y="3345480"/>
            <a:ext cx="6476760" cy="524520"/>
          </a:xfrm>
          <a:prstGeom prst="rect">
            <a:avLst/>
          </a:prstGeom>
          <a:noFill/>
          <a:ln>
            <a:noFill/>
          </a:ln>
        </p:spPr>
        <p:style>
          <a:lnRef idx="0"/>
          <a:fillRef idx="0"/>
          <a:effectRef idx="0"/>
          <a:fontRef idx="minor"/>
        </p:style>
        <p:txBody>
          <a:bodyPr anchor="ctr">
            <a:normAutofit/>
          </a:bodyPr>
          <a:p>
            <a:pPr>
              <a:lnSpc>
                <a:spcPct val="100000"/>
              </a:lnSpc>
            </a:pPr>
            <a:r>
              <a:rPr b="1" i="1" lang="en-US" sz="2400" spc="-1" strike="noStrike">
                <a:solidFill>
                  <a:srgbClr val="000000"/>
                </a:solidFill>
                <a:uFill>
                  <a:solidFill>
                    <a:srgbClr val="ffffff"/>
                  </a:solidFill>
                </a:uFill>
                <a:latin typeface="Arial"/>
                <a:ea typeface="Roboto"/>
              </a:rPr>
              <a:t>When i = 1 … console.log(“I love Peas”)</a:t>
            </a:r>
            <a:endParaRPr b="0" lang="en-US" sz="2400" spc="-1" strike="noStrike">
              <a:solidFill>
                <a:srgbClr val="000000"/>
              </a:solidFill>
              <a:uFill>
                <a:solidFill>
                  <a:srgbClr val="ffffff"/>
                </a:solidFill>
              </a:uFill>
              <a:latin typeface="Arial"/>
            </a:endParaRPr>
          </a:p>
        </p:txBody>
      </p:sp>
      <p:sp>
        <p:nvSpPr>
          <p:cNvPr id="283" name="CustomShape 16"/>
          <p:cNvSpPr/>
          <p:nvPr/>
        </p:nvSpPr>
        <p:spPr>
          <a:xfrm>
            <a:off x="3460680" y="4114800"/>
            <a:ext cx="712800" cy="6606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284" name="Picture 2" descr=""/>
          <p:cNvPicPr/>
          <p:nvPr/>
        </p:nvPicPr>
        <p:blipFill>
          <a:blip r:embed="rId1"/>
          <a:stretch/>
        </p:blipFill>
        <p:spPr>
          <a:xfrm>
            <a:off x="190800" y="914400"/>
            <a:ext cx="8800200" cy="2285640"/>
          </a:xfrm>
          <a:prstGeom prst="rect">
            <a:avLst/>
          </a:prstGeom>
          <a:ln>
            <a:noFill/>
          </a:ln>
        </p:spPr>
      </p:pic>
    </p:spTree>
  </p:cSld>
  <p:transition>
    <p:fade/>
  </p:transition>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Run That Loop</a:t>
            </a:r>
            <a:endParaRPr b="0" lang="en-US" sz="2400" spc="-1" strike="noStrike">
              <a:solidFill>
                <a:srgbClr val="000000"/>
              </a:solidFill>
              <a:uFill>
                <a:solidFill>
                  <a:srgbClr val="ffffff"/>
                </a:solidFill>
              </a:uFill>
              <a:latin typeface="Arial"/>
            </a:endParaRPr>
          </a:p>
        </p:txBody>
      </p:sp>
      <p:sp>
        <p:nvSpPr>
          <p:cNvPr id="286" name="CustomShape 2"/>
          <p:cNvSpPr/>
          <p:nvPr/>
        </p:nvSpPr>
        <p:spPr>
          <a:xfrm>
            <a:off x="1335240" y="4876920"/>
            <a:ext cx="6483240" cy="120816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p:style>
      </p:sp>
      <p:sp>
        <p:nvSpPr>
          <p:cNvPr id="287" name="CustomShape 3"/>
          <p:cNvSpPr/>
          <p:nvPr/>
        </p:nvSpPr>
        <p:spPr>
          <a:xfrm>
            <a:off x="15300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88" name="CustomShape 4"/>
          <p:cNvSpPr/>
          <p:nvPr/>
        </p:nvSpPr>
        <p:spPr>
          <a:xfrm>
            <a:off x="30996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89" name="CustomShape 5"/>
          <p:cNvSpPr/>
          <p:nvPr/>
        </p:nvSpPr>
        <p:spPr>
          <a:xfrm>
            <a:off x="468864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90" name="CustomShape 6"/>
          <p:cNvSpPr/>
          <p:nvPr/>
        </p:nvSpPr>
        <p:spPr>
          <a:xfrm>
            <a:off x="6277320" y="50058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91" name="CustomShape 7"/>
          <p:cNvSpPr/>
          <p:nvPr/>
        </p:nvSpPr>
        <p:spPr>
          <a:xfrm>
            <a:off x="1850400" y="6093000"/>
            <a:ext cx="818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0 </a:t>
            </a:r>
            <a:endParaRPr b="0" lang="en-US" sz="1400" spc="-1" strike="noStrike">
              <a:solidFill>
                <a:srgbClr val="000000"/>
              </a:solidFill>
              <a:uFill>
                <a:solidFill>
                  <a:srgbClr val="ffffff"/>
                </a:solidFill>
              </a:uFill>
              <a:latin typeface="Arial"/>
            </a:endParaRPr>
          </a:p>
        </p:txBody>
      </p:sp>
      <p:sp>
        <p:nvSpPr>
          <p:cNvPr id="292" name="CustomShape 8"/>
          <p:cNvSpPr/>
          <p:nvPr/>
        </p:nvSpPr>
        <p:spPr>
          <a:xfrm>
            <a:off x="34207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1</a:t>
            </a:r>
            <a:endParaRPr b="0" lang="en-US" sz="1400" spc="-1" strike="noStrike">
              <a:solidFill>
                <a:srgbClr val="000000"/>
              </a:solidFill>
              <a:uFill>
                <a:solidFill>
                  <a:srgbClr val="ffffff"/>
                </a:solidFill>
              </a:uFill>
              <a:latin typeface="Arial"/>
            </a:endParaRPr>
          </a:p>
        </p:txBody>
      </p:sp>
      <p:sp>
        <p:nvSpPr>
          <p:cNvPr id="293" name="CustomShape 9"/>
          <p:cNvSpPr/>
          <p:nvPr/>
        </p:nvSpPr>
        <p:spPr>
          <a:xfrm>
            <a:off x="494136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2</a:t>
            </a:r>
            <a:endParaRPr b="0" lang="en-US" sz="1400" spc="-1" strike="noStrike">
              <a:solidFill>
                <a:srgbClr val="000000"/>
              </a:solidFill>
              <a:uFill>
                <a:solidFill>
                  <a:srgbClr val="ffffff"/>
                </a:solidFill>
              </a:uFill>
              <a:latin typeface="Arial"/>
            </a:endParaRPr>
          </a:p>
        </p:txBody>
      </p:sp>
      <p:sp>
        <p:nvSpPr>
          <p:cNvPr id="294" name="CustomShape 10"/>
          <p:cNvSpPr/>
          <p:nvPr/>
        </p:nvSpPr>
        <p:spPr>
          <a:xfrm>
            <a:off x="66229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3</a:t>
            </a:r>
            <a:endParaRPr b="0" lang="en-US" sz="1400" spc="-1" strike="noStrike">
              <a:solidFill>
                <a:srgbClr val="000000"/>
              </a:solidFill>
              <a:uFill>
                <a:solidFill>
                  <a:srgbClr val="ffffff"/>
                </a:solidFill>
              </a:uFill>
              <a:latin typeface="Arial"/>
            </a:endParaRPr>
          </a:p>
        </p:txBody>
      </p:sp>
      <p:sp>
        <p:nvSpPr>
          <p:cNvPr id="295" name="CustomShape 11"/>
          <p:cNvSpPr/>
          <p:nvPr/>
        </p:nvSpPr>
        <p:spPr>
          <a:xfrm>
            <a:off x="1793520" y="5330880"/>
            <a:ext cx="766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Carrots</a:t>
            </a:r>
            <a:endParaRPr b="0" lang="en-US" sz="1400" spc="-1" strike="noStrike">
              <a:solidFill>
                <a:srgbClr val="000000"/>
              </a:solidFill>
              <a:uFill>
                <a:solidFill>
                  <a:srgbClr val="ffffff"/>
                </a:solidFill>
              </a:uFill>
              <a:latin typeface="Arial"/>
            </a:endParaRPr>
          </a:p>
        </p:txBody>
      </p:sp>
      <p:sp>
        <p:nvSpPr>
          <p:cNvPr id="296" name="CustomShape 12"/>
          <p:cNvSpPr/>
          <p:nvPr/>
        </p:nvSpPr>
        <p:spPr>
          <a:xfrm>
            <a:off x="3522960" y="5329440"/>
            <a:ext cx="58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Peas</a:t>
            </a:r>
            <a:endParaRPr b="0" lang="en-US" sz="1400" spc="-1" strike="noStrike">
              <a:solidFill>
                <a:srgbClr val="000000"/>
              </a:solidFill>
              <a:uFill>
                <a:solidFill>
                  <a:srgbClr val="ffffff"/>
                </a:solidFill>
              </a:uFill>
              <a:latin typeface="Arial"/>
            </a:endParaRPr>
          </a:p>
        </p:txBody>
      </p:sp>
      <p:sp>
        <p:nvSpPr>
          <p:cNvPr id="297" name="CustomShape 13"/>
          <p:cNvSpPr/>
          <p:nvPr/>
        </p:nvSpPr>
        <p:spPr>
          <a:xfrm>
            <a:off x="5021280" y="532944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Lettuce</a:t>
            </a:r>
            <a:endParaRPr b="0" lang="en-US" sz="1400" spc="-1" strike="noStrike">
              <a:solidFill>
                <a:srgbClr val="000000"/>
              </a:solidFill>
              <a:uFill>
                <a:solidFill>
                  <a:srgbClr val="ffffff"/>
                </a:solidFill>
              </a:uFill>
              <a:latin typeface="Arial"/>
            </a:endParaRPr>
          </a:p>
        </p:txBody>
      </p:sp>
      <p:sp>
        <p:nvSpPr>
          <p:cNvPr id="298" name="CustomShape 14"/>
          <p:cNvSpPr/>
          <p:nvPr/>
        </p:nvSpPr>
        <p:spPr>
          <a:xfrm>
            <a:off x="6554160" y="5329440"/>
            <a:ext cx="955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Tomatoes</a:t>
            </a:r>
            <a:endParaRPr b="0" lang="en-US" sz="1400" spc="-1" strike="noStrike">
              <a:solidFill>
                <a:srgbClr val="000000"/>
              </a:solidFill>
              <a:uFill>
                <a:solidFill>
                  <a:srgbClr val="ffffff"/>
                </a:solidFill>
              </a:uFill>
              <a:latin typeface="Arial"/>
            </a:endParaRPr>
          </a:p>
        </p:txBody>
      </p:sp>
      <p:sp>
        <p:nvSpPr>
          <p:cNvPr id="299" name="CustomShape 15"/>
          <p:cNvSpPr/>
          <p:nvPr/>
        </p:nvSpPr>
        <p:spPr>
          <a:xfrm>
            <a:off x="304920" y="3345480"/>
            <a:ext cx="6476760" cy="524520"/>
          </a:xfrm>
          <a:prstGeom prst="rect">
            <a:avLst/>
          </a:prstGeom>
          <a:noFill/>
          <a:ln>
            <a:noFill/>
          </a:ln>
        </p:spPr>
        <p:style>
          <a:lnRef idx="0"/>
          <a:fillRef idx="0"/>
          <a:effectRef idx="0"/>
          <a:fontRef idx="minor"/>
        </p:style>
        <p:txBody>
          <a:bodyPr anchor="ctr">
            <a:normAutofit/>
          </a:bodyPr>
          <a:p>
            <a:pPr>
              <a:lnSpc>
                <a:spcPct val="100000"/>
              </a:lnSpc>
            </a:pPr>
            <a:r>
              <a:rPr b="1" i="1" lang="en-US" sz="2400" spc="-1" strike="noStrike">
                <a:solidFill>
                  <a:srgbClr val="000000"/>
                </a:solidFill>
                <a:uFill>
                  <a:solidFill>
                    <a:srgbClr val="ffffff"/>
                  </a:solidFill>
                </a:uFill>
                <a:latin typeface="Arial"/>
                <a:ea typeface="Roboto"/>
              </a:rPr>
              <a:t>When i = 2 … console.log(“I love Lettuce”)</a:t>
            </a:r>
            <a:endParaRPr b="0" lang="en-US" sz="2400" spc="-1" strike="noStrike">
              <a:solidFill>
                <a:srgbClr val="000000"/>
              </a:solidFill>
              <a:uFill>
                <a:solidFill>
                  <a:srgbClr val="ffffff"/>
                </a:solidFill>
              </a:uFill>
              <a:latin typeface="Arial"/>
            </a:endParaRPr>
          </a:p>
        </p:txBody>
      </p:sp>
      <p:sp>
        <p:nvSpPr>
          <p:cNvPr id="300" name="CustomShape 16"/>
          <p:cNvSpPr/>
          <p:nvPr/>
        </p:nvSpPr>
        <p:spPr>
          <a:xfrm>
            <a:off x="5078160" y="4114800"/>
            <a:ext cx="712800" cy="6606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301" name="Picture 2" descr=""/>
          <p:cNvPicPr/>
          <p:nvPr/>
        </p:nvPicPr>
        <p:blipFill>
          <a:blip r:embed="rId1"/>
          <a:stretch/>
        </p:blipFill>
        <p:spPr>
          <a:xfrm>
            <a:off x="190800" y="914400"/>
            <a:ext cx="8800200" cy="2285640"/>
          </a:xfrm>
          <a:prstGeom prst="rect">
            <a:avLst/>
          </a:prstGeom>
          <a:ln>
            <a:noFill/>
          </a:ln>
        </p:spPr>
      </p:pic>
    </p:spTree>
  </p:cSld>
  <p:transition>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04920" y="97920"/>
            <a:ext cx="69339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Run That Loop</a:t>
            </a:r>
            <a:endParaRPr b="0" lang="en-US" sz="2400" spc="-1" strike="noStrike">
              <a:solidFill>
                <a:srgbClr val="000000"/>
              </a:solidFill>
              <a:uFill>
                <a:solidFill>
                  <a:srgbClr val="ffffff"/>
                </a:solidFill>
              </a:uFill>
              <a:latin typeface="Arial"/>
            </a:endParaRPr>
          </a:p>
        </p:txBody>
      </p:sp>
      <p:sp>
        <p:nvSpPr>
          <p:cNvPr id="303" name="CustomShape 2"/>
          <p:cNvSpPr/>
          <p:nvPr/>
        </p:nvSpPr>
        <p:spPr>
          <a:xfrm>
            <a:off x="1335240" y="4876920"/>
            <a:ext cx="6483240" cy="120816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p:style>
      </p:sp>
      <p:sp>
        <p:nvSpPr>
          <p:cNvPr id="304" name="CustomShape 3"/>
          <p:cNvSpPr/>
          <p:nvPr/>
        </p:nvSpPr>
        <p:spPr>
          <a:xfrm>
            <a:off x="15300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05" name="CustomShape 4"/>
          <p:cNvSpPr/>
          <p:nvPr/>
        </p:nvSpPr>
        <p:spPr>
          <a:xfrm>
            <a:off x="309960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06" name="CustomShape 5"/>
          <p:cNvSpPr/>
          <p:nvPr/>
        </p:nvSpPr>
        <p:spPr>
          <a:xfrm>
            <a:off x="4688640" y="50220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07" name="CustomShape 6"/>
          <p:cNvSpPr/>
          <p:nvPr/>
        </p:nvSpPr>
        <p:spPr>
          <a:xfrm>
            <a:off x="6277320" y="5005800"/>
            <a:ext cx="1403640" cy="9622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08" name="CustomShape 7"/>
          <p:cNvSpPr/>
          <p:nvPr/>
        </p:nvSpPr>
        <p:spPr>
          <a:xfrm>
            <a:off x="1850400" y="6093000"/>
            <a:ext cx="818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0 </a:t>
            </a:r>
            <a:endParaRPr b="0" lang="en-US" sz="1400" spc="-1" strike="noStrike">
              <a:solidFill>
                <a:srgbClr val="000000"/>
              </a:solidFill>
              <a:uFill>
                <a:solidFill>
                  <a:srgbClr val="ffffff"/>
                </a:solidFill>
              </a:uFill>
              <a:latin typeface="Arial"/>
            </a:endParaRPr>
          </a:p>
        </p:txBody>
      </p:sp>
      <p:sp>
        <p:nvSpPr>
          <p:cNvPr id="309" name="CustomShape 8"/>
          <p:cNvSpPr/>
          <p:nvPr/>
        </p:nvSpPr>
        <p:spPr>
          <a:xfrm>
            <a:off x="34207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1</a:t>
            </a:r>
            <a:endParaRPr b="0" lang="en-US" sz="1400" spc="-1" strike="noStrike">
              <a:solidFill>
                <a:srgbClr val="000000"/>
              </a:solidFill>
              <a:uFill>
                <a:solidFill>
                  <a:srgbClr val="ffffff"/>
                </a:solidFill>
              </a:uFill>
              <a:latin typeface="Arial"/>
            </a:endParaRPr>
          </a:p>
        </p:txBody>
      </p:sp>
      <p:sp>
        <p:nvSpPr>
          <p:cNvPr id="310" name="CustomShape 9"/>
          <p:cNvSpPr/>
          <p:nvPr/>
        </p:nvSpPr>
        <p:spPr>
          <a:xfrm>
            <a:off x="494136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2</a:t>
            </a:r>
            <a:endParaRPr b="0" lang="en-US" sz="1400" spc="-1" strike="noStrike">
              <a:solidFill>
                <a:srgbClr val="000000"/>
              </a:solidFill>
              <a:uFill>
                <a:solidFill>
                  <a:srgbClr val="ffffff"/>
                </a:solidFill>
              </a:uFill>
              <a:latin typeface="Arial"/>
            </a:endParaRPr>
          </a:p>
        </p:txBody>
      </p:sp>
      <p:sp>
        <p:nvSpPr>
          <p:cNvPr id="311" name="CustomShape 10"/>
          <p:cNvSpPr/>
          <p:nvPr/>
        </p:nvSpPr>
        <p:spPr>
          <a:xfrm>
            <a:off x="6622920" y="609300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Index 3</a:t>
            </a:r>
            <a:endParaRPr b="0" lang="en-US" sz="1400" spc="-1" strike="noStrike">
              <a:solidFill>
                <a:srgbClr val="000000"/>
              </a:solidFill>
              <a:uFill>
                <a:solidFill>
                  <a:srgbClr val="ffffff"/>
                </a:solidFill>
              </a:uFill>
              <a:latin typeface="Arial"/>
            </a:endParaRPr>
          </a:p>
        </p:txBody>
      </p:sp>
      <p:sp>
        <p:nvSpPr>
          <p:cNvPr id="312" name="CustomShape 11"/>
          <p:cNvSpPr/>
          <p:nvPr/>
        </p:nvSpPr>
        <p:spPr>
          <a:xfrm>
            <a:off x="1793520" y="5330880"/>
            <a:ext cx="766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Carrots</a:t>
            </a:r>
            <a:endParaRPr b="0" lang="en-US" sz="1400" spc="-1" strike="noStrike">
              <a:solidFill>
                <a:srgbClr val="000000"/>
              </a:solidFill>
              <a:uFill>
                <a:solidFill>
                  <a:srgbClr val="ffffff"/>
                </a:solidFill>
              </a:uFill>
              <a:latin typeface="Arial"/>
            </a:endParaRPr>
          </a:p>
        </p:txBody>
      </p:sp>
      <p:sp>
        <p:nvSpPr>
          <p:cNvPr id="313" name="CustomShape 12"/>
          <p:cNvSpPr/>
          <p:nvPr/>
        </p:nvSpPr>
        <p:spPr>
          <a:xfrm>
            <a:off x="3522960" y="5329440"/>
            <a:ext cx="58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Peas</a:t>
            </a:r>
            <a:endParaRPr b="0" lang="en-US" sz="1400" spc="-1" strike="noStrike">
              <a:solidFill>
                <a:srgbClr val="000000"/>
              </a:solidFill>
              <a:uFill>
                <a:solidFill>
                  <a:srgbClr val="ffffff"/>
                </a:solidFill>
              </a:uFill>
              <a:latin typeface="Arial"/>
            </a:endParaRPr>
          </a:p>
        </p:txBody>
      </p:sp>
      <p:sp>
        <p:nvSpPr>
          <p:cNvPr id="314" name="CustomShape 13"/>
          <p:cNvSpPr/>
          <p:nvPr/>
        </p:nvSpPr>
        <p:spPr>
          <a:xfrm>
            <a:off x="5021280" y="5329440"/>
            <a:ext cx="767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Lettuce</a:t>
            </a:r>
            <a:endParaRPr b="0" lang="en-US" sz="1400" spc="-1" strike="noStrike">
              <a:solidFill>
                <a:srgbClr val="000000"/>
              </a:solidFill>
              <a:uFill>
                <a:solidFill>
                  <a:srgbClr val="ffffff"/>
                </a:solidFill>
              </a:uFill>
              <a:latin typeface="Arial"/>
            </a:endParaRPr>
          </a:p>
        </p:txBody>
      </p:sp>
      <p:sp>
        <p:nvSpPr>
          <p:cNvPr id="315" name="CustomShape 14"/>
          <p:cNvSpPr/>
          <p:nvPr/>
        </p:nvSpPr>
        <p:spPr>
          <a:xfrm>
            <a:off x="6554160" y="5329440"/>
            <a:ext cx="955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Tomatoes</a:t>
            </a:r>
            <a:endParaRPr b="0" lang="en-US" sz="1400" spc="-1" strike="noStrike">
              <a:solidFill>
                <a:srgbClr val="000000"/>
              </a:solidFill>
              <a:uFill>
                <a:solidFill>
                  <a:srgbClr val="ffffff"/>
                </a:solidFill>
              </a:uFill>
              <a:latin typeface="Arial"/>
            </a:endParaRPr>
          </a:p>
        </p:txBody>
      </p:sp>
      <p:sp>
        <p:nvSpPr>
          <p:cNvPr id="316" name="CustomShape 15"/>
          <p:cNvSpPr/>
          <p:nvPr/>
        </p:nvSpPr>
        <p:spPr>
          <a:xfrm>
            <a:off x="304920" y="3345480"/>
            <a:ext cx="6933960" cy="524520"/>
          </a:xfrm>
          <a:prstGeom prst="rect">
            <a:avLst/>
          </a:prstGeom>
          <a:noFill/>
          <a:ln>
            <a:noFill/>
          </a:ln>
        </p:spPr>
        <p:style>
          <a:lnRef idx="0"/>
          <a:fillRef idx="0"/>
          <a:effectRef idx="0"/>
          <a:fontRef idx="minor"/>
        </p:style>
        <p:txBody>
          <a:bodyPr anchor="ctr">
            <a:normAutofit/>
          </a:bodyPr>
          <a:p>
            <a:pPr>
              <a:lnSpc>
                <a:spcPct val="100000"/>
              </a:lnSpc>
            </a:pPr>
            <a:r>
              <a:rPr b="1" i="1" lang="en-US" sz="2400" spc="-1" strike="noStrike">
                <a:solidFill>
                  <a:srgbClr val="000000"/>
                </a:solidFill>
                <a:uFill>
                  <a:solidFill>
                    <a:srgbClr val="ffffff"/>
                  </a:solidFill>
                </a:uFill>
                <a:latin typeface="Arial"/>
                <a:ea typeface="Roboto"/>
              </a:rPr>
              <a:t>When i = 3 … console.log(“I love Tomatoes”)</a:t>
            </a:r>
            <a:endParaRPr b="0" lang="en-US" sz="2400" spc="-1" strike="noStrike">
              <a:solidFill>
                <a:srgbClr val="000000"/>
              </a:solidFill>
              <a:uFill>
                <a:solidFill>
                  <a:srgbClr val="ffffff"/>
                </a:solidFill>
              </a:uFill>
              <a:latin typeface="Arial"/>
            </a:endParaRPr>
          </a:p>
        </p:txBody>
      </p:sp>
      <p:sp>
        <p:nvSpPr>
          <p:cNvPr id="317" name="CustomShape 16"/>
          <p:cNvSpPr/>
          <p:nvPr/>
        </p:nvSpPr>
        <p:spPr>
          <a:xfrm>
            <a:off x="6646680" y="4114800"/>
            <a:ext cx="712800" cy="6606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318" name="Picture 2" descr=""/>
          <p:cNvPicPr/>
          <p:nvPr/>
        </p:nvPicPr>
        <p:blipFill>
          <a:blip r:embed="rId1"/>
          <a:stretch/>
        </p:blipFill>
        <p:spPr>
          <a:xfrm>
            <a:off x="190800" y="914400"/>
            <a:ext cx="8800200" cy="2285640"/>
          </a:xfrm>
          <a:prstGeom prst="rect">
            <a:avLst/>
          </a:prstGeom>
          <a:ln>
            <a:noFill/>
          </a:ln>
        </p:spPr>
      </p:pic>
    </p:spTree>
  </p:cSld>
  <p:transition>
    <p:fade/>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20"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321" name="CustomShape 3"/>
          <p:cNvSpPr/>
          <p:nvPr/>
        </p:nvSpPr>
        <p:spPr>
          <a:xfrm>
            <a:off x="304920" y="762120"/>
            <a:ext cx="8686440" cy="41137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18 - Code Creation: For-Loop Zoo</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Spend a few moments, re-writing the code below using a for-loop.</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If you need help, use the code from the previous example as a guide.</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Then try to explain to the person next to you how your code works.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pic>
        <p:nvPicPr>
          <p:cNvPr id="322" name="Picture 2" descr=""/>
          <p:cNvPicPr/>
          <p:nvPr/>
        </p:nvPicPr>
        <p:blipFill>
          <a:blip r:embed="rId1"/>
          <a:stretch/>
        </p:blipFill>
        <p:spPr>
          <a:xfrm>
            <a:off x="2590920" y="4267080"/>
            <a:ext cx="6094440" cy="1854000"/>
          </a:xfrm>
          <a:prstGeom prst="rect">
            <a:avLst/>
          </a:prstGeom>
          <a:ln>
            <a:noFill/>
          </a:ln>
        </p:spPr>
      </p:pic>
    </p:spTree>
  </p:cSld>
  <p:transition>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24"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325" name="CustomShape 3"/>
          <p:cNvSpPr/>
          <p:nvPr/>
        </p:nvSpPr>
        <p:spPr>
          <a:xfrm>
            <a:off x="304920" y="762120"/>
            <a:ext cx="8686440" cy="484524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19 - Code Creation: Another Loop (Time Permitting)</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Starting from scratch, create a for loop that prints the following lines: </a:t>
            </a:r>
            <a:br/>
            <a:br/>
            <a:r>
              <a:rPr b="0" lang="en-US" sz="2400" spc="-1" strike="noStrike">
                <a:solidFill>
                  <a:srgbClr val="000000"/>
                </a:solidFill>
                <a:uFill>
                  <a:solidFill>
                    <a:srgbClr val="ffffff"/>
                  </a:solidFill>
                </a:uFill>
                <a:latin typeface="Arial"/>
                <a:ea typeface="Roboto"/>
              </a:rPr>
              <a:t>I am 0</a:t>
            </a:r>
            <a:br/>
            <a:r>
              <a:rPr b="0" lang="en-US" sz="2400" spc="-1" strike="noStrike">
                <a:solidFill>
                  <a:srgbClr val="000000"/>
                </a:solidFill>
                <a:uFill>
                  <a:solidFill>
                    <a:srgbClr val="ffffff"/>
                  </a:solidFill>
                </a:uFill>
                <a:latin typeface="Arial"/>
                <a:ea typeface="Roboto"/>
              </a:rPr>
              <a:t>I am 1 </a:t>
            </a:r>
            <a:br/>
            <a:r>
              <a:rPr b="0" lang="en-US" sz="2400" spc="-1" strike="noStrike">
                <a:solidFill>
                  <a:srgbClr val="000000"/>
                </a:solidFill>
                <a:uFill>
                  <a:solidFill>
                    <a:srgbClr val="ffffff"/>
                  </a:solidFill>
                </a:uFill>
                <a:latin typeface="Arial"/>
                <a:ea typeface="Roboto"/>
              </a:rPr>
              <a:t>I am 2</a:t>
            </a:r>
            <a:br/>
            <a:r>
              <a:rPr b="0" lang="en-US" sz="2400" spc="-1" strike="noStrike">
                <a:solidFill>
                  <a:srgbClr val="000000"/>
                </a:solidFill>
                <a:uFill>
                  <a:solidFill>
                    <a:srgbClr val="ffffff"/>
                  </a:solidFill>
                </a:uFill>
                <a:latin typeface="Arial"/>
                <a:ea typeface="Roboto"/>
              </a:rPr>
              <a:t>I am 3</a:t>
            </a:r>
            <a:br/>
            <a:r>
              <a:rPr b="0" lang="en-US" sz="2400" spc="-1" strike="noStrike">
                <a:solidFill>
                  <a:srgbClr val="000000"/>
                </a:solidFill>
                <a:uFill>
                  <a:solidFill>
                    <a:srgbClr val="ffffff"/>
                  </a:solidFill>
                </a:uFill>
                <a:latin typeface="Arial"/>
                <a:ea typeface="Roboto"/>
              </a:rPr>
              <a:t>I am 4</a:t>
            </a:r>
            <a:br/>
            <a:r>
              <a:rPr b="0" lang="en-US" sz="2400" spc="-1" strike="noStrike">
                <a:solidFill>
                  <a:srgbClr val="000000"/>
                </a:solidFill>
                <a:uFill>
                  <a:solidFill>
                    <a:srgbClr val="ffffff"/>
                  </a:solidFill>
                </a:uFill>
                <a:latin typeface="Arial"/>
              </a:rPr>
              <a:t> </a:t>
            </a:r>
            <a:endParaRPr b="0" lang="en-US" sz="24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This time, don’t use an array!</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Tree>
  </p:cSld>
  <p:transition>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27"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328" name="CustomShape 3"/>
          <p:cNvSpPr/>
          <p:nvPr/>
        </p:nvSpPr>
        <p:spPr>
          <a:xfrm>
            <a:off x="304920" y="762120"/>
            <a:ext cx="8686440" cy="484524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20 - Code Creation: Hard Loop (Time Permitting)</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Starting from scratch, write code that loops through the following array: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And console.logs the name of each animal on the farm.</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Then using the .charAt() method (research it) check if the first letter in the animal’s name begins with a “c” or “o”. If it does, create an alert saying: “Starts with c or an o!”</a:t>
            </a:r>
            <a:endParaRPr b="0" lang="en-US" sz="2400" spc="-1" strike="noStrike">
              <a:solidFill>
                <a:srgbClr val="000000"/>
              </a:solidFill>
              <a:uFill>
                <a:solidFill>
                  <a:srgbClr val="ffffff"/>
                </a:solidFill>
              </a:uFill>
              <a:latin typeface="Arial"/>
            </a:endParaRPr>
          </a:p>
        </p:txBody>
      </p:sp>
      <p:pic>
        <p:nvPicPr>
          <p:cNvPr id="329" name="Picture 2" descr=""/>
          <p:cNvPicPr/>
          <p:nvPr/>
        </p:nvPicPr>
        <p:blipFill>
          <a:blip r:embed="rId1"/>
          <a:stretch/>
        </p:blipFill>
        <p:spPr>
          <a:xfrm>
            <a:off x="467280" y="2688840"/>
            <a:ext cx="8197560" cy="804240"/>
          </a:xfrm>
          <a:prstGeom prst="rect">
            <a:avLst/>
          </a:prstGeom>
          <a:ln>
            <a:noFill/>
          </a:ln>
        </p:spPr>
      </p:pic>
    </p:spTree>
  </p:cSld>
  <p:transition>
    <p:fad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Events &amp; DOM Manipulation</a:t>
            </a:r>
            <a:endParaRPr b="0" lang="en-US" sz="2400" spc="-1" strike="noStrike">
              <a:solidFill>
                <a:srgbClr val="000000"/>
              </a:solidFill>
              <a:uFill>
                <a:solidFill>
                  <a:srgbClr val="ffffff"/>
                </a:solidFill>
              </a:uFill>
              <a:latin typeface="Calibri"/>
            </a:endParaRPr>
          </a:p>
        </p:txBody>
      </p:sp>
      <p:sp>
        <p:nvSpPr>
          <p:cNvPr id="331" name="CustomShape 2"/>
          <p:cNvSpPr/>
          <p:nvPr/>
        </p:nvSpPr>
        <p:spPr>
          <a:xfrm>
            <a:off x="304920" y="1447920"/>
            <a:ext cx="8534160" cy="3428640"/>
          </a:xfrm>
          <a:prstGeom prst="rect">
            <a:avLst/>
          </a:prstGeom>
          <a:noFill/>
          <a:ln>
            <a:no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uFill>
                  <a:solidFill>
                    <a:srgbClr val="ffffff"/>
                  </a:solidFill>
                </a:uFill>
                <a:latin typeface="Arial"/>
                <a:ea typeface="Roboto"/>
              </a:rPr>
              <a:t>Instructor: Demo 21 </a:t>
            </a:r>
            <a:endParaRPr b="0" lang="en-US" sz="3600" spc="-1" strike="noStrike">
              <a:solidFill>
                <a:srgbClr val="000000"/>
              </a:solidFill>
              <a:uFill>
                <a:solidFill>
                  <a:srgbClr val="ffffff"/>
                </a:solidFill>
              </a:uFill>
              <a:latin typeface="Arial"/>
            </a:endParaRPr>
          </a:p>
          <a:p>
            <a:pPr algn="ctr">
              <a:lnSpc>
                <a:spcPct val="100000"/>
              </a:lnSpc>
            </a:pPr>
            <a:r>
              <a:rPr b="0" i="1" lang="en-US" sz="3600" spc="-1" strike="noStrike">
                <a:solidFill>
                  <a:srgbClr val="000000"/>
                </a:solidFill>
                <a:uFill>
                  <a:solidFill>
                    <a:srgbClr val="ffffff"/>
                  </a:solidFill>
                </a:uFill>
                <a:latin typeface="Arial"/>
                <a:ea typeface="Roboto"/>
              </a:rPr>
              <a:t>(EventsExample.html) </a:t>
            </a:r>
            <a:endParaRPr b="0" lang="en-US" sz="3600" spc="-1" strike="noStrike">
              <a:solidFill>
                <a:srgbClr val="000000"/>
              </a:solidFill>
              <a:uFill>
                <a:solidFill>
                  <a:srgbClr val="ffffff"/>
                </a:solidFill>
              </a:uFill>
              <a:latin typeface="Arial"/>
            </a:endParaRPr>
          </a:p>
        </p:txBody>
      </p:sp>
    </p:spTree>
  </p:cSld>
  <p:transition>
    <p:fade/>
  </p:transition>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Rock Paper Scissors</a:t>
            </a:r>
            <a:endParaRPr b="0" lang="en-US" sz="4100" spc="-1" strike="noStrike">
              <a:solidFill>
                <a:srgbClr val="000000"/>
              </a:solidFill>
              <a:uFill>
                <a:solidFill>
                  <a:srgbClr val="ffffff"/>
                </a:solidFill>
              </a:uFill>
              <a:latin typeface="Calibri"/>
            </a:endParaRPr>
          </a:p>
        </p:txBody>
      </p:sp>
      <p:sp>
        <p:nvSpPr>
          <p:cNvPr id="333" name="CustomShape 2"/>
          <p:cNvSpPr/>
          <p:nvPr/>
        </p:nvSpPr>
        <p:spPr>
          <a:xfrm>
            <a:off x="390600" y="3787200"/>
            <a:ext cx="8229240" cy="871560"/>
          </a:xfrm>
          <a:prstGeom prst="rect">
            <a:avLst/>
          </a:prstGeom>
          <a:noFill/>
          <a:ln>
            <a:noFill/>
          </a:ln>
        </p:spPr>
        <p:style>
          <a:lnRef idx="0"/>
          <a:fillRef idx="0"/>
          <a:effectRef idx="0"/>
          <a:fontRef idx="minor"/>
        </p:style>
        <p:txBody>
          <a:bodyPr anchor="ctr">
            <a:normAutofit/>
          </a:bodyPr>
          <a:p>
            <a:pPr>
              <a:lnSpc>
                <a:spcPct val="100000"/>
              </a:lnSpc>
            </a:pPr>
            <a:r>
              <a:rPr b="1" i="1" lang="en-US" sz="2400" spc="-1" strike="noStrike">
                <a:solidFill>
                  <a:srgbClr val="ffffff"/>
                </a:solidFill>
                <a:uFill>
                  <a:solidFill>
                    <a:srgbClr val="ffffff"/>
                  </a:solidFill>
                </a:uFill>
                <a:latin typeface="Arial"/>
              </a:rPr>
              <a:t>Rest of Class!</a:t>
            </a:r>
            <a:endParaRPr b="0" lang="en-US" sz="2400" spc="-1" strike="noStrike">
              <a:solidFill>
                <a:srgbClr val="000000"/>
              </a:solidFill>
              <a:uFill>
                <a:solidFill>
                  <a:srgbClr val="ffffff"/>
                </a:solidFill>
              </a:uFill>
              <a:latin typeface="Arial"/>
            </a:endParaRPr>
          </a:p>
        </p:txBody>
      </p:sp>
    </p:spTree>
  </p:cSld>
  <p:transition>
    <p:fade/>
  </p:transition>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Basics Recap</a:t>
            </a:r>
            <a:endParaRPr b="0" lang="en-US" sz="4100" spc="-1" strike="noStrike">
              <a:solidFill>
                <a:srgbClr val="000000"/>
              </a:solidFill>
              <a:uFill>
                <a:solidFill>
                  <a:srgbClr val="ffffff"/>
                </a:solidFill>
              </a:uFill>
              <a:latin typeface="Calibri"/>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I’ma Beat You…</a:t>
            </a:r>
            <a:endParaRPr b="0" lang="en-US" sz="2400" spc="-1" strike="noStrike">
              <a:solidFill>
                <a:srgbClr val="000000"/>
              </a:solidFill>
              <a:uFill>
                <a:solidFill>
                  <a:srgbClr val="ffffff"/>
                </a:solidFill>
              </a:uFill>
              <a:latin typeface="Calibri"/>
            </a:endParaRPr>
          </a:p>
        </p:txBody>
      </p:sp>
      <p:sp>
        <p:nvSpPr>
          <p:cNvPr id="335" name="CustomShape 2"/>
          <p:cNvSpPr/>
          <p:nvPr/>
        </p:nvSpPr>
        <p:spPr>
          <a:xfrm>
            <a:off x="304920" y="3963240"/>
            <a:ext cx="8534160" cy="2209320"/>
          </a:xfrm>
          <a:prstGeom prst="rect">
            <a:avLst/>
          </a:prstGeom>
          <a:noFill/>
          <a:ln>
            <a:no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uFill>
                  <a:solidFill>
                    <a:srgbClr val="ffffff"/>
                  </a:solidFill>
                </a:uFill>
                <a:latin typeface="Arial"/>
                <a:ea typeface="Roboto"/>
              </a:rPr>
              <a:t>Play Rock Paper Scissors with the Person Next to You!</a:t>
            </a:r>
            <a:br/>
            <a:br/>
            <a:r>
              <a:rPr b="0" i="1" lang="en-US" sz="2400" spc="-1" strike="noStrike">
                <a:solidFill>
                  <a:srgbClr val="000000"/>
                </a:solidFill>
                <a:uFill>
                  <a:solidFill>
                    <a:srgbClr val="ffffff"/>
                  </a:solidFill>
                </a:uFill>
                <a:latin typeface="Arial"/>
                <a:ea typeface="Roboto"/>
              </a:rPr>
              <a:t>Play 5 Rounds</a:t>
            </a:r>
            <a:endParaRPr b="0" lang="en-US" sz="2400" spc="-1" strike="noStrike">
              <a:solidFill>
                <a:srgbClr val="000000"/>
              </a:solidFill>
              <a:uFill>
                <a:solidFill>
                  <a:srgbClr val="ffffff"/>
                </a:solidFill>
              </a:uFill>
              <a:latin typeface="Arial"/>
            </a:endParaRPr>
          </a:p>
        </p:txBody>
      </p:sp>
      <p:pic>
        <p:nvPicPr>
          <p:cNvPr id="336" name="Picture 2" descr=""/>
          <p:cNvPicPr/>
          <p:nvPr/>
        </p:nvPicPr>
        <p:blipFill>
          <a:blip r:embed="rId1"/>
          <a:stretch/>
        </p:blipFill>
        <p:spPr>
          <a:xfrm>
            <a:off x="2590920" y="838080"/>
            <a:ext cx="4323960" cy="2940120"/>
          </a:xfrm>
          <a:prstGeom prst="rect">
            <a:avLst/>
          </a:prstGeom>
          <a:ln>
            <a:noFill/>
          </a:ln>
        </p:spPr>
      </p:pic>
    </p:spTree>
  </p:cSld>
  <p:transition>
    <p:fade/>
  </p:transition>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1880" y="60948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38"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339" name="CustomShape 3"/>
          <p:cNvSpPr/>
          <p:nvPr/>
        </p:nvSpPr>
        <p:spPr>
          <a:xfrm>
            <a:off x="304920" y="762120"/>
            <a:ext cx="8686440" cy="44794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22 - Code Creation: Pseudocode</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With a partner, spend a few moments outlining all the steps and conditions that go into a single game of rock paper scissors.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Try to break it down into steps that you could “code out”.</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Think of basic elements like loops, if-then statements, arrays, alerts, etc.</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Be prepared to share your outlined approach.</a:t>
            </a:r>
            <a:endParaRPr b="0" lang="en-US" sz="2400" spc="-1" strike="noStrike">
              <a:solidFill>
                <a:srgbClr val="000000"/>
              </a:solidFill>
              <a:uFill>
                <a:solidFill>
                  <a:srgbClr val="ffffff"/>
                </a:solidFill>
              </a:uFill>
              <a:latin typeface="Arial"/>
            </a:endParaRPr>
          </a:p>
        </p:txBody>
      </p:sp>
    </p:spTree>
  </p:cSld>
  <p:transition>
    <p:fade/>
  </p:transition>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Basically a Coder!</a:t>
            </a:r>
            <a:endParaRPr b="0" lang="en-US" sz="2400" spc="-1" strike="noStrike">
              <a:solidFill>
                <a:srgbClr val="000000"/>
              </a:solidFill>
              <a:uFill>
                <a:solidFill>
                  <a:srgbClr val="ffffff"/>
                </a:solidFill>
              </a:uFill>
              <a:latin typeface="Calibri"/>
            </a:endParaRPr>
          </a:p>
        </p:txBody>
      </p:sp>
      <p:sp>
        <p:nvSpPr>
          <p:cNvPr id="341" name="CustomShape 2"/>
          <p:cNvSpPr/>
          <p:nvPr/>
        </p:nvSpPr>
        <p:spPr>
          <a:xfrm>
            <a:off x="304920" y="1447920"/>
            <a:ext cx="8534160" cy="3428640"/>
          </a:xfrm>
          <a:prstGeom prst="rect">
            <a:avLst/>
          </a:prstGeom>
          <a:noFill/>
          <a:ln>
            <a:no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uFill>
                  <a:solidFill>
                    <a:srgbClr val="ffffff"/>
                  </a:solidFill>
                </a:uFill>
                <a:latin typeface="Arial"/>
                <a:ea typeface="Roboto"/>
              </a:rPr>
              <a:t>You just pseudocoded!</a:t>
            </a:r>
            <a:endParaRPr b="0" lang="en-US" sz="3600" spc="-1" strike="noStrike">
              <a:solidFill>
                <a:srgbClr val="000000"/>
              </a:solidFill>
              <a:uFill>
                <a:solidFill>
                  <a:srgbClr val="ffffff"/>
                </a:solidFill>
              </a:uFill>
              <a:latin typeface="Arial"/>
            </a:endParaRPr>
          </a:p>
        </p:txBody>
      </p:sp>
    </p:spTree>
  </p:cSld>
  <p:transition>
    <p:fade/>
  </p:transition>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Basically a Coder!</a:t>
            </a:r>
            <a:endParaRPr b="0" lang="en-US" sz="2400" spc="-1" strike="noStrike">
              <a:solidFill>
                <a:srgbClr val="000000"/>
              </a:solidFill>
              <a:uFill>
                <a:solidFill>
                  <a:srgbClr val="ffffff"/>
                </a:solidFill>
              </a:uFill>
              <a:latin typeface="Calibri"/>
            </a:endParaRPr>
          </a:p>
        </p:txBody>
      </p:sp>
      <p:sp>
        <p:nvSpPr>
          <p:cNvPr id="343" name="CustomShape 2"/>
          <p:cNvSpPr/>
          <p:nvPr/>
        </p:nvSpPr>
        <p:spPr>
          <a:xfrm>
            <a:off x="304920" y="1447920"/>
            <a:ext cx="8534160" cy="3428640"/>
          </a:xfrm>
          <a:prstGeom prst="rect">
            <a:avLst/>
          </a:prstGeom>
          <a:noFill/>
          <a:ln>
            <a:no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uFill>
                  <a:solidFill>
                    <a:srgbClr val="ffffff"/>
                  </a:solidFill>
                </a:uFill>
                <a:latin typeface="Arial"/>
                <a:ea typeface="Roboto"/>
              </a:rPr>
              <a:t>Now… for the rest of the class YOU will be coding it out. </a:t>
            </a:r>
            <a:endParaRPr b="0" lang="en-US" sz="3600" spc="-1" strike="noStrike">
              <a:solidFill>
                <a:srgbClr val="000000"/>
              </a:solidFill>
              <a:uFill>
                <a:solidFill>
                  <a:srgbClr val="ffffff"/>
                </a:solidFill>
              </a:uFill>
              <a:latin typeface="Arial"/>
            </a:endParaRPr>
          </a:p>
        </p:txBody>
      </p:sp>
    </p:spTree>
  </p:cSld>
  <p:transition>
    <p:fade/>
  </p:transition>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Basically a Coder!</a:t>
            </a:r>
            <a:endParaRPr b="0" lang="en-US" sz="2400" spc="-1" strike="noStrike">
              <a:solidFill>
                <a:srgbClr val="000000"/>
              </a:solidFill>
              <a:uFill>
                <a:solidFill>
                  <a:srgbClr val="ffffff"/>
                </a:solidFill>
              </a:uFill>
              <a:latin typeface="Calibri"/>
            </a:endParaRPr>
          </a:p>
        </p:txBody>
      </p:sp>
      <p:sp>
        <p:nvSpPr>
          <p:cNvPr id="345" name="CustomShape 2"/>
          <p:cNvSpPr/>
          <p:nvPr/>
        </p:nvSpPr>
        <p:spPr>
          <a:xfrm>
            <a:off x="304920" y="1447920"/>
            <a:ext cx="8534160" cy="3428640"/>
          </a:xfrm>
          <a:prstGeom prst="rect">
            <a:avLst/>
          </a:prstGeom>
          <a:noFill/>
          <a:ln>
            <a:no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uFill>
                  <a:solidFill>
                    <a:srgbClr val="ffffff"/>
                  </a:solidFill>
                </a:uFill>
                <a:latin typeface="Arial"/>
                <a:ea typeface="Roboto"/>
              </a:rPr>
              <a:t>Don’t worry. We’ll be here to help you along the way.</a:t>
            </a:r>
            <a:endParaRPr b="0" lang="en-US" sz="3600" spc="-1" strike="noStrike">
              <a:solidFill>
                <a:srgbClr val="000000"/>
              </a:solidFill>
              <a:uFill>
                <a:solidFill>
                  <a:srgbClr val="ffffff"/>
                </a:solidFill>
              </a:uFill>
              <a:latin typeface="Arial"/>
            </a:endParaRPr>
          </a:p>
        </p:txBody>
      </p:sp>
    </p:spTree>
  </p:cSld>
  <p:transition>
    <p:fade/>
  </p:transition>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Demo Final Solution</a:t>
            </a:r>
            <a:endParaRPr b="0" lang="en-US" sz="2400" spc="-1" strike="noStrike">
              <a:solidFill>
                <a:srgbClr val="000000"/>
              </a:solidFill>
              <a:uFill>
                <a:solidFill>
                  <a:srgbClr val="ffffff"/>
                </a:solidFill>
              </a:uFill>
              <a:latin typeface="Calibri"/>
            </a:endParaRPr>
          </a:p>
        </p:txBody>
      </p:sp>
      <p:sp>
        <p:nvSpPr>
          <p:cNvPr id="347" name="CustomShape 2"/>
          <p:cNvSpPr/>
          <p:nvPr/>
        </p:nvSpPr>
        <p:spPr>
          <a:xfrm>
            <a:off x="304920" y="1447920"/>
            <a:ext cx="8534160" cy="3428640"/>
          </a:xfrm>
          <a:prstGeom prst="rect">
            <a:avLst/>
          </a:prstGeom>
          <a:noFill/>
          <a:ln>
            <a:solidFill>
              <a:schemeClr val="accent1"/>
            </a:solid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uFill>
                  <a:solidFill>
                    <a:srgbClr val="ffffff"/>
                  </a:solidFill>
                </a:uFill>
                <a:latin typeface="Arial"/>
                <a:ea typeface="Roboto"/>
              </a:rPr>
              <a:t>Instructor: Demo 23 </a:t>
            </a:r>
            <a:endParaRPr b="0" lang="en-US" sz="3600" spc="-1" strike="noStrike">
              <a:solidFill>
                <a:srgbClr val="000000"/>
              </a:solidFill>
              <a:uFill>
                <a:solidFill>
                  <a:srgbClr val="ffffff"/>
                </a:solidFill>
              </a:uFill>
              <a:latin typeface="Arial"/>
            </a:endParaRPr>
          </a:p>
          <a:p>
            <a:pPr algn="ctr">
              <a:lnSpc>
                <a:spcPct val="100000"/>
              </a:lnSpc>
            </a:pPr>
            <a:r>
              <a:rPr b="0" i="1" lang="en-US" sz="3600" spc="-1" strike="noStrike">
                <a:solidFill>
                  <a:srgbClr val="000000"/>
                </a:solidFill>
                <a:uFill>
                  <a:solidFill>
                    <a:srgbClr val="ffffff"/>
                  </a:solidFill>
                </a:uFill>
                <a:latin typeface="Arial"/>
                <a:ea typeface="Roboto"/>
              </a:rPr>
              <a:t>(rps-7.html) </a:t>
            </a:r>
            <a:endParaRPr b="0" lang="en-US" sz="3600" spc="-1" strike="noStrike">
              <a:solidFill>
                <a:srgbClr val="000000"/>
              </a:solidFill>
              <a:uFill>
                <a:solidFill>
                  <a:srgbClr val="ffffff"/>
                </a:solidFill>
              </a:uFill>
              <a:latin typeface="Arial"/>
            </a:endParaRPr>
          </a:p>
        </p:txBody>
      </p:sp>
    </p:spTree>
  </p:cSld>
  <p:transition>
    <p:fade/>
  </p:transition>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49"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2400" spc="-1" strike="noStrike">
              <a:solidFill>
                <a:srgbClr val="000000"/>
              </a:solidFill>
              <a:uFill>
                <a:solidFill>
                  <a:srgbClr val="ffffff"/>
                </a:solidFill>
              </a:uFill>
              <a:latin typeface="Arial"/>
            </a:endParaRPr>
          </a:p>
        </p:txBody>
      </p:sp>
      <p:sp>
        <p:nvSpPr>
          <p:cNvPr id="350" name="CustomShape 3"/>
          <p:cNvSpPr/>
          <p:nvPr/>
        </p:nvSpPr>
        <p:spPr>
          <a:xfrm>
            <a:off x="304920" y="762120"/>
            <a:ext cx="8686440" cy="5302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Roboto"/>
              </a:rPr>
              <a:t>23 - Code Creation: Coding out RPS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Roboto"/>
              </a:rPr>
              <a:t>In groups of 4, begin the process of coding out the Rock-Paper-Scissors Game.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Roboto"/>
              </a:rPr>
              <a:t>Do as much as you can on your own, but don't be afraid to ask for help if you feel your team is struggling.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Roboto"/>
              </a:rPr>
              <a:t>Note:</a:t>
            </a:r>
            <a:r>
              <a:rPr b="0" lang="en-US" sz="1800" spc="-1" strike="noStrike">
                <a:solidFill>
                  <a:srgbClr val="000000"/>
                </a:solidFill>
                <a:uFill>
                  <a:solidFill>
                    <a:srgbClr val="ffffff"/>
                  </a:solidFill>
                </a:uFill>
                <a:latin typeface="Arial"/>
                <a:ea typeface="Roboto"/>
              </a:rPr>
              <a:t> Don’t use “document.write” as it will delete the contents of your page including your Javascript. Use “document.querySelector” or “document.getElementById”, alongside either “innerHTML” or “textcontent”, to write to the DOM.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Roboto"/>
              </a:rPr>
              <a:t>Note: </a:t>
            </a:r>
            <a:r>
              <a:rPr b="0" lang="en-US" sz="1800" spc="-1" strike="noStrike">
                <a:solidFill>
                  <a:srgbClr val="000000"/>
                </a:solidFill>
                <a:uFill>
                  <a:solidFill>
                    <a:srgbClr val="ffffff"/>
                  </a:solidFill>
                </a:uFill>
                <a:latin typeface="Arial"/>
                <a:ea typeface="Roboto"/>
              </a:rPr>
              <a:t>Don’t worry. We know this will be very challenging. We also know that you won’t know where to start. In fact, we haven’t shown you EVERYTHING you need yet. But that’s okay. Accepting the confusion is a HUGE first step in becoming a coder.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Roboto"/>
              </a:rPr>
              <a:t>Note to Instructor/TAs: </a:t>
            </a:r>
            <a:r>
              <a:rPr b="0" lang="en-US" sz="1800" spc="-1" strike="noStrike">
                <a:solidFill>
                  <a:srgbClr val="000000"/>
                </a:solidFill>
                <a:uFill>
                  <a:solidFill>
                    <a:srgbClr val="ffffff"/>
                  </a:solidFill>
                </a:uFill>
                <a:latin typeface="Arial"/>
                <a:ea typeface="Roboto"/>
              </a:rPr>
              <a:t>Use the files in RPS-Coded to help guide students through the process. Feel free to present relevant code on the projector. </a:t>
            </a:r>
            <a:endParaRPr b="0" lang="en-US" sz="1800" spc="-1" strike="noStrike">
              <a:solidFill>
                <a:srgbClr val="000000"/>
              </a:solidFill>
              <a:uFill>
                <a:solidFill>
                  <a:srgbClr val="ffffff"/>
                </a:solidFill>
              </a:uFill>
              <a:latin typeface="Arial"/>
            </a:endParaRPr>
          </a:p>
        </p:txBody>
      </p:sp>
    </p:spTree>
  </p:cSld>
  <p:transition>
    <p:fade/>
  </p:transition>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Recap Activity</a:t>
            </a:r>
            <a:endParaRPr b="0" lang="en-US" sz="4100" spc="-1" strike="noStrike">
              <a:solidFill>
                <a:srgbClr val="000000"/>
              </a:solidFill>
              <a:uFill>
                <a:solidFill>
                  <a:srgbClr val="ffffff"/>
                </a:solidFill>
              </a:uFill>
              <a:latin typeface="Calibri"/>
            </a:endParaRPr>
          </a:p>
        </p:txBody>
      </p:sp>
      <p:sp>
        <p:nvSpPr>
          <p:cNvPr id="352" name="CustomShape 2"/>
          <p:cNvSpPr/>
          <p:nvPr/>
        </p:nvSpPr>
        <p:spPr>
          <a:xfrm>
            <a:off x="390600" y="3787200"/>
            <a:ext cx="8229240" cy="871560"/>
          </a:xfrm>
          <a:prstGeom prst="rect">
            <a:avLst/>
          </a:prstGeom>
          <a:noFill/>
          <a:ln>
            <a:noFill/>
          </a:ln>
        </p:spPr>
        <p:style>
          <a:lnRef idx="0"/>
          <a:fillRef idx="0"/>
          <a:effectRef idx="0"/>
          <a:fontRef idx="minor"/>
        </p:style>
      </p:sp>
    </p:spTree>
  </p:cSld>
  <p:transition>
    <p:fade/>
  </p:transition>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Demo Questions</a:t>
            </a:r>
            <a:endParaRPr b="0" lang="en-US" sz="2400" spc="-1" strike="noStrike">
              <a:solidFill>
                <a:srgbClr val="000000"/>
              </a:solidFill>
              <a:uFill>
                <a:solidFill>
                  <a:srgbClr val="ffffff"/>
                </a:solidFill>
              </a:uFill>
              <a:latin typeface="Calibri"/>
            </a:endParaRPr>
          </a:p>
        </p:txBody>
      </p:sp>
      <p:sp>
        <p:nvSpPr>
          <p:cNvPr id="354" name="CustomShape 2"/>
          <p:cNvSpPr/>
          <p:nvPr/>
        </p:nvSpPr>
        <p:spPr>
          <a:xfrm>
            <a:off x="304920" y="1447920"/>
            <a:ext cx="8534160" cy="3428640"/>
          </a:xfrm>
          <a:prstGeom prst="rect">
            <a:avLst/>
          </a:prstGeom>
          <a:noFill/>
          <a:ln>
            <a:solidFill>
              <a:schemeClr val="accent1"/>
            </a:solidFill>
          </a:ln>
        </p:spPr>
        <p:style>
          <a:lnRef idx="0"/>
          <a:fillRef idx="0"/>
          <a:effectRef idx="0"/>
          <a:fontRef idx="minor"/>
        </p:style>
        <p:txBody>
          <a:bodyPr anchor="ctr">
            <a:normAutofit/>
          </a:bodyPr>
          <a:p>
            <a:pPr algn="ctr">
              <a:lnSpc>
                <a:spcPct val="100000"/>
              </a:lnSpc>
            </a:pPr>
            <a:r>
              <a:rPr b="1" i="1" lang="en-US" sz="3200" spc="-1" strike="noStrike">
                <a:solidFill>
                  <a:srgbClr val="000000"/>
                </a:solidFill>
                <a:uFill>
                  <a:solidFill>
                    <a:srgbClr val="ffffff"/>
                  </a:solidFill>
                </a:uFill>
                <a:latin typeface="Arial"/>
                <a:ea typeface="Roboto"/>
              </a:rPr>
              <a:t>Let’s fill in the Missing Code (Together)</a:t>
            </a:r>
            <a:endParaRPr b="0" lang="en-US" sz="32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Arial"/>
                <a:ea typeface="Roboto"/>
              </a:rPr>
              <a:t>(Recap_UNSOLVED | 24-Recap) </a:t>
            </a:r>
            <a:endParaRPr b="0" lang="en-US" sz="2400" spc="-1" strike="noStrike">
              <a:solidFill>
                <a:srgbClr val="000000"/>
              </a:solidFill>
              <a:uFill>
                <a:solidFill>
                  <a:srgbClr val="ffffff"/>
                </a:solidFill>
              </a:uFill>
              <a:latin typeface="Arial"/>
            </a:endParaRPr>
          </a:p>
        </p:txBody>
      </p:sp>
    </p:spTree>
  </p:cSld>
  <p:transition>
    <p:fade/>
  </p:transition>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Questions</a:t>
            </a:r>
            <a:endParaRPr b="0" lang="en-US" sz="4100" spc="-1" strike="noStrike">
              <a:solidFill>
                <a:srgbClr val="000000"/>
              </a:solidFill>
              <a:uFill>
                <a:solidFill>
                  <a:srgbClr val="ffffff"/>
                </a:solidFill>
              </a:uFill>
              <a:latin typeface="Calibri"/>
            </a:endParaRPr>
          </a:p>
        </p:txBody>
      </p:sp>
    </p:spTree>
  </p:cSld>
  <p:transition>
    <p:fade/>
  </p:transition>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Deep Philosophy</a:t>
            </a:r>
            <a:endParaRPr b="0" lang="en-US" sz="2400" spc="-1" strike="noStrike">
              <a:solidFill>
                <a:srgbClr val="000000"/>
              </a:solidFill>
              <a:uFill>
                <a:solidFill>
                  <a:srgbClr val="ffffff"/>
                </a:solidFill>
              </a:uFill>
              <a:latin typeface="Calibri"/>
            </a:endParaRPr>
          </a:p>
        </p:txBody>
      </p:sp>
      <p:sp>
        <p:nvSpPr>
          <p:cNvPr id="135" name="CustomShape 2"/>
          <p:cNvSpPr/>
          <p:nvPr/>
        </p:nvSpPr>
        <p:spPr>
          <a:xfrm>
            <a:off x="304920" y="2590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What is JavaScript?</a:t>
            </a:r>
            <a:endParaRPr b="0" lang="en-US" sz="6000" spc="-1" strike="noStrike">
              <a:solidFill>
                <a:srgbClr val="000000"/>
              </a:solidFill>
              <a:uFill>
                <a:solidFill>
                  <a:srgbClr val="ffffff"/>
                </a:solidFill>
              </a:uFill>
              <a:latin typeface="Arial"/>
            </a:endParaRPr>
          </a:p>
          <a:p>
            <a:pPr algn="ctr">
              <a:lnSpc>
                <a:spcPct val="100000"/>
              </a:lnSpc>
            </a:pPr>
            <a:r>
              <a:rPr b="0" i="1" lang="en-US" sz="4700" spc="-1" strike="noStrike">
                <a:solidFill>
                  <a:srgbClr val="000000"/>
                </a:solidFill>
                <a:uFill>
                  <a:solidFill>
                    <a:srgbClr val="ffffff"/>
                  </a:solidFill>
                </a:uFill>
                <a:latin typeface="Arial"/>
                <a:ea typeface="Roboto"/>
              </a:rPr>
              <a:t>(And what is it used for?)</a:t>
            </a:r>
            <a:endParaRPr b="0" lang="en-US" sz="4700" spc="-1" strike="noStrike">
              <a:solidFill>
                <a:srgbClr val="000000"/>
              </a:solidFill>
              <a:uFill>
                <a:solidFill>
                  <a:srgbClr val="ffffff"/>
                </a:solidFill>
              </a:uFill>
              <a:latin typeface="Arial"/>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JavaScript Definitions</a:t>
            </a:r>
            <a:endParaRPr b="0" lang="en-US" sz="2400" spc="-1" strike="noStrike">
              <a:solidFill>
                <a:srgbClr val="000000"/>
              </a:solidFill>
              <a:uFill>
                <a:solidFill>
                  <a:srgbClr val="ffffff"/>
                </a:solidFill>
              </a:uFill>
              <a:latin typeface="Calibri"/>
            </a:endParaRPr>
          </a:p>
        </p:txBody>
      </p:sp>
      <p:sp>
        <p:nvSpPr>
          <p:cNvPr id="137" name="CustomShape 2"/>
          <p:cNvSpPr/>
          <p:nvPr/>
        </p:nvSpPr>
        <p:spPr>
          <a:xfrm>
            <a:off x="331560" y="838080"/>
            <a:ext cx="8735760" cy="487656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JavaScript</a:t>
            </a:r>
            <a:r>
              <a:rPr b="0" lang="en-US" sz="2400" spc="-1" strike="noStrike">
                <a:solidFill>
                  <a:srgbClr val="000000"/>
                </a:solidFill>
                <a:uFill>
                  <a:solidFill>
                    <a:srgbClr val="ffffff"/>
                  </a:solidFill>
                </a:uFill>
                <a:latin typeface="Arial"/>
                <a:ea typeface="Roboto"/>
              </a:rPr>
              <a:t> is the third of the three fundamental programming languages of the modern web (along with HTML, CSS)</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JavaScript allows developers to create </a:t>
            </a:r>
            <a:r>
              <a:rPr b="1" lang="en-US" sz="2400" spc="-1" strike="noStrike">
                <a:solidFill>
                  <a:srgbClr val="000000"/>
                </a:solidFill>
                <a:uFill>
                  <a:solidFill>
                    <a:srgbClr val="ffffff"/>
                  </a:solidFill>
                </a:uFill>
                <a:latin typeface="Arial"/>
                <a:ea typeface="Roboto"/>
              </a:rPr>
              <a:t>dynamic </a:t>
            </a:r>
            <a:r>
              <a:rPr b="0" lang="en-US" sz="2400" spc="-1" strike="noStrike">
                <a:solidFill>
                  <a:srgbClr val="000000"/>
                </a:solidFill>
                <a:uFill>
                  <a:solidFill>
                    <a:srgbClr val="ffffff"/>
                  </a:solidFill>
                </a:uFill>
                <a:latin typeface="Arial"/>
                <a:ea typeface="Roboto"/>
              </a:rPr>
              <a:t>web applications capable of taking in user inputs, changing what’s displayed to users, animating elements, and much more.</a:t>
            </a:r>
            <a:endParaRPr b="0" lang="en-US" sz="2400" spc="-1" strike="noStrike">
              <a:solidFill>
                <a:srgbClr val="000000"/>
              </a:solidFill>
              <a:uFill>
                <a:solidFill>
                  <a:srgbClr val="ffffff"/>
                </a:solidFill>
              </a:uFill>
              <a:latin typeface="Arial"/>
            </a:endParaRPr>
          </a:p>
        </p:txBody>
      </p:sp>
      <p:pic>
        <p:nvPicPr>
          <p:cNvPr id="138" name="Picture 4" descr=""/>
          <p:cNvPicPr/>
          <p:nvPr/>
        </p:nvPicPr>
        <p:blipFill>
          <a:blip r:embed="rId1"/>
          <a:stretch/>
        </p:blipFill>
        <p:spPr>
          <a:xfrm>
            <a:off x="6477120" y="3800520"/>
            <a:ext cx="2098440" cy="2098440"/>
          </a:xfrm>
          <a:prstGeom prst="rect">
            <a:avLst/>
          </a:prstGeom>
          <a:ln>
            <a:noFill/>
          </a:ln>
        </p:spPr>
      </p:pic>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Please… Don’t Pick Me.</a:t>
            </a:r>
            <a:endParaRPr b="0" lang="en-US" sz="2400" spc="-1" strike="noStrike">
              <a:solidFill>
                <a:srgbClr val="000000"/>
              </a:solidFill>
              <a:uFill>
                <a:solidFill>
                  <a:srgbClr val="ffffff"/>
                </a:solidFill>
              </a:uFill>
              <a:latin typeface="Calibri"/>
            </a:endParaRPr>
          </a:p>
        </p:txBody>
      </p:sp>
      <p:sp>
        <p:nvSpPr>
          <p:cNvPr id="140" name="CustomShape 2"/>
          <p:cNvSpPr/>
          <p:nvPr/>
        </p:nvSpPr>
        <p:spPr>
          <a:xfrm>
            <a:off x="304920" y="2590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What is a Variable?</a:t>
            </a:r>
            <a:endParaRPr b="0" lang="en-US" sz="6000" spc="-1" strike="noStrike">
              <a:solidFill>
                <a:srgbClr val="000000"/>
              </a:solidFill>
              <a:uFill>
                <a:solidFill>
                  <a:srgbClr val="ffffff"/>
                </a:solidFill>
              </a:uFill>
              <a:latin typeface="Arial"/>
            </a:endParaRPr>
          </a:p>
          <a:p>
            <a:pPr algn="ctr">
              <a:lnSpc>
                <a:spcPct val="100000"/>
              </a:lnSpc>
            </a:pPr>
            <a:r>
              <a:rPr b="0" i="1" lang="en-US" sz="4700" spc="-1" strike="noStrike">
                <a:solidFill>
                  <a:srgbClr val="000000"/>
                </a:solidFill>
                <a:uFill>
                  <a:solidFill>
                    <a:srgbClr val="ffffff"/>
                  </a:solidFill>
                </a:uFill>
                <a:latin typeface="Arial"/>
                <a:ea typeface="Roboto"/>
              </a:rPr>
              <a:t>(And how do we declare one?)</a:t>
            </a:r>
            <a:endParaRPr b="0" lang="en-US" sz="4700" spc="-1" strike="noStrike">
              <a:solidFill>
                <a:srgbClr val="000000"/>
              </a:solidFill>
              <a:uFill>
                <a:solidFill>
                  <a:srgbClr val="ffffff"/>
                </a:solidFill>
              </a:uFill>
              <a:latin typeface="Arial"/>
            </a:endParaRPr>
          </a:p>
        </p:txBody>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Basic Variables</a:t>
            </a:r>
            <a:endParaRPr b="0" lang="en-US" sz="2400" spc="-1" strike="noStrike">
              <a:solidFill>
                <a:srgbClr val="000000"/>
              </a:solidFill>
              <a:uFill>
                <a:solidFill>
                  <a:srgbClr val="ffffff"/>
                </a:solidFill>
              </a:uFill>
              <a:latin typeface="Calibri"/>
            </a:endParaRPr>
          </a:p>
        </p:txBody>
      </p:sp>
      <p:sp>
        <p:nvSpPr>
          <p:cNvPr id="142" name="CustomShape 2"/>
          <p:cNvSpPr/>
          <p:nvPr/>
        </p:nvSpPr>
        <p:spPr>
          <a:xfrm>
            <a:off x="451440" y="1066680"/>
            <a:ext cx="8583480" cy="487656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Variables are the </a:t>
            </a:r>
            <a:r>
              <a:rPr b="0" lang="en-US" sz="2400" spc="-1" strike="noStrike" u="sng">
                <a:solidFill>
                  <a:srgbClr val="000000"/>
                </a:solidFill>
                <a:uFill>
                  <a:solidFill>
                    <a:srgbClr val="ffffff"/>
                  </a:solidFill>
                </a:uFill>
                <a:latin typeface="Arial"/>
                <a:ea typeface="Roboto"/>
              </a:rPr>
              <a:t>nouns</a:t>
            </a:r>
            <a:r>
              <a:rPr b="0" lang="en-US" sz="2400" spc="-1" strike="noStrike">
                <a:solidFill>
                  <a:srgbClr val="000000"/>
                </a:solidFill>
                <a:uFill>
                  <a:solidFill>
                    <a:srgbClr val="ffffff"/>
                  </a:solidFill>
                </a:uFill>
                <a:latin typeface="Arial"/>
                <a:ea typeface="Roboto"/>
              </a:rPr>
              <a:t> of programming.</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They are “things” (Numbers, Strings, Booleans, etc.)</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They are composed of </a:t>
            </a:r>
            <a:r>
              <a:rPr b="0" lang="en-US" sz="2400" spc="-1" strike="noStrike" u="sng">
                <a:solidFill>
                  <a:srgbClr val="000000"/>
                </a:solidFill>
                <a:uFill>
                  <a:solidFill>
                    <a:srgbClr val="ffffff"/>
                  </a:solidFill>
                </a:uFill>
                <a:latin typeface="Arial"/>
                <a:ea typeface="Roboto"/>
              </a:rPr>
              <a:t>variable names</a:t>
            </a:r>
            <a:r>
              <a:rPr b="0" lang="en-US" sz="2400" spc="-1" strike="noStrike">
                <a:solidFill>
                  <a:srgbClr val="000000"/>
                </a:solidFill>
                <a:uFill>
                  <a:solidFill>
                    <a:srgbClr val="ffffff"/>
                  </a:solidFill>
                </a:uFill>
                <a:latin typeface="Arial"/>
                <a:ea typeface="Roboto"/>
              </a:rPr>
              <a:t> and </a:t>
            </a:r>
            <a:r>
              <a:rPr b="0" lang="en-US" sz="2400" spc="-1" strike="noStrike" u="sng">
                <a:solidFill>
                  <a:srgbClr val="000000"/>
                </a:solidFill>
                <a:uFill>
                  <a:solidFill>
                    <a:srgbClr val="ffffff"/>
                  </a:solidFill>
                </a:uFill>
                <a:latin typeface="Arial"/>
                <a:ea typeface="Roboto"/>
              </a:rPr>
              <a:t>values</a:t>
            </a:r>
            <a:endParaRPr b="0" lang="en-US" sz="2400" spc="-1" strike="noStrike">
              <a:solidFill>
                <a:srgbClr val="000000"/>
              </a:solidFill>
              <a:uFill>
                <a:solidFill>
                  <a:srgbClr val="ffffff"/>
                </a:solidFill>
              </a:uFill>
              <a:latin typeface="Arial"/>
            </a:endParaRPr>
          </a:p>
        </p:txBody>
      </p:sp>
      <p:pic>
        <p:nvPicPr>
          <p:cNvPr id="143" name="Picture 2" descr=""/>
          <p:cNvPicPr/>
          <p:nvPr/>
        </p:nvPicPr>
        <p:blipFill>
          <a:blip r:embed="rId1"/>
          <a:stretch/>
        </p:blipFill>
        <p:spPr>
          <a:xfrm>
            <a:off x="812520" y="3505320"/>
            <a:ext cx="7860960" cy="2215800"/>
          </a:xfrm>
          <a:prstGeom prst="rect">
            <a:avLst/>
          </a:prstGeom>
          <a:ln>
            <a:noFill/>
          </a:ln>
        </p:spPr>
      </p:pic>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Please… Don’t Pick Me.</a:t>
            </a:r>
            <a:endParaRPr b="0" lang="en-US" sz="2400" spc="-1" strike="noStrike">
              <a:solidFill>
                <a:srgbClr val="000000"/>
              </a:solidFill>
              <a:uFill>
                <a:solidFill>
                  <a:srgbClr val="ffffff"/>
                </a:solidFill>
              </a:uFill>
              <a:latin typeface="Calibri"/>
            </a:endParaRPr>
          </a:p>
        </p:txBody>
      </p:sp>
      <p:sp>
        <p:nvSpPr>
          <p:cNvPr id="145" name="CustomShape 2"/>
          <p:cNvSpPr/>
          <p:nvPr/>
        </p:nvSpPr>
        <p:spPr>
          <a:xfrm>
            <a:off x="304920" y="2590920"/>
            <a:ext cx="8534160" cy="152352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uFill>
                  <a:solidFill>
                    <a:srgbClr val="ffffff"/>
                  </a:solidFill>
                </a:uFill>
                <a:latin typeface="Arial"/>
                <a:ea typeface="Roboto"/>
              </a:rPr>
              <a:t>What is meant by console.log?</a:t>
            </a:r>
            <a:endParaRPr b="0" lang="en-US" sz="6000" spc="-1" strike="noStrike">
              <a:solidFill>
                <a:srgbClr val="000000"/>
              </a:solidFill>
              <a:uFill>
                <a:solidFill>
                  <a:srgbClr val="ffffff"/>
                </a:solidFill>
              </a:uFill>
              <a:latin typeface="Arial"/>
            </a:endParaRPr>
          </a:p>
          <a:p>
            <a:pPr algn="ctr">
              <a:lnSpc>
                <a:spcPct val="100000"/>
              </a:lnSpc>
            </a:pPr>
            <a:r>
              <a:rPr b="0" i="1" lang="en-US" sz="3400" spc="-1" strike="noStrike">
                <a:solidFill>
                  <a:srgbClr val="000000"/>
                </a:solidFill>
                <a:uFill>
                  <a:solidFill>
                    <a:srgbClr val="ffffff"/>
                  </a:solidFill>
                </a:uFill>
                <a:latin typeface="Arial"/>
                <a:ea typeface="Roboto"/>
              </a:rPr>
              <a:t>(And how does it differ from an alert, prompt, or confirm?)</a:t>
            </a:r>
            <a:endParaRPr b="0" lang="en-US" sz="3400" spc="-1" strike="noStrike">
              <a:solidFill>
                <a:srgbClr val="000000"/>
              </a:solidFill>
              <a:uFill>
                <a:solidFill>
                  <a:srgbClr val="ffffff"/>
                </a:solidFill>
              </a:uFill>
              <a:latin typeface="Arial"/>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11393</TotalTime>
  <Application>LibreOffice/5.3.4.2$Windows_X86_64 LibreOffice_project/f82d347ccc0be322489bf7da61d7e4ad13fe2ff3</Application>
  <Words>1590</Words>
  <Paragraphs>306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2015-01-20T17:19:00Z</dcterms:created>
  <dc:creator>ahaque89</dc:creator>
  <dc:description/>
  <dc:language>en-US</dc:language>
  <cp:lastModifiedBy/>
  <cp:lastPrinted>2016-01-30T16:23:56Z</cp:lastPrinted>
  <dcterms:modified xsi:type="dcterms:W3CDTF">2018-08-02T12:03:16Z</dcterms:modified>
  <cp:revision>1531</cp:revision>
  <dc:subject/>
  <dc:title>DevChat #1 Introduction to Twitter Bootstrap:  Web Development for Noobs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48</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49</vt:i4>
  </property>
</Properties>
</file>