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57" r:id="rId3"/>
    <p:sldId id="269" r:id="rId4"/>
    <p:sldId id="268" r:id="rId5"/>
    <p:sldId id="272" r:id="rId6"/>
    <p:sldId id="271" r:id="rId7"/>
    <p:sldId id="278"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68" autoAdjust="0"/>
  </p:normalViewPr>
  <p:slideViewPr>
    <p:cSldViewPr snapToGrid="0">
      <p:cViewPr varScale="1">
        <p:scale>
          <a:sx n="76" d="100"/>
          <a:sy n="76" d="100"/>
        </p:scale>
        <p:origin x="91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rPr>
              <a:t>WASTE MANAGEMENT</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Number:207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459675787"/>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 .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Sukruth</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Gowda MA</a:t>
            </a:r>
          </a:p>
          <a:p>
            <a:pPr marL="0" marR="0" lvl="0" indent="0" algn="l" rtl="0">
              <a:spcBef>
                <a:spcPts val="340"/>
              </a:spcBef>
              <a:spcAft>
                <a:spcPts val="0"/>
              </a:spcAft>
              <a:buClr>
                <a:srgbClr val="17365D"/>
              </a:buClr>
              <a:buSzPts val="1700"/>
              <a:buFont typeface="Arial" panose="020B0604020202020204"/>
              <a:buNone/>
            </a:pP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 senior scale</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Dr . Asif Mohamed B H </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accent1"/>
                </a:solidFill>
                <a:latin typeface="Cambria" panose="02040503050406030204" pitchFamily="18" charset="0"/>
                <a:ea typeface="Cambria" panose="02040503050406030204" pitchFamily="18" charset="0"/>
                <a:cs typeface="Verdana"/>
                <a:sym typeface="Verdana"/>
              </a:rPr>
              <a:t>Dr . Amarnath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6" name="Table 5">
            <a:extLst>
              <a:ext uri="{FF2B5EF4-FFF2-40B4-BE49-F238E27FC236}">
                <a16:creationId xmlns:a16="http://schemas.microsoft.com/office/drawing/2014/main" id="{49113D11-2532-81F8-0336-DE07ACD75BB8}"/>
              </a:ext>
            </a:extLst>
          </p:cNvPr>
          <p:cNvGraphicFramePr>
            <a:graphicFrameLocks noGrp="1"/>
          </p:cNvGraphicFramePr>
          <p:nvPr>
            <p:extLst>
              <p:ext uri="{D42A27DB-BD31-4B8C-83A1-F6EECF244321}">
                <p14:modId xmlns:p14="http://schemas.microsoft.com/office/powerpoint/2010/main" val="598091897"/>
              </p:ext>
            </p:extLst>
          </p:nvPr>
        </p:nvGraphicFramePr>
        <p:xfrm>
          <a:off x="553347" y="3215473"/>
          <a:ext cx="5418676" cy="1351264"/>
        </p:xfrm>
        <a:graphic>
          <a:graphicData uri="http://schemas.openxmlformats.org/drawingml/2006/table">
            <a:tbl>
              <a:tblPr>
                <a:tableStyleId>{073A0DAA-6AF3-43AB-8588-CEC1D06C72B9}</a:tableStyleId>
              </a:tblPr>
              <a:tblGrid>
                <a:gridCol w="2709338">
                  <a:extLst>
                    <a:ext uri="{9D8B030D-6E8A-4147-A177-3AD203B41FA5}">
                      <a16:colId xmlns:a16="http://schemas.microsoft.com/office/drawing/2014/main" val="3522134672"/>
                    </a:ext>
                  </a:extLst>
                </a:gridCol>
                <a:gridCol w="2709338">
                  <a:extLst>
                    <a:ext uri="{9D8B030D-6E8A-4147-A177-3AD203B41FA5}">
                      <a16:colId xmlns:a16="http://schemas.microsoft.com/office/drawing/2014/main" val="868857732"/>
                    </a:ext>
                  </a:extLst>
                </a:gridCol>
              </a:tblGrid>
              <a:tr h="416552">
                <a:tc>
                  <a:txBody>
                    <a:bodyPr/>
                    <a:lstStyle/>
                    <a:p>
                      <a:r>
                        <a:rPr lang="en-IN" dirty="0"/>
                        <a:t>P. Pavan Kumar Reddy</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dirty="0"/>
                        <a:t> 20211CSE0195</a:t>
                      </a:r>
                    </a:p>
                    <a:p>
                      <a:endParaRPr lang="en-IN" dirty="0"/>
                    </a:p>
                  </a:txBody>
                  <a:tcPr/>
                </a:tc>
                <a:extLst>
                  <a:ext uri="{0D108BD9-81ED-4DB2-BD59-A6C34878D82A}">
                    <a16:rowId xmlns:a16="http://schemas.microsoft.com/office/drawing/2014/main" val="415654345"/>
                  </a:ext>
                </a:extLst>
              </a:tr>
              <a:tr h="416552">
                <a:tc>
                  <a:txBody>
                    <a:bodyPr/>
                    <a:lstStyle/>
                    <a:p>
                      <a:r>
                        <a:rPr lang="en-IN" dirty="0"/>
                        <a:t>K. Sai Charan Reddy</a:t>
                      </a:r>
                    </a:p>
                  </a:txBody>
                  <a:tcPr/>
                </a:tc>
                <a:tc>
                  <a:txBody>
                    <a:bodyPr/>
                    <a:lstStyle/>
                    <a:p>
                      <a:r>
                        <a:rPr lang="en-IN" dirty="0"/>
                        <a:t>20211CSE0743</a:t>
                      </a:r>
                    </a:p>
                  </a:txBody>
                  <a:tcPr/>
                </a:tc>
                <a:extLst>
                  <a:ext uri="{0D108BD9-81ED-4DB2-BD59-A6C34878D82A}">
                    <a16:rowId xmlns:a16="http://schemas.microsoft.com/office/drawing/2014/main" val="2637010875"/>
                  </a:ext>
                </a:extLst>
              </a:tr>
              <a:tr h="416552">
                <a:tc>
                  <a:txBody>
                    <a:bodyPr/>
                    <a:lstStyle/>
                    <a:p>
                      <a:r>
                        <a:rPr lang="en-IN" dirty="0"/>
                        <a:t>T. Vikram </a:t>
                      </a:r>
                      <a:r>
                        <a:rPr lang="en-IN" dirty="0" err="1"/>
                        <a:t>Simha</a:t>
                      </a:r>
                      <a:endParaRPr lang="en-IN" dirty="0"/>
                    </a:p>
                  </a:txBody>
                  <a:tcPr/>
                </a:tc>
                <a:tc>
                  <a:txBody>
                    <a:bodyPr/>
                    <a:lstStyle/>
                    <a:p>
                      <a:r>
                        <a:rPr lang="en-IN" dirty="0"/>
                        <a:t>20211CSE0179</a:t>
                      </a:r>
                    </a:p>
                  </a:txBody>
                  <a:tcPr/>
                </a:tc>
                <a:extLst>
                  <a:ext uri="{0D108BD9-81ED-4DB2-BD59-A6C34878D82A}">
                    <a16:rowId xmlns:a16="http://schemas.microsoft.com/office/drawing/2014/main" val="7977578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a:t>
            </a:r>
            <a:r>
              <a:rPr lang="en-US" b="0" i="0" u="none" strike="noStrike" baseline="0" dirty="0">
                <a:latin typeface="Cambria" panose="02040503050406030204" pitchFamily="18" charset="0"/>
                <a:ea typeface="Cambria" panose="02040503050406030204" pitchFamily="18" charset="0"/>
              </a:rPr>
              <a:t>PSCS145</a:t>
            </a:r>
            <a:endParaRPr lang="en-US" altLang="en-GB"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a:t>
            </a:r>
            <a:r>
              <a:rPr lang="en-US" b="0" i="0" u="none" strike="noStrike" baseline="0" dirty="0">
                <a:latin typeface="Cambria" panose="02040503050406030204" pitchFamily="18" charset="0"/>
                <a:ea typeface="Cambria" panose="02040503050406030204" pitchFamily="18" charset="0"/>
              </a:rPr>
              <a:t>Cognizant</a:t>
            </a:r>
          </a:p>
          <a:p>
            <a:pPr marL="342900" lvl="0" indent="-190500" algn="just">
              <a:spcBef>
                <a:spcPts val="0"/>
              </a:spcBef>
              <a:buNone/>
            </a:pPr>
            <a:r>
              <a:rPr lang="en-US" b="1" dirty="0">
                <a:latin typeface="Cambria" panose="02040503050406030204" pitchFamily="18" charset="0"/>
                <a:ea typeface="Cambria" panose="02040503050406030204" pitchFamily="18" charset="0"/>
              </a:rPr>
              <a:t>Category (Hardware / Software / Both) : </a:t>
            </a:r>
            <a:r>
              <a:rPr lang="en-US" dirty="0">
                <a:latin typeface="Cambria" panose="02040503050406030204" pitchFamily="18" charset="0"/>
                <a:ea typeface="Cambria" panose="02040503050406030204" pitchFamily="18" charset="0"/>
              </a:rPr>
              <a:t>Software</a:t>
            </a:r>
          </a:p>
          <a:p>
            <a:pPr marL="76200" indent="0" algn="just">
              <a:buNone/>
            </a:pPr>
            <a:r>
              <a:rPr lang="en-US" sz="2300" b="0" i="0" u="none" strike="noStrike" baseline="0" dirty="0">
                <a:latin typeface="Cambria" panose="02040503050406030204" pitchFamily="18" charset="0"/>
                <a:ea typeface="Cambria" panose="02040503050406030204" pitchFamily="18" charset="0"/>
              </a:rPr>
              <a:t>  </a:t>
            </a:r>
            <a:r>
              <a:rPr lang="en-US" sz="2300" b="1" i="0" u="none" strike="noStrike" baseline="0" dirty="0">
                <a:latin typeface="Cambria" panose="02040503050406030204" pitchFamily="18" charset="0"/>
                <a:ea typeface="Cambria" panose="02040503050406030204" pitchFamily="18" charset="0"/>
              </a:rPr>
              <a:t>Problem Description </a:t>
            </a:r>
            <a:r>
              <a:rPr lang="en-US" sz="2300" b="0" i="0" u="none" strike="noStrike" baseline="0" dirty="0">
                <a:latin typeface="Cambria" panose="02040503050406030204" pitchFamily="18" charset="0"/>
                <a:ea typeface="Cambria" panose="02040503050406030204" pitchFamily="18" charset="0"/>
              </a:rPr>
              <a:t>:   </a:t>
            </a:r>
            <a:r>
              <a:rPr lang="en-US" b="0" i="0" u="none" strike="noStrike" baseline="0" dirty="0">
                <a:latin typeface="CIDFont+F2"/>
              </a:rPr>
              <a:t>Households generate degradable (food) and non- degradable (plastics, glass etc.) at a massive scale on a daily basis. </a:t>
            </a:r>
          </a:p>
          <a:p>
            <a:pPr marL="76200" indent="0" algn="just">
              <a:buNone/>
            </a:pPr>
            <a:r>
              <a:rPr lang="en-US" b="0" i="0" u="none" strike="noStrike" baseline="0" dirty="0">
                <a:latin typeface="CIDFont+F2"/>
              </a:rPr>
              <a:t>Degradable waste can be readily made into compost with simple tools while non-degradable waste could be collected and deposited at the regional centers who recycle the material. An on- demand service would be helpful for the public to manage their plastic waste conveniently. This reduces landfills to major extent.</a:t>
            </a:r>
            <a:endParaRPr lang="en-US" b="0" i="0" u="none" strike="noStrike" baseline="0"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 Full stack Web Dev</a:t>
            </a:r>
          </a:p>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Frontend:</a:t>
            </a:r>
          </a:p>
          <a:p>
            <a:pPr marL="609600" lvl="0" indent="-457200" algn="just" rtl="0">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React.js</a:t>
            </a:r>
          </a:p>
          <a:p>
            <a:pPr marL="609600" lvl="0" indent="-457200" algn="just" rtl="0">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HTML &amp; CSS</a:t>
            </a:r>
          </a:p>
          <a:p>
            <a:pPr marL="609600" lvl="0" indent="-457200" algn="just" rtl="0">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JavaScript</a:t>
            </a:r>
          </a:p>
          <a:p>
            <a:pPr marL="152400" lvl="0" indent="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Backend:</a:t>
            </a:r>
          </a:p>
          <a:p>
            <a:pPr marL="609600" lvl="0" indent="-457200" algn="just" rtl="0">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Node.js</a:t>
            </a:r>
          </a:p>
          <a:p>
            <a:pPr marL="609600" lvl="0" indent="-457200" algn="just" rtl="0">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Express.js</a:t>
            </a:r>
          </a:p>
          <a:p>
            <a:pPr marL="152400" lvl="0" indent="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Database</a:t>
            </a:r>
          </a:p>
          <a:p>
            <a:pPr marL="609600" lvl="0" indent="-457200" algn="just" rtl="0">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MongoDB (NoSQL)</a:t>
            </a:r>
          </a:p>
          <a:p>
            <a:pPr marL="609600" lvl="0" indent="-457200" algn="just" rtl="0">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MySQL (SQL)</a:t>
            </a:r>
          </a:p>
          <a:p>
            <a:pPr marL="609600" lvl="0" indent="-457200" algn="just" rtl="0">
              <a:spcBef>
                <a:spcPts val="0"/>
              </a:spcBef>
              <a:spcAft>
                <a:spcPts val="0"/>
              </a:spcAft>
              <a:buClr>
                <a:schemeClr val="dk1"/>
              </a:buClr>
              <a:buSzPct val="100000"/>
              <a:buAutoNum type="arabicPeriod"/>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609600" lvl="0" indent="-457200" algn="just" rtl="0">
              <a:lnSpc>
                <a:spcPct val="200000"/>
              </a:lnSpc>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Operating System: Windows 10, macOS, Linux</a:t>
            </a:r>
          </a:p>
          <a:p>
            <a:pPr marL="609600" lvl="0" indent="-457200" algn="just" rtl="0">
              <a:lnSpc>
                <a:spcPct val="200000"/>
              </a:lnSpc>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Frameworks: React.js, Node.js, Flask</a:t>
            </a:r>
          </a:p>
          <a:p>
            <a:pPr marL="609600" lvl="0" indent="-457200" algn="just" rtl="0">
              <a:lnSpc>
                <a:spcPct val="200000"/>
              </a:lnSpc>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Database: MongoDB, MySQL</a:t>
            </a:r>
          </a:p>
          <a:p>
            <a:pPr marL="609600" lvl="0" indent="-457200" algn="just" rtl="0">
              <a:lnSpc>
                <a:spcPct val="200000"/>
              </a:lnSpc>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Version Control: Git</a:t>
            </a:r>
          </a:p>
          <a:p>
            <a:pPr marL="609600" lvl="0" indent="-457200" algn="just" rtl="0">
              <a:lnSpc>
                <a:spcPct val="200000"/>
              </a:lnSpc>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Web Hosting: AWS/ Firebase</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marL="342900" lvl="0" indent="-190500" algn="just"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Functionalities: </a:t>
            </a:r>
          </a:p>
          <a:p>
            <a:pPr marL="609600" lvl="0" indent="-457200" algn="just" rtl="0">
              <a:lnSpc>
                <a:spcPct val="150000"/>
              </a:lnSpc>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Tracking the amount of waste generated from each house and each municipality.</a:t>
            </a:r>
          </a:p>
          <a:p>
            <a:pPr marL="609600" lvl="0" indent="-457200" algn="just" rtl="0">
              <a:lnSpc>
                <a:spcPct val="150000"/>
              </a:lnSpc>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Methods to dispose of biodegradable and non-bio-degradable wastes efficiently.</a:t>
            </a:r>
          </a:p>
          <a:p>
            <a:pPr marL="609600" lvl="0" indent="-457200" algn="just" rtl="0">
              <a:lnSpc>
                <a:spcPct val="150000"/>
              </a:lnSpc>
              <a:spcBef>
                <a:spcPts val="0"/>
              </a:spcBef>
              <a:spcAft>
                <a:spcPts val="0"/>
              </a:spcAft>
              <a:buClr>
                <a:schemeClr val="dk1"/>
              </a:buClr>
              <a:buSzPct val="100000"/>
              <a:buAutoNum type="arabicPeriod"/>
            </a:pPr>
            <a:r>
              <a:rPr lang="en-US" altLang="en-US" dirty="0">
                <a:latin typeface="Cambria" panose="02040503050406030204" pitchFamily="18" charset="0"/>
                <a:ea typeface="Cambria" panose="02040503050406030204" pitchFamily="18" charset="0"/>
              </a:rPr>
              <a:t>Maintenance of a completely robust and efficient database to track all the information on waste generation and disposal</a:t>
            </a:r>
            <a:r>
              <a:rPr lang="en-IN" altLang="en-US"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609600" lvl="0" indent="-457200" algn="just" rtl="0">
              <a:lnSpc>
                <a:spcPct val="150000"/>
              </a:lnSpc>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Managers of dumps and recycling factories can publish their possibilities or needs in acquiring a certain amount of waste for storing or recycling.</a:t>
            </a:r>
          </a:p>
          <a:p>
            <a:pPr marL="152400" lvl="0" indent="0" algn="just"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marL="609600" lvl="0" indent="-457200" algn="just" rtl="0">
              <a:lnSpc>
                <a:spcPct val="150000"/>
              </a:lnSpc>
              <a:spcBef>
                <a:spcPts val="0"/>
              </a:spcBef>
              <a:spcAft>
                <a:spcPts val="0"/>
              </a:spcAft>
              <a:buClr>
                <a:schemeClr val="dk1"/>
              </a:buClr>
              <a:buSzPct val="100000"/>
              <a:buFont typeface="+mj-lt"/>
              <a:buAutoNum type="arabicPeriod" startAt="5"/>
            </a:pPr>
            <a:r>
              <a:rPr lang="en-US" dirty="0">
                <a:latin typeface="Cambria" panose="02040503050406030204" pitchFamily="18" charset="0"/>
                <a:ea typeface="Cambria" panose="02040503050406030204" pitchFamily="18" charset="0"/>
              </a:rPr>
              <a:t>A grievance system for people to submit any kinds of suggestions/problems regarding waste management in their locality.</a:t>
            </a:r>
          </a:p>
          <a:p>
            <a:pPr marL="152400" lvl="0" indent="0" algn="just" rtl="0">
              <a:lnSpc>
                <a:spcPct val="150000"/>
              </a:lnSpc>
              <a:spcBef>
                <a:spcPts val="0"/>
              </a:spcBef>
              <a:spcAft>
                <a:spcPts val="0"/>
              </a:spcAft>
              <a:buClr>
                <a:schemeClr val="dk1"/>
              </a:buClr>
              <a:buSzPct val="100000"/>
              <a:buNone/>
            </a:pPr>
            <a:endParaRPr lang="en-IN" alt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None/>
            </a:pPr>
            <a:r>
              <a:rPr lang="en-US" altLang="en-US" b="1" dirty="0">
                <a:latin typeface="Cambria" panose="02040503050406030204" pitchFamily="18" charset="0"/>
                <a:ea typeface="Cambria" panose="02040503050406030204" pitchFamily="18" charset="0"/>
              </a:rPr>
              <a:t>Benefits of the proposed system: </a:t>
            </a:r>
            <a:r>
              <a:rPr lang="en-US" altLang="en-US" dirty="0">
                <a:latin typeface="Cambria" panose="02040503050406030204" pitchFamily="18" charset="0"/>
                <a:ea typeface="Cambria" panose="02040503050406030204" pitchFamily="18" charset="0"/>
              </a:rPr>
              <a:t>The waste management system provides an efficient portal for monitoring, collection, and disposal of wastes from each house and locality. Moreover, the data helps the authorities to take necessary actions beforehand.</a:t>
            </a:r>
            <a:endParaRPr lang="en-IN" altLang="en-US" dirty="0">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3"/>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Google Shape;114;p17"/>
          <p:cNvSpPr txBox="1">
            <a:spLocks noGrp="1"/>
          </p:cNvSpPr>
          <p:nvPr>
            <p:ph type="title"/>
          </p:nvPr>
        </p:nvSpPr>
        <p:spPr>
          <a:xfrm>
            <a:off x="890338" y="640080"/>
            <a:ext cx="3734014" cy="3566160"/>
          </a:xfrm>
          <a:prstGeom prst="rect">
            <a:avLst/>
          </a:prstGeom>
        </p:spPr>
        <p:txBody>
          <a:bodyPr spcFirstLastPara="1" vert="horz" lIns="91440" tIns="45720" rIns="91440" bIns="45720" rtlCol="0" anchor="b" anchorCtr="0">
            <a:normAutofit/>
          </a:bodyPr>
          <a:lstStyle/>
          <a:p>
            <a:pPr marL="0" lvl="0" indent="0">
              <a:lnSpc>
                <a:spcPct val="90000"/>
              </a:lnSpc>
              <a:spcBef>
                <a:spcPct val="0"/>
              </a:spcBef>
              <a:spcAft>
                <a:spcPts val="0"/>
              </a:spcAft>
              <a:buClr>
                <a:srgbClr val="17365D"/>
              </a:buClr>
              <a:buSzPts val="2800"/>
            </a:pPr>
            <a:r>
              <a:rPr lang="en-US" sz="5000" kern="1200">
                <a:solidFill>
                  <a:schemeClr val="tx1"/>
                </a:solidFill>
                <a:latin typeface="+mj-lt"/>
                <a:ea typeface="+mj-ea"/>
                <a:cs typeface="+mj-cs"/>
              </a:rPr>
              <a:t>Timeline of the Project (Gantt Chart)</a:t>
            </a:r>
          </a:p>
        </p:txBody>
      </p:sp>
      <p:sp>
        <p:nvSpPr>
          <p:cNvPr id="115" name="Google Shape;115;p17"/>
          <p:cNvSpPr txBox="1">
            <a:spLocks noGrp="1"/>
          </p:cNvSpPr>
          <p:nvPr>
            <p:ph type="body" idx="1"/>
          </p:nvPr>
        </p:nvSpPr>
        <p:spPr>
          <a:xfrm>
            <a:off x="890339" y="4636008"/>
            <a:ext cx="3734014" cy="1572768"/>
          </a:xfrm>
          <a:prstGeom prst="rect">
            <a:avLst/>
          </a:prstGeom>
        </p:spPr>
        <p:txBody>
          <a:bodyPr spcFirstLastPara="1" vert="horz" lIns="91440" tIns="45720" rIns="91440" bIns="45720" rtlCol="0" anchorCtr="0">
            <a:normAutofit/>
          </a:bodyPr>
          <a:lstStyle/>
          <a:p>
            <a:pPr marL="0" lvl="0" indent="0">
              <a:lnSpc>
                <a:spcPct val="90000"/>
              </a:lnSpc>
              <a:spcBef>
                <a:spcPts val="1000"/>
              </a:spcBef>
              <a:spcAft>
                <a:spcPts val="0"/>
              </a:spcAft>
              <a:buClr>
                <a:schemeClr val="dk1"/>
              </a:buClr>
              <a:buSzPct val="100000"/>
              <a:buNone/>
            </a:pPr>
            <a:r>
              <a:rPr lang="en-US" kern="1200">
                <a:solidFill>
                  <a:schemeClr val="tx1"/>
                </a:solidFill>
                <a:latin typeface="+mn-lt"/>
                <a:ea typeface="+mn-ea"/>
                <a:cs typeface="+mn-cs"/>
              </a:rPr>
              <a:t> </a:t>
            </a:r>
          </a:p>
        </p:txBody>
      </p:sp>
      <p:sp>
        <p:nvSpPr>
          <p:cNvPr id="12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0BF487A4-DA41-16E7-417C-CFFA5EB37B64}"/>
              </a:ext>
            </a:extLst>
          </p:cNvPr>
          <p:cNvPicPr>
            <a:picLocks noChangeAspect="1"/>
          </p:cNvPicPr>
          <p:nvPr/>
        </p:nvPicPr>
        <p:blipFill>
          <a:blip r:embed="rId3"/>
          <a:srcRect l="22267" r="21312"/>
          <a:stretch/>
        </p:blipFill>
        <p:spPr>
          <a:xfrm>
            <a:off x="4624352" y="-685263"/>
            <a:ext cx="7566125" cy="7912914"/>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952501"/>
            <a:ext cx="10668000" cy="4953000"/>
          </a:xfrm>
          <a:prstGeom prst="rect">
            <a:avLst/>
          </a:prstGeom>
          <a:noFill/>
          <a:ln>
            <a:noFill/>
          </a:ln>
        </p:spPr>
        <p:txBody>
          <a:bodyPr spcFirstLastPara="1" wrap="square" lIns="91425" tIns="45700" rIns="91425" bIns="45700" anchor="t" anchorCtr="0">
            <a:noAutofit/>
          </a:bodyPr>
          <a:lstStyle/>
          <a:p>
            <a:pPr marL="609600" indent="-457200" algn="just">
              <a:lnSpc>
                <a:spcPct val="150000"/>
              </a:lnSpc>
              <a:spcBef>
                <a:spcPts val="0"/>
              </a:spcBef>
              <a:buFont typeface="+mj-lt"/>
              <a:buAutoNum type="arabicPeriod"/>
            </a:pPr>
            <a:r>
              <a:rPr lang="en-IN" altLang="en-US" sz="2300" dirty="0">
                <a:latin typeface="Cambria" panose="02040503050406030204" pitchFamily="18" charset="0"/>
                <a:ea typeface="Cambria" panose="02040503050406030204" pitchFamily="18" charset="0"/>
              </a:rPr>
              <a:t> </a:t>
            </a:r>
            <a:r>
              <a:rPr lang="en-IN" altLang="en-US" sz="2300" dirty="0" err="1">
                <a:latin typeface="Cambria" panose="02040503050406030204" pitchFamily="18" charset="0"/>
                <a:ea typeface="Cambria" panose="02040503050406030204" pitchFamily="18" charset="0"/>
              </a:rPr>
              <a:t>Kaza</a:t>
            </a:r>
            <a:r>
              <a:rPr lang="en-IN" altLang="en-US" sz="2300" dirty="0">
                <a:latin typeface="Cambria" panose="02040503050406030204" pitchFamily="18" charset="0"/>
                <a:ea typeface="Cambria" panose="02040503050406030204" pitchFamily="18" charset="0"/>
              </a:rPr>
              <a:t>, </a:t>
            </a:r>
            <a:r>
              <a:rPr lang="en-IN" altLang="en-US" sz="2300" dirty="0" err="1">
                <a:latin typeface="Cambria" panose="02040503050406030204" pitchFamily="18" charset="0"/>
                <a:ea typeface="Cambria" panose="02040503050406030204" pitchFamily="18" charset="0"/>
              </a:rPr>
              <a:t>Silpa</a:t>
            </a:r>
            <a:r>
              <a:rPr lang="en-IN" altLang="en-US" sz="2300" dirty="0">
                <a:latin typeface="Cambria" panose="02040503050406030204" pitchFamily="18" charset="0"/>
                <a:ea typeface="Cambria" panose="02040503050406030204" pitchFamily="18" charset="0"/>
              </a:rPr>
              <a:t> Yao, Lisa C. </a:t>
            </a:r>
            <a:r>
              <a:rPr lang="en-IN" altLang="en-US" sz="2300" dirty="0" err="1">
                <a:latin typeface="Cambria" panose="02040503050406030204" pitchFamily="18" charset="0"/>
                <a:ea typeface="Cambria" panose="02040503050406030204" pitchFamily="18" charset="0"/>
              </a:rPr>
              <a:t>Bhada</a:t>
            </a:r>
            <a:r>
              <a:rPr lang="en-IN" altLang="en-US" sz="2300" dirty="0">
                <a:latin typeface="Cambria" panose="02040503050406030204" pitchFamily="18" charset="0"/>
                <a:ea typeface="Cambria" panose="02040503050406030204" pitchFamily="18" charset="0"/>
              </a:rPr>
              <a:t>-Ta </a:t>
            </a:r>
            <a:r>
              <a:rPr lang="en-IN" altLang="en-US" sz="2300" dirty="0" err="1">
                <a:latin typeface="Cambria" panose="02040503050406030204" pitchFamily="18" charset="0"/>
                <a:ea typeface="Cambria" panose="02040503050406030204" pitchFamily="18" charset="0"/>
              </a:rPr>
              <a:t>ta</a:t>
            </a:r>
            <a:r>
              <a:rPr lang="en-IN" altLang="en-US" sz="2300" dirty="0">
                <a:latin typeface="Cambria" panose="02040503050406030204" pitchFamily="18" charset="0"/>
                <a:ea typeface="Cambria" panose="02040503050406030204" pitchFamily="18" charset="0"/>
              </a:rPr>
              <a:t>,  Pe </a:t>
            </a:r>
            <a:r>
              <a:rPr lang="en-IN" altLang="en-US" sz="2300" dirty="0" err="1">
                <a:latin typeface="Cambria" panose="02040503050406030204" pitchFamily="18" charset="0"/>
                <a:ea typeface="Cambria" panose="02040503050406030204" pitchFamily="18" charset="0"/>
              </a:rPr>
              <a:t>ri</a:t>
            </a:r>
            <a:r>
              <a:rPr lang="en-IN" altLang="en-US" sz="2300" dirty="0">
                <a:latin typeface="Cambria" panose="02040503050406030204" pitchFamily="18" charset="0"/>
                <a:ea typeface="Cambria" panose="02040503050406030204" pitchFamily="18" charset="0"/>
              </a:rPr>
              <a:t> </a:t>
            </a:r>
            <a:r>
              <a:rPr lang="en-IN" altLang="en-US" sz="2300" dirty="0" err="1">
                <a:latin typeface="Cambria" panose="02040503050406030204" pitchFamily="18" charset="0"/>
                <a:ea typeface="Cambria" panose="02040503050406030204" pitchFamily="18" charset="0"/>
              </a:rPr>
              <a:t>naz</a:t>
            </a:r>
            <a:r>
              <a:rPr lang="en-IN" altLang="en-US" sz="2300" dirty="0">
                <a:latin typeface="Cambria" panose="02040503050406030204" pitchFamily="18" charset="0"/>
                <a:ea typeface="Cambria" panose="02040503050406030204" pitchFamily="18" charset="0"/>
              </a:rPr>
              <a:t>  Van  </a:t>
            </a:r>
            <a:r>
              <a:rPr lang="en-IN" altLang="en-US" sz="2300" dirty="0" err="1">
                <a:latin typeface="Cambria" panose="02040503050406030204" pitchFamily="18" charset="0"/>
                <a:ea typeface="Cambria" panose="02040503050406030204" pitchFamily="18" charset="0"/>
              </a:rPr>
              <a:t>Woer</a:t>
            </a:r>
            <a:r>
              <a:rPr lang="en-IN" altLang="en-US" sz="2300" dirty="0">
                <a:latin typeface="Cambria" panose="02040503050406030204" pitchFamily="18" charset="0"/>
                <a:ea typeface="Cambria" panose="02040503050406030204" pitchFamily="18" charset="0"/>
              </a:rPr>
              <a:t> de n,  Fra </a:t>
            </a:r>
            <a:r>
              <a:rPr lang="en-IN" altLang="en-US" sz="2300" dirty="0" err="1">
                <a:latin typeface="Cambria" panose="02040503050406030204" pitchFamily="18" charset="0"/>
                <a:ea typeface="Cambria" panose="02040503050406030204" pitchFamily="18" charset="0"/>
              </a:rPr>
              <a:t>nk</a:t>
            </a:r>
            <a:r>
              <a:rPr lang="en-IN" altLang="en-US" sz="2300" dirty="0">
                <a:latin typeface="Cambria" panose="02040503050406030204" pitchFamily="18" charset="0"/>
                <a:ea typeface="Cambria" panose="02040503050406030204" pitchFamily="18" charset="0"/>
              </a:rPr>
              <a:t> , What a Waste 2.0: A Global Snapshot of Solid Waste Management to 2050, 2018.</a:t>
            </a:r>
          </a:p>
          <a:p>
            <a:pPr marL="609600" indent="-457200" algn="just">
              <a:lnSpc>
                <a:spcPct val="150000"/>
              </a:lnSpc>
              <a:spcBef>
                <a:spcPts val="0"/>
              </a:spcBef>
              <a:buFont typeface="+mj-lt"/>
              <a:buAutoNum type="arabicPeriod"/>
            </a:pPr>
            <a:r>
              <a:rPr lang="en-IN" altLang="en-US" sz="2300" dirty="0">
                <a:latin typeface="Cambria" panose="02040503050406030204" pitchFamily="18" charset="0"/>
                <a:ea typeface="Cambria" panose="02040503050406030204" pitchFamily="18" charset="0"/>
              </a:rPr>
              <a:t> Karthik, M., </a:t>
            </a:r>
            <a:r>
              <a:rPr lang="en-IN" altLang="en-US" sz="2300" dirty="0" err="1">
                <a:latin typeface="Cambria" panose="02040503050406030204" pitchFamily="18" charset="0"/>
                <a:ea typeface="Cambria" panose="02040503050406030204" pitchFamily="18" charset="0"/>
              </a:rPr>
              <a:t>Sreevidya</a:t>
            </a:r>
            <a:r>
              <a:rPr lang="en-IN" altLang="en-US" sz="2300" dirty="0">
                <a:latin typeface="Cambria" panose="02040503050406030204" pitchFamily="18" charset="0"/>
                <a:ea typeface="Cambria" panose="02040503050406030204" pitchFamily="18" charset="0"/>
              </a:rPr>
              <a:t>, L., Nithya Devi, R., </a:t>
            </a:r>
            <a:r>
              <a:rPr lang="en-IN" altLang="en-US" sz="2300" dirty="0" err="1">
                <a:latin typeface="Cambria" panose="02040503050406030204" pitchFamily="18" charset="0"/>
                <a:ea typeface="Cambria" panose="02040503050406030204" pitchFamily="18" charset="0"/>
              </a:rPr>
              <a:t>Thangaraj</a:t>
            </a:r>
            <a:r>
              <a:rPr lang="en-IN" altLang="en-US" sz="2300" dirty="0">
                <a:latin typeface="Cambria" panose="02040503050406030204" pitchFamily="18" charset="0"/>
                <a:ea typeface="Cambria" panose="02040503050406030204" pitchFamily="18" charset="0"/>
              </a:rPr>
              <a:t>, M., </a:t>
            </a:r>
            <a:r>
              <a:rPr lang="en-IN" altLang="en-US" sz="2300" dirty="0" err="1">
                <a:latin typeface="Cambria" panose="02040503050406030204" pitchFamily="18" charset="0"/>
                <a:ea typeface="Cambria" panose="02040503050406030204" pitchFamily="18" charset="0"/>
              </a:rPr>
              <a:t>Hemalatha</a:t>
            </a:r>
            <a:r>
              <a:rPr lang="en-IN" altLang="en-US" sz="2300" dirty="0">
                <a:latin typeface="Cambria" panose="02040503050406030204" pitchFamily="18" charset="0"/>
                <a:ea typeface="Cambria" panose="02040503050406030204" pitchFamily="18" charset="0"/>
              </a:rPr>
              <a:t>, G., and R. Yamini., "An efficient waste management technique with IoT based smart garbage system," Materials Today: Proceedings, vol. 80, pp. 3140-3143, 10 </a:t>
            </a:r>
            <a:r>
              <a:rPr lang="en-IN" altLang="en-US" sz="2300" dirty="0" err="1">
                <a:latin typeface="Cambria" panose="02040503050406030204" pitchFamily="18" charset="0"/>
                <a:ea typeface="Cambria" panose="02040503050406030204" pitchFamily="18" charset="0"/>
              </a:rPr>
              <a:t>june</a:t>
            </a:r>
            <a:r>
              <a:rPr lang="en-IN" altLang="en-US" sz="2300" dirty="0">
                <a:latin typeface="Cambria" panose="02040503050406030204" pitchFamily="18" charset="0"/>
                <a:ea typeface="Cambria" panose="02040503050406030204" pitchFamily="18" charset="0"/>
              </a:rPr>
              <a:t> 2023</a:t>
            </a:r>
          </a:p>
          <a:p>
            <a:pPr marL="609600" indent="-457200" algn="just">
              <a:lnSpc>
                <a:spcPct val="150000"/>
              </a:lnSpc>
              <a:spcBef>
                <a:spcPts val="0"/>
              </a:spcBef>
              <a:buFont typeface="+mj-lt"/>
              <a:buAutoNum type="arabicPeriod"/>
            </a:pPr>
            <a:r>
              <a:rPr lang="en-IN" altLang="en-US" sz="2300" dirty="0">
                <a:latin typeface="Cambria" panose="02040503050406030204" pitchFamily="18" charset="0"/>
                <a:ea typeface="Cambria" panose="02040503050406030204" pitchFamily="18" charset="0"/>
              </a:rPr>
              <a:t>Mittal, G., Yagnik, K.B., Garg, M., Krishnan, N.C., "</a:t>
            </a:r>
            <a:r>
              <a:rPr lang="en-IN" altLang="en-US" sz="2300" dirty="0" err="1">
                <a:latin typeface="Cambria" panose="02040503050406030204" pitchFamily="18" charset="0"/>
                <a:ea typeface="Cambria" panose="02040503050406030204" pitchFamily="18" charset="0"/>
              </a:rPr>
              <a:t>SpotGarbage</a:t>
            </a:r>
            <a:r>
              <a:rPr lang="en-IN" altLang="en-US" sz="2300" dirty="0">
                <a:latin typeface="Cambria" panose="02040503050406030204" pitchFamily="18" charset="0"/>
                <a:ea typeface="Cambria" panose="02040503050406030204" pitchFamily="18" charset="0"/>
              </a:rPr>
              <a:t>: smartphone app to detect garbage using deep learning," in the 2016 ACM International Joint, 2016.</a:t>
            </a: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591</Words>
  <Application>Microsoft Office PowerPoint</Application>
  <PresentationFormat>Widescreen</PresentationFormat>
  <Paragraphs>72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CIDFont+F2</vt:lpstr>
      <vt:lpstr>Arial</vt:lpstr>
      <vt:lpstr>Cambria</vt:lpstr>
      <vt:lpstr>Verdana</vt:lpstr>
      <vt:lpstr>Wingdings</vt:lpstr>
      <vt:lpstr>Bioinformatics</vt:lpstr>
      <vt:lpstr>WASTE MANAGEMENT</vt:lpstr>
      <vt:lpstr>Content</vt:lpstr>
      <vt:lpstr>Problem Statement Number:PSCS145</vt:lpstr>
      <vt:lpstr>Analysis of Problem Statement</vt:lpstr>
      <vt:lpstr>Analysis of Problem Statement (contd...)</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Jahnavi Kolimi</cp:lastModifiedBy>
  <cp:revision>36</cp:revision>
  <dcterms:created xsi:type="dcterms:W3CDTF">2024-09-11T04:09:01Z</dcterms:created>
  <dcterms:modified xsi:type="dcterms:W3CDTF">2024-09-18T06:20:22Z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E527AE8190994F8FA54B78C84A00CAFA_13</vt:lpwstr>
  </property>
  <property fmtid="{D5CDD505-2E9C-101B-9397-08002B2CF9AE}" pid="3" name="KSOProductBuildVer">
    <vt:lpwstr>1033-12.2.0.18165</vt:lpwstr>
  </property>
</Properties>
</file>