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0543f8950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b0543f8950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b0543f8950_0_3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0543f8950_0_3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b0543f8950_0_3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b0543f8950_0_3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0543f8950_0_3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0543f8950_0_3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0543f8950_0_3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0543f8950_0_3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b0543f8950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0543f8950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0543f8950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0543f8950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0543f8950_0_3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0543f8950_0_3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0543f8950_0_3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0543f8950_0_3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0543f8950_0_3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0543f8950_0_3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0543f8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0543f8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b0543f8950_0_3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b0543f8950_0_3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0543f8950_0_3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0543f8950_0_3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0543f8950_0_3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0543f8950_0_3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0543f8950_0_3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b0543f8950_0_3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b0543f8950_0_3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b0543f8950_0_3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b0543f8950_0_3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b0543f8950_0_3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0543f8950_0_3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0543f8950_0_3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b0543f8950_0_3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b0543f8950_0_3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b0543f8950_0_3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b0543f8950_0_3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0543f8950_0_3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0543f8950_0_3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0543f8950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0543f8950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b0543f8950_0_3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b0543f8950_0_3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b0543f8950_0_3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b0543f8950_0_3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b0543f8950_0_3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b0543f8950_0_3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b0543f8950_0_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b0543f8950_0_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b0543f8950_0_3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b0543f8950_0_3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b0543f8950_0_3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b0543f8950_0_3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b0543f8950_0_3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b0543f8950_0_3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b0543f8950_0_3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b0543f8950_0_3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0543f8950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0543f8950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0543f8950_0_3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0543f8950_0_3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0543f8950_0_3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b0543f8950_0_3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0543f8950_0_3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0543f8950_0_3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0543f8950_0_3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b0543f8950_0_3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0543f8950_0_3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b0543f8950_0_3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SQL PROJECT</a:t>
            </a:r>
            <a:endParaRPr/>
          </a:p>
          <a:p>
            <a:pPr indent="0" lvl="0" marL="0" rtl="0" algn="l">
              <a:spcBef>
                <a:spcPts val="0"/>
              </a:spcBef>
              <a:spcAft>
                <a:spcPts val="0"/>
              </a:spcAft>
              <a:buNone/>
            </a:pPr>
            <a:r>
              <a:rPr lang="en-GB"/>
              <a:t>IPL AUCTION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22"/>
          <p:cNvPicPr preferRelativeResize="0"/>
          <p:nvPr/>
        </p:nvPicPr>
        <p:blipFill>
          <a:blip r:embed="rId3">
            <a:alphaModFix/>
          </a:blip>
          <a:stretch>
            <a:fillRect/>
          </a:stretch>
        </p:blipFill>
        <p:spPr>
          <a:xfrm>
            <a:off x="1231400" y="506150"/>
            <a:ext cx="6921600" cy="427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2.Bidding On Bowlers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FF0000"/>
                </a:solidFill>
                <a:latin typeface="Arial"/>
                <a:ea typeface="Arial"/>
                <a:cs typeface="Arial"/>
                <a:sym typeface="Arial"/>
              </a:rPr>
              <a:t>Good Economy Bowlers</a:t>
            </a:r>
            <a:endParaRPr sz="11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lang="en-GB" sz="900">
                <a:solidFill>
                  <a:srgbClr val="FF0000"/>
                </a:solidFill>
                <a:latin typeface="Arial"/>
                <a:ea typeface="Arial"/>
                <a:cs typeface="Arial"/>
                <a:sym typeface="Arial"/>
              </a:rPr>
              <a:t>SQL QUERY</a:t>
            </a:r>
            <a:endParaRPr sz="9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select bowler,</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round(sum(total_runs)/(count(bowler)/6.0),2) as economy</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from ipl_ball</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group by bowler</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having count(bowler)&gt;=500</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order by economy</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limit 10;</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4"/>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25"/>
          <p:cNvPicPr preferRelativeResize="0"/>
          <p:nvPr/>
        </p:nvPicPr>
        <p:blipFill>
          <a:blip r:embed="rId3">
            <a:alphaModFix/>
          </a:blip>
          <a:stretch>
            <a:fillRect/>
          </a:stretch>
        </p:blipFill>
        <p:spPr>
          <a:xfrm>
            <a:off x="1218250" y="498028"/>
            <a:ext cx="7030500" cy="434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FF0000"/>
                </a:solidFill>
                <a:latin typeface="Arial"/>
                <a:ea typeface="Arial"/>
                <a:cs typeface="Arial"/>
                <a:sym typeface="Arial"/>
              </a:rPr>
              <a:t>Bowlers with Best Strike Rate</a:t>
            </a:r>
            <a:endParaRPr sz="11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lang="en-GB" sz="900">
                <a:solidFill>
                  <a:srgbClr val="FF0000"/>
                </a:solidFill>
                <a:latin typeface="Arial"/>
                <a:ea typeface="Arial"/>
                <a:cs typeface="Arial"/>
                <a:sym typeface="Arial"/>
              </a:rPr>
              <a:t>SQL QUERY</a:t>
            </a:r>
            <a:endParaRPr sz="9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select bowler  as bowler_name,</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count(bowler) as total_balls,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sum(is_wicket) as total_wickets,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(count(bowler)/sum(is_wicket)) as  strike_rate</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from ipl_ball</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group by bowler_name</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having count(bowler)&gt;=500</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order by strike_rate</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limit 10;</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5" name="Google Shape;36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2" name="Google Shape;372;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28"/>
          <p:cNvPicPr preferRelativeResize="0"/>
          <p:nvPr/>
        </p:nvPicPr>
        <p:blipFill>
          <a:blip r:embed="rId3">
            <a:alphaModFix/>
          </a:blip>
          <a:stretch>
            <a:fillRect/>
          </a:stretch>
        </p:blipFill>
        <p:spPr>
          <a:xfrm>
            <a:off x="1303800" y="550925"/>
            <a:ext cx="7030500" cy="43471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235400" y="9242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379" name="Google Shape;379;p29"/>
          <p:cNvSpPr txBox="1"/>
          <p:nvPr>
            <p:ph idx="1" type="body"/>
          </p:nvPr>
        </p:nvSpPr>
        <p:spPr>
          <a:xfrm>
            <a:off x="1235400" y="7725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GB" sz="775">
                <a:solidFill>
                  <a:srgbClr val="FF0000"/>
                </a:solidFill>
                <a:latin typeface="Arial"/>
                <a:ea typeface="Arial"/>
                <a:cs typeface="Arial"/>
                <a:sym typeface="Arial"/>
              </a:rPr>
              <a:t>All Rounders</a:t>
            </a:r>
            <a:endParaRPr b="1" sz="775">
              <a:solidFill>
                <a:srgbClr val="FF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en-GB" sz="763">
                <a:solidFill>
                  <a:srgbClr val="FF0000"/>
                </a:solidFill>
                <a:latin typeface="Arial"/>
                <a:ea typeface="Arial"/>
                <a:cs typeface="Arial"/>
                <a:sym typeface="Arial"/>
              </a:rPr>
              <a:t>SQL QUERY</a:t>
            </a:r>
            <a:endParaRPr b="1" sz="763">
              <a:solidFill>
                <a:srgbClr val="FF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08">
                <a:solidFill>
                  <a:srgbClr val="000000"/>
                </a:solidFill>
                <a:latin typeface="Arial"/>
                <a:ea typeface="Arial"/>
                <a:cs typeface="Arial"/>
                <a:sym typeface="Arial"/>
              </a:rPr>
              <a:t>s</a:t>
            </a:r>
            <a:r>
              <a:rPr lang="en-GB" sz="663">
                <a:solidFill>
                  <a:srgbClr val="000000"/>
                </a:solidFill>
                <a:latin typeface="Arial"/>
                <a:ea typeface="Arial"/>
                <a:cs typeface="Arial"/>
                <a:sym typeface="Arial"/>
              </a:rPr>
              <a:t>elect batsman as all_rounder,</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round((sum(batsman_runs)*1.0/count(ball) *100),2) as batsman_strike_rate,</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bowler_strike_rate</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from ipl_ball as a</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inner join</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(select bowler,</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 count(bowler) as number_of_balls,</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sum(is_wicket) as total_wicket,</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round(((count(bowler)*1.0/sum(is_wicket))),2)as bowler_strike_rate</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from ipl_ball</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group by bowler</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having count(bowler)&gt;300</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order by bowler_strike_rate asc)  as b</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on a.batsman = b.bowler</a:t>
            </a:r>
            <a:endParaRPr sz="663">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GB" sz="663">
                <a:solidFill>
                  <a:srgbClr val="000000"/>
                </a:solidFill>
                <a:latin typeface="Arial"/>
                <a:ea typeface="Arial"/>
                <a:cs typeface="Arial"/>
                <a:sym typeface="Arial"/>
              </a:rPr>
              <a:t>group by batsman,bowler_strike_rate</a:t>
            </a:r>
            <a:endParaRPr sz="663">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32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5" name="Google Shape;38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3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2" name="Google Shape;392;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31"/>
          <p:cNvPicPr preferRelativeResize="0"/>
          <p:nvPr/>
        </p:nvPicPr>
        <p:blipFill>
          <a:blip r:embed="rId3">
            <a:alphaModFix/>
          </a:blip>
          <a:stretch>
            <a:fillRect/>
          </a:stretch>
        </p:blipFill>
        <p:spPr>
          <a:xfrm>
            <a:off x="1247550" y="506150"/>
            <a:ext cx="6919125" cy="427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1.Bidding on batter</a:t>
            </a:r>
            <a:r>
              <a:rPr lang="en-GB" sz="1100">
                <a:solidFill>
                  <a:srgbClr val="000000"/>
                </a:solidFill>
                <a:latin typeface="Arial"/>
                <a:ea typeface="Arial"/>
                <a:cs typeface="Arial"/>
                <a:sym typeface="Arial"/>
              </a:rPr>
              <a:t>s</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lang="en-GB" sz="1190">
                <a:solidFill>
                  <a:srgbClr val="000000"/>
                </a:solidFill>
                <a:latin typeface="Arial"/>
                <a:ea typeface="Arial"/>
                <a:cs typeface="Arial"/>
                <a:sym typeface="Arial"/>
              </a:rPr>
              <a:t>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a:t>
            </a:r>
            <a:endParaRPr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 </a:t>
            </a:r>
            <a:endParaRPr b="0" sz="11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520"/>
          </a:p>
        </p:txBody>
      </p:sp>
      <p:sp>
        <p:nvSpPr>
          <p:cNvPr id="283" name="Google Shape;283;p14"/>
          <p:cNvSpPr txBox="1"/>
          <p:nvPr>
            <p:ph idx="1" type="body"/>
          </p:nvPr>
        </p:nvSpPr>
        <p:spPr>
          <a:xfrm>
            <a:off x="1303800" y="19216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4607">
                <a:solidFill>
                  <a:srgbClr val="FF0000"/>
                </a:solidFill>
                <a:latin typeface="Arial"/>
                <a:ea typeface="Arial"/>
                <a:cs typeface="Arial"/>
                <a:sym typeface="Arial"/>
              </a:rPr>
              <a:t>Aggresive_Batsmen</a:t>
            </a:r>
            <a:endParaRPr b="1" sz="4607">
              <a:solidFill>
                <a:srgbClr val="FF0000"/>
              </a:solidFill>
              <a:latin typeface="Arial"/>
              <a:ea typeface="Arial"/>
              <a:cs typeface="Arial"/>
              <a:sym typeface="Arial"/>
            </a:endParaRPr>
          </a:p>
          <a:p>
            <a:pPr indent="0" lvl="0" marL="0" rtl="0" algn="l">
              <a:spcBef>
                <a:spcPts val="1200"/>
              </a:spcBef>
              <a:spcAft>
                <a:spcPts val="0"/>
              </a:spcAft>
              <a:buNone/>
            </a:pPr>
            <a:r>
              <a:rPr b="1" lang="en-GB" sz="4607">
                <a:solidFill>
                  <a:srgbClr val="FF0000"/>
                </a:solidFill>
                <a:latin typeface="Arial"/>
                <a:ea typeface="Arial"/>
                <a:cs typeface="Arial"/>
                <a:sym typeface="Arial"/>
              </a:rPr>
              <a:t>SQL QUERY</a:t>
            </a:r>
            <a:endParaRPr b="1" sz="4607">
              <a:solidFill>
                <a:srgbClr val="FF0000"/>
              </a:solidFill>
              <a:latin typeface="Arial"/>
              <a:ea typeface="Arial"/>
              <a:cs typeface="Arial"/>
              <a:sym typeface="Arial"/>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select batsman,balls_faced,round(total_runs_scored,2) as total_runs,</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round((total_runs_scored/balls_faced)*100,2) as strike_rate</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from(select batsman,count(batsman) as balls_faced, sum(batsman_runs)/1.0 as total_runs_scored</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        	from ipl_ball</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        	group by batsman)</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where balls_faced&gt;=500</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order by strike_rate desc</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4307">
                <a:solidFill>
                  <a:srgbClr val="000000"/>
                </a:solidFill>
                <a:latin typeface="Times New Roman"/>
                <a:ea typeface="Times New Roman"/>
                <a:cs typeface="Times New Roman"/>
                <a:sym typeface="Times New Roman"/>
              </a:rPr>
              <a:t>limit 10;</a:t>
            </a:r>
            <a:endParaRPr sz="4307">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00">
              <a:solidFill>
                <a:srgbClr val="FF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303800" y="21555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FF0000"/>
                </a:solidFill>
                <a:latin typeface="Arial"/>
                <a:ea typeface="Arial"/>
                <a:cs typeface="Arial"/>
                <a:sym typeface="Arial"/>
              </a:rPr>
              <a:t>Additional Questions for Final Assessmen</a:t>
            </a:r>
            <a:endParaRPr sz="11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1.Get the count of cities that have hosted an IPL match</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select count(distinct city)</a:t>
            </a:r>
            <a:endParaRPr b="0" sz="1100">
              <a:solidFill>
                <a:srgbClr val="000000"/>
              </a:solidFill>
              <a:latin typeface="Arial"/>
              <a:ea typeface="Arial"/>
              <a:cs typeface="Arial"/>
              <a:sym typeface="Arial"/>
            </a:endParaRPr>
          </a:p>
          <a:p>
            <a:pPr indent="0" lvl="0" marL="0" rtl="0" algn="l">
              <a:spcBef>
                <a:spcPts val="1200"/>
              </a:spcBef>
              <a:spcAft>
                <a:spcPts val="0"/>
              </a:spcAft>
              <a:buNone/>
            </a:pPr>
            <a:r>
              <a:rPr b="0" lang="en-GB" sz="1100">
                <a:solidFill>
                  <a:srgbClr val="000000"/>
                </a:solidFill>
                <a:latin typeface="Calibri"/>
                <a:ea typeface="Calibri"/>
                <a:cs typeface="Calibri"/>
                <a:sym typeface="Calibri"/>
              </a:rPr>
              <a:t>from ipl_matches;</a:t>
            </a:r>
            <a:endParaRPr/>
          </a:p>
        </p:txBody>
      </p:sp>
      <p:pic>
        <p:nvPicPr>
          <p:cNvPr id="399" name="Google Shape;399;p32"/>
          <p:cNvPicPr preferRelativeResize="0"/>
          <p:nvPr/>
        </p:nvPicPr>
        <p:blipFill rotWithShape="1">
          <a:blip r:embed="rId3">
            <a:alphaModFix/>
          </a:blip>
          <a:srcRect b="18308" l="17799" r="23008" t="-3501"/>
          <a:stretch/>
        </p:blipFill>
        <p:spPr>
          <a:xfrm>
            <a:off x="1658262" y="1688325"/>
            <a:ext cx="5827476" cy="3332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2.Create table </a:t>
            </a:r>
            <a:r>
              <a:rPr i="1" lang="en-GB" sz="1100">
                <a:solidFill>
                  <a:srgbClr val="000000"/>
                </a:solidFill>
                <a:latin typeface="Arial"/>
                <a:ea typeface="Arial"/>
                <a:cs typeface="Arial"/>
                <a:sym typeface="Arial"/>
              </a:rPr>
              <a:t>deliveries_v02 </a:t>
            </a:r>
            <a:r>
              <a:rPr lang="en-GB" sz="1100">
                <a:solidFill>
                  <a:srgbClr val="000000"/>
                </a:solidFill>
                <a:latin typeface="Arial"/>
                <a:ea typeface="Arial"/>
                <a:cs typeface="Arial"/>
                <a:sym typeface="Arial"/>
              </a:rPr>
              <a:t>with all the columns of the table ‘</a:t>
            </a:r>
            <a:r>
              <a:rPr i="1" lang="en-GB" sz="1100">
                <a:solidFill>
                  <a:srgbClr val="000000"/>
                </a:solidFill>
                <a:latin typeface="Arial"/>
                <a:ea typeface="Arial"/>
                <a:cs typeface="Arial"/>
                <a:sym typeface="Arial"/>
              </a:rPr>
              <a:t>deliveries’ </a:t>
            </a:r>
            <a:r>
              <a:rPr lang="en-GB" sz="1100">
                <a:solidFill>
                  <a:srgbClr val="000000"/>
                </a:solidFill>
                <a:latin typeface="Arial"/>
                <a:ea typeface="Arial"/>
                <a:cs typeface="Arial"/>
                <a:sym typeface="Arial"/>
              </a:rPr>
              <a:t>and an additional column </a:t>
            </a:r>
            <a:r>
              <a:rPr i="1" lang="en-GB" sz="1100">
                <a:solidFill>
                  <a:srgbClr val="000000"/>
                </a:solidFill>
                <a:latin typeface="Arial"/>
                <a:ea typeface="Arial"/>
                <a:cs typeface="Arial"/>
                <a:sym typeface="Arial"/>
              </a:rPr>
              <a:t>ball_result </a:t>
            </a:r>
            <a:r>
              <a:rPr lang="en-GB" sz="1100">
                <a:solidFill>
                  <a:srgbClr val="000000"/>
                </a:solidFill>
                <a:latin typeface="Arial"/>
                <a:ea typeface="Arial"/>
                <a:cs typeface="Arial"/>
                <a:sym typeface="Arial"/>
              </a:rPr>
              <a:t>containing values </a:t>
            </a:r>
            <a:r>
              <a:rPr i="1" lang="en-GB" sz="1100">
                <a:solidFill>
                  <a:srgbClr val="000000"/>
                </a:solidFill>
                <a:latin typeface="Arial"/>
                <a:ea typeface="Arial"/>
                <a:cs typeface="Arial"/>
                <a:sym typeface="Arial"/>
              </a:rPr>
              <a:t>boundary</a:t>
            </a:r>
            <a:r>
              <a:rPr lang="en-GB" sz="1100">
                <a:solidFill>
                  <a:srgbClr val="000000"/>
                </a:solidFill>
                <a:latin typeface="Arial"/>
                <a:ea typeface="Arial"/>
                <a:cs typeface="Arial"/>
                <a:sym typeface="Arial"/>
              </a:rPr>
              <a:t>, </a:t>
            </a:r>
            <a:r>
              <a:rPr i="1" lang="en-GB" sz="1100">
                <a:solidFill>
                  <a:srgbClr val="000000"/>
                </a:solidFill>
                <a:latin typeface="Arial"/>
                <a:ea typeface="Arial"/>
                <a:cs typeface="Arial"/>
                <a:sym typeface="Arial"/>
              </a:rPr>
              <a:t>dot </a:t>
            </a:r>
            <a:r>
              <a:rPr lang="en-GB" sz="1100">
                <a:solidFill>
                  <a:srgbClr val="000000"/>
                </a:solidFill>
                <a:latin typeface="Arial"/>
                <a:ea typeface="Arial"/>
                <a:cs typeface="Arial"/>
                <a:sym typeface="Arial"/>
              </a:rPr>
              <a:t>or </a:t>
            </a:r>
            <a:r>
              <a:rPr i="1" lang="en-GB" sz="1100">
                <a:solidFill>
                  <a:srgbClr val="000000"/>
                </a:solidFill>
                <a:latin typeface="Arial"/>
                <a:ea typeface="Arial"/>
                <a:cs typeface="Arial"/>
                <a:sym typeface="Arial"/>
              </a:rPr>
              <a:t>other </a:t>
            </a:r>
            <a:r>
              <a:rPr lang="en-GB" sz="1100">
                <a:solidFill>
                  <a:srgbClr val="000000"/>
                </a:solidFill>
                <a:latin typeface="Arial"/>
                <a:ea typeface="Arial"/>
                <a:cs typeface="Arial"/>
                <a:sym typeface="Arial"/>
              </a:rPr>
              <a:t>depending on the </a:t>
            </a:r>
            <a:r>
              <a:rPr i="1" lang="en-GB" sz="1100">
                <a:solidFill>
                  <a:srgbClr val="000000"/>
                </a:solidFill>
                <a:latin typeface="Arial"/>
                <a:ea typeface="Arial"/>
                <a:cs typeface="Arial"/>
                <a:sym typeface="Arial"/>
              </a:rPr>
              <a:t>total_run </a:t>
            </a:r>
            <a:r>
              <a:rPr lang="en-GB" sz="1100">
                <a:solidFill>
                  <a:srgbClr val="000000"/>
                </a:solidFill>
                <a:latin typeface="Arial"/>
                <a:ea typeface="Arial"/>
                <a:cs typeface="Arial"/>
                <a:sym typeface="Arial"/>
              </a:rPr>
              <a:t>(boundary for &gt;= 4, dot for 0 and other for any other number)</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create table deliveries_v02 as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(select id,inning,over,ball,batsman,non_striker,bowler,batsman_runs,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extra_runs,total_runs,is_wicket,dismissal_kind,player_dismissed,fielder,</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extras_type,batting_team,bowling_team,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(case when total_runs&gt;=4 then 'boundary'</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when total_runs=0 then 'dot'</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else 'other' end)as ball_result</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from ipl_ball);</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0" name="Google Shape;41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1" name="Google Shape;411;p3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GB" sz="1190">
                <a:solidFill>
                  <a:srgbClr val="000000"/>
                </a:solidFill>
                <a:latin typeface="Arial"/>
                <a:ea typeface="Arial"/>
                <a:cs typeface="Arial"/>
                <a:sym typeface="Arial"/>
              </a:rPr>
              <a:t>3.  Write a query to fetch the total number of boundaries and dot balls from the </a:t>
            </a:r>
            <a:r>
              <a:rPr i="1" lang="en-GB" sz="1190">
                <a:solidFill>
                  <a:srgbClr val="000000"/>
                </a:solidFill>
                <a:latin typeface="Arial"/>
                <a:ea typeface="Arial"/>
                <a:cs typeface="Arial"/>
                <a:sym typeface="Arial"/>
              </a:rPr>
              <a:t>deliveries_v02 </a:t>
            </a:r>
            <a:r>
              <a:rPr lang="en-GB" sz="1190">
                <a:solidFill>
                  <a:srgbClr val="000000"/>
                </a:solidFill>
                <a:latin typeface="Arial"/>
                <a:ea typeface="Arial"/>
                <a:cs typeface="Arial"/>
                <a:sym typeface="Arial"/>
              </a:rPr>
              <a:t>table.</a:t>
            </a:r>
            <a:endParaRPr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SELECT</a:t>
            </a:r>
            <a:endParaRPr b="0"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    COUNT(CASE WHEN ball_result ='boundary' THEN 1 END) AS total_boundaries,</a:t>
            </a:r>
            <a:endParaRPr b="0"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    COUNT(CASE WHEN ball_result='dot' THEN 1 END) AS total_dot_balls</a:t>
            </a:r>
            <a:endParaRPr b="0"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FROM</a:t>
            </a:r>
            <a:endParaRPr b="0"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    deliveries_v02;</a:t>
            </a:r>
            <a:endParaRPr b="0" sz="11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5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2" name="Google Shape;422;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3" name="Google Shape;423;p36"/>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4.Write a query to fetch the total number of boundaries scored by each team from the </a:t>
            </a:r>
            <a:r>
              <a:rPr i="1" lang="en-GB" sz="1100">
                <a:solidFill>
                  <a:srgbClr val="000000"/>
                </a:solidFill>
                <a:latin typeface="Arial"/>
                <a:ea typeface="Arial"/>
                <a:cs typeface="Arial"/>
                <a:sym typeface="Arial"/>
              </a:rPr>
              <a:t>deliveries_v02 </a:t>
            </a:r>
            <a:r>
              <a:rPr lang="en-GB" sz="1100">
                <a:solidFill>
                  <a:srgbClr val="000000"/>
                </a:solidFill>
                <a:latin typeface="Arial"/>
                <a:ea typeface="Arial"/>
                <a:cs typeface="Arial"/>
                <a:sym typeface="Arial"/>
              </a:rPr>
              <a:t>table and order it in descending order of the number of boundaries scored.</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select</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batting_team,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count(case when ball_result ='boundary' then 1 end) as total_boundaries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from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deliveries_v02</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group by batting_team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order by total_boundaries desc;</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4" name="Google Shape;434;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5" name="Google Shape;435;p3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5.Write a query to fetch the total number of dot balls bowled by each team and order it in descending order of the total number of dot balls bowled</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select</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bowling_team,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count(case when ball_result ='dot' then 1 end) as total_dot_balls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from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deliveries_v02</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group by bowling_team</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order by total_dot_balls desc;</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6" name="Google Shape;446;p40"/>
          <p:cNvPicPr preferRelativeResize="0"/>
          <p:nvPr/>
        </p:nvPicPr>
        <p:blipFill>
          <a:blip r:embed="rId3">
            <a:alphaModFix/>
          </a:blip>
          <a:stretch>
            <a:fillRect/>
          </a:stretch>
        </p:blipFill>
        <p:spPr>
          <a:xfrm>
            <a:off x="1151000" y="369350"/>
            <a:ext cx="7396651" cy="4158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6.</a:t>
            </a:r>
            <a:r>
              <a:rPr b="0" lang="en-GB" sz="11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Write a query to fetch the total number of dismissals by dismissal kinds where dismissal kind is not NA</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select count(case when dismissal_kind != 'NA' then 1 end) as number_of_dismissals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from deliveries_v02;</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452" name="Google Shape;452;p41"/>
          <p:cNvPicPr preferRelativeResize="0"/>
          <p:nvPr/>
        </p:nvPicPr>
        <p:blipFill rotWithShape="1">
          <a:blip r:embed="rId3">
            <a:alphaModFix/>
          </a:blip>
          <a:srcRect b="30202" l="19691" r="0" t="17416"/>
          <a:stretch/>
        </p:blipFill>
        <p:spPr>
          <a:xfrm>
            <a:off x="1874100" y="1812553"/>
            <a:ext cx="5278425" cy="193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1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GB" sz="1290">
                <a:solidFill>
                  <a:srgbClr val="000000"/>
                </a:solidFill>
                <a:latin typeface="Arial"/>
                <a:ea typeface="Arial"/>
                <a:cs typeface="Arial"/>
                <a:sym typeface="Arial"/>
              </a:rPr>
              <a:t>7.</a:t>
            </a:r>
            <a:r>
              <a:rPr b="0" lang="en-GB" sz="1290">
                <a:solidFill>
                  <a:srgbClr val="000000"/>
                </a:solidFill>
                <a:latin typeface="Arial"/>
                <a:ea typeface="Arial"/>
                <a:cs typeface="Arial"/>
                <a:sym typeface="Arial"/>
              </a:rPr>
              <a:t>  </a:t>
            </a:r>
            <a:r>
              <a:rPr lang="en-GB" sz="1290">
                <a:solidFill>
                  <a:srgbClr val="000000"/>
                </a:solidFill>
                <a:latin typeface="Arial"/>
                <a:ea typeface="Arial"/>
                <a:cs typeface="Arial"/>
                <a:sym typeface="Arial"/>
              </a:rPr>
              <a:t> Write a query to get the top 5 bowlers who conceded maximum extra runs from the </a:t>
            </a:r>
            <a:r>
              <a:rPr i="1" lang="en-GB" sz="1290">
                <a:solidFill>
                  <a:srgbClr val="000000"/>
                </a:solidFill>
                <a:latin typeface="Arial"/>
                <a:ea typeface="Arial"/>
                <a:cs typeface="Arial"/>
                <a:sym typeface="Arial"/>
              </a:rPr>
              <a:t>deliveries </a:t>
            </a:r>
            <a:r>
              <a:rPr lang="en-GB" sz="1290">
                <a:solidFill>
                  <a:srgbClr val="000000"/>
                </a:solidFill>
                <a:latin typeface="Arial"/>
                <a:ea typeface="Arial"/>
                <a:cs typeface="Arial"/>
                <a:sym typeface="Arial"/>
              </a:rPr>
              <a:t>table</a:t>
            </a:r>
            <a:endParaRPr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select bowler,</a:t>
            </a:r>
            <a:endParaRPr b="0"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sum(extra_runs) as total_extra_runs</a:t>
            </a:r>
            <a:endParaRPr b="0"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from ipl_ball</a:t>
            </a:r>
            <a:endParaRPr b="0"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group by bowler</a:t>
            </a:r>
            <a:endParaRPr b="0"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order by sum(extra_runs) desc</a:t>
            </a:r>
            <a:endParaRPr b="0" sz="12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290">
                <a:solidFill>
                  <a:srgbClr val="000000"/>
                </a:solidFill>
                <a:latin typeface="Arial"/>
                <a:ea typeface="Arial"/>
                <a:cs typeface="Arial"/>
                <a:sym typeface="Arial"/>
              </a:rPr>
              <a:t>limit 5;</a:t>
            </a:r>
            <a:endParaRPr b="0" sz="12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63" name="Google Shape;463;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4" name="Google Shape;464;p4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100">
                <a:solidFill>
                  <a:srgbClr val="000000"/>
                </a:solidFill>
                <a:latin typeface="Arial"/>
                <a:ea typeface="Arial"/>
                <a:cs typeface="Arial"/>
                <a:sym typeface="Arial"/>
              </a:rPr>
              <a:t>8. Write a query to create a table named </a:t>
            </a:r>
            <a:r>
              <a:rPr i="1" lang="en-GB" sz="1100">
                <a:solidFill>
                  <a:srgbClr val="000000"/>
                </a:solidFill>
                <a:latin typeface="Arial"/>
                <a:ea typeface="Arial"/>
                <a:cs typeface="Arial"/>
                <a:sym typeface="Arial"/>
              </a:rPr>
              <a:t>deliveries_v03 </a:t>
            </a:r>
            <a:r>
              <a:rPr lang="en-GB" sz="1100">
                <a:solidFill>
                  <a:srgbClr val="000000"/>
                </a:solidFill>
                <a:latin typeface="Arial"/>
                <a:ea typeface="Arial"/>
                <a:cs typeface="Arial"/>
                <a:sym typeface="Arial"/>
              </a:rPr>
              <a:t>with all the columns of </a:t>
            </a:r>
            <a:r>
              <a:rPr i="1" lang="en-GB" sz="1100">
                <a:solidFill>
                  <a:srgbClr val="000000"/>
                </a:solidFill>
                <a:latin typeface="Arial"/>
                <a:ea typeface="Arial"/>
                <a:cs typeface="Arial"/>
                <a:sym typeface="Arial"/>
              </a:rPr>
              <a:t>deliveries_v02 </a:t>
            </a:r>
            <a:r>
              <a:rPr lang="en-GB" sz="1100">
                <a:solidFill>
                  <a:srgbClr val="000000"/>
                </a:solidFill>
                <a:latin typeface="Arial"/>
                <a:ea typeface="Arial"/>
                <a:cs typeface="Arial"/>
                <a:sym typeface="Arial"/>
              </a:rPr>
              <a:t>table and two additional column (named </a:t>
            </a:r>
            <a:r>
              <a:rPr i="1" lang="en-GB" sz="1100">
                <a:solidFill>
                  <a:srgbClr val="000000"/>
                </a:solidFill>
                <a:latin typeface="Arial"/>
                <a:ea typeface="Arial"/>
                <a:cs typeface="Arial"/>
                <a:sym typeface="Arial"/>
              </a:rPr>
              <a:t>venue </a:t>
            </a:r>
            <a:r>
              <a:rPr lang="en-GB" sz="1100">
                <a:solidFill>
                  <a:srgbClr val="000000"/>
                </a:solidFill>
                <a:latin typeface="Arial"/>
                <a:ea typeface="Arial"/>
                <a:cs typeface="Arial"/>
                <a:sym typeface="Arial"/>
              </a:rPr>
              <a:t>and </a:t>
            </a:r>
            <a:r>
              <a:rPr i="1" lang="en-GB" sz="1100">
                <a:solidFill>
                  <a:srgbClr val="000000"/>
                </a:solidFill>
                <a:latin typeface="Arial"/>
                <a:ea typeface="Arial"/>
                <a:cs typeface="Arial"/>
                <a:sym typeface="Arial"/>
              </a:rPr>
              <a:t>match_date</a:t>
            </a:r>
            <a:r>
              <a:rPr lang="en-GB" sz="1100">
                <a:solidFill>
                  <a:srgbClr val="000000"/>
                </a:solidFill>
                <a:latin typeface="Arial"/>
                <a:ea typeface="Arial"/>
                <a:cs typeface="Arial"/>
                <a:sym typeface="Arial"/>
              </a:rPr>
              <a:t>) of </a:t>
            </a:r>
            <a:r>
              <a:rPr i="1" lang="en-GB" sz="1100">
                <a:solidFill>
                  <a:srgbClr val="000000"/>
                </a:solidFill>
                <a:latin typeface="Arial"/>
                <a:ea typeface="Arial"/>
                <a:cs typeface="Arial"/>
                <a:sym typeface="Arial"/>
              </a:rPr>
              <a:t>venue </a:t>
            </a:r>
            <a:r>
              <a:rPr lang="en-GB" sz="1100">
                <a:solidFill>
                  <a:srgbClr val="000000"/>
                </a:solidFill>
                <a:latin typeface="Arial"/>
                <a:ea typeface="Arial"/>
                <a:cs typeface="Arial"/>
                <a:sym typeface="Arial"/>
              </a:rPr>
              <a:t>and </a:t>
            </a:r>
            <a:r>
              <a:rPr i="1" lang="en-GB" sz="1100">
                <a:solidFill>
                  <a:srgbClr val="000000"/>
                </a:solidFill>
                <a:latin typeface="Arial"/>
                <a:ea typeface="Arial"/>
                <a:cs typeface="Arial"/>
                <a:sym typeface="Arial"/>
              </a:rPr>
              <a:t>date </a:t>
            </a:r>
            <a:r>
              <a:rPr lang="en-GB" sz="1100">
                <a:solidFill>
                  <a:srgbClr val="000000"/>
                </a:solidFill>
                <a:latin typeface="Arial"/>
                <a:ea typeface="Arial"/>
                <a:cs typeface="Arial"/>
                <a:sym typeface="Arial"/>
              </a:rPr>
              <a:t>from table </a:t>
            </a:r>
            <a:r>
              <a:rPr i="1" lang="en-GB" sz="1100">
                <a:solidFill>
                  <a:srgbClr val="000000"/>
                </a:solidFill>
                <a:latin typeface="Arial"/>
                <a:ea typeface="Arial"/>
                <a:cs typeface="Arial"/>
                <a:sym typeface="Arial"/>
              </a:rPr>
              <a:t>matches</a:t>
            </a:r>
            <a:endParaRPr i="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create table deliveries_v03 as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(select a.id,a.inning,a.over,a.ball,a.batsman,a.non_striker,a.bowler,a.batsman_runs,</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a.extra_runs,a.total_runs,a.is_wicket,a.dismissal_kind,a.player_dismissed,a.fielder,</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a.extras_type,a.batting_team,a.bowling_team,a.ball_result,b.venue,b.date as match_date</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from deliveries_v02 as a</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join ipl_matches as b</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on a.id=b.id);</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5" name="Google Shape;475;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6" name="Google Shape;476;p4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GB" sz="1490">
                <a:solidFill>
                  <a:srgbClr val="000000"/>
                </a:solidFill>
                <a:latin typeface="Arial"/>
                <a:ea typeface="Arial"/>
                <a:cs typeface="Arial"/>
                <a:sym typeface="Arial"/>
              </a:rPr>
              <a:t>9.Write a query to fetch the total runs scored for each venue and order it in the descending order of total runs scored.</a:t>
            </a:r>
            <a:endParaRPr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490">
                <a:solidFill>
                  <a:srgbClr val="000000"/>
                </a:solidFill>
                <a:latin typeface="Arial"/>
                <a:ea typeface="Arial"/>
                <a:cs typeface="Arial"/>
                <a:sym typeface="Arial"/>
              </a:rPr>
              <a:t>select venue,sum(total_runs) as total_runs</a:t>
            </a:r>
            <a:endParaRPr b="0"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490">
                <a:solidFill>
                  <a:srgbClr val="000000"/>
                </a:solidFill>
                <a:latin typeface="Arial"/>
                <a:ea typeface="Arial"/>
                <a:cs typeface="Arial"/>
                <a:sym typeface="Arial"/>
              </a:rPr>
              <a:t>from deliveries_v03</a:t>
            </a:r>
            <a:endParaRPr b="0"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490">
                <a:solidFill>
                  <a:srgbClr val="000000"/>
                </a:solidFill>
                <a:latin typeface="Arial"/>
                <a:ea typeface="Arial"/>
                <a:cs typeface="Arial"/>
                <a:sym typeface="Arial"/>
              </a:rPr>
              <a:t>group by venue</a:t>
            </a:r>
            <a:endParaRPr b="0" sz="14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490">
                <a:solidFill>
                  <a:srgbClr val="000000"/>
                </a:solidFill>
                <a:latin typeface="Arial"/>
                <a:ea typeface="Arial"/>
                <a:cs typeface="Arial"/>
                <a:sym typeface="Arial"/>
              </a:rPr>
              <a:t>order by sum(total_runs) desc;</a:t>
            </a:r>
            <a:endParaRPr b="0" sz="14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5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7" name="Google Shape;487;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8" name="Google Shape;488;p4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000000"/>
              </a:buClr>
              <a:buSzPts val="990"/>
              <a:buFont typeface="Arial"/>
              <a:buNone/>
            </a:pPr>
            <a:r>
              <a:rPr lang="en-GB" sz="1451">
                <a:solidFill>
                  <a:srgbClr val="000000"/>
                </a:solidFill>
                <a:latin typeface="Arial"/>
                <a:ea typeface="Arial"/>
                <a:cs typeface="Arial"/>
                <a:sym typeface="Arial"/>
              </a:rPr>
              <a:t>10. Write a query to fetch the year-wise total runs scored at </a:t>
            </a:r>
            <a:r>
              <a:rPr i="1" lang="en-GB" sz="1451">
                <a:solidFill>
                  <a:srgbClr val="000000"/>
                </a:solidFill>
                <a:latin typeface="Arial"/>
                <a:ea typeface="Arial"/>
                <a:cs typeface="Arial"/>
                <a:sym typeface="Arial"/>
              </a:rPr>
              <a:t>Eden Gardens </a:t>
            </a:r>
            <a:r>
              <a:rPr lang="en-GB" sz="1451">
                <a:solidFill>
                  <a:srgbClr val="000000"/>
                </a:solidFill>
                <a:latin typeface="Arial"/>
                <a:ea typeface="Arial"/>
                <a:cs typeface="Arial"/>
                <a:sym typeface="Arial"/>
              </a:rPr>
              <a:t>and order it in the descending order of total runs scored</a:t>
            </a:r>
            <a:r>
              <a:rPr b="0" lang="en-GB" sz="1451">
                <a:solidFill>
                  <a:srgbClr val="000000"/>
                </a:solidFill>
                <a:latin typeface="Arial"/>
                <a:ea typeface="Arial"/>
                <a:cs typeface="Arial"/>
                <a:sym typeface="Arial"/>
              </a:rPr>
              <a:t>.</a:t>
            </a:r>
            <a:endParaRPr b="0" sz="1451">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rPr b="0" lang="en-GB" sz="1451">
                <a:solidFill>
                  <a:srgbClr val="000000"/>
                </a:solidFill>
                <a:latin typeface="Arial"/>
                <a:ea typeface="Arial"/>
                <a:cs typeface="Arial"/>
                <a:sym typeface="Arial"/>
              </a:rPr>
              <a:t>select extract(year from match_date) as year,sum(total_runs) as total_runs</a:t>
            </a:r>
            <a:endParaRPr b="0" sz="1451">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rPr b="0" lang="en-GB" sz="1451">
                <a:solidFill>
                  <a:srgbClr val="000000"/>
                </a:solidFill>
                <a:latin typeface="Arial"/>
                <a:ea typeface="Arial"/>
                <a:cs typeface="Arial"/>
                <a:sym typeface="Arial"/>
              </a:rPr>
              <a:t>from deliveries_v03</a:t>
            </a:r>
            <a:endParaRPr b="0" sz="1451">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rPr b="0" lang="en-GB" sz="1451">
                <a:solidFill>
                  <a:srgbClr val="000000"/>
                </a:solidFill>
                <a:latin typeface="Arial"/>
                <a:ea typeface="Arial"/>
                <a:cs typeface="Arial"/>
                <a:sym typeface="Arial"/>
              </a:rPr>
              <a:t>where venue='Eden Gardens'</a:t>
            </a:r>
            <a:endParaRPr b="0" sz="1451">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rPr b="0" lang="en-GB" sz="1451">
                <a:solidFill>
                  <a:srgbClr val="000000"/>
                </a:solidFill>
                <a:latin typeface="Arial"/>
                <a:ea typeface="Arial"/>
                <a:cs typeface="Arial"/>
                <a:sym typeface="Arial"/>
              </a:rPr>
              <a:t>group by extract(year from match_date)</a:t>
            </a:r>
            <a:endParaRPr b="0" sz="1451">
              <a:solidFill>
                <a:srgbClr val="000000"/>
              </a:solidFill>
              <a:latin typeface="Arial"/>
              <a:ea typeface="Arial"/>
              <a:cs typeface="Arial"/>
              <a:sym typeface="Arial"/>
            </a:endParaRPr>
          </a:p>
          <a:p>
            <a:pPr indent="0" lvl="0" marL="0" rtl="0" algn="l">
              <a:lnSpc>
                <a:spcPct val="115000"/>
              </a:lnSpc>
              <a:spcBef>
                <a:spcPts val="1200"/>
              </a:spcBef>
              <a:spcAft>
                <a:spcPts val="1200"/>
              </a:spcAft>
              <a:buClr>
                <a:srgbClr val="000000"/>
              </a:buClr>
              <a:buSzPts val="990"/>
              <a:buFont typeface="Arial"/>
              <a:buNone/>
            </a:pPr>
            <a:r>
              <a:rPr b="0" lang="en-GB" sz="1451">
                <a:solidFill>
                  <a:srgbClr val="000000"/>
                </a:solidFill>
                <a:latin typeface="Arial"/>
                <a:ea typeface="Arial"/>
                <a:cs typeface="Arial"/>
                <a:sym typeface="Arial"/>
              </a:rPr>
              <a:t>order by total_runs desc;</a:t>
            </a:r>
            <a:endParaRPr sz="27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t/>
            </a:r>
            <a:endParaRPr sz="1390">
              <a:solidFill>
                <a:srgbClr val="000000"/>
              </a:solidFill>
              <a:latin typeface="Arial"/>
              <a:ea typeface="Arial"/>
              <a:cs typeface="Arial"/>
              <a:sym typeface="Arial"/>
            </a:endParaRPr>
          </a:p>
        </p:txBody>
      </p:sp>
      <p:pic>
        <p:nvPicPr>
          <p:cNvPr id="499" name="Google Shape;499;p49"/>
          <p:cNvPicPr preferRelativeResize="0"/>
          <p:nvPr/>
        </p:nvPicPr>
        <p:blipFill>
          <a:blip r:embed="rId3">
            <a:alphaModFix/>
          </a:blip>
          <a:stretch>
            <a:fillRect/>
          </a:stretch>
        </p:blipFill>
        <p:spPr>
          <a:xfrm>
            <a:off x="1303800" y="655900"/>
            <a:ext cx="7030501" cy="39527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039650" y="384525"/>
            <a:ext cx="7209100" cy="44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62592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GB" sz="1190">
                <a:solidFill>
                  <a:srgbClr val="000000"/>
                </a:solidFill>
                <a:latin typeface="Arial"/>
                <a:ea typeface="Arial"/>
                <a:cs typeface="Arial"/>
                <a:sym typeface="Arial"/>
              </a:rPr>
              <a:t>Now you need to get 2-3 players with good Average who have played more the 2 ipl seasons.And to do that you have to make a list of 10 players you want to bid in the auction so that when you try to grab them in auction you should not pay the amount greater than you have in the purse for a particular player.</a:t>
            </a:r>
            <a:endParaRPr sz="1190">
              <a:solidFill>
                <a:srgbClr val="000000"/>
              </a:solidFill>
              <a:latin typeface="Arial"/>
              <a:ea typeface="Arial"/>
              <a:cs typeface="Arial"/>
              <a:sym typeface="Arial"/>
            </a:endParaRPr>
          </a:p>
          <a:p>
            <a:pPr indent="0" lvl="0" marL="0" rtl="0" algn="l">
              <a:lnSpc>
                <a:spcPct val="115000"/>
              </a:lnSpc>
              <a:spcBef>
                <a:spcPts val="1200"/>
              </a:spcBef>
              <a:spcAft>
                <a:spcPts val="0"/>
              </a:spcAft>
              <a:buSzPts val="990"/>
              <a:buNone/>
            </a:pPr>
            <a:r>
              <a:rPr b="0" lang="en-GB" sz="1190">
                <a:solidFill>
                  <a:srgbClr val="000000"/>
                </a:solidFill>
                <a:latin typeface="Arial"/>
                <a:ea typeface="Arial"/>
                <a:cs typeface="Arial"/>
                <a:sym typeface="Arial"/>
              </a:rPr>
              <a:t> </a:t>
            </a:r>
            <a:endParaRPr b="0" sz="119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820"/>
          </a:p>
        </p:txBody>
      </p:sp>
      <p:sp>
        <p:nvSpPr>
          <p:cNvPr id="303" name="Google Shape;303;p17"/>
          <p:cNvSpPr txBox="1"/>
          <p:nvPr>
            <p:ph idx="1" type="body"/>
          </p:nvPr>
        </p:nvSpPr>
        <p:spPr>
          <a:xfrm>
            <a:off x="1303800" y="1518425"/>
            <a:ext cx="7030500" cy="271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900">
                <a:solidFill>
                  <a:srgbClr val="FF0000"/>
                </a:solidFill>
                <a:latin typeface="Arial"/>
                <a:ea typeface="Arial"/>
                <a:cs typeface="Arial"/>
                <a:sym typeface="Arial"/>
              </a:rPr>
              <a:t>Anchor_Batsmen</a:t>
            </a:r>
            <a:endParaRPr b="1" sz="6407">
              <a:solidFill>
                <a:srgbClr val="FF0000"/>
              </a:solidFill>
              <a:latin typeface="Arial"/>
              <a:ea typeface="Arial"/>
              <a:cs typeface="Arial"/>
              <a:sym typeface="Arial"/>
            </a:endParaRPr>
          </a:p>
          <a:p>
            <a:pPr indent="0" lvl="0" marL="0" rtl="0" algn="l">
              <a:spcBef>
                <a:spcPts val="1200"/>
              </a:spcBef>
              <a:spcAft>
                <a:spcPts val="0"/>
              </a:spcAft>
              <a:buNone/>
            </a:pPr>
            <a:r>
              <a:rPr b="1" lang="en-GB" sz="3607">
                <a:solidFill>
                  <a:srgbClr val="FF0000"/>
                </a:solidFill>
                <a:latin typeface="Arial"/>
                <a:ea typeface="Arial"/>
                <a:cs typeface="Arial"/>
                <a:sym typeface="Arial"/>
              </a:rPr>
              <a:t>SQL QUERY</a:t>
            </a:r>
            <a:endParaRPr b="1" sz="3607">
              <a:solidFill>
                <a:srgbClr val="FF0000"/>
              </a:solidFill>
              <a:latin typeface="Arial"/>
              <a:ea typeface="Arial"/>
              <a:cs typeface="Arial"/>
              <a:sym typeface="Arial"/>
            </a:endParaRPr>
          </a:p>
          <a:p>
            <a:pPr indent="0" lvl="0" marL="0" rtl="0" algn="l">
              <a:spcBef>
                <a:spcPts val="1200"/>
              </a:spcBef>
              <a:spcAft>
                <a:spcPts val="0"/>
              </a:spcAft>
              <a:buNone/>
            </a:pPr>
            <a:r>
              <a:rPr lang="en-GB" sz="3700"/>
              <a:t>select batsman,count(distinct year)as number_of_seasons,sum(batsman_runs) as total_runs,sum(dismissed_times) as dismissed_times,</a:t>
            </a:r>
            <a:endParaRPr sz="3700"/>
          </a:p>
          <a:p>
            <a:pPr indent="0" lvl="0" marL="0" rtl="0" algn="l">
              <a:spcBef>
                <a:spcPts val="1200"/>
              </a:spcBef>
              <a:spcAft>
                <a:spcPts val="0"/>
              </a:spcAft>
              <a:buNone/>
            </a:pPr>
            <a:r>
              <a:rPr lang="en-GB" sz="3700"/>
              <a:t>round((sum(batsman_runs)*1.0/sum(dismissed_times)),2)as average_runs</a:t>
            </a:r>
            <a:endParaRPr sz="3700"/>
          </a:p>
          <a:p>
            <a:pPr indent="0" lvl="0" marL="0" rtl="0" algn="l">
              <a:spcBef>
                <a:spcPts val="1200"/>
              </a:spcBef>
              <a:spcAft>
                <a:spcPts val="0"/>
              </a:spcAft>
              <a:buNone/>
            </a:pPr>
            <a:r>
              <a:rPr lang="en-GB" sz="3700"/>
              <a:t>from</a:t>
            </a:r>
            <a:endParaRPr sz="3700"/>
          </a:p>
          <a:p>
            <a:pPr indent="0" lvl="0" marL="0" rtl="0" algn="l">
              <a:spcBef>
                <a:spcPts val="1200"/>
              </a:spcBef>
              <a:spcAft>
                <a:spcPts val="0"/>
              </a:spcAft>
              <a:buNone/>
            </a:pPr>
            <a:r>
              <a:rPr lang="en-GB" sz="3700"/>
              <a:t>(select b.batsman as batsman,extract(year from a.date) as year,b.batsman_runs as batsman_runs,b.is_wicket as dismissed_times</a:t>
            </a:r>
            <a:endParaRPr sz="3700"/>
          </a:p>
          <a:p>
            <a:pPr indent="0" lvl="0" marL="0" rtl="0" algn="l">
              <a:spcBef>
                <a:spcPts val="1200"/>
              </a:spcBef>
              <a:spcAft>
                <a:spcPts val="0"/>
              </a:spcAft>
              <a:buNone/>
            </a:pPr>
            <a:r>
              <a:rPr lang="en-GB" sz="3700"/>
              <a:t>from ipl_matches as a join ipl_ball as b</a:t>
            </a:r>
            <a:endParaRPr sz="3700"/>
          </a:p>
          <a:p>
            <a:pPr indent="0" lvl="0" marL="0" rtl="0" algn="l">
              <a:spcBef>
                <a:spcPts val="1200"/>
              </a:spcBef>
              <a:spcAft>
                <a:spcPts val="0"/>
              </a:spcAft>
              <a:buNone/>
            </a:pPr>
            <a:r>
              <a:rPr lang="en-GB" sz="3700"/>
              <a:t>on a.id=b.id )</a:t>
            </a:r>
            <a:endParaRPr sz="3700"/>
          </a:p>
          <a:p>
            <a:pPr indent="0" lvl="0" marL="0" rtl="0" algn="l">
              <a:spcBef>
                <a:spcPts val="1200"/>
              </a:spcBef>
              <a:spcAft>
                <a:spcPts val="0"/>
              </a:spcAft>
              <a:buNone/>
            </a:pPr>
            <a:r>
              <a:rPr lang="en-GB" sz="3700"/>
              <a:t>group by batsman</a:t>
            </a:r>
            <a:endParaRPr sz="3700"/>
          </a:p>
          <a:p>
            <a:pPr indent="0" lvl="0" marL="0" rtl="0" algn="l">
              <a:spcBef>
                <a:spcPts val="1200"/>
              </a:spcBef>
              <a:spcAft>
                <a:spcPts val="0"/>
              </a:spcAft>
              <a:buNone/>
            </a:pPr>
            <a:r>
              <a:rPr lang="en-GB" sz="3700"/>
              <a:t>having count(distinct year)&gt;2</a:t>
            </a:r>
            <a:endParaRPr sz="3700"/>
          </a:p>
          <a:p>
            <a:pPr indent="0" lvl="0" marL="0" rtl="0" algn="l">
              <a:spcBef>
                <a:spcPts val="1200"/>
              </a:spcBef>
              <a:spcAft>
                <a:spcPts val="0"/>
              </a:spcAft>
              <a:buNone/>
            </a:pPr>
            <a:r>
              <a:rPr lang="en-GB" sz="3700"/>
              <a:t>order by average_runs desc</a:t>
            </a:r>
            <a:endParaRPr sz="3700"/>
          </a:p>
          <a:p>
            <a:pPr indent="0" lvl="0" marL="0" rtl="0" algn="l">
              <a:spcBef>
                <a:spcPts val="1200"/>
              </a:spcBef>
              <a:spcAft>
                <a:spcPts val="0"/>
              </a:spcAft>
              <a:buNone/>
            </a:pPr>
            <a:r>
              <a:rPr lang="en-GB" sz="3700"/>
              <a:t>limit 10;</a:t>
            </a:r>
            <a:endParaRPr sz="3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1244825" y="318375"/>
            <a:ext cx="6813926" cy="421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221725" y="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322">
                <a:solidFill>
                  <a:srgbClr val="000000"/>
                </a:solidFill>
                <a:latin typeface="Arial"/>
                <a:ea typeface="Arial"/>
                <a:cs typeface="Arial"/>
                <a:sym typeface="Arial"/>
              </a:rPr>
              <a:t>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sz="1322">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GB"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323" name="Google Shape;323;p20"/>
          <p:cNvSpPr txBox="1"/>
          <p:nvPr>
            <p:ph idx="1" type="body"/>
          </p:nvPr>
        </p:nvSpPr>
        <p:spPr>
          <a:xfrm>
            <a:off x="1260575" y="894375"/>
            <a:ext cx="6952800" cy="316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607">
                <a:solidFill>
                  <a:srgbClr val="FF0000"/>
                </a:solidFill>
                <a:latin typeface="Arial"/>
                <a:ea typeface="Arial"/>
                <a:cs typeface="Arial"/>
                <a:sym typeface="Arial"/>
              </a:rPr>
              <a:t>SQL QUERY</a:t>
            </a:r>
            <a:endParaRPr b="1" sz="3607">
              <a:solidFill>
                <a:srgbClr val="FF0000"/>
              </a:solidFill>
              <a:latin typeface="Arial"/>
              <a:ea typeface="Arial"/>
              <a:cs typeface="Arial"/>
              <a:sym typeface="Arial"/>
            </a:endParaRPr>
          </a:p>
          <a:p>
            <a:pPr indent="0" lvl="0" marL="0" rtl="0" algn="l">
              <a:spcBef>
                <a:spcPts val="1200"/>
              </a:spcBef>
              <a:spcAft>
                <a:spcPts val="0"/>
              </a:spcAft>
              <a:buNone/>
            </a:pPr>
            <a:r>
              <a:rPr b="1" lang="en-GB" sz="1500">
                <a:solidFill>
                  <a:srgbClr val="FF0000"/>
                </a:solidFill>
                <a:latin typeface="Arial"/>
                <a:ea typeface="Arial"/>
                <a:cs typeface="Arial"/>
                <a:sym typeface="Arial"/>
              </a:rPr>
              <a:t>Hard-Hitting-Players                 	</a:t>
            </a:r>
            <a:endParaRPr b="1" sz="1500">
              <a:solidFill>
                <a:srgbClr val="FF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select batsman,number_of_seasons,boundary_runs,total_runs,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(case when total_runs=0 then 0</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else round(boundary_runs*1.0/total_runs*100,2) end) as boundary_percentage</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from</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(select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b.batsman as batsman,</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count(distinct extract(year from a.date))as number_of_seasons,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sum(case when b.batsman_runs=4 then 4</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when b.batsman_runs=6 then 6</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else 0 end) as boundary_runs,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sum(b.batsman_runs) as total_runs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from ipl_matches as a</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join ipl_ball as b</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            	on a.id=b.id</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group by batsman)</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where number_of_seasons&gt;2</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order by boundary_percentage desc,boundary_runs desc</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limit 10;</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b="1" sz="300">
              <a:solidFill>
                <a:srgbClr val="FF0000"/>
              </a:solidFill>
              <a:latin typeface="Calibri"/>
              <a:ea typeface="Calibri"/>
              <a:cs typeface="Calibri"/>
              <a:sym typeface="Calibri"/>
            </a:endParaRPr>
          </a:p>
          <a:p>
            <a:pPr indent="0" lvl="0" marL="0" rtl="0" algn="l">
              <a:spcBef>
                <a:spcPts val="1200"/>
              </a:spcBef>
              <a:spcAft>
                <a:spcPts val="0"/>
              </a:spcAft>
              <a:buNone/>
            </a:pPr>
            <a:r>
              <a:t/>
            </a:r>
            <a:endParaRPr b="1" sz="300">
              <a:solidFill>
                <a:srgbClr val="FF0000"/>
              </a:solidFill>
              <a:latin typeface="Calibri"/>
              <a:ea typeface="Calibri"/>
              <a:cs typeface="Calibri"/>
              <a:sym typeface="Calibri"/>
            </a:endParaRPr>
          </a:p>
          <a:p>
            <a:pPr indent="0" lvl="0" marL="0" rtl="0" algn="l">
              <a:spcBef>
                <a:spcPts val="1200"/>
              </a:spcBef>
              <a:spcAft>
                <a:spcPts val="0"/>
              </a:spcAft>
              <a:buNone/>
            </a:pPr>
            <a:r>
              <a:t/>
            </a:r>
            <a:endParaRPr b="1" sz="1100">
              <a:solidFill>
                <a:srgbClr val="FF0000"/>
              </a:solidFill>
              <a:latin typeface="Calibri"/>
              <a:ea typeface="Calibri"/>
              <a:cs typeface="Calibri"/>
              <a:sym typeface="Calibri"/>
            </a:endParaRPr>
          </a:p>
          <a:p>
            <a:pPr indent="0" lvl="0" marL="0" rtl="0" algn="l">
              <a:spcBef>
                <a:spcPts val="1200"/>
              </a:spcBef>
              <a:spcAft>
                <a:spcPts val="1200"/>
              </a:spcAft>
              <a:buNone/>
            </a:pPr>
            <a:r>
              <a:t/>
            </a:r>
            <a:endParaRPr b="1" sz="11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2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