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Caveat"/>
      <p:regular r:id="rId17"/>
      <p:bold r:id="rId18"/>
    </p:embeddedFont>
    <p:embeddedFont>
      <p:font typeface="Lora"/>
      <p:regular r:id="rId19"/>
      <p:bold r:id="rId20"/>
      <p:italic r:id="rId21"/>
      <p:boldItalic r:id="rId22"/>
    </p:embeddedFont>
    <p:embeddedFont>
      <p:font typeface="Spectral"/>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ra-bold.fntdata"/><Relationship Id="rId22" Type="http://schemas.openxmlformats.org/officeDocument/2006/relationships/font" Target="fonts/Lora-boldItalic.fntdata"/><Relationship Id="rId21" Type="http://schemas.openxmlformats.org/officeDocument/2006/relationships/font" Target="fonts/Lora-italic.fntdata"/><Relationship Id="rId24" Type="http://schemas.openxmlformats.org/officeDocument/2006/relationships/font" Target="fonts/Spectral-bold.fntdata"/><Relationship Id="rId23" Type="http://schemas.openxmlformats.org/officeDocument/2006/relationships/font" Target="fonts/Spectral-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boldItalic.fntdata"/><Relationship Id="rId25" Type="http://schemas.openxmlformats.org/officeDocument/2006/relationships/font" Target="fonts/Spectral-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aveat-regular.fntdata"/><Relationship Id="rId16" Type="http://schemas.openxmlformats.org/officeDocument/2006/relationships/slide" Target="slides/slide11.xml"/><Relationship Id="rId19" Type="http://schemas.openxmlformats.org/officeDocument/2006/relationships/font" Target="fonts/Lora-regular.fntdata"/><Relationship Id="rId18" Type="http://schemas.openxmlformats.org/officeDocument/2006/relationships/font" Target="fonts/Cave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2a9ba0845a7cca6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2a9ba0845a7cca6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4ae6411779e99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4ae6411779e99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62a9ba0845a7cca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2a9ba0845a7cca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62a9ba0845a7cca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2a9ba0845a7cca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62a9ba0845a7cca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2a9ba0845a7cca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2a9ba0845a7cca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2a9ba0845a7cca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2a9ba0845a7cca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2a9ba0845a7cca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2a9ba0845a7cca6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2a9ba0845a7cca6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62a9ba0845a7cca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2a9ba0845a7cca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4ae6411779e99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4ae6411779e99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1.jpg"/><Relationship Id="rId6"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819256" y="259503"/>
            <a:ext cx="6343800" cy="48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800" u="sng">
                <a:latin typeface="Impact"/>
                <a:ea typeface="Impact"/>
                <a:cs typeface="Impact"/>
                <a:sym typeface="Impact"/>
              </a:rPr>
              <a:t>DIGITAL PORTFOLIO</a:t>
            </a:r>
            <a:endParaRPr b="1" sz="48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latin typeface="Spectral"/>
                <a:ea typeface="Spectral"/>
                <a:cs typeface="Spectral"/>
                <a:sym typeface="Spectral"/>
              </a:rPr>
              <a:t>Student Name : PERARASU S</a:t>
            </a:r>
            <a:endParaRPr sz="3000">
              <a:latin typeface="Spectral"/>
              <a:ea typeface="Spectral"/>
              <a:cs typeface="Spectral"/>
              <a:sym typeface="Spectral"/>
            </a:endParaRPr>
          </a:p>
          <a:p>
            <a:pPr indent="0" lvl="0" marL="0" rtl="0" algn="l">
              <a:spcBef>
                <a:spcPts val="0"/>
              </a:spcBef>
              <a:spcAft>
                <a:spcPts val="0"/>
              </a:spcAft>
              <a:buNone/>
            </a:pPr>
            <a:r>
              <a:rPr lang="en" sz="3000">
                <a:latin typeface="Spectral"/>
                <a:ea typeface="Spectral"/>
                <a:cs typeface="Spectral"/>
                <a:sym typeface="Spectral"/>
              </a:rPr>
              <a:t>Register no &amp; NMID:asanm20124132010500121084</a:t>
            </a:r>
            <a:endParaRPr sz="3000">
              <a:latin typeface="Spectral"/>
              <a:ea typeface="Spectral"/>
              <a:cs typeface="Spectral"/>
              <a:sym typeface="Spectral"/>
            </a:endParaRPr>
          </a:p>
          <a:p>
            <a:pPr indent="0" lvl="0" marL="0" rtl="0" algn="l">
              <a:spcBef>
                <a:spcPts val="0"/>
              </a:spcBef>
              <a:spcAft>
                <a:spcPts val="0"/>
              </a:spcAft>
              <a:buNone/>
            </a:pPr>
            <a:r>
              <a:rPr lang="en" sz="3000">
                <a:latin typeface="Spectral"/>
                <a:ea typeface="Spectral"/>
                <a:cs typeface="Spectral"/>
                <a:sym typeface="Spectral"/>
              </a:rPr>
              <a:t>Department : BCA (Bachelor of Computer Application)</a:t>
            </a:r>
            <a:endParaRPr sz="3000">
              <a:latin typeface="Spectral"/>
              <a:ea typeface="Spectral"/>
              <a:cs typeface="Spectral"/>
              <a:sym typeface="Spectral"/>
            </a:endParaRPr>
          </a:p>
          <a:p>
            <a:pPr indent="0" lvl="0" marL="0" rtl="0" algn="l">
              <a:spcBef>
                <a:spcPts val="0"/>
              </a:spcBef>
              <a:spcAft>
                <a:spcPts val="0"/>
              </a:spcAft>
              <a:buNone/>
            </a:pPr>
            <a:r>
              <a:rPr lang="en" sz="3000">
                <a:latin typeface="Spectral"/>
                <a:ea typeface="Spectral"/>
                <a:cs typeface="Spectral"/>
                <a:sym typeface="Spectral"/>
              </a:rPr>
              <a:t>College : Arignar Anna Govt Arts College, Villupuram / ANNAMALAI  UNIVERSITY</a:t>
            </a:r>
            <a:endParaRPr sz="3000">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2"/>
          <p:cNvSpPr txBox="1"/>
          <p:nvPr/>
        </p:nvSpPr>
        <p:spPr>
          <a:xfrm>
            <a:off x="1820788" y="137006"/>
            <a:ext cx="7145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u="sng">
                <a:latin typeface="Impact"/>
                <a:ea typeface="Impact"/>
                <a:cs typeface="Impact"/>
                <a:sym typeface="Impact"/>
              </a:rPr>
              <a:t>RESULT’S AND SCREENSHOT’S</a:t>
            </a:r>
            <a:endParaRPr b="1" sz="3000" u="sng">
              <a:latin typeface="Impact"/>
              <a:ea typeface="Impact"/>
              <a:cs typeface="Impact"/>
              <a:sym typeface="Impact"/>
            </a:endParaRPr>
          </a:p>
        </p:txBody>
      </p:sp>
      <p:pic>
        <p:nvPicPr>
          <p:cNvPr id="100" name="Google Shape;100;p22"/>
          <p:cNvPicPr preferRelativeResize="0"/>
          <p:nvPr/>
        </p:nvPicPr>
        <p:blipFill>
          <a:blip r:embed="rId3">
            <a:alphaModFix/>
          </a:blip>
          <a:stretch>
            <a:fillRect/>
          </a:stretch>
        </p:blipFill>
        <p:spPr>
          <a:xfrm>
            <a:off x="128675" y="881100"/>
            <a:ext cx="2858726" cy="4055200"/>
          </a:xfrm>
          <a:prstGeom prst="rect">
            <a:avLst/>
          </a:prstGeom>
          <a:noFill/>
          <a:ln>
            <a:noFill/>
          </a:ln>
        </p:spPr>
      </p:pic>
      <p:pic>
        <p:nvPicPr>
          <p:cNvPr id="101" name="Google Shape;101;p22"/>
          <p:cNvPicPr preferRelativeResize="0"/>
          <p:nvPr/>
        </p:nvPicPr>
        <p:blipFill>
          <a:blip r:embed="rId4">
            <a:alphaModFix/>
          </a:blip>
          <a:stretch>
            <a:fillRect/>
          </a:stretch>
        </p:blipFill>
        <p:spPr>
          <a:xfrm>
            <a:off x="5332675" y="935900"/>
            <a:ext cx="1855274" cy="4055200"/>
          </a:xfrm>
          <a:prstGeom prst="rect">
            <a:avLst/>
          </a:prstGeom>
          <a:noFill/>
          <a:ln>
            <a:noFill/>
          </a:ln>
        </p:spPr>
      </p:pic>
      <p:pic>
        <p:nvPicPr>
          <p:cNvPr id="102" name="Google Shape;102;p22"/>
          <p:cNvPicPr preferRelativeResize="0"/>
          <p:nvPr/>
        </p:nvPicPr>
        <p:blipFill>
          <a:blip r:embed="rId5">
            <a:alphaModFix/>
          </a:blip>
          <a:stretch>
            <a:fillRect/>
          </a:stretch>
        </p:blipFill>
        <p:spPr>
          <a:xfrm>
            <a:off x="7356950" y="935900"/>
            <a:ext cx="1634650" cy="3777149"/>
          </a:xfrm>
          <a:prstGeom prst="rect">
            <a:avLst/>
          </a:prstGeom>
          <a:noFill/>
          <a:ln>
            <a:noFill/>
          </a:ln>
        </p:spPr>
      </p:pic>
      <p:pic>
        <p:nvPicPr>
          <p:cNvPr id="103" name="Google Shape;103;p22"/>
          <p:cNvPicPr preferRelativeResize="0"/>
          <p:nvPr/>
        </p:nvPicPr>
        <p:blipFill>
          <a:blip r:embed="rId6">
            <a:alphaModFix/>
          </a:blip>
          <a:stretch>
            <a:fillRect/>
          </a:stretch>
        </p:blipFill>
        <p:spPr>
          <a:xfrm>
            <a:off x="3139800" y="935895"/>
            <a:ext cx="2040475" cy="3617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nvSpPr>
        <p:spPr>
          <a:xfrm>
            <a:off x="684100" y="226400"/>
            <a:ext cx="6571200" cy="445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u="sng">
                <a:latin typeface="Impact"/>
                <a:ea typeface="Impact"/>
                <a:cs typeface="Impact"/>
                <a:sym typeface="Impact"/>
              </a:rPr>
              <a:t>CONCLUSION</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latin typeface="Caveat"/>
                <a:ea typeface="Caveat"/>
                <a:cs typeface="Caveat"/>
                <a:sym typeface="Caveat"/>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3000">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1021790" y="343375"/>
            <a:ext cx="7100400" cy="354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u="sng">
                <a:latin typeface="Impact"/>
                <a:ea typeface="Impact"/>
                <a:cs typeface="Impact"/>
                <a:sym typeface="Impact"/>
              </a:rPr>
              <a:t>PROJECT TITLE</a:t>
            </a:r>
            <a:endParaRPr sz="6000" u="sng">
              <a:latin typeface="Impact"/>
              <a:ea typeface="Impact"/>
              <a:cs typeface="Impact"/>
              <a:sym typeface="Impact"/>
            </a:endParaRPr>
          </a:p>
          <a:p>
            <a:pPr indent="0" lvl="0" marL="0" rtl="0" algn="l">
              <a:spcBef>
                <a:spcPts val="0"/>
              </a:spcBef>
              <a:spcAft>
                <a:spcPts val="0"/>
              </a:spcAft>
              <a:buNone/>
            </a:pPr>
            <a:r>
              <a:t/>
            </a:r>
            <a:endParaRPr/>
          </a:p>
          <a:p>
            <a:pPr indent="0" lvl="0" marL="0" rtl="0" algn="ctr">
              <a:spcBef>
                <a:spcPts val="0"/>
              </a:spcBef>
              <a:spcAft>
                <a:spcPts val="0"/>
              </a:spcAft>
              <a:buNone/>
            </a:pPr>
            <a:r>
              <a:rPr lang="en" sz="4800">
                <a:latin typeface="Caveat"/>
                <a:ea typeface="Caveat"/>
                <a:cs typeface="Caveat"/>
                <a:sym typeface="Caveat"/>
              </a:rPr>
              <a:t>My Journey as a Student: </a:t>
            </a:r>
            <a:endParaRPr sz="4800">
              <a:latin typeface="Caveat"/>
              <a:ea typeface="Caveat"/>
              <a:cs typeface="Caveat"/>
              <a:sym typeface="Caveat"/>
            </a:endParaRPr>
          </a:p>
          <a:p>
            <a:pPr indent="0" lvl="0" marL="0" rtl="0" algn="ctr">
              <a:spcBef>
                <a:spcPts val="0"/>
              </a:spcBef>
              <a:spcAft>
                <a:spcPts val="0"/>
              </a:spcAft>
              <a:buNone/>
            </a:pPr>
            <a:r>
              <a:rPr lang="en" sz="4800">
                <a:latin typeface="Caveat"/>
                <a:ea typeface="Caveat"/>
                <a:cs typeface="Caveat"/>
                <a:sym typeface="Caveat"/>
              </a:rPr>
              <a:t>A Portfolio of Learning </a:t>
            </a:r>
            <a:endParaRPr sz="4800">
              <a:latin typeface="Caveat"/>
              <a:ea typeface="Caveat"/>
              <a:cs typeface="Caveat"/>
              <a:sym typeface="Caveat"/>
            </a:endParaRPr>
          </a:p>
          <a:p>
            <a:pPr indent="0" lvl="0" marL="0" rtl="0" algn="ctr">
              <a:spcBef>
                <a:spcPts val="0"/>
              </a:spcBef>
              <a:spcAft>
                <a:spcPts val="0"/>
              </a:spcAft>
              <a:buNone/>
            </a:pPr>
            <a:r>
              <a:rPr lang="en" sz="4800">
                <a:latin typeface="Caveat"/>
                <a:ea typeface="Caveat"/>
                <a:cs typeface="Caveat"/>
                <a:sym typeface="Caveat"/>
              </a:rPr>
              <a:t>and Growth</a:t>
            </a:r>
            <a:endParaRPr sz="4800">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342501" y="266700"/>
            <a:ext cx="7153500" cy="461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u="sng">
                <a:latin typeface="Impact"/>
                <a:ea typeface="Impact"/>
                <a:cs typeface="Impact"/>
                <a:sym typeface="Impact"/>
              </a:rPr>
              <a:t>AGENDA</a:t>
            </a:r>
            <a:endParaRPr sz="60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b="1" lang="en" sz="2400">
                <a:latin typeface="Lora"/>
                <a:ea typeface="Lora"/>
                <a:cs typeface="Lora"/>
                <a:sym typeface="Lora"/>
              </a:rPr>
              <a:t>PROBLEM STATEMENT</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PROJECT OVERVIEW</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END USERS</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TOOLS AND TECHNOLOGIES</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PORTFOLIO DESIGN AND LAYOUT</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FEATURES AND FUNCTIONALITY</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RESULTS AND SCREENSHOTS</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CONCLUSION </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GITHUB LINK</a:t>
            </a:r>
            <a:endParaRPr b="1"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nvSpPr>
        <p:spPr>
          <a:xfrm>
            <a:off x="425692" y="248122"/>
            <a:ext cx="5708700" cy="384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u="sng">
                <a:latin typeface="Impact"/>
                <a:ea typeface="Impact"/>
                <a:cs typeface="Impact"/>
                <a:sym typeface="Impact"/>
              </a:rPr>
              <a:t>PROBLEM STATEMENT</a:t>
            </a:r>
            <a:endParaRPr b="1" sz="3000" u="sng">
              <a:latin typeface="Impact"/>
              <a:ea typeface="Impact"/>
              <a:cs typeface="Impact"/>
              <a:sym typeface="Impact"/>
            </a:endParaRPr>
          </a:p>
          <a:p>
            <a:pPr indent="0" lvl="0" marL="0" rtl="0" algn="l">
              <a:spcBef>
                <a:spcPts val="0"/>
              </a:spcBef>
              <a:spcAft>
                <a:spcPts val="0"/>
              </a:spcAft>
              <a:buNone/>
            </a:pPr>
            <a:r>
              <a:t/>
            </a:r>
            <a:endParaRPr sz="1800">
              <a:latin typeface="Caveat"/>
              <a:ea typeface="Caveat"/>
              <a:cs typeface="Caveat"/>
              <a:sym typeface="Caveat"/>
            </a:endParaRPr>
          </a:p>
          <a:p>
            <a:pPr indent="0" lvl="0" marL="0" rtl="0" algn="l">
              <a:spcBef>
                <a:spcPts val="0"/>
              </a:spcBef>
              <a:spcAft>
                <a:spcPts val="0"/>
              </a:spcAft>
              <a:buNone/>
            </a:pPr>
            <a:r>
              <a:rPr lang="en" sz="2400">
                <a:latin typeface="Caveat"/>
                <a:ea typeface="Caveat"/>
                <a:cs typeface="Caveat"/>
                <a:sym typeface="Caveat"/>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r>
              <a:rPr lang="en" sz="2400"/>
              <a: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nvSpPr>
        <p:spPr>
          <a:xfrm>
            <a:off x="290300" y="177800"/>
            <a:ext cx="6280800" cy="43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800" u="sng">
                <a:latin typeface="Impact"/>
                <a:ea typeface="Impact"/>
                <a:cs typeface="Impact"/>
                <a:sym typeface="Impact"/>
              </a:rPr>
              <a:t>PROJECT OVERVIEW</a:t>
            </a:r>
            <a:endParaRPr b="1" sz="48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latin typeface="Caveat"/>
                <a:ea typeface="Caveat"/>
                <a:cs typeface="Caveat"/>
                <a:sym typeface="Caveat"/>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r>
              <a:rPr lang="en" sz="2400">
                <a:latin typeface="Caveat"/>
                <a:ea typeface="Caveat"/>
                <a:cs typeface="Caveat"/>
                <a:sym typeface="Caveat"/>
              </a:rPr>
              <a:t>.</a:t>
            </a:r>
            <a:endParaRPr sz="2400">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nvSpPr>
        <p:spPr>
          <a:xfrm>
            <a:off x="464300" y="0"/>
            <a:ext cx="6809700" cy="504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800" u="sng">
                <a:latin typeface="Impact"/>
                <a:ea typeface="Impact"/>
                <a:cs typeface="Impact"/>
                <a:sym typeface="Impact"/>
              </a:rPr>
              <a:t>END USERS</a:t>
            </a:r>
            <a:endParaRPr b="1" sz="48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 sz="3600">
                <a:latin typeface="Caveat"/>
                <a:ea typeface="Caveat"/>
                <a:cs typeface="Caveat"/>
                <a:sym typeface="Caveat"/>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3600">
              <a:latin typeface="Caveat"/>
              <a:ea typeface="Caveat"/>
              <a:cs typeface="Caveat"/>
              <a:sym typeface="Cave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nvSpPr>
        <p:spPr>
          <a:xfrm>
            <a:off x="1126327" y="289179"/>
            <a:ext cx="4884000" cy="387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u="sng">
                <a:latin typeface="Impact"/>
                <a:ea typeface="Impact"/>
                <a:cs typeface="Impact"/>
                <a:sym typeface="Impact"/>
              </a:rPr>
              <a:t>TOOLS AND TECHNOLOGIES </a:t>
            </a:r>
            <a:endParaRPr sz="30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latin typeface="Caveat"/>
                <a:ea typeface="Caveat"/>
                <a:cs typeface="Caveat"/>
                <a:sym typeface="Caveat"/>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a:t>
            </a:r>
            <a:r>
              <a:rPr lang="en" sz="3000">
                <a:latin typeface="Caveat"/>
                <a:ea typeface="Caveat"/>
                <a:cs typeface="Caveat"/>
                <a:sym typeface="Caveat"/>
              </a:rPr>
              <a:t>, and accessible</a:t>
            </a:r>
            <a:r>
              <a:rPr lang="en" sz="2400">
                <a:latin typeface="Caveat"/>
                <a:ea typeface="Caveat"/>
                <a:cs typeface="Caveat"/>
                <a:sym typeface="Caveat"/>
              </a:rPr>
              <a:t>.</a:t>
            </a:r>
            <a:endParaRPr sz="2400">
              <a:latin typeface="Caveat"/>
              <a:ea typeface="Caveat"/>
              <a:cs typeface="Caveat"/>
              <a:sym typeface="Cave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nvSpPr>
        <p:spPr>
          <a:xfrm>
            <a:off x="376812" y="6"/>
            <a:ext cx="6630900" cy="520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u="sng">
                <a:latin typeface="Impact"/>
                <a:ea typeface="Impact"/>
                <a:cs typeface="Impact"/>
                <a:sym typeface="Impact"/>
              </a:rPr>
              <a:t>PORTFOLIO DESIGN AND LAYOUT</a:t>
            </a:r>
            <a:endParaRPr sz="36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latin typeface="Caveat"/>
                <a:ea typeface="Caveat"/>
                <a:cs typeface="Caveat"/>
                <a:sym typeface="Caveat"/>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a:t>
            </a:r>
            <a:r>
              <a:rPr lang="en" sz="3600">
                <a:latin typeface="Caveat"/>
                <a:ea typeface="Caveat"/>
                <a:cs typeface="Caveat"/>
                <a:sym typeface="Caveat"/>
              </a:rPr>
              <a:t> growth.</a:t>
            </a:r>
            <a:endParaRPr sz="3600">
              <a:latin typeface="Caveat"/>
              <a:ea typeface="Caveat"/>
              <a:cs typeface="Caveat"/>
              <a:sym typeface="Cave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nvSpPr>
        <p:spPr>
          <a:xfrm>
            <a:off x="554115" y="438431"/>
            <a:ext cx="58524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u="sng">
                <a:latin typeface="Impact"/>
                <a:ea typeface="Impact"/>
                <a:cs typeface="Impact"/>
                <a:sym typeface="Impact"/>
              </a:rPr>
              <a:t>FEATURES AND FUNCTIONALITIES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latin typeface="Caveat"/>
                <a:ea typeface="Caveat"/>
                <a:cs typeface="Caveat"/>
                <a:sym typeface="Caveat"/>
              </a:rPr>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sz="2400">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