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62" r:id="rId5"/>
    <p:sldId id="260" r:id="rId6"/>
    <p:sldId id="269" r:id="rId7"/>
    <p:sldId id="270" r:id="rId8"/>
    <p:sldId id="264" r:id="rId9"/>
    <p:sldId id="258" r:id="rId10"/>
    <p:sldId id="265" r:id="rId11"/>
    <p:sldId id="266" r:id="rId12"/>
    <p:sldId id="267" r:id="rId13"/>
    <p:sldId id="263" r:id="rId14"/>
    <p:sldId id="268" r:id="rId15"/>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847" autoAdjust="0"/>
  </p:normalViewPr>
  <p:slideViewPr>
    <p:cSldViewPr snapToGrid="0">
      <p:cViewPr varScale="1">
        <p:scale>
          <a:sx n="120" d="100"/>
          <a:sy n="120" d="100"/>
        </p:scale>
        <p:origin x="-137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13D481-C861-461E-9367-1C4270E8C1D3}" type="datetimeFigureOut">
              <a:rPr lang="sv-SE" smtClean="0"/>
              <a:t>2017-01-11</a:t>
            </a:fld>
            <a:endParaRPr lang="sv-S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BB3B00-6EC5-46E0-B113-428B4088268D}" type="slidenum">
              <a:rPr lang="sv-SE" smtClean="0"/>
              <a:t>‹#›</a:t>
            </a:fld>
            <a:endParaRPr lang="sv-S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t>https://git-scm.com/book/en/v2/Getting-Started-A-Short-History-of-Git</a:t>
            </a:r>
          </a:p>
          <a:p>
            <a:pPr marL="0" marR="0" indent="0" algn="l" defTabSz="914400" rtl="0" eaLnBrk="1" fontAlgn="auto" latinLnBrk="0" hangingPunct="1">
              <a:lnSpc>
                <a:spcPct val="100000"/>
              </a:lnSpc>
              <a:spcBef>
                <a:spcPts val="0"/>
              </a:spcBef>
              <a:spcAft>
                <a:spcPts val="0"/>
              </a:spcAft>
              <a:buClrTx/>
              <a:buSzTx/>
              <a:buFontTx/>
              <a:buNone/>
              <a:tabLst/>
              <a:defRPr/>
            </a:pPr>
            <a:r>
              <a:rPr lang="en-US" err="1"/>
              <a:t>BitKeeper</a:t>
            </a:r>
            <a:r>
              <a:rPr lang="en-US"/>
              <a:t> revoked its free-of charge status </a:t>
            </a:r>
          </a:p>
          <a:p>
            <a:endParaRPr lang="sv-SE"/>
          </a:p>
        </p:txBody>
      </p:sp>
      <p:sp>
        <p:nvSpPr>
          <p:cNvPr id="4" name="Slide Number Placeholder 3"/>
          <p:cNvSpPr>
            <a:spLocks noGrp="1"/>
          </p:cNvSpPr>
          <p:nvPr>
            <p:ph type="sldNum" sz="quarter" idx="10"/>
          </p:nvPr>
        </p:nvSpPr>
        <p:spPr/>
        <p:txBody>
          <a:bodyPr/>
          <a:lstStyle/>
          <a:p>
            <a:fld id="{FFBB3B00-6EC5-46E0-B113-428B4088268D}" type="slidenum">
              <a:rPr lang="sv-SE" smtClean="0"/>
              <a:t>2</a:t>
            </a:fld>
            <a:endParaRPr lang="sv-SE"/>
          </a:p>
        </p:txBody>
      </p:sp>
    </p:spTree>
    <p:extLst>
      <p:ext uri="{BB962C8B-B14F-4D97-AF65-F5344CB8AC3E}">
        <p14:creationId xmlns:p14="http://schemas.microsoft.com/office/powerpoint/2010/main" val="823872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Originally designed as a command line tool and graphical clients came later.</a:t>
            </a:r>
          </a:p>
          <a:p>
            <a:r>
              <a:rPr lang="en-US"/>
              <a:t>More and newer features in the command line.</a:t>
            </a:r>
          </a:p>
          <a:p>
            <a:r>
              <a:rPr lang="en-US"/>
              <a:t>Most often, </a:t>
            </a:r>
            <a:r>
              <a:rPr lang="en-US" err="1"/>
              <a:t>git</a:t>
            </a:r>
            <a:r>
              <a:rPr lang="en-US"/>
              <a:t> features are explained using the command line online.</a:t>
            </a:r>
          </a:p>
          <a:p>
            <a:endParaRPr lang="en-US"/>
          </a:p>
        </p:txBody>
      </p:sp>
      <p:sp>
        <p:nvSpPr>
          <p:cNvPr id="4" name="Slide Number Placeholder 3"/>
          <p:cNvSpPr>
            <a:spLocks noGrp="1"/>
          </p:cNvSpPr>
          <p:nvPr>
            <p:ph type="sldNum" sz="quarter" idx="10"/>
          </p:nvPr>
        </p:nvSpPr>
        <p:spPr/>
        <p:txBody>
          <a:bodyPr/>
          <a:lstStyle/>
          <a:p>
            <a:fld id="{FFBB3B00-6EC5-46E0-B113-428B4088268D}" type="slidenum">
              <a:rPr lang="sv-SE" smtClean="0"/>
              <a:t>14</a:t>
            </a:fld>
            <a:endParaRPr lang="sv-SE"/>
          </a:p>
        </p:txBody>
      </p:sp>
    </p:spTree>
    <p:extLst>
      <p:ext uri="{BB962C8B-B14F-4D97-AF65-F5344CB8AC3E}">
        <p14:creationId xmlns:p14="http://schemas.microsoft.com/office/powerpoint/2010/main" val="2311385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 </a:t>
            </a:r>
            <a:r>
              <a:rPr lang="en-US" dirty="0" err="1" smtClean="0"/>
              <a:t>flesta</a:t>
            </a:r>
            <a:r>
              <a:rPr lang="en-US" dirty="0" smtClean="0"/>
              <a:t> VCS (ex. SVN) </a:t>
            </a:r>
            <a:r>
              <a:rPr lang="en-US" dirty="0" err="1" smtClean="0"/>
              <a:t>ser</a:t>
            </a:r>
            <a:r>
              <a:rPr lang="en-US" dirty="0" smtClean="0"/>
              <a:t> </a:t>
            </a:r>
            <a:r>
              <a:rPr lang="en-US" dirty="0" err="1" smtClean="0"/>
              <a:t>på</a:t>
            </a:r>
            <a:r>
              <a:rPr lang="en-US" dirty="0" smtClean="0"/>
              <a:t> </a:t>
            </a:r>
            <a:r>
              <a:rPr lang="en-US" dirty="0" err="1" smtClean="0"/>
              <a:t>lagrad</a:t>
            </a:r>
            <a:r>
              <a:rPr lang="en-US" dirty="0" smtClean="0"/>
              <a:t> data </a:t>
            </a:r>
            <a:r>
              <a:rPr lang="en-US" dirty="0" err="1" smtClean="0"/>
              <a:t>som</a:t>
            </a:r>
            <a:r>
              <a:rPr lang="en-US" dirty="0" smtClean="0"/>
              <a:t> </a:t>
            </a:r>
            <a:r>
              <a:rPr lang="en-US" dirty="0" err="1" smtClean="0"/>
              <a:t>en</a:t>
            </a:r>
            <a:r>
              <a:rPr lang="en-US" dirty="0" smtClean="0"/>
              <a:t> </a:t>
            </a:r>
            <a:r>
              <a:rPr lang="en-US" dirty="0" err="1" smtClean="0"/>
              <a:t>lista</a:t>
            </a:r>
            <a:r>
              <a:rPr lang="en-US" dirty="0" smtClean="0"/>
              <a:t> </a:t>
            </a:r>
            <a:r>
              <a:rPr lang="en-US" dirty="0" err="1" smtClean="0"/>
              <a:t>av</a:t>
            </a:r>
            <a:r>
              <a:rPr lang="en-US" dirty="0" smtClean="0"/>
              <a:t> filer </a:t>
            </a:r>
            <a:r>
              <a:rPr lang="en-US" dirty="0" err="1" smtClean="0"/>
              <a:t>och</a:t>
            </a:r>
            <a:r>
              <a:rPr lang="en-US" dirty="0" smtClean="0"/>
              <a:t> </a:t>
            </a:r>
            <a:r>
              <a:rPr lang="en-US" dirty="0" err="1" smtClean="0"/>
              <a:t>ändringarna</a:t>
            </a:r>
            <a:r>
              <a:rPr lang="en-US" dirty="0" smtClean="0"/>
              <a:t> </a:t>
            </a:r>
            <a:r>
              <a:rPr lang="en-US" dirty="0" err="1" smtClean="0"/>
              <a:t>som</a:t>
            </a:r>
            <a:r>
              <a:rPr lang="en-US" dirty="0" smtClean="0"/>
              <a:t> </a:t>
            </a:r>
            <a:r>
              <a:rPr lang="en-US" dirty="0" err="1" smtClean="0"/>
              <a:t>är</a:t>
            </a:r>
            <a:r>
              <a:rPr lang="en-US" dirty="0" smtClean="0"/>
              <a:t> </a:t>
            </a:r>
            <a:r>
              <a:rPr lang="en-US" dirty="0" err="1" smtClean="0"/>
              <a:t>gjorda</a:t>
            </a:r>
            <a:r>
              <a:rPr lang="en-US" dirty="0" smtClean="0"/>
              <a:t> </a:t>
            </a:r>
            <a:r>
              <a:rPr lang="en-US" dirty="0" err="1" smtClean="0"/>
              <a:t>på</a:t>
            </a:r>
            <a:r>
              <a:rPr lang="en-US" dirty="0" smtClean="0"/>
              <a:t> </a:t>
            </a:r>
            <a:r>
              <a:rPr lang="en-US" dirty="0" err="1" smtClean="0"/>
              <a:t>varje</a:t>
            </a:r>
            <a:r>
              <a:rPr lang="en-US" dirty="0" smtClean="0"/>
              <a:t> fil </a:t>
            </a:r>
            <a:r>
              <a:rPr lang="en-US" dirty="0" err="1" smtClean="0"/>
              <a:t>över</a:t>
            </a:r>
            <a:r>
              <a:rPr lang="en-US" dirty="0" smtClean="0"/>
              <a:t> </a:t>
            </a:r>
            <a:r>
              <a:rPr lang="en-US" dirty="0" err="1" smtClean="0"/>
              <a:t>tid</a:t>
            </a:r>
            <a:endParaRPr lang="en-US" dirty="0" smtClean="0"/>
          </a:p>
          <a:p>
            <a:endParaRPr lang="sv-SE" dirty="0"/>
          </a:p>
        </p:txBody>
      </p:sp>
      <p:sp>
        <p:nvSpPr>
          <p:cNvPr id="4" name="Slide Number Placeholder 3"/>
          <p:cNvSpPr>
            <a:spLocks noGrp="1"/>
          </p:cNvSpPr>
          <p:nvPr>
            <p:ph type="sldNum" sz="quarter" idx="10"/>
          </p:nvPr>
        </p:nvSpPr>
        <p:spPr/>
        <p:txBody>
          <a:bodyPr/>
          <a:lstStyle/>
          <a:p>
            <a:fld id="{FFBB3B00-6EC5-46E0-B113-428B4088268D}" type="slidenum">
              <a:rPr lang="sv-SE" smtClean="0"/>
              <a:t>3</a:t>
            </a:fld>
            <a:endParaRPr lang="sv-SE"/>
          </a:p>
        </p:txBody>
      </p:sp>
    </p:spTree>
    <p:extLst>
      <p:ext uri="{BB962C8B-B14F-4D97-AF65-F5344CB8AC3E}">
        <p14:creationId xmlns:p14="http://schemas.microsoft.com/office/powerpoint/2010/main" val="4057034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Vid varje </a:t>
            </a:r>
            <a:r>
              <a:rPr lang="sv-SE" dirty="0" err="1" smtClean="0"/>
              <a:t>commit</a:t>
            </a:r>
            <a:r>
              <a:rPr lang="sv-SE" dirty="0" smtClean="0"/>
              <a:t> lagras</a:t>
            </a:r>
            <a:r>
              <a:rPr lang="sv-SE" baseline="0" dirty="0" smtClean="0"/>
              <a:t> en ögonblicksbild av hur alla filer ser ut vid det tillfället och lagrar en referens till den ögonblicksbilden. </a:t>
            </a:r>
          </a:p>
          <a:p>
            <a:r>
              <a:rPr lang="sv-SE" baseline="0" dirty="0" smtClean="0"/>
              <a:t>Om en fil inte ändras, sparar bara </a:t>
            </a:r>
            <a:r>
              <a:rPr lang="sv-SE" baseline="0" dirty="0" err="1" smtClean="0"/>
              <a:t>git</a:t>
            </a:r>
            <a:r>
              <a:rPr lang="sv-SE" baseline="0" dirty="0" smtClean="0"/>
              <a:t> en </a:t>
            </a:r>
            <a:r>
              <a:rPr lang="sv-SE" baseline="0" dirty="0" err="1" smtClean="0"/>
              <a:t>länkt</a:t>
            </a:r>
            <a:r>
              <a:rPr lang="sv-SE" baseline="0" dirty="0" smtClean="0"/>
              <a:t> till den föregående versionen av filen.</a:t>
            </a:r>
          </a:p>
          <a:p>
            <a:r>
              <a:rPr lang="sv-SE" baseline="0" dirty="0" smtClean="0"/>
              <a:t>Git förhåller sig till sitt data som en ström av ögonblicksbilder.</a:t>
            </a:r>
          </a:p>
          <a:p>
            <a:r>
              <a:rPr lang="sv-SE" baseline="0" dirty="0" smtClean="0"/>
              <a:t>Snapshot i </a:t>
            </a:r>
            <a:r>
              <a:rPr lang="sv-SE" baseline="0" dirty="0" err="1" smtClean="0"/>
              <a:t>git</a:t>
            </a:r>
            <a:r>
              <a:rPr lang="sv-SE" baseline="0" dirty="0" smtClean="0"/>
              <a:t> är motsvarande revision i SVN.</a:t>
            </a:r>
            <a:endParaRPr lang="sv-SE" dirty="0"/>
          </a:p>
        </p:txBody>
      </p:sp>
      <p:sp>
        <p:nvSpPr>
          <p:cNvPr id="4" name="Slide Number Placeholder 3"/>
          <p:cNvSpPr>
            <a:spLocks noGrp="1"/>
          </p:cNvSpPr>
          <p:nvPr>
            <p:ph type="sldNum" sz="quarter" idx="10"/>
          </p:nvPr>
        </p:nvSpPr>
        <p:spPr/>
        <p:txBody>
          <a:bodyPr/>
          <a:lstStyle/>
          <a:p>
            <a:fld id="{FFBB3B00-6EC5-46E0-B113-428B4088268D}" type="slidenum">
              <a:rPr lang="sv-SE" smtClean="0"/>
              <a:t>4</a:t>
            </a:fld>
            <a:endParaRPr lang="sv-SE"/>
          </a:p>
        </p:txBody>
      </p:sp>
    </p:spTree>
    <p:extLst>
      <p:ext uri="{BB962C8B-B14F-4D97-AF65-F5344CB8AC3E}">
        <p14:creationId xmlns:p14="http://schemas.microsoft.com/office/powerpoint/2010/main" val="1196283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Git</a:t>
            </a:r>
            <a:r>
              <a:rPr lang="en-US"/>
              <a:t> has integrity built in (everything is check-summed before it is stored and is then </a:t>
            </a:r>
            <a:r>
              <a:rPr lang="en-US" err="1"/>
              <a:t>reffered</a:t>
            </a:r>
            <a:r>
              <a:rPr lang="en-US"/>
              <a:t> to by that checksum)</a:t>
            </a:r>
          </a:p>
        </p:txBody>
      </p:sp>
      <p:sp>
        <p:nvSpPr>
          <p:cNvPr id="4" name="Slide Number Placeholder 3"/>
          <p:cNvSpPr>
            <a:spLocks noGrp="1"/>
          </p:cNvSpPr>
          <p:nvPr>
            <p:ph type="sldNum" sz="quarter" idx="10"/>
          </p:nvPr>
        </p:nvSpPr>
        <p:spPr/>
        <p:txBody>
          <a:bodyPr/>
          <a:lstStyle/>
          <a:p>
            <a:fld id="{FFBB3B00-6EC5-46E0-B113-428B4088268D}" type="slidenum">
              <a:rPr lang="sv-SE" smtClean="0"/>
              <a:t>5</a:t>
            </a:fld>
            <a:endParaRPr lang="sv-SE"/>
          </a:p>
        </p:txBody>
      </p:sp>
    </p:spTree>
    <p:extLst>
      <p:ext uri="{BB962C8B-B14F-4D97-AF65-F5344CB8AC3E}">
        <p14:creationId xmlns:p14="http://schemas.microsoft.com/office/powerpoint/2010/main" val="2846276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dirty="0"/>
              <a:t> has integrity built in (everything is check-summed before it is stored and is then </a:t>
            </a:r>
            <a:r>
              <a:rPr lang="en-US" dirty="0" err="1"/>
              <a:t>reffered</a:t>
            </a:r>
            <a:r>
              <a:rPr lang="en-US" dirty="0"/>
              <a:t> to by that checksum)</a:t>
            </a:r>
          </a:p>
        </p:txBody>
      </p:sp>
      <p:sp>
        <p:nvSpPr>
          <p:cNvPr id="4" name="Slide Number Placeholder 3"/>
          <p:cNvSpPr>
            <a:spLocks noGrp="1"/>
          </p:cNvSpPr>
          <p:nvPr>
            <p:ph type="sldNum" sz="quarter" idx="10"/>
          </p:nvPr>
        </p:nvSpPr>
        <p:spPr/>
        <p:txBody>
          <a:bodyPr/>
          <a:lstStyle/>
          <a:p>
            <a:fld id="{FFBB3B00-6EC5-46E0-B113-428B4088268D}" type="slidenum">
              <a:rPr lang="sv-SE" smtClean="0"/>
              <a:t>6</a:t>
            </a:fld>
            <a:endParaRPr lang="sv-SE"/>
          </a:p>
        </p:txBody>
      </p:sp>
    </p:spTree>
    <p:extLst>
      <p:ext uri="{BB962C8B-B14F-4D97-AF65-F5344CB8AC3E}">
        <p14:creationId xmlns:p14="http://schemas.microsoft.com/office/powerpoint/2010/main" val="927241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Committed means that the data is safely stored in your local database. </a:t>
            </a:r>
          </a:p>
          <a:p>
            <a:r>
              <a:rPr lang="en-US" dirty="0" smtClean="0"/>
              <a:t>Modified means that you have changed the file but have not committed it to your database yet. </a:t>
            </a:r>
          </a:p>
          <a:p>
            <a:r>
              <a:rPr lang="en-US" dirty="0" smtClean="0"/>
              <a:t>Staged means that you have marked a modified file in its current version to go into your next commit snapshot.</a:t>
            </a:r>
            <a:endParaRPr lang="en-US" dirty="0"/>
          </a:p>
        </p:txBody>
      </p:sp>
      <p:sp>
        <p:nvSpPr>
          <p:cNvPr id="4" name="Slide Number Placeholder 3"/>
          <p:cNvSpPr>
            <a:spLocks noGrp="1"/>
          </p:cNvSpPr>
          <p:nvPr>
            <p:ph type="sldNum" sz="quarter" idx="10"/>
          </p:nvPr>
        </p:nvSpPr>
        <p:spPr/>
        <p:txBody>
          <a:bodyPr/>
          <a:lstStyle/>
          <a:p>
            <a:fld id="{FFBB3B00-6EC5-46E0-B113-428B4088268D}" type="slidenum">
              <a:rPr lang="sv-SE" smtClean="0"/>
              <a:t>7</a:t>
            </a:fld>
            <a:endParaRPr lang="sv-SE"/>
          </a:p>
        </p:txBody>
      </p:sp>
    </p:spTree>
    <p:extLst>
      <p:ext uri="{BB962C8B-B14F-4D97-AF65-F5344CB8AC3E}">
        <p14:creationId xmlns:p14="http://schemas.microsoft.com/office/powerpoint/2010/main" val="927241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slide might not be needed</a:t>
            </a:r>
          </a:p>
          <a:p>
            <a:r>
              <a:rPr lang="en-US"/>
              <a:t>You modify files in your working directory.</a:t>
            </a:r>
          </a:p>
          <a:p>
            <a:r>
              <a:rPr lang="en-US"/>
              <a:t>You stage the files, adding snapshots of them to your staging area.</a:t>
            </a:r>
          </a:p>
          <a:p>
            <a:r>
              <a:rPr lang="en-US"/>
              <a:t>You do a commit, which takes the files as they are in the staging area and stores that snapshot permanently to your </a:t>
            </a:r>
            <a:r>
              <a:rPr lang="en-US" err="1"/>
              <a:t>Git</a:t>
            </a:r>
            <a:r>
              <a:rPr lang="en-US"/>
              <a:t> directory.</a:t>
            </a:r>
          </a:p>
          <a:p>
            <a:endParaRPr lang="sv-SE"/>
          </a:p>
        </p:txBody>
      </p:sp>
      <p:sp>
        <p:nvSpPr>
          <p:cNvPr id="4" name="Slide Number Placeholder 3"/>
          <p:cNvSpPr>
            <a:spLocks noGrp="1"/>
          </p:cNvSpPr>
          <p:nvPr>
            <p:ph type="sldNum" sz="quarter" idx="10"/>
          </p:nvPr>
        </p:nvSpPr>
        <p:spPr/>
        <p:txBody>
          <a:bodyPr/>
          <a:lstStyle/>
          <a:p>
            <a:fld id="{FFBB3B00-6EC5-46E0-B113-428B4088268D}" type="slidenum">
              <a:rPr lang="sv-SE" smtClean="0"/>
              <a:t>8</a:t>
            </a:fld>
            <a:endParaRPr lang="sv-SE"/>
          </a:p>
        </p:txBody>
      </p:sp>
    </p:spTree>
    <p:extLst>
      <p:ext uri="{BB962C8B-B14F-4D97-AF65-F5344CB8AC3E}">
        <p14:creationId xmlns:p14="http://schemas.microsoft.com/office/powerpoint/2010/main" val="218841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FFBB3B00-6EC5-46E0-B113-428B4088268D}" type="slidenum">
              <a:rPr lang="sv-SE" smtClean="0"/>
              <a:t>9</a:t>
            </a:fld>
            <a:endParaRPr lang="sv-SE"/>
          </a:p>
        </p:txBody>
      </p:sp>
    </p:spTree>
    <p:extLst>
      <p:ext uri="{BB962C8B-B14F-4D97-AF65-F5344CB8AC3E}">
        <p14:creationId xmlns:p14="http://schemas.microsoft.com/office/powerpoint/2010/main" val="1996492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Split work into separate commits.</a:t>
            </a:r>
            <a:r>
              <a:rPr lang="en-US"/>
              <a:t> You've probably many times opened a file to write a single-line fix, but at the same time you spotted that the formatting was wrong, some documentation could be improved, or some other unrelated fix. With other </a:t>
            </a:r>
            <a:r>
              <a:rPr lang="en-US" err="1"/>
              <a:t>RCSes</a:t>
            </a:r>
            <a:r>
              <a:rPr lang="en-US"/>
              <a:t> you'd have to write that down or commit it to memory, finish the fix you came for, commit that, and then return to fix the other stuff (or create a ball-of-mud commit with unrelated stuff). With </a:t>
            </a:r>
            <a:r>
              <a:rPr lang="en-US" err="1"/>
              <a:t>Git</a:t>
            </a:r>
            <a:r>
              <a:rPr lang="en-US"/>
              <a:t> you just fix all of it at once, and </a:t>
            </a:r>
            <a:r>
              <a:rPr lang="en-US" err="1"/>
              <a:t>stage+commit</a:t>
            </a:r>
            <a:r>
              <a:rPr lang="en-US"/>
              <a:t> the single line separately, with </a:t>
            </a:r>
            <a:r>
              <a:rPr lang="en-US" err="1"/>
              <a:t>git</a:t>
            </a:r>
            <a:r>
              <a:rPr lang="en-US"/>
              <a:t> add -</a:t>
            </a:r>
            <a:r>
              <a:rPr lang="en-US" err="1"/>
              <a:t>i</a:t>
            </a:r>
            <a:r>
              <a:rPr lang="en-US"/>
              <a:t> or </a:t>
            </a:r>
            <a:r>
              <a:rPr lang="en-US" err="1"/>
              <a:t>git-gui</a:t>
            </a:r>
            <a:r>
              <a:rPr lang="en-US"/>
              <a:t>.</a:t>
            </a:r>
          </a:p>
          <a:p>
            <a:r>
              <a:rPr lang="en-US" b="1"/>
              <a:t>Don't break the build.</a:t>
            </a:r>
            <a:r>
              <a:rPr lang="en-US"/>
              <a:t> You're working on a complicated modification. So you try different things, some of which work better than others, some which break things. With </a:t>
            </a:r>
            <a:r>
              <a:rPr lang="en-US" err="1"/>
              <a:t>Git</a:t>
            </a:r>
            <a:r>
              <a:rPr lang="en-US"/>
              <a:t> you'd stage things when the modification made things better, and checkout (or tweak some more) when the modification didn't work. You won't have to rely on the editor's undo functionality, you can checkout the entire repo instead of just file-by-file, and any file-level mistakes (such as removing a file that has not been committed or </a:t>
            </a:r>
            <a:r>
              <a:rPr lang="en-US" err="1"/>
              <a:t>saving+closing</a:t>
            </a:r>
            <a:r>
              <a:rPr lang="en-US"/>
              <a:t> after a bad modification) does not lead to lots of work lost.</a:t>
            </a:r>
          </a:p>
          <a:p>
            <a:endParaRPr lang="sv-SE"/>
          </a:p>
        </p:txBody>
      </p:sp>
      <p:sp>
        <p:nvSpPr>
          <p:cNvPr id="4" name="Slide Number Placeholder 3"/>
          <p:cNvSpPr>
            <a:spLocks noGrp="1"/>
          </p:cNvSpPr>
          <p:nvPr>
            <p:ph type="sldNum" sz="quarter" idx="10"/>
          </p:nvPr>
        </p:nvSpPr>
        <p:spPr/>
        <p:txBody>
          <a:bodyPr/>
          <a:lstStyle/>
          <a:p>
            <a:fld id="{FFBB3B00-6EC5-46E0-B113-428B4088268D}" type="slidenum">
              <a:rPr lang="sv-SE" smtClean="0"/>
              <a:t>10</a:t>
            </a:fld>
            <a:endParaRPr lang="sv-SE"/>
          </a:p>
        </p:txBody>
      </p:sp>
    </p:spTree>
    <p:extLst>
      <p:ext uri="{BB962C8B-B14F-4D97-AF65-F5344CB8AC3E}">
        <p14:creationId xmlns:p14="http://schemas.microsoft.com/office/powerpoint/2010/main" val="3574361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B67DDF3B-85C2-4249-B808-FD60DCFF80C1}" type="datetimeFigureOut">
              <a:rPr lang="sv-SE" smtClean="0"/>
              <a:t>2017-01-11</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131716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B67DDF3B-85C2-4249-B808-FD60DCFF80C1}" type="datetimeFigureOut">
              <a:rPr lang="sv-SE" smtClean="0"/>
              <a:t>2017-01-11</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381916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B67DDF3B-85C2-4249-B808-FD60DCFF80C1}" type="datetimeFigureOut">
              <a:rPr lang="sv-SE" smtClean="0"/>
              <a:t>2017-01-11</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24727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B67DDF3B-85C2-4249-B808-FD60DCFF80C1}" type="datetimeFigureOut">
              <a:rPr lang="sv-SE" smtClean="0"/>
              <a:t>2017-01-11</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176575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DDF3B-85C2-4249-B808-FD60DCFF80C1}" type="datetimeFigureOut">
              <a:rPr lang="sv-SE" smtClean="0"/>
              <a:t>2017-01-11</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3103485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B67DDF3B-85C2-4249-B808-FD60DCFF80C1}" type="datetimeFigureOut">
              <a:rPr lang="sv-SE" smtClean="0"/>
              <a:t>2017-01-11</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85444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B67DDF3B-85C2-4249-B808-FD60DCFF80C1}" type="datetimeFigureOut">
              <a:rPr lang="sv-SE" smtClean="0"/>
              <a:t>2017-01-11</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360721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B67DDF3B-85C2-4249-B808-FD60DCFF80C1}" type="datetimeFigureOut">
              <a:rPr lang="sv-SE" smtClean="0"/>
              <a:t>2017-01-11</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1531265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DDF3B-85C2-4249-B808-FD60DCFF80C1}" type="datetimeFigureOut">
              <a:rPr lang="sv-SE" smtClean="0"/>
              <a:t>2017-01-11</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347933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7DDF3B-85C2-4249-B808-FD60DCFF80C1}" type="datetimeFigureOut">
              <a:rPr lang="sv-SE" smtClean="0"/>
              <a:t>2017-01-11</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367669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7DDF3B-85C2-4249-B808-FD60DCFF80C1}" type="datetimeFigureOut">
              <a:rPr lang="sv-SE" smtClean="0"/>
              <a:t>2017-01-11</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876063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DDF3B-85C2-4249-B808-FD60DCFF80C1}" type="datetimeFigureOut">
              <a:rPr lang="sv-SE" smtClean="0"/>
              <a:t>2017-01-11</a:t>
            </a:fld>
            <a:endParaRPr lang="sv-S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A7AB9-F47F-4F31-BC5B-924AC3EB4980}" type="slidenum">
              <a:rPr lang="sv-SE" smtClean="0"/>
              <a:t>‹#›</a:t>
            </a:fld>
            <a:endParaRPr lang="sv-SE"/>
          </a:p>
        </p:txBody>
      </p:sp>
    </p:spTree>
    <p:extLst>
      <p:ext uri="{BB962C8B-B14F-4D97-AF65-F5344CB8AC3E}">
        <p14:creationId xmlns:p14="http://schemas.microsoft.com/office/powerpoint/2010/main" val="4091194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a:t>Git</a:t>
            </a:r>
            <a:endParaRPr lang="sv-SE"/>
          </a:p>
        </p:txBody>
      </p:sp>
      <p:sp>
        <p:nvSpPr>
          <p:cNvPr id="3" name="Subtitle 2"/>
          <p:cNvSpPr>
            <a:spLocks noGrp="1"/>
          </p:cNvSpPr>
          <p:nvPr>
            <p:ph type="subTitle" idx="1"/>
          </p:nvPr>
        </p:nvSpPr>
        <p:spPr/>
        <p:txBody>
          <a:bodyPr/>
          <a:lstStyle/>
          <a:p>
            <a:endParaRPr lang="sv-SE"/>
          </a:p>
        </p:txBody>
      </p:sp>
    </p:spTree>
    <p:extLst>
      <p:ext uri="{BB962C8B-B14F-4D97-AF65-F5344CB8AC3E}">
        <p14:creationId xmlns:p14="http://schemas.microsoft.com/office/powerpoint/2010/main" val="926631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Basics(</a:t>
            </a:r>
            <a:r>
              <a:rPr lang="en-US" dirty="0" err="1"/>
              <a:t>kanske</a:t>
            </a:r>
            <a:r>
              <a:rPr lang="en-US" dirty="0"/>
              <a:t> ta </a:t>
            </a:r>
            <a:r>
              <a:rPr lang="en-US" dirty="0" err="1"/>
              <a:t>bort</a:t>
            </a:r>
            <a:r>
              <a:rPr lang="en-US" dirty="0"/>
              <a:t>)</a:t>
            </a:r>
            <a:endParaRPr lang="sv-SE"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4594" y="1600200"/>
            <a:ext cx="8054811" cy="4525963"/>
          </a:xfrm>
        </p:spPr>
      </p:pic>
    </p:spTree>
    <p:extLst>
      <p:ext uri="{BB962C8B-B14F-4D97-AF65-F5344CB8AC3E}">
        <p14:creationId xmlns:p14="http://schemas.microsoft.com/office/powerpoint/2010/main" val="68704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Basics(</a:t>
            </a:r>
            <a:r>
              <a:rPr lang="en-US" dirty="0" err="1"/>
              <a:t>kanske</a:t>
            </a:r>
            <a:r>
              <a:rPr lang="en-US" dirty="0"/>
              <a:t> ta </a:t>
            </a:r>
            <a:r>
              <a:rPr lang="en-US" dirty="0" err="1"/>
              <a:t>bort</a:t>
            </a:r>
            <a:r>
              <a:rPr lang="en-US" dirty="0"/>
              <a:t>)</a:t>
            </a:r>
            <a:endParaRPr lang="sv-SE"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552" y="1600200"/>
            <a:ext cx="8060896" cy="4525963"/>
          </a:xfrm>
        </p:spPr>
      </p:pic>
    </p:spTree>
    <p:extLst>
      <p:ext uri="{BB962C8B-B14F-4D97-AF65-F5344CB8AC3E}">
        <p14:creationId xmlns:p14="http://schemas.microsoft.com/office/powerpoint/2010/main" val="315277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Basics(</a:t>
            </a:r>
            <a:r>
              <a:rPr lang="en-US" dirty="0" err="1"/>
              <a:t>kanske</a:t>
            </a:r>
            <a:r>
              <a:rPr lang="en-US" dirty="0"/>
              <a:t> ta </a:t>
            </a:r>
            <a:r>
              <a:rPr lang="en-US" dirty="0" err="1"/>
              <a:t>bort</a:t>
            </a:r>
            <a:r>
              <a:rPr lang="en-US" dirty="0"/>
              <a:t>)</a:t>
            </a:r>
            <a:endParaRPr lang="sv-S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402" y="1600200"/>
            <a:ext cx="8033195" cy="4525963"/>
          </a:xfrm>
        </p:spPr>
      </p:pic>
    </p:spTree>
    <p:extLst>
      <p:ext uri="{BB962C8B-B14F-4D97-AF65-F5344CB8AC3E}">
        <p14:creationId xmlns:p14="http://schemas.microsoft.com/office/powerpoint/2010/main" val="39170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Git</a:t>
            </a:r>
            <a:r>
              <a:rPr lang="en-US"/>
              <a:t> Basics</a:t>
            </a:r>
            <a:endParaRPr lang="sv-SE"/>
          </a:p>
        </p:txBody>
      </p:sp>
      <p:sp>
        <p:nvSpPr>
          <p:cNvPr id="3" name="Content Placeholder 2"/>
          <p:cNvSpPr>
            <a:spLocks noGrp="1"/>
          </p:cNvSpPr>
          <p:nvPr>
            <p:ph idx="1"/>
          </p:nvPr>
        </p:nvSpPr>
        <p:spPr/>
        <p:txBody>
          <a:bodyPr/>
          <a:lstStyle/>
          <a:p>
            <a:r>
              <a:rPr lang="en-US" sz="3000"/>
              <a:t>The three states of a file in </a:t>
            </a:r>
            <a:r>
              <a:rPr lang="en-US" sz="3000" err="1"/>
              <a:t>git</a:t>
            </a:r>
            <a:r>
              <a:rPr lang="en-US" sz="3000"/>
              <a:t>: committed, modified and staged.</a:t>
            </a:r>
          </a:p>
          <a:p>
            <a:endParaRPr lang="en-US" sz="300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491" y="2815208"/>
            <a:ext cx="7620000" cy="3143250"/>
          </a:xfrm>
          <a:prstGeom prst="rect">
            <a:avLst/>
          </a:prstGeom>
        </p:spPr>
      </p:pic>
    </p:spTree>
    <p:extLst>
      <p:ext uri="{BB962C8B-B14F-4D97-AF65-F5344CB8AC3E}">
        <p14:creationId xmlns:p14="http://schemas.microsoft.com/office/powerpoint/2010/main" val="3104609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Git</a:t>
            </a:r>
            <a:r>
              <a:rPr lang="en-US"/>
              <a:t> Command Line</a:t>
            </a:r>
            <a:endParaRPr lang="sv-SE"/>
          </a:p>
        </p:txBody>
      </p:sp>
      <p:sp>
        <p:nvSpPr>
          <p:cNvPr id="3" name="Content Placeholder 2"/>
          <p:cNvSpPr>
            <a:spLocks noGrp="1"/>
          </p:cNvSpPr>
          <p:nvPr>
            <p:ph idx="1"/>
          </p:nvPr>
        </p:nvSpPr>
        <p:spPr/>
        <p:txBody>
          <a:bodyPr vert="horz" lIns="91440" tIns="45720" rIns="91440" bIns="45720" rtlCol="0" anchor="t">
            <a:normAutofit/>
          </a:bodyPr>
          <a:lstStyle/>
          <a:p>
            <a:endParaRPr lang="en-US" sz="3000"/>
          </a:p>
          <a:p>
            <a:r>
              <a:rPr lang="en-US" sz="3000"/>
              <a:t>History</a:t>
            </a:r>
          </a:p>
          <a:p>
            <a:r>
              <a:rPr lang="en-US" sz="3000"/>
              <a:t>More features</a:t>
            </a:r>
          </a:p>
          <a:p>
            <a:r>
              <a:rPr lang="en-US" sz="3000"/>
              <a:t>Online help</a:t>
            </a:r>
          </a:p>
          <a:p>
            <a:r>
              <a:rPr lang="en-US" sz="3000"/>
              <a:t>Consistent</a:t>
            </a:r>
          </a:p>
          <a:p>
            <a:pPr lvl="1"/>
            <a:r>
              <a:rPr lang="en-US" sz="2600"/>
              <a:t>Terminal on Linux</a:t>
            </a:r>
          </a:p>
          <a:p>
            <a:pPr lvl="1"/>
            <a:r>
              <a:rPr lang="en-US" sz="2600" err="1"/>
              <a:t>Git</a:t>
            </a:r>
            <a:r>
              <a:rPr lang="en-US" sz="2600"/>
              <a:t> Bash on windows</a:t>
            </a:r>
          </a:p>
          <a:p>
            <a:endParaRPr lang="en-US" sz="3000"/>
          </a:p>
        </p:txBody>
      </p:sp>
    </p:spTree>
    <p:extLst>
      <p:ext uri="{BB962C8B-B14F-4D97-AF65-F5344CB8AC3E}">
        <p14:creationId xmlns:p14="http://schemas.microsoft.com/office/powerpoint/2010/main" val="133821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Historia</a:t>
            </a:r>
            <a:endParaRPr lang="sv-SE" dirty="0"/>
          </a:p>
        </p:txBody>
      </p:sp>
      <p:sp>
        <p:nvSpPr>
          <p:cNvPr id="3" name="Content Placeholder 2"/>
          <p:cNvSpPr>
            <a:spLocks noGrp="1"/>
          </p:cNvSpPr>
          <p:nvPr>
            <p:ph idx="1"/>
          </p:nvPr>
        </p:nvSpPr>
        <p:spPr/>
        <p:txBody>
          <a:bodyPr>
            <a:normAutofit fontScale="92500" lnSpcReduction="20000"/>
          </a:bodyPr>
          <a:lstStyle/>
          <a:p>
            <a:r>
              <a:rPr lang="sv-SE" dirty="0" smtClean="0"/>
              <a:t>Linux-kärnan utvecklades först med </a:t>
            </a:r>
            <a:r>
              <a:rPr lang="sv-SE" dirty="0" err="1" smtClean="0"/>
              <a:t>BitKeeper</a:t>
            </a:r>
            <a:endParaRPr lang="sv-SE" dirty="0" smtClean="0"/>
          </a:p>
          <a:p>
            <a:endParaRPr lang="sv-SE" dirty="0" smtClean="0"/>
          </a:p>
          <a:p>
            <a:r>
              <a:rPr lang="sv-SE" dirty="0" smtClean="0"/>
              <a:t>Linux ‘</a:t>
            </a:r>
            <a:r>
              <a:rPr lang="sv-SE" dirty="0" err="1" smtClean="0"/>
              <a:t>community</a:t>
            </a:r>
            <a:r>
              <a:rPr lang="sv-SE" dirty="0" smtClean="0"/>
              <a:t>’ utvecklade sedan ett eget verktyg med fokus på</a:t>
            </a:r>
          </a:p>
          <a:p>
            <a:pPr lvl="1"/>
            <a:r>
              <a:rPr lang="sv-SE" dirty="0" smtClean="0"/>
              <a:t>Snabbhet</a:t>
            </a:r>
          </a:p>
          <a:p>
            <a:pPr lvl="1"/>
            <a:r>
              <a:rPr lang="sv-SE" dirty="0" smtClean="0"/>
              <a:t>Enkel design</a:t>
            </a:r>
          </a:p>
          <a:p>
            <a:pPr lvl="1"/>
            <a:r>
              <a:rPr lang="sv-SE" dirty="0" err="1" smtClean="0"/>
              <a:t>Stakrt</a:t>
            </a:r>
            <a:r>
              <a:rPr lang="sv-SE" dirty="0" smtClean="0"/>
              <a:t> stöd för icke</a:t>
            </a:r>
            <a:r>
              <a:rPr lang="sv-SE" dirty="0" smtClean="0"/>
              <a:t>linjär utveckling </a:t>
            </a:r>
            <a:r>
              <a:rPr lang="sv-SE" dirty="0" smtClean="0"/>
              <a:t>(tusentals parallella  </a:t>
            </a:r>
            <a:r>
              <a:rPr lang="sv-SE" dirty="0" err="1" smtClean="0"/>
              <a:t>brancher</a:t>
            </a:r>
            <a:r>
              <a:rPr lang="sv-SE" dirty="0" smtClean="0"/>
              <a:t>)</a:t>
            </a:r>
          </a:p>
          <a:p>
            <a:pPr lvl="1"/>
            <a:r>
              <a:rPr lang="sv-SE" dirty="0" smtClean="0"/>
              <a:t>Fullt distribuerad</a:t>
            </a:r>
          </a:p>
          <a:p>
            <a:pPr lvl="1"/>
            <a:r>
              <a:rPr lang="sv-SE" dirty="0" smtClean="0"/>
              <a:t>Ha kapacitet att hantera stora projekt som </a:t>
            </a:r>
            <a:r>
              <a:rPr lang="sv-SE" dirty="0" err="1" smtClean="0"/>
              <a:t>linuxkärnan</a:t>
            </a:r>
            <a:r>
              <a:rPr lang="sv-SE" dirty="0" smtClean="0"/>
              <a:t> effektivt (speed and data </a:t>
            </a:r>
            <a:r>
              <a:rPr lang="sv-SE" dirty="0" err="1" smtClean="0"/>
              <a:t>size</a:t>
            </a:r>
            <a:r>
              <a:rPr lang="sv-SE" dirty="0" smtClean="0"/>
              <a:t>)</a:t>
            </a:r>
          </a:p>
          <a:p>
            <a:endParaRPr lang="sv-SE" dirty="0"/>
          </a:p>
        </p:txBody>
      </p:sp>
    </p:spTree>
    <p:extLst>
      <p:ext uri="{BB962C8B-B14F-4D97-AF65-F5344CB8AC3E}">
        <p14:creationId xmlns:p14="http://schemas.microsoft.com/office/powerpoint/2010/main" val="255637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t>Git</a:t>
            </a:r>
            <a:r>
              <a:rPr lang="en-US"/>
              <a:t> Basics</a:t>
            </a:r>
            <a:endParaRPr lang="sv-SE"/>
          </a:p>
        </p:txBody>
      </p:sp>
      <p:sp>
        <p:nvSpPr>
          <p:cNvPr id="3" name="Content Placeholder 2"/>
          <p:cNvSpPr>
            <a:spLocks noGrp="1"/>
          </p:cNvSpPr>
          <p:nvPr>
            <p:ph idx="1"/>
          </p:nvPr>
        </p:nvSpPr>
        <p:spPr/>
        <p:txBody>
          <a:bodyPr/>
          <a:lstStyle/>
          <a:p>
            <a:r>
              <a:rPr lang="en-US" dirty="0" err="1" smtClean="0"/>
              <a:t>Hur</a:t>
            </a:r>
            <a:r>
              <a:rPr lang="en-US" dirty="0" smtClean="0"/>
              <a:t> SVN </a:t>
            </a:r>
            <a:r>
              <a:rPr lang="en-US" dirty="0" err="1" smtClean="0"/>
              <a:t>och</a:t>
            </a:r>
            <a:r>
              <a:rPr lang="en-US" dirty="0" smtClean="0"/>
              <a:t> </a:t>
            </a:r>
            <a:r>
              <a:rPr lang="en-US" dirty="0" err="1" smtClean="0"/>
              <a:t>Clearcase</a:t>
            </a:r>
            <a:r>
              <a:rPr lang="en-US" dirty="0" smtClean="0"/>
              <a:t> </a:t>
            </a:r>
            <a:r>
              <a:rPr lang="en-US" dirty="0" err="1" smtClean="0"/>
              <a:t>ser</a:t>
            </a:r>
            <a:r>
              <a:rPr lang="en-US" dirty="0" smtClean="0"/>
              <a:t> </a:t>
            </a:r>
            <a:r>
              <a:rPr lang="en-US" dirty="0" err="1" smtClean="0"/>
              <a:t>på</a:t>
            </a:r>
            <a:r>
              <a:rPr lang="en-US" dirty="0" smtClean="0"/>
              <a:t> data</a:t>
            </a:r>
            <a:endParaRPr lang="en-US" dirty="0"/>
          </a:p>
          <a:p>
            <a:endParaRPr lang="sv-SE" dirty="0"/>
          </a:p>
        </p:txBody>
      </p:sp>
      <p:pic>
        <p:nvPicPr>
          <p:cNvPr id="5" name="Picture 11" descr="Storing data as changes to a base version of each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470" y="2466735"/>
            <a:ext cx="5534415" cy="3509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7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Git</a:t>
            </a:r>
            <a:r>
              <a:rPr lang="en-US"/>
              <a:t> Basics</a:t>
            </a:r>
            <a:endParaRPr lang="sv-SE"/>
          </a:p>
        </p:txBody>
      </p:sp>
      <p:sp>
        <p:nvSpPr>
          <p:cNvPr id="3" name="Content Placeholder 2"/>
          <p:cNvSpPr>
            <a:spLocks noGrp="1"/>
          </p:cNvSpPr>
          <p:nvPr>
            <p:ph idx="1"/>
          </p:nvPr>
        </p:nvSpPr>
        <p:spPr/>
        <p:txBody>
          <a:bodyPr/>
          <a:lstStyle/>
          <a:p>
            <a:r>
              <a:rPr lang="en-US" dirty="0" err="1"/>
              <a:t>Git</a:t>
            </a:r>
            <a:r>
              <a:rPr lang="en-US" dirty="0"/>
              <a:t> </a:t>
            </a:r>
            <a:r>
              <a:rPr lang="en-US" dirty="0" err="1" smtClean="0"/>
              <a:t>lagrar</a:t>
            </a:r>
            <a:r>
              <a:rPr lang="en-US" dirty="0" smtClean="0"/>
              <a:t> </a:t>
            </a:r>
            <a:r>
              <a:rPr lang="en-US" dirty="0" err="1" smtClean="0"/>
              <a:t>uppsättningar</a:t>
            </a:r>
            <a:r>
              <a:rPr lang="en-US" dirty="0" smtClean="0"/>
              <a:t> </a:t>
            </a:r>
            <a:r>
              <a:rPr lang="en-US" dirty="0" err="1" smtClean="0"/>
              <a:t>av</a:t>
            </a:r>
            <a:r>
              <a:rPr lang="en-US" dirty="0" smtClean="0"/>
              <a:t> </a:t>
            </a:r>
            <a:r>
              <a:rPr lang="en-US" dirty="0" err="1" smtClean="0"/>
              <a:t>ögonblicksbilder</a:t>
            </a:r>
            <a:endParaRPr lang="sv-SE" dirty="0"/>
          </a:p>
        </p:txBody>
      </p:sp>
      <p:pic>
        <p:nvPicPr>
          <p:cNvPr id="4" name="Picture 9" descr="Git stores data as snapshots of the project over ti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256" y="2469912"/>
            <a:ext cx="6172531" cy="3391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346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Git</a:t>
            </a:r>
            <a:r>
              <a:rPr lang="en-US"/>
              <a:t> Basics</a:t>
            </a:r>
            <a:endParaRPr lang="sv-SE"/>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sz="3000" err="1"/>
              <a:t>Git</a:t>
            </a:r>
            <a:r>
              <a:rPr lang="en-US" sz="3000"/>
              <a:t> is Distributed</a:t>
            </a:r>
            <a:br>
              <a:rPr lang="en-US" sz="3000"/>
            </a:br>
            <a:r>
              <a:rPr lang="en-US" sz="3000"/>
              <a:t>Most operations are local. Central server not needed (but often used).</a:t>
            </a:r>
          </a:p>
          <a:p>
            <a:endParaRPr lang="en-US" sz="3000"/>
          </a:p>
          <a:p>
            <a:r>
              <a:rPr lang="en-US" sz="3000"/>
              <a:t>SVN and Clear Case</a:t>
            </a:r>
            <a:br>
              <a:rPr lang="en-US" sz="3000"/>
            </a:br>
            <a:r>
              <a:rPr lang="en-US" sz="3000"/>
              <a:t>Centralized server that is the ultimate source of truth. Network connection needed to central server. </a:t>
            </a:r>
            <a:br>
              <a:rPr lang="en-US" sz="3000"/>
            </a:br>
            <a:r>
              <a:rPr lang="en-US" sz="3000"/>
              <a:t>             </a:t>
            </a:r>
            <a:br>
              <a:rPr lang="en-US" sz="3000"/>
            </a:br>
            <a:endParaRPr lang="en-US" sz="3000"/>
          </a:p>
        </p:txBody>
      </p:sp>
    </p:spTree>
    <p:extLst>
      <p:ext uri="{BB962C8B-B14F-4D97-AF65-F5344CB8AC3E}">
        <p14:creationId xmlns:p14="http://schemas.microsoft.com/office/powerpoint/2010/main" val="537672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Git</a:t>
            </a:r>
            <a:r>
              <a:rPr lang="en-US"/>
              <a:t> Basics</a:t>
            </a:r>
            <a:endParaRPr lang="sv-SE"/>
          </a:p>
        </p:txBody>
      </p:sp>
      <p:sp>
        <p:nvSpPr>
          <p:cNvPr id="3" name="Content Placeholder 2"/>
          <p:cNvSpPr>
            <a:spLocks noGrp="1"/>
          </p:cNvSpPr>
          <p:nvPr>
            <p:ph idx="1"/>
          </p:nvPr>
        </p:nvSpPr>
        <p:spPr/>
        <p:txBody>
          <a:bodyPr vert="horz" lIns="91440" tIns="45720" rIns="91440" bIns="45720" rtlCol="0" anchor="t">
            <a:normAutofit/>
          </a:bodyPr>
          <a:lstStyle/>
          <a:p>
            <a:r>
              <a:rPr lang="en-US" sz="3000" dirty="0" err="1"/>
              <a:t>Git</a:t>
            </a:r>
            <a:r>
              <a:rPr lang="en-US" sz="3000" dirty="0"/>
              <a:t> </a:t>
            </a:r>
            <a:r>
              <a:rPr lang="en-US" sz="3000" dirty="0" err="1" smtClean="0"/>
              <a:t>är</a:t>
            </a:r>
            <a:r>
              <a:rPr lang="en-US" sz="3000" dirty="0" smtClean="0"/>
              <a:t> </a:t>
            </a:r>
            <a:r>
              <a:rPr lang="en-US" sz="3000" dirty="0" err="1" smtClean="0"/>
              <a:t>distribuerat</a:t>
            </a:r>
            <a:endParaRPr lang="en-US" sz="3000" dirty="0"/>
          </a:p>
          <a:p>
            <a:pPr lvl="1"/>
            <a:r>
              <a:rPr lang="en-US" sz="2600" dirty="0" smtClean="0"/>
              <a:t>Mesta </a:t>
            </a:r>
            <a:r>
              <a:rPr lang="en-US" sz="2600" dirty="0" err="1"/>
              <a:t>delen</a:t>
            </a:r>
            <a:r>
              <a:rPr lang="en-US" sz="2600" dirty="0"/>
              <a:t> </a:t>
            </a:r>
            <a:r>
              <a:rPr lang="en-US" sz="2600" dirty="0" err="1"/>
              <a:t>av</a:t>
            </a:r>
            <a:r>
              <a:rPr lang="en-US" sz="2600" dirty="0"/>
              <a:t> </a:t>
            </a:r>
            <a:r>
              <a:rPr lang="en-US" sz="2600" dirty="0" err="1"/>
              <a:t>arbetet</a:t>
            </a:r>
            <a:r>
              <a:rPr lang="en-US" sz="2600" dirty="0"/>
              <a:t> </a:t>
            </a:r>
            <a:r>
              <a:rPr lang="en-US" sz="2600" dirty="0" err="1"/>
              <a:t>sker</a:t>
            </a:r>
            <a:r>
              <a:rPr lang="en-US" sz="2600" dirty="0"/>
              <a:t> </a:t>
            </a:r>
            <a:r>
              <a:rPr lang="en-US" sz="2600" dirty="0" err="1"/>
              <a:t>lokalt</a:t>
            </a:r>
            <a:r>
              <a:rPr lang="en-US" sz="2600" dirty="0"/>
              <a:t>. </a:t>
            </a:r>
            <a:endParaRPr lang="en-US" sz="2600" dirty="0" smtClean="0"/>
          </a:p>
          <a:p>
            <a:pPr lvl="1"/>
            <a:r>
              <a:rPr lang="en-US" sz="2600" dirty="0" err="1" smtClean="0"/>
              <a:t>En</a:t>
            </a:r>
            <a:r>
              <a:rPr lang="en-US" sz="2600" dirty="0" smtClean="0"/>
              <a:t> </a:t>
            </a:r>
            <a:r>
              <a:rPr lang="en-US" sz="2600" dirty="0"/>
              <a:t>central </a:t>
            </a:r>
            <a:r>
              <a:rPr lang="en-US" sz="2600" dirty="0"/>
              <a:t>server </a:t>
            </a:r>
            <a:r>
              <a:rPr lang="en-US" sz="2600" dirty="0" err="1"/>
              <a:t>behövs</a:t>
            </a:r>
            <a:r>
              <a:rPr lang="en-US" sz="2600" dirty="0"/>
              <a:t> </a:t>
            </a:r>
            <a:r>
              <a:rPr lang="en-US" sz="2600" dirty="0" err="1"/>
              <a:t>inte</a:t>
            </a:r>
            <a:r>
              <a:rPr lang="en-US" sz="2600" dirty="0"/>
              <a:t>, men </a:t>
            </a:r>
            <a:r>
              <a:rPr lang="en-US" sz="2600" dirty="0" err="1"/>
              <a:t>används</a:t>
            </a:r>
            <a:r>
              <a:rPr lang="en-US" sz="2600" dirty="0"/>
              <a:t> </a:t>
            </a:r>
            <a:r>
              <a:rPr lang="en-US" sz="2600" dirty="0" err="1"/>
              <a:t>oftast</a:t>
            </a:r>
            <a:r>
              <a:rPr lang="en-US" sz="2600" dirty="0"/>
              <a:t>.</a:t>
            </a:r>
            <a:endParaRPr lang="en-US" sz="2600" dirty="0"/>
          </a:p>
          <a:p>
            <a:endParaRPr lang="en-US" sz="3000" dirty="0"/>
          </a:p>
          <a:p>
            <a:r>
              <a:rPr lang="en-US" sz="3000" dirty="0"/>
              <a:t>SVN </a:t>
            </a:r>
            <a:r>
              <a:rPr lang="en-US" sz="3000" dirty="0" err="1" smtClean="0"/>
              <a:t>och</a:t>
            </a:r>
            <a:r>
              <a:rPr lang="en-US" sz="3000" dirty="0" smtClean="0"/>
              <a:t> </a:t>
            </a:r>
            <a:r>
              <a:rPr lang="en-US" sz="3000" dirty="0"/>
              <a:t>Clear </a:t>
            </a:r>
            <a:r>
              <a:rPr lang="en-US" sz="3000" dirty="0" smtClean="0"/>
              <a:t>Case</a:t>
            </a:r>
            <a:endParaRPr lang="en-US" sz="3000" dirty="0"/>
          </a:p>
          <a:p>
            <a:pPr lvl="1"/>
            <a:r>
              <a:rPr lang="en-US" sz="2600" dirty="0" err="1" smtClean="0"/>
              <a:t>En</a:t>
            </a:r>
            <a:r>
              <a:rPr lang="en-US" sz="2600" dirty="0" smtClean="0"/>
              <a:t> </a:t>
            </a:r>
            <a:r>
              <a:rPr lang="en-US" sz="2600" dirty="0" err="1" smtClean="0"/>
              <a:t>nätverksuppkoppling</a:t>
            </a:r>
            <a:r>
              <a:rPr lang="en-US" sz="2600" dirty="0" smtClean="0"/>
              <a:t> till </a:t>
            </a:r>
            <a:r>
              <a:rPr lang="en-US" sz="2600" dirty="0" err="1" smtClean="0"/>
              <a:t>en</a:t>
            </a:r>
            <a:r>
              <a:rPr lang="en-US" sz="2600" dirty="0" smtClean="0"/>
              <a:t> central server </a:t>
            </a:r>
            <a:r>
              <a:rPr lang="en-US" sz="2600" dirty="0" err="1" smtClean="0"/>
              <a:t>behövs</a:t>
            </a:r>
            <a:r>
              <a:rPr lang="en-US" sz="2600" dirty="0" smtClean="0"/>
              <a:t> </a:t>
            </a:r>
            <a:r>
              <a:rPr lang="en-US" sz="2600" dirty="0" err="1" smtClean="0"/>
              <a:t>alltid</a:t>
            </a:r>
            <a:r>
              <a:rPr lang="en-US" sz="2600" dirty="0" smtClean="0"/>
              <a:t>. </a:t>
            </a:r>
            <a:r>
              <a:rPr lang="en-US" sz="2600" dirty="0" smtClean="0"/>
              <a:t> </a:t>
            </a:r>
            <a:r>
              <a:rPr lang="en-US" sz="2600" dirty="0"/>
              <a:t/>
            </a:r>
            <a:br>
              <a:rPr lang="en-US" sz="2600" dirty="0"/>
            </a:br>
            <a:r>
              <a:rPr lang="en-US" sz="2600" dirty="0"/>
              <a:t>             </a:t>
            </a:r>
            <a:br>
              <a:rPr lang="en-US" sz="2600" dirty="0"/>
            </a:br>
            <a:endParaRPr lang="en-US" sz="2600" dirty="0"/>
          </a:p>
        </p:txBody>
      </p:sp>
    </p:spTree>
    <p:extLst>
      <p:ext uri="{BB962C8B-B14F-4D97-AF65-F5344CB8AC3E}">
        <p14:creationId xmlns:p14="http://schemas.microsoft.com/office/powerpoint/2010/main" val="168324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Git’s</a:t>
            </a:r>
            <a:r>
              <a:rPr lang="en-US" dirty="0" smtClean="0"/>
              <a:t> </a:t>
            </a:r>
            <a:r>
              <a:rPr lang="en-US" dirty="0" err="1" smtClean="0"/>
              <a:t>tre</a:t>
            </a:r>
            <a:r>
              <a:rPr lang="en-US" dirty="0" smtClean="0"/>
              <a:t> </a:t>
            </a:r>
            <a:r>
              <a:rPr lang="en-US" dirty="0" err="1" smtClean="0"/>
              <a:t>tillstånd</a:t>
            </a:r>
            <a:endParaRPr lang="sv-SE" dirty="0"/>
          </a:p>
        </p:txBody>
      </p:sp>
      <p:sp>
        <p:nvSpPr>
          <p:cNvPr id="3" name="Content Placeholder 2"/>
          <p:cNvSpPr>
            <a:spLocks noGrp="1"/>
          </p:cNvSpPr>
          <p:nvPr>
            <p:ph idx="1"/>
          </p:nvPr>
        </p:nvSpPr>
        <p:spPr/>
        <p:txBody>
          <a:bodyPr vert="horz" lIns="91440" tIns="45720" rIns="91440" bIns="45720" rtlCol="0" anchor="t">
            <a:normAutofit/>
          </a:bodyPr>
          <a:lstStyle/>
          <a:p>
            <a:r>
              <a:rPr lang="en-US" sz="2600" dirty="0" smtClean="0"/>
              <a:t>Committed </a:t>
            </a:r>
          </a:p>
          <a:p>
            <a:r>
              <a:rPr lang="en-US" sz="2600" dirty="0" smtClean="0"/>
              <a:t>Modified</a:t>
            </a:r>
          </a:p>
          <a:p>
            <a:r>
              <a:rPr lang="en-US" sz="2600" dirty="0" smtClean="0"/>
              <a:t>Staged</a:t>
            </a:r>
            <a:r>
              <a:rPr lang="en-US" sz="2600" dirty="0"/>
              <a:t/>
            </a:r>
            <a:br>
              <a:rPr lang="en-US" sz="2600" dirty="0"/>
            </a:br>
            <a:r>
              <a:rPr lang="en-US" sz="2600" dirty="0"/>
              <a:t>             </a:t>
            </a:r>
            <a:br>
              <a:rPr lang="en-US" sz="2600" dirty="0"/>
            </a:br>
            <a:endParaRPr lang="en-US" sz="2600" dirty="0"/>
          </a:p>
        </p:txBody>
      </p:sp>
    </p:spTree>
    <p:extLst>
      <p:ext uri="{BB962C8B-B14F-4D97-AF65-F5344CB8AC3E}">
        <p14:creationId xmlns:p14="http://schemas.microsoft.com/office/powerpoint/2010/main" val="264540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Git</a:t>
            </a:r>
            <a:r>
              <a:rPr lang="en-US"/>
              <a:t> Basics</a:t>
            </a:r>
            <a:endParaRPr lang="sv-SE"/>
          </a:p>
        </p:txBody>
      </p:sp>
      <p:sp>
        <p:nvSpPr>
          <p:cNvPr id="3" name="Content Placeholder 2"/>
          <p:cNvSpPr>
            <a:spLocks noGrp="1"/>
          </p:cNvSpPr>
          <p:nvPr>
            <p:ph idx="1"/>
          </p:nvPr>
        </p:nvSpPr>
        <p:spPr/>
        <p:txBody>
          <a:bodyPr/>
          <a:lstStyle/>
          <a:p>
            <a:r>
              <a:rPr lang="en-US" sz="3000" dirty="0" err="1" smtClean="0"/>
              <a:t>Huvudelarna</a:t>
            </a:r>
            <a:r>
              <a:rPr lang="en-US" sz="3000" dirty="0" smtClean="0"/>
              <a:t> </a:t>
            </a:r>
            <a:r>
              <a:rPr lang="en-US" sz="3000" dirty="0" err="1" smtClean="0"/>
              <a:t>i</a:t>
            </a:r>
            <a:r>
              <a:rPr lang="en-US" sz="3000" dirty="0" smtClean="0"/>
              <a:t> </a:t>
            </a:r>
            <a:r>
              <a:rPr lang="en-US" sz="3000" dirty="0" err="1" smtClean="0"/>
              <a:t>ett</a:t>
            </a:r>
            <a:r>
              <a:rPr lang="en-US" sz="3000" dirty="0" smtClean="0"/>
              <a:t> </a:t>
            </a:r>
            <a:r>
              <a:rPr lang="en-US" sz="3000" dirty="0" err="1" smtClean="0"/>
              <a:t>Git-projekt</a:t>
            </a:r>
            <a:endParaRPr lang="en-US" sz="3000" dirty="0"/>
          </a:p>
          <a:p>
            <a:endParaRPr lang="en-US" sz="3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282063"/>
            <a:ext cx="6912768" cy="3810663"/>
          </a:xfrm>
          <a:prstGeom prst="rect">
            <a:avLst/>
          </a:prstGeom>
        </p:spPr>
      </p:pic>
    </p:spTree>
    <p:extLst>
      <p:ext uri="{BB962C8B-B14F-4D97-AF65-F5344CB8AC3E}">
        <p14:creationId xmlns:p14="http://schemas.microsoft.com/office/powerpoint/2010/main" val="351952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a:t>
            </a:r>
            <a:r>
              <a:rPr lang="en-US" dirty="0" smtClean="0"/>
              <a:t>Basics(</a:t>
            </a:r>
            <a:r>
              <a:rPr lang="en-US" dirty="0" err="1" smtClean="0"/>
              <a:t>kanske</a:t>
            </a:r>
            <a:r>
              <a:rPr lang="en-US" dirty="0" smtClean="0"/>
              <a:t> ta </a:t>
            </a:r>
            <a:r>
              <a:rPr lang="en-US" dirty="0" err="1" smtClean="0"/>
              <a:t>bort</a:t>
            </a:r>
            <a:r>
              <a:rPr lang="en-US" dirty="0" smtClean="0"/>
              <a:t>)</a:t>
            </a:r>
            <a:endParaRPr lang="sv-SE"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9158" y="1600200"/>
            <a:ext cx="8005684" cy="4525963"/>
          </a:xfrm>
        </p:spPr>
      </p:pic>
    </p:spTree>
    <p:extLst>
      <p:ext uri="{BB962C8B-B14F-4D97-AF65-F5344CB8AC3E}">
        <p14:creationId xmlns:p14="http://schemas.microsoft.com/office/powerpoint/2010/main" val="4261299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687</Words>
  <Application>Microsoft Office PowerPoint</Application>
  <PresentationFormat>On-screen Show (4:3)</PresentationFormat>
  <Paragraphs>76</Paragraphs>
  <Slides>14</Slides>
  <Notes>10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Git</vt:lpstr>
      <vt:lpstr>Git Historia</vt:lpstr>
      <vt:lpstr>Git Basics</vt:lpstr>
      <vt:lpstr>Git Basics</vt:lpstr>
      <vt:lpstr>Git Basics</vt:lpstr>
      <vt:lpstr>Git Basics</vt:lpstr>
      <vt:lpstr>Git’s tre tillstånd</vt:lpstr>
      <vt:lpstr>Git Basics</vt:lpstr>
      <vt:lpstr>Git Basics(kanske ta bort)</vt:lpstr>
      <vt:lpstr>Git Basics(kanske ta bort)</vt:lpstr>
      <vt:lpstr>Git Basics(kanske ta bort)</vt:lpstr>
      <vt:lpstr>Git Basics(kanske ta bort)</vt:lpstr>
      <vt:lpstr>Git Basics</vt:lpstr>
      <vt:lpstr>Git Command 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cp:lastModifiedBy>Per Bergqvist</cp:lastModifiedBy>
  <cp:revision>7</cp:revision>
  <dcterms:modified xsi:type="dcterms:W3CDTF">2017-01-11T18:52:48Z</dcterms:modified>
</cp:coreProperties>
</file>