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8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DCC8A-2466-4902-B15B-A3BCC532E38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9A92F4D-ED3B-46C4-B089-90A1C17BB655}">
      <dgm:prSet phldrT="[Text]"/>
      <dgm:spPr/>
      <dgm:t>
        <a:bodyPr/>
        <a:lstStyle/>
        <a:p>
          <a:r>
            <a:rPr lang="en-US" dirty="0" smtClean="0"/>
            <a:t>ROCC</a:t>
          </a:r>
          <a:endParaRPr lang="en-US" dirty="0"/>
        </a:p>
      </dgm:t>
    </dgm:pt>
    <dgm:pt modelId="{62B4C9EC-BFFC-4D5C-9367-BE5BD2158A1D}" type="parTrans" cxnId="{B358E552-21B1-43A6-AD3C-B45514462915}">
      <dgm:prSet/>
      <dgm:spPr/>
      <dgm:t>
        <a:bodyPr/>
        <a:lstStyle/>
        <a:p>
          <a:endParaRPr lang="en-US"/>
        </a:p>
      </dgm:t>
    </dgm:pt>
    <dgm:pt modelId="{311C0BFD-5245-4375-8FDE-AF7C1383B59D}" type="sibTrans" cxnId="{B358E552-21B1-43A6-AD3C-B45514462915}">
      <dgm:prSet/>
      <dgm:spPr/>
      <dgm:t>
        <a:bodyPr/>
        <a:lstStyle/>
        <a:p>
          <a:endParaRPr lang="en-US"/>
        </a:p>
      </dgm:t>
    </dgm:pt>
    <dgm:pt modelId="{C82CC32D-4886-463C-9700-C261FB7EC995}">
      <dgm:prSet phldrT="[Text]"/>
      <dgm:spPr/>
      <dgm:t>
        <a:bodyPr/>
        <a:lstStyle/>
        <a:p>
          <a:r>
            <a:rPr lang="en-US" dirty="0" smtClean="0"/>
            <a:t>maximizes the Relevance </a:t>
          </a:r>
          <a:endParaRPr lang="en-US" dirty="0"/>
        </a:p>
      </dgm:t>
    </dgm:pt>
    <dgm:pt modelId="{631F3D37-D515-47F8-ABAB-02B564F35C75}" type="parTrans" cxnId="{39D39A84-A1A9-4AE5-811D-DBE424013E19}">
      <dgm:prSet/>
      <dgm:spPr/>
      <dgm:t>
        <a:bodyPr/>
        <a:lstStyle/>
        <a:p>
          <a:endParaRPr lang="en-US"/>
        </a:p>
      </dgm:t>
    </dgm:pt>
    <dgm:pt modelId="{344E0748-3B21-4F62-8588-B69100C086E2}" type="sibTrans" cxnId="{39D39A84-A1A9-4AE5-811D-DBE424013E19}">
      <dgm:prSet/>
      <dgm:spPr/>
      <dgm:t>
        <a:bodyPr/>
        <a:lstStyle/>
        <a:p>
          <a:endParaRPr lang="en-US"/>
        </a:p>
      </dgm:t>
    </dgm:pt>
    <dgm:pt modelId="{B8F7ABB4-38CC-4D25-92B0-19977FE38258}">
      <dgm:prSet phldrT="[Text]"/>
      <dgm:spPr/>
      <dgm:t>
        <a:bodyPr/>
        <a:lstStyle/>
        <a:p>
          <a:r>
            <a:rPr lang="en-US" dirty="0" smtClean="0"/>
            <a:t>minimizes the lexical Overlap </a:t>
          </a:r>
          <a:endParaRPr lang="en-US" dirty="0"/>
        </a:p>
      </dgm:t>
    </dgm:pt>
    <dgm:pt modelId="{5D6ACC52-7178-4B9C-90EC-3709DC8A7FCA}" type="parTrans" cxnId="{B6F4D79B-8ABC-4D41-8364-D6087D3F0953}">
      <dgm:prSet/>
      <dgm:spPr/>
      <dgm:t>
        <a:bodyPr/>
        <a:lstStyle/>
        <a:p>
          <a:endParaRPr lang="en-US"/>
        </a:p>
      </dgm:t>
    </dgm:pt>
    <dgm:pt modelId="{E0AD68A2-F6DF-46BC-9F89-E680532CDBD2}" type="sibTrans" cxnId="{B6F4D79B-8ABC-4D41-8364-D6087D3F0953}">
      <dgm:prSet/>
      <dgm:spPr/>
      <dgm:t>
        <a:bodyPr/>
        <a:lstStyle/>
        <a:p>
          <a:endParaRPr lang="en-US"/>
        </a:p>
      </dgm:t>
    </dgm:pt>
    <dgm:pt modelId="{D2C101C8-EE8F-4BB1-B1D6-E15FF96EB22C}">
      <dgm:prSet phldrT="[Text]"/>
      <dgm:spPr/>
      <dgm:t>
        <a:bodyPr/>
        <a:lstStyle/>
        <a:p>
          <a:r>
            <a:rPr lang="en-US" dirty="0" smtClean="0"/>
            <a:t>maximizes the lexical Coverage for Answer</a:t>
          </a:r>
          <a:endParaRPr lang="en-US" dirty="0"/>
        </a:p>
      </dgm:t>
    </dgm:pt>
    <dgm:pt modelId="{75CA47D5-1284-425C-8EE9-D3C2A92E0789}" type="parTrans" cxnId="{68529124-D29B-4E9C-839D-0EED6E2D765E}">
      <dgm:prSet/>
      <dgm:spPr/>
      <dgm:t>
        <a:bodyPr/>
        <a:lstStyle/>
        <a:p>
          <a:endParaRPr lang="en-US"/>
        </a:p>
      </dgm:t>
    </dgm:pt>
    <dgm:pt modelId="{C31D6BC9-58C9-4B30-927F-1AEEF812F5D2}" type="sibTrans" cxnId="{68529124-D29B-4E9C-839D-0EED6E2D765E}">
      <dgm:prSet/>
      <dgm:spPr/>
      <dgm:t>
        <a:bodyPr/>
        <a:lstStyle/>
        <a:p>
          <a:endParaRPr lang="en-US"/>
        </a:p>
      </dgm:t>
    </dgm:pt>
    <dgm:pt modelId="{A9FF0945-B5B5-4548-A0CD-EC5FBFD19B86}">
      <dgm:prSet phldrT="[Text]"/>
      <dgm:spPr/>
      <dgm:t>
        <a:bodyPr/>
        <a:lstStyle/>
        <a:p>
          <a:r>
            <a:rPr lang="en-US" dirty="0" smtClean="0"/>
            <a:t>maximizes the lexical Coverage for Question</a:t>
          </a:r>
          <a:endParaRPr lang="en-US" dirty="0"/>
        </a:p>
      </dgm:t>
    </dgm:pt>
    <dgm:pt modelId="{DB00C9C4-EE09-468B-809E-544F32B2A8E3}" type="parTrans" cxnId="{7532FD69-2944-42B2-A7B1-5363EC17D21D}">
      <dgm:prSet/>
      <dgm:spPr/>
      <dgm:t>
        <a:bodyPr/>
        <a:lstStyle/>
        <a:p>
          <a:endParaRPr lang="en-US"/>
        </a:p>
      </dgm:t>
    </dgm:pt>
    <dgm:pt modelId="{E30BC174-80EE-4EC0-B702-18C0729AEE0C}" type="sibTrans" cxnId="{7532FD69-2944-42B2-A7B1-5363EC17D21D}">
      <dgm:prSet/>
      <dgm:spPr/>
      <dgm:t>
        <a:bodyPr/>
        <a:lstStyle/>
        <a:p>
          <a:endParaRPr lang="en-US"/>
        </a:p>
      </dgm:t>
    </dgm:pt>
    <dgm:pt modelId="{5FF07491-02FD-4C48-9624-6B594A17B078}" type="pres">
      <dgm:prSet presAssocID="{3D0DCC8A-2466-4902-B15B-A3BCC532E38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EDC15-30F2-453A-95C0-9D2243CCBD9C}" type="pres">
      <dgm:prSet presAssocID="{79A92F4D-ED3B-46C4-B089-90A1C17BB655}" presName="centerShape" presStyleLbl="node0" presStyleIdx="0" presStyleCnt="1"/>
      <dgm:spPr/>
      <dgm:t>
        <a:bodyPr/>
        <a:lstStyle/>
        <a:p>
          <a:endParaRPr lang="en-US"/>
        </a:p>
      </dgm:t>
    </dgm:pt>
    <dgm:pt modelId="{FF026A57-5C28-47D1-AEC4-53042BA4CCCC}" type="pres">
      <dgm:prSet presAssocID="{631F3D37-D515-47F8-ABAB-02B564F35C75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D714AB8-52B2-4A88-96DE-F543EBF07EDA}" type="pres">
      <dgm:prSet presAssocID="{631F3D37-D515-47F8-ABAB-02B564F35C7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73A2C8C-198A-4A7E-9EF9-31679E0F7298}" type="pres">
      <dgm:prSet presAssocID="{C82CC32D-4886-463C-9700-C261FB7EC9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8BA90-E734-4ECE-BA59-EC19E5593C59}" type="pres">
      <dgm:prSet presAssocID="{5D6ACC52-7178-4B9C-90EC-3709DC8A7FC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72B32C0-7578-412F-AB35-890BCE8D902F}" type="pres">
      <dgm:prSet presAssocID="{5D6ACC52-7178-4B9C-90EC-3709DC8A7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AA463F3-8926-480A-8A07-33B94584F746}" type="pres">
      <dgm:prSet presAssocID="{B8F7ABB4-38CC-4D25-92B0-19977FE382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ED2F6-D915-4CBC-872C-E56078D33E9E}" type="pres">
      <dgm:prSet presAssocID="{75CA47D5-1284-425C-8EE9-D3C2A92E078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089C448-7449-470E-BB7A-5C7E5F45D3D9}" type="pres">
      <dgm:prSet presAssocID="{75CA47D5-1284-425C-8EE9-D3C2A92E078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E799DDC-60CC-4CC6-BECF-0E8D6708A8EB}" type="pres">
      <dgm:prSet presAssocID="{D2C101C8-EE8F-4BB1-B1D6-E15FF96EB2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155E7-CDAE-4D9E-A0A0-6539C7BF39CD}" type="pres">
      <dgm:prSet presAssocID="{DB00C9C4-EE09-468B-809E-544F32B2A8E3}" presName="parTrans" presStyleLbl="sibTrans2D1" presStyleIdx="3" presStyleCnt="4"/>
      <dgm:spPr/>
      <dgm:t>
        <a:bodyPr/>
        <a:lstStyle/>
        <a:p>
          <a:endParaRPr lang="en-US"/>
        </a:p>
      </dgm:t>
    </dgm:pt>
    <dgm:pt modelId="{C9A95045-A2F4-4943-9E7E-BE7518ACADFD}" type="pres">
      <dgm:prSet presAssocID="{DB00C9C4-EE09-468B-809E-544F32B2A8E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B88203D-96E8-42D3-A7B6-080A05714233}" type="pres">
      <dgm:prSet presAssocID="{A9FF0945-B5B5-4548-A0CD-EC5FBFD19B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CB893-A792-41B1-9BBF-25946107E5CA}" type="presOf" srcId="{79A92F4D-ED3B-46C4-B089-90A1C17BB655}" destId="{845EDC15-30F2-453A-95C0-9D2243CCBD9C}" srcOrd="0" destOrd="0" presId="urn:microsoft.com/office/officeart/2005/8/layout/radial5"/>
    <dgm:cxn modelId="{FC2BB15F-5B4A-4D4E-80A0-A88C0AAC02C2}" type="presOf" srcId="{C82CC32D-4886-463C-9700-C261FB7EC995}" destId="{573A2C8C-198A-4A7E-9EF9-31679E0F7298}" srcOrd="0" destOrd="0" presId="urn:microsoft.com/office/officeart/2005/8/layout/radial5"/>
    <dgm:cxn modelId="{3C6CE277-ACE4-4251-A445-150CB2ACC163}" type="presOf" srcId="{3D0DCC8A-2466-4902-B15B-A3BCC532E383}" destId="{5FF07491-02FD-4C48-9624-6B594A17B078}" srcOrd="0" destOrd="0" presId="urn:microsoft.com/office/officeart/2005/8/layout/radial5"/>
    <dgm:cxn modelId="{B358E552-21B1-43A6-AD3C-B45514462915}" srcId="{3D0DCC8A-2466-4902-B15B-A3BCC532E383}" destId="{79A92F4D-ED3B-46C4-B089-90A1C17BB655}" srcOrd="0" destOrd="0" parTransId="{62B4C9EC-BFFC-4D5C-9367-BE5BD2158A1D}" sibTransId="{311C0BFD-5245-4375-8FDE-AF7C1383B59D}"/>
    <dgm:cxn modelId="{43DF9A31-CB17-46CD-82B3-479C9B540ABC}" type="presOf" srcId="{DB00C9C4-EE09-468B-809E-544F32B2A8E3}" destId="{C9A95045-A2F4-4943-9E7E-BE7518ACADFD}" srcOrd="1" destOrd="0" presId="urn:microsoft.com/office/officeart/2005/8/layout/radial5"/>
    <dgm:cxn modelId="{3524302D-EE46-4693-8C6B-2043FC2D5AB0}" type="presOf" srcId="{A9FF0945-B5B5-4548-A0CD-EC5FBFD19B86}" destId="{EB88203D-96E8-42D3-A7B6-080A05714233}" srcOrd="0" destOrd="0" presId="urn:microsoft.com/office/officeart/2005/8/layout/radial5"/>
    <dgm:cxn modelId="{68529124-D29B-4E9C-839D-0EED6E2D765E}" srcId="{79A92F4D-ED3B-46C4-B089-90A1C17BB655}" destId="{D2C101C8-EE8F-4BB1-B1D6-E15FF96EB22C}" srcOrd="2" destOrd="0" parTransId="{75CA47D5-1284-425C-8EE9-D3C2A92E0789}" sibTransId="{C31D6BC9-58C9-4B30-927F-1AEEF812F5D2}"/>
    <dgm:cxn modelId="{36DB95D8-4BD2-4A14-8F8E-401B2397278D}" type="presOf" srcId="{5D6ACC52-7178-4B9C-90EC-3709DC8A7FCA}" destId="{072B32C0-7578-412F-AB35-890BCE8D902F}" srcOrd="1" destOrd="0" presId="urn:microsoft.com/office/officeart/2005/8/layout/radial5"/>
    <dgm:cxn modelId="{B6F4D79B-8ABC-4D41-8364-D6087D3F0953}" srcId="{79A92F4D-ED3B-46C4-B089-90A1C17BB655}" destId="{B8F7ABB4-38CC-4D25-92B0-19977FE38258}" srcOrd="1" destOrd="0" parTransId="{5D6ACC52-7178-4B9C-90EC-3709DC8A7FCA}" sibTransId="{E0AD68A2-F6DF-46BC-9F89-E680532CDBD2}"/>
    <dgm:cxn modelId="{7532FD69-2944-42B2-A7B1-5363EC17D21D}" srcId="{79A92F4D-ED3B-46C4-B089-90A1C17BB655}" destId="{A9FF0945-B5B5-4548-A0CD-EC5FBFD19B86}" srcOrd="3" destOrd="0" parTransId="{DB00C9C4-EE09-468B-809E-544F32B2A8E3}" sibTransId="{E30BC174-80EE-4EC0-B702-18C0729AEE0C}"/>
    <dgm:cxn modelId="{6F91AEA6-90AD-4F1D-97BC-3EDA3965DF79}" type="presOf" srcId="{75CA47D5-1284-425C-8EE9-D3C2A92E0789}" destId="{84AED2F6-D915-4CBC-872C-E56078D33E9E}" srcOrd="0" destOrd="0" presId="urn:microsoft.com/office/officeart/2005/8/layout/radial5"/>
    <dgm:cxn modelId="{A95A9E04-5B91-4EDD-8B68-A42E38894D97}" type="presOf" srcId="{5D6ACC52-7178-4B9C-90EC-3709DC8A7FCA}" destId="{5FC8BA90-E734-4ECE-BA59-EC19E5593C59}" srcOrd="0" destOrd="0" presId="urn:microsoft.com/office/officeart/2005/8/layout/radial5"/>
    <dgm:cxn modelId="{A9051E5D-2C31-4FF2-A439-F46D90FE7646}" type="presOf" srcId="{631F3D37-D515-47F8-ABAB-02B564F35C75}" destId="{FF026A57-5C28-47D1-AEC4-53042BA4CCCC}" srcOrd="0" destOrd="0" presId="urn:microsoft.com/office/officeart/2005/8/layout/radial5"/>
    <dgm:cxn modelId="{DB40571D-FF6C-424E-B651-D8FBB115191B}" type="presOf" srcId="{75CA47D5-1284-425C-8EE9-D3C2A92E0789}" destId="{E089C448-7449-470E-BB7A-5C7E5F45D3D9}" srcOrd="1" destOrd="0" presId="urn:microsoft.com/office/officeart/2005/8/layout/radial5"/>
    <dgm:cxn modelId="{976F067C-C670-4E18-A03E-924A471ED677}" type="presOf" srcId="{D2C101C8-EE8F-4BB1-B1D6-E15FF96EB22C}" destId="{4E799DDC-60CC-4CC6-BECF-0E8D6708A8EB}" srcOrd="0" destOrd="0" presId="urn:microsoft.com/office/officeart/2005/8/layout/radial5"/>
    <dgm:cxn modelId="{682C3191-D498-4768-AF41-99F9FED42319}" type="presOf" srcId="{DB00C9C4-EE09-468B-809E-544F32B2A8E3}" destId="{729155E7-CDAE-4D9E-A0A0-6539C7BF39CD}" srcOrd="0" destOrd="0" presId="urn:microsoft.com/office/officeart/2005/8/layout/radial5"/>
    <dgm:cxn modelId="{159043ED-32D5-49B2-BDA9-F8A48F179EF8}" type="presOf" srcId="{B8F7ABB4-38CC-4D25-92B0-19977FE38258}" destId="{CAA463F3-8926-480A-8A07-33B94584F746}" srcOrd="0" destOrd="0" presId="urn:microsoft.com/office/officeart/2005/8/layout/radial5"/>
    <dgm:cxn modelId="{39D39A84-A1A9-4AE5-811D-DBE424013E19}" srcId="{79A92F4D-ED3B-46C4-B089-90A1C17BB655}" destId="{C82CC32D-4886-463C-9700-C261FB7EC995}" srcOrd="0" destOrd="0" parTransId="{631F3D37-D515-47F8-ABAB-02B564F35C75}" sibTransId="{344E0748-3B21-4F62-8588-B69100C086E2}"/>
    <dgm:cxn modelId="{F77A65B8-0CF6-493B-ACB8-959ACA6530A8}" type="presOf" srcId="{631F3D37-D515-47F8-ABAB-02B564F35C75}" destId="{CD714AB8-52B2-4A88-96DE-F543EBF07EDA}" srcOrd="1" destOrd="0" presId="urn:microsoft.com/office/officeart/2005/8/layout/radial5"/>
    <dgm:cxn modelId="{08BD3823-E223-4385-ACD1-F6FBECD88793}" type="presParOf" srcId="{5FF07491-02FD-4C48-9624-6B594A17B078}" destId="{845EDC15-30F2-453A-95C0-9D2243CCBD9C}" srcOrd="0" destOrd="0" presId="urn:microsoft.com/office/officeart/2005/8/layout/radial5"/>
    <dgm:cxn modelId="{536DF4D8-BFC5-49E0-8062-86D3E0948D7B}" type="presParOf" srcId="{5FF07491-02FD-4C48-9624-6B594A17B078}" destId="{FF026A57-5C28-47D1-AEC4-53042BA4CCCC}" srcOrd="1" destOrd="0" presId="urn:microsoft.com/office/officeart/2005/8/layout/radial5"/>
    <dgm:cxn modelId="{03DFF08E-D5FF-4D85-981B-1B1B585E1729}" type="presParOf" srcId="{FF026A57-5C28-47D1-AEC4-53042BA4CCCC}" destId="{CD714AB8-52B2-4A88-96DE-F543EBF07EDA}" srcOrd="0" destOrd="0" presId="urn:microsoft.com/office/officeart/2005/8/layout/radial5"/>
    <dgm:cxn modelId="{8A519C18-D3C4-4B37-AF00-2B9347C5F8BA}" type="presParOf" srcId="{5FF07491-02FD-4C48-9624-6B594A17B078}" destId="{573A2C8C-198A-4A7E-9EF9-31679E0F7298}" srcOrd="2" destOrd="0" presId="urn:microsoft.com/office/officeart/2005/8/layout/radial5"/>
    <dgm:cxn modelId="{43098034-C688-4C99-BAF5-B842194CDFB4}" type="presParOf" srcId="{5FF07491-02FD-4C48-9624-6B594A17B078}" destId="{5FC8BA90-E734-4ECE-BA59-EC19E5593C59}" srcOrd="3" destOrd="0" presId="urn:microsoft.com/office/officeart/2005/8/layout/radial5"/>
    <dgm:cxn modelId="{D6875B73-4D8B-473B-9F6F-BD83302A558F}" type="presParOf" srcId="{5FC8BA90-E734-4ECE-BA59-EC19E5593C59}" destId="{072B32C0-7578-412F-AB35-890BCE8D902F}" srcOrd="0" destOrd="0" presId="urn:microsoft.com/office/officeart/2005/8/layout/radial5"/>
    <dgm:cxn modelId="{310FC0BF-089C-4D26-B170-A434393EC071}" type="presParOf" srcId="{5FF07491-02FD-4C48-9624-6B594A17B078}" destId="{CAA463F3-8926-480A-8A07-33B94584F746}" srcOrd="4" destOrd="0" presId="urn:microsoft.com/office/officeart/2005/8/layout/radial5"/>
    <dgm:cxn modelId="{55E7B364-6B75-4BFA-B8F9-74FD9EBB87AE}" type="presParOf" srcId="{5FF07491-02FD-4C48-9624-6B594A17B078}" destId="{84AED2F6-D915-4CBC-872C-E56078D33E9E}" srcOrd="5" destOrd="0" presId="urn:microsoft.com/office/officeart/2005/8/layout/radial5"/>
    <dgm:cxn modelId="{532A825E-0822-4E28-8E56-C51A759475CC}" type="presParOf" srcId="{84AED2F6-D915-4CBC-872C-E56078D33E9E}" destId="{E089C448-7449-470E-BB7A-5C7E5F45D3D9}" srcOrd="0" destOrd="0" presId="urn:microsoft.com/office/officeart/2005/8/layout/radial5"/>
    <dgm:cxn modelId="{C648DE0A-F594-4AC9-BD5D-9F0A83143889}" type="presParOf" srcId="{5FF07491-02FD-4C48-9624-6B594A17B078}" destId="{4E799DDC-60CC-4CC6-BECF-0E8D6708A8EB}" srcOrd="6" destOrd="0" presId="urn:microsoft.com/office/officeart/2005/8/layout/radial5"/>
    <dgm:cxn modelId="{AAF772BB-0BEE-4FEA-AA90-D85DC1BC1775}" type="presParOf" srcId="{5FF07491-02FD-4C48-9624-6B594A17B078}" destId="{729155E7-CDAE-4D9E-A0A0-6539C7BF39CD}" srcOrd="7" destOrd="0" presId="urn:microsoft.com/office/officeart/2005/8/layout/radial5"/>
    <dgm:cxn modelId="{207D56A6-3619-40BD-BEA2-0E31913B8DEA}" type="presParOf" srcId="{729155E7-CDAE-4D9E-A0A0-6539C7BF39CD}" destId="{C9A95045-A2F4-4943-9E7E-BE7518ACADFD}" srcOrd="0" destOrd="0" presId="urn:microsoft.com/office/officeart/2005/8/layout/radial5"/>
    <dgm:cxn modelId="{9CA6390D-CA72-4AEE-ACAC-94F77F4010F4}" type="presParOf" srcId="{5FF07491-02FD-4C48-9624-6B594A17B078}" destId="{EB88203D-96E8-42D3-A7B6-080A0571423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1250B-8D9B-4379-83A7-871E39B2FBBD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5230F7-1414-43A4-88E5-62A32037767A}">
      <dgm:prSet phldrT="[Text]"/>
      <dgm:spPr/>
      <dgm:t>
        <a:bodyPr/>
        <a:lstStyle/>
        <a:p>
          <a:r>
            <a:rPr lang="en-IN" dirty="0" smtClean="0"/>
            <a:t>ADVANTAGES OF ROCC:</a:t>
          </a:r>
          <a:endParaRPr lang="en-US" dirty="0"/>
        </a:p>
      </dgm:t>
    </dgm:pt>
    <dgm:pt modelId="{E0F9A368-2A6D-4E2C-9E71-0DB9DF87EB26}" type="parTrans" cxnId="{C94B409F-1BB9-4AB2-9CA5-3CC04B8857DC}">
      <dgm:prSet/>
      <dgm:spPr/>
      <dgm:t>
        <a:bodyPr/>
        <a:lstStyle/>
        <a:p>
          <a:endParaRPr lang="en-US"/>
        </a:p>
      </dgm:t>
    </dgm:pt>
    <dgm:pt modelId="{65492D9A-E483-4821-A8F0-BAF85835EB1F}" type="sibTrans" cxnId="{C94B409F-1BB9-4AB2-9CA5-3CC04B8857DC}">
      <dgm:prSet/>
      <dgm:spPr/>
      <dgm:t>
        <a:bodyPr/>
        <a:lstStyle/>
        <a:p>
          <a:endParaRPr lang="en-US"/>
        </a:p>
      </dgm:t>
    </dgm:pt>
    <dgm:pt modelId="{54539EAF-F80B-4193-995F-C26AAE422307}">
      <dgm:prSet phldrT="[Text]"/>
      <dgm:spPr/>
      <dgm:t>
        <a:bodyPr/>
        <a:lstStyle/>
        <a:p>
          <a:r>
            <a:rPr lang="en-IN" dirty="0" smtClean="0"/>
            <a:t>This approach does not require </a:t>
          </a:r>
          <a:r>
            <a:rPr lang="en-US" dirty="0" smtClean="0"/>
            <a:t>any training data for justification selection. Unlike approaches that rely on structured KBs, which are expensive to create.</a:t>
          </a:r>
          <a:endParaRPr lang="en-US" dirty="0"/>
        </a:p>
      </dgm:t>
    </dgm:pt>
    <dgm:pt modelId="{704948DF-C5C5-4A85-8D51-357E0D839FE2}" type="parTrans" cxnId="{F4617380-17DF-4363-8B02-C2F88D360494}">
      <dgm:prSet/>
      <dgm:spPr/>
      <dgm:t>
        <a:bodyPr/>
        <a:lstStyle/>
        <a:p>
          <a:endParaRPr lang="en-US"/>
        </a:p>
      </dgm:t>
    </dgm:pt>
    <dgm:pt modelId="{B48A1555-0A89-4315-BC70-F6A3FB704BA4}" type="sibTrans" cxnId="{F4617380-17DF-4363-8B02-C2F88D360494}">
      <dgm:prSet/>
      <dgm:spPr/>
      <dgm:t>
        <a:bodyPr/>
        <a:lstStyle/>
        <a:p>
          <a:endParaRPr lang="en-US"/>
        </a:p>
      </dgm:t>
    </dgm:pt>
    <dgm:pt modelId="{853374DB-79EA-4392-A51D-68C8AD203A04}">
      <dgm:prSet phldrT="[Text]"/>
      <dgm:spPr/>
      <dgm:t>
        <a:bodyPr/>
        <a:lstStyle/>
        <a:p>
          <a:r>
            <a:rPr lang="en-US" dirty="0" smtClean="0"/>
            <a:t>ROCC can be coupled with any supervised QA approach that can use the selected justification sentences as additional signal.</a:t>
          </a:r>
          <a:endParaRPr lang="en-US" dirty="0"/>
        </a:p>
      </dgm:t>
    </dgm:pt>
    <dgm:pt modelId="{DF6203D1-1AE8-41AF-A537-B7E339E460E4}" type="parTrans" cxnId="{CEA5A7ED-9936-440C-9496-67E03242C21B}">
      <dgm:prSet/>
      <dgm:spPr/>
      <dgm:t>
        <a:bodyPr/>
        <a:lstStyle/>
        <a:p>
          <a:endParaRPr lang="en-US"/>
        </a:p>
      </dgm:t>
    </dgm:pt>
    <dgm:pt modelId="{DC870061-E3B6-4D2F-8752-C5B7B9DF8591}" type="sibTrans" cxnId="{CEA5A7ED-9936-440C-9496-67E03242C21B}">
      <dgm:prSet/>
      <dgm:spPr/>
      <dgm:t>
        <a:bodyPr/>
        <a:lstStyle/>
        <a:p>
          <a:endParaRPr lang="en-US"/>
        </a:p>
      </dgm:t>
    </dgm:pt>
    <dgm:pt modelId="{4A8BC41E-22B7-4D84-AD52-F48B8770AB45}" type="pres">
      <dgm:prSet presAssocID="{D8C1250B-8D9B-4379-83A7-871E39B2FBB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912B85-9DB8-4513-B1D4-5CB1754519FE}" type="pres">
      <dgm:prSet presAssocID="{CE5230F7-1414-43A4-88E5-62A32037767A}" presName="root" presStyleCnt="0">
        <dgm:presLayoutVars>
          <dgm:chMax/>
          <dgm:chPref val="4"/>
        </dgm:presLayoutVars>
      </dgm:prSet>
      <dgm:spPr/>
    </dgm:pt>
    <dgm:pt modelId="{32E2F943-6AD0-4791-92D3-53815ECACEE1}" type="pres">
      <dgm:prSet presAssocID="{CE5230F7-1414-43A4-88E5-62A32037767A}" presName="rootComposite" presStyleCnt="0">
        <dgm:presLayoutVars/>
      </dgm:prSet>
      <dgm:spPr/>
    </dgm:pt>
    <dgm:pt modelId="{0EA852EB-DAE8-40ED-9323-6A0BCA9379A4}" type="pres">
      <dgm:prSet presAssocID="{CE5230F7-1414-43A4-88E5-62A32037767A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2BA2387-CA6B-4815-BD2D-FAC383DD193E}" type="pres">
      <dgm:prSet presAssocID="{CE5230F7-1414-43A4-88E5-62A32037767A}" presName="childShape" presStyleCnt="0">
        <dgm:presLayoutVars>
          <dgm:chMax val="0"/>
          <dgm:chPref val="0"/>
        </dgm:presLayoutVars>
      </dgm:prSet>
      <dgm:spPr/>
    </dgm:pt>
    <dgm:pt modelId="{ED4900C1-B6F8-455E-A87A-65B872519963}" type="pres">
      <dgm:prSet presAssocID="{54539EAF-F80B-4193-995F-C26AAE422307}" presName="childComposite" presStyleCnt="0">
        <dgm:presLayoutVars>
          <dgm:chMax val="0"/>
          <dgm:chPref val="0"/>
        </dgm:presLayoutVars>
      </dgm:prSet>
      <dgm:spPr/>
    </dgm:pt>
    <dgm:pt modelId="{FDCAB66C-AA92-4BFB-AE54-E41C05B9118E}" type="pres">
      <dgm:prSet presAssocID="{54539EAF-F80B-4193-995F-C26AAE422307}" presName="Image" presStyleLbl="node1" presStyleIdx="0" presStyleCnt="2" custFlipVert="1" custScaleX="3309" custScaleY="17723" custLinFactX="4041" custLinFactNeighborX="100000" custLinFactNeighborY="2931"/>
      <dgm:spPr/>
    </dgm:pt>
    <dgm:pt modelId="{B039B981-2B39-4461-AB1B-194B5E913D80}" type="pres">
      <dgm:prSet presAssocID="{54539EAF-F80B-4193-995F-C26AAE422307}" presName="childText" presStyleLbl="lnNode1" presStyleIdx="0" presStyleCnt="2" custScaleX="111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1DD1F-5CAB-4E9B-98DB-52DAB071CCE6}" type="pres">
      <dgm:prSet presAssocID="{853374DB-79EA-4392-A51D-68C8AD203A04}" presName="childComposite" presStyleCnt="0">
        <dgm:presLayoutVars>
          <dgm:chMax val="0"/>
          <dgm:chPref val="0"/>
        </dgm:presLayoutVars>
      </dgm:prSet>
      <dgm:spPr/>
    </dgm:pt>
    <dgm:pt modelId="{EB1A8D51-B3D3-4437-9D5B-DAABCEB4AE26}" type="pres">
      <dgm:prSet presAssocID="{853374DB-79EA-4392-A51D-68C8AD203A04}" presName="Image" presStyleLbl="node1" presStyleIdx="1" presStyleCnt="2" custFlipVert="1" custFlipHor="0" custScaleX="15741" custScaleY="6926" custLinFactX="9170" custLinFactNeighborX="100000" custLinFactNeighborY="2762"/>
      <dgm:spPr/>
    </dgm:pt>
    <dgm:pt modelId="{9FF19471-47F4-40F1-A58B-D52E663D83F5}" type="pres">
      <dgm:prSet presAssocID="{853374DB-79EA-4392-A51D-68C8AD203A04}" presName="childText" presStyleLbl="lnNode1" presStyleIdx="1" presStyleCnt="2" custScaleX="1111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17380-17DF-4363-8B02-C2F88D360494}" srcId="{CE5230F7-1414-43A4-88E5-62A32037767A}" destId="{54539EAF-F80B-4193-995F-C26AAE422307}" srcOrd="0" destOrd="0" parTransId="{704948DF-C5C5-4A85-8D51-357E0D839FE2}" sibTransId="{B48A1555-0A89-4315-BC70-F6A3FB704BA4}"/>
    <dgm:cxn modelId="{C94B409F-1BB9-4AB2-9CA5-3CC04B8857DC}" srcId="{D8C1250B-8D9B-4379-83A7-871E39B2FBBD}" destId="{CE5230F7-1414-43A4-88E5-62A32037767A}" srcOrd="0" destOrd="0" parTransId="{E0F9A368-2A6D-4E2C-9E71-0DB9DF87EB26}" sibTransId="{65492D9A-E483-4821-A8F0-BAF85835EB1F}"/>
    <dgm:cxn modelId="{406CE1F4-981D-4483-B7C6-DAF4C750CC4B}" type="presOf" srcId="{853374DB-79EA-4392-A51D-68C8AD203A04}" destId="{9FF19471-47F4-40F1-A58B-D52E663D83F5}" srcOrd="0" destOrd="0" presId="urn:microsoft.com/office/officeart/2008/layout/PictureAccentList"/>
    <dgm:cxn modelId="{F7A1CE53-B80F-47FD-8B6D-8AF0A2D8929F}" type="presOf" srcId="{D8C1250B-8D9B-4379-83A7-871E39B2FBBD}" destId="{4A8BC41E-22B7-4D84-AD52-F48B8770AB45}" srcOrd="0" destOrd="0" presId="urn:microsoft.com/office/officeart/2008/layout/PictureAccentList"/>
    <dgm:cxn modelId="{C87ACC03-A8DF-48FC-BA03-A494E0B333B2}" type="presOf" srcId="{CE5230F7-1414-43A4-88E5-62A32037767A}" destId="{0EA852EB-DAE8-40ED-9323-6A0BCA9379A4}" srcOrd="0" destOrd="0" presId="urn:microsoft.com/office/officeart/2008/layout/PictureAccentList"/>
    <dgm:cxn modelId="{CEA5A7ED-9936-440C-9496-67E03242C21B}" srcId="{CE5230F7-1414-43A4-88E5-62A32037767A}" destId="{853374DB-79EA-4392-A51D-68C8AD203A04}" srcOrd="1" destOrd="0" parTransId="{DF6203D1-1AE8-41AF-A537-B7E339E460E4}" sibTransId="{DC870061-E3B6-4D2F-8752-C5B7B9DF8591}"/>
    <dgm:cxn modelId="{B43D3B68-8ED2-4622-89E0-752E5BD86582}" type="presOf" srcId="{54539EAF-F80B-4193-995F-C26AAE422307}" destId="{B039B981-2B39-4461-AB1B-194B5E913D80}" srcOrd="0" destOrd="0" presId="urn:microsoft.com/office/officeart/2008/layout/PictureAccentList"/>
    <dgm:cxn modelId="{EDB7911F-80E7-42AA-A3D5-6EE61B32F8A5}" type="presParOf" srcId="{4A8BC41E-22B7-4D84-AD52-F48B8770AB45}" destId="{37912B85-9DB8-4513-B1D4-5CB1754519FE}" srcOrd="0" destOrd="0" presId="urn:microsoft.com/office/officeart/2008/layout/PictureAccentList"/>
    <dgm:cxn modelId="{ECA58E64-B928-40A1-AD76-AB70D8B6B6BD}" type="presParOf" srcId="{37912B85-9DB8-4513-B1D4-5CB1754519FE}" destId="{32E2F943-6AD0-4791-92D3-53815ECACEE1}" srcOrd="0" destOrd="0" presId="urn:microsoft.com/office/officeart/2008/layout/PictureAccentList"/>
    <dgm:cxn modelId="{F1478443-03BB-4949-A36B-EF984943BD2F}" type="presParOf" srcId="{32E2F943-6AD0-4791-92D3-53815ECACEE1}" destId="{0EA852EB-DAE8-40ED-9323-6A0BCA9379A4}" srcOrd="0" destOrd="0" presId="urn:microsoft.com/office/officeart/2008/layout/PictureAccentList"/>
    <dgm:cxn modelId="{DF1CC594-CA53-4D34-A73A-559C49EB7BC4}" type="presParOf" srcId="{37912B85-9DB8-4513-B1D4-5CB1754519FE}" destId="{92BA2387-CA6B-4815-BD2D-FAC383DD193E}" srcOrd="1" destOrd="0" presId="urn:microsoft.com/office/officeart/2008/layout/PictureAccentList"/>
    <dgm:cxn modelId="{22D2FFCE-1492-477A-BA4D-B0AB83377C7E}" type="presParOf" srcId="{92BA2387-CA6B-4815-BD2D-FAC383DD193E}" destId="{ED4900C1-B6F8-455E-A87A-65B872519963}" srcOrd="0" destOrd="0" presId="urn:microsoft.com/office/officeart/2008/layout/PictureAccentList"/>
    <dgm:cxn modelId="{CC3A4326-A3FB-4D5D-955B-49E5C058C1AF}" type="presParOf" srcId="{ED4900C1-B6F8-455E-A87A-65B872519963}" destId="{FDCAB66C-AA92-4BFB-AE54-E41C05B9118E}" srcOrd="0" destOrd="0" presId="urn:microsoft.com/office/officeart/2008/layout/PictureAccentList"/>
    <dgm:cxn modelId="{CCDF1FFC-2B8B-4D68-A48C-FA9A1BF39298}" type="presParOf" srcId="{ED4900C1-B6F8-455E-A87A-65B872519963}" destId="{B039B981-2B39-4461-AB1B-194B5E913D80}" srcOrd="1" destOrd="0" presId="urn:microsoft.com/office/officeart/2008/layout/PictureAccentList"/>
    <dgm:cxn modelId="{0170CA61-66C0-45E8-8D18-173CF2B3B0EB}" type="presParOf" srcId="{92BA2387-CA6B-4815-BD2D-FAC383DD193E}" destId="{C431DD1F-5CAB-4E9B-98DB-52DAB071CCE6}" srcOrd="1" destOrd="0" presId="urn:microsoft.com/office/officeart/2008/layout/PictureAccentList"/>
    <dgm:cxn modelId="{35237F6E-1284-4EF5-A06C-E5E3D1B93962}" type="presParOf" srcId="{C431DD1F-5CAB-4E9B-98DB-52DAB071CCE6}" destId="{EB1A8D51-B3D3-4437-9D5B-DAABCEB4AE26}" srcOrd="0" destOrd="0" presId="urn:microsoft.com/office/officeart/2008/layout/PictureAccentList"/>
    <dgm:cxn modelId="{4845381C-DB02-434D-852E-34630EC7C37B}" type="presParOf" srcId="{C431DD1F-5CAB-4E9B-98DB-52DAB071CCE6}" destId="{9FF19471-47F4-40F1-A58B-D52E663D83F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DC15-30F2-453A-95C0-9D2243CCBD9C}">
      <dsp:nvSpPr>
        <dsp:cNvPr id="0" name=""/>
        <dsp:cNvSpPr/>
      </dsp:nvSpPr>
      <dsp:spPr>
        <a:xfrm>
          <a:off x="4754867" y="2207610"/>
          <a:ext cx="1575032" cy="15750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ROCC</a:t>
          </a:r>
          <a:endParaRPr lang="en-US" sz="3500" kern="1200" dirty="0"/>
        </a:p>
      </dsp:txBody>
      <dsp:txXfrm>
        <a:off x="4985525" y="2438268"/>
        <a:ext cx="1113716" cy="1113716"/>
      </dsp:txXfrm>
    </dsp:sp>
    <dsp:sp modelId="{FF026A57-5C28-47D1-AEC4-53042BA4CCCC}">
      <dsp:nvSpPr>
        <dsp:cNvPr id="0" name=""/>
        <dsp:cNvSpPr/>
      </dsp:nvSpPr>
      <dsp:spPr>
        <a:xfrm rot="16200000">
          <a:off x="5375852" y="1635070"/>
          <a:ext cx="333062" cy="535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25812" y="1792132"/>
        <a:ext cx="233143" cy="321307"/>
      </dsp:txXfrm>
    </dsp:sp>
    <dsp:sp modelId="{573A2C8C-198A-4A7E-9EF9-31679E0F7298}">
      <dsp:nvSpPr>
        <dsp:cNvPr id="0" name=""/>
        <dsp:cNvSpPr/>
      </dsp:nvSpPr>
      <dsp:spPr>
        <a:xfrm>
          <a:off x="4754867" y="4157"/>
          <a:ext cx="1575032" cy="15750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maximizes the Relevance </a:t>
          </a:r>
          <a:endParaRPr lang="en-US" sz="1600" kern="1200" dirty="0"/>
        </a:p>
      </dsp:txBody>
      <dsp:txXfrm>
        <a:off x="4985525" y="234815"/>
        <a:ext cx="1113716" cy="1113716"/>
      </dsp:txXfrm>
    </dsp:sp>
    <dsp:sp modelId="{5FC8BA90-E734-4ECE-BA59-EC19E5593C59}">
      <dsp:nvSpPr>
        <dsp:cNvPr id="0" name=""/>
        <dsp:cNvSpPr/>
      </dsp:nvSpPr>
      <dsp:spPr>
        <a:xfrm>
          <a:off x="6468152" y="2727370"/>
          <a:ext cx="333062" cy="535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468152" y="2834472"/>
        <a:ext cx="233143" cy="321307"/>
      </dsp:txXfrm>
    </dsp:sp>
    <dsp:sp modelId="{CAA463F3-8926-480A-8A07-33B94584F746}">
      <dsp:nvSpPr>
        <dsp:cNvPr id="0" name=""/>
        <dsp:cNvSpPr/>
      </dsp:nvSpPr>
      <dsp:spPr>
        <a:xfrm>
          <a:off x="6958320" y="2207610"/>
          <a:ext cx="1575032" cy="1575032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minimizes the lexical Overlap </a:t>
          </a:r>
          <a:endParaRPr lang="en-US" sz="1600" kern="1200" dirty="0"/>
        </a:p>
      </dsp:txBody>
      <dsp:txXfrm>
        <a:off x="7188978" y="2438268"/>
        <a:ext cx="1113716" cy="1113716"/>
      </dsp:txXfrm>
    </dsp:sp>
    <dsp:sp modelId="{84AED2F6-D915-4CBC-872C-E56078D33E9E}">
      <dsp:nvSpPr>
        <dsp:cNvPr id="0" name=""/>
        <dsp:cNvSpPr/>
      </dsp:nvSpPr>
      <dsp:spPr>
        <a:xfrm rot="5400000">
          <a:off x="5375852" y="3819671"/>
          <a:ext cx="333062" cy="535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25812" y="3876814"/>
        <a:ext cx="233143" cy="321307"/>
      </dsp:txXfrm>
    </dsp:sp>
    <dsp:sp modelId="{4E799DDC-60CC-4CC6-BECF-0E8D6708A8EB}">
      <dsp:nvSpPr>
        <dsp:cNvPr id="0" name=""/>
        <dsp:cNvSpPr/>
      </dsp:nvSpPr>
      <dsp:spPr>
        <a:xfrm>
          <a:off x="4754867" y="4411062"/>
          <a:ext cx="1575032" cy="1575032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maximizes the lexical Coverage for Answer</a:t>
          </a:r>
          <a:endParaRPr lang="en-US" sz="1600" kern="1200" dirty="0"/>
        </a:p>
      </dsp:txBody>
      <dsp:txXfrm>
        <a:off x="4985525" y="4641720"/>
        <a:ext cx="1113716" cy="1113716"/>
      </dsp:txXfrm>
    </dsp:sp>
    <dsp:sp modelId="{729155E7-CDAE-4D9E-A0A0-6539C7BF39CD}">
      <dsp:nvSpPr>
        <dsp:cNvPr id="0" name=""/>
        <dsp:cNvSpPr/>
      </dsp:nvSpPr>
      <dsp:spPr>
        <a:xfrm rot="10800000">
          <a:off x="4283552" y="2727370"/>
          <a:ext cx="333062" cy="535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83471" y="2834472"/>
        <a:ext cx="233143" cy="321307"/>
      </dsp:txXfrm>
    </dsp:sp>
    <dsp:sp modelId="{EB88203D-96E8-42D3-A7B6-080A05714233}">
      <dsp:nvSpPr>
        <dsp:cNvPr id="0" name=""/>
        <dsp:cNvSpPr/>
      </dsp:nvSpPr>
      <dsp:spPr>
        <a:xfrm>
          <a:off x="2551414" y="2207610"/>
          <a:ext cx="1575032" cy="1575032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maximizes the lexical Coverage for Question</a:t>
          </a:r>
          <a:endParaRPr lang="en-US" sz="1600" kern="1200" dirty="0"/>
        </a:p>
      </dsp:txBody>
      <dsp:txXfrm>
        <a:off x="2782072" y="2438268"/>
        <a:ext cx="1113716" cy="1113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852EB-DAE8-40ED-9323-6A0BCA9379A4}">
      <dsp:nvSpPr>
        <dsp:cNvPr id="0" name=""/>
        <dsp:cNvSpPr/>
      </dsp:nvSpPr>
      <dsp:spPr>
        <a:xfrm>
          <a:off x="0" y="485338"/>
          <a:ext cx="10515599" cy="1386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ADVANTAGES OF ROCC:</a:t>
          </a:r>
          <a:endParaRPr lang="en-US" sz="6500" kern="1200" dirty="0"/>
        </a:p>
      </dsp:txBody>
      <dsp:txXfrm>
        <a:off x="40614" y="525952"/>
        <a:ext cx="10434371" cy="1305453"/>
      </dsp:txXfrm>
    </dsp:sp>
    <dsp:sp modelId="{FDCAB66C-AA92-4BFB-AE54-E41C05B9118E}">
      <dsp:nvSpPr>
        <dsp:cNvPr id="0" name=""/>
        <dsp:cNvSpPr/>
      </dsp:nvSpPr>
      <dsp:spPr>
        <a:xfrm flipV="1">
          <a:off x="1550479" y="2732725"/>
          <a:ext cx="45885" cy="24576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9B981-2B39-4461-AB1B-194B5E913D80}">
      <dsp:nvSpPr>
        <dsp:cNvPr id="0" name=""/>
        <dsp:cNvSpPr/>
      </dsp:nvSpPr>
      <dsp:spPr>
        <a:xfrm>
          <a:off x="384765" y="2121622"/>
          <a:ext cx="10090679" cy="138668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This approach does not require </a:t>
          </a:r>
          <a:r>
            <a:rPr lang="en-US" sz="2400" kern="1200" dirty="0" smtClean="0"/>
            <a:t>any training data for justification selection. Unlike approaches that rely on structured KBs, which are expensive to create.</a:t>
          </a:r>
          <a:endParaRPr lang="en-US" sz="2400" kern="1200" dirty="0"/>
        </a:p>
      </dsp:txBody>
      <dsp:txXfrm>
        <a:off x="452469" y="2189326"/>
        <a:ext cx="9955271" cy="1251273"/>
      </dsp:txXfrm>
    </dsp:sp>
    <dsp:sp modelId="{EB1A8D51-B3D3-4437-9D5B-DAABCEB4AE26}">
      <dsp:nvSpPr>
        <dsp:cNvPr id="0" name=""/>
        <dsp:cNvSpPr/>
      </dsp:nvSpPr>
      <dsp:spPr>
        <a:xfrm flipV="1">
          <a:off x="1553995" y="4358325"/>
          <a:ext cx="218277" cy="9604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19471-47F4-40F1-A58B-D52E663D83F5}">
      <dsp:nvSpPr>
        <dsp:cNvPr id="0" name=""/>
        <dsp:cNvSpPr/>
      </dsp:nvSpPr>
      <dsp:spPr>
        <a:xfrm>
          <a:off x="421943" y="3674705"/>
          <a:ext cx="10053501" cy="138668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ROCC can be coupled with any supervised QA approach that can use the selected justification sentences as additional signal.</a:t>
          </a:r>
          <a:endParaRPr lang="en-US" sz="2400" kern="1200" dirty="0"/>
        </a:p>
      </dsp:txBody>
      <dsp:txXfrm>
        <a:off x="489647" y="3742409"/>
        <a:ext cx="9918093" cy="1251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4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6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8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A232-ABAD-41CB-84DD-CA26E2D14A44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B3DD-CDD9-4404-8BD7-4661CD6D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4831"/>
            <a:ext cx="9144000" cy="317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and (not so) Dirty: Unsupervised Selection of Justification</a:t>
            </a:r>
            <a:br>
              <a:rPr lang="en-US" dirty="0" smtClean="0"/>
            </a:br>
            <a:r>
              <a:rPr lang="en-US" dirty="0" smtClean="0"/>
              <a:t>Sentences for Multi-hop Question Answering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1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Update gate: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888480" cy="4351338"/>
          </a:xfrm>
        </p:spPr>
        <p:txBody>
          <a:bodyPr/>
          <a:lstStyle/>
          <a:p>
            <a:r>
              <a:rPr lang="en-IN" dirty="0" smtClean="0"/>
              <a:t>The major task of this gate is to tell the model about “How much of the past information needs to be maintained”</a:t>
            </a:r>
          </a:p>
          <a:p>
            <a:r>
              <a:rPr lang="en-IN" dirty="0" smtClean="0"/>
              <a:t>Represented by </a:t>
            </a:r>
            <a:r>
              <a:rPr lang="en-IN" dirty="0" err="1" smtClean="0"/>
              <a:t>Z</a:t>
            </a:r>
            <a:r>
              <a:rPr lang="en-IN" sz="1800" dirty="0" err="1" smtClean="0"/>
              <a:t>t</a:t>
            </a:r>
            <a:endParaRPr lang="en-IN" sz="1800" dirty="0" smtClean="0"/>
          </a:p>
          <a:p>
            <a:r>
              <a:rPr lang="en-IN" dirty="0" smtClean="0"/>
              <a:t>Input represented by </a:t>
            </a:r>
            <a:r>
              <a:rPr lang="en-IN" dirty="0" err="1" smtClean="0"/>
              <a:t>X</a:t>
            </a:r>
            <a:r>
              <a:rPr lang="en-IN" sz="1800" dirty="0" err="1" smtClean="0"/>
              <a:t>t</a:t>
            </a:r>
            <a:r>
              <a:rPr lang="en-IN" sz="1800" dirty="0" smtClean="0"/>
              <a:t> </a:t>
            </a:r>
            <a:r>
              <a:rPr lang="en-IN" dirty="0" smtClean="0"/>
              <a:t>, previous h</a:t>
            </a:r>
            <a:r>
              <a:rPr lang="en-IN" sz="1800" dirty="0" smtClean="0"/>
              <a:t>t-1 </a:t>
            </a:r>
            <a:r>
              <a:rPr lang="en-IN" dirty="0" smtClean="0"/>
              <a:t>state information multiplied with respective weights and parameters</a:t>
            </a:r>
          </a:p>
          <a:p>
            <a:r>
              <a:rPr lang="en-IN" dirty="0" smtClean="0"/>
              <a:t>Sigmoid activation is used for </a:t>
            </a:r>
            <a:r>
              <a:rPr lang="en-IN" dirty="0" err="1" smtClean="0"/>
              <a:t>Z</a:t>
            </a:r>
            <a:r>
              <a:rPr lang="en-IN" sz="1800" dirty="0" err="1" smtClean="0"/>
              <a:t>t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5451489"/>
            <a:ext cx="4381880" cy="1158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72" y="807482"/>
            <a:ext cx="3766728" cy="52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Reset gate: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62800" cy="4401439"/>
          </a:xfrm>
        </p:spPr>
        <p:txBody>
          <a:bodyPr/>
          <a:lstStyle/>
          <a:p>
            <a:r>
              <a:rPr lang="en-IN" dirty="0" smtClean="0"/>
              <a:t>The reset gate determines how to combine past information with the new input and how much of the past information to forget</a:t>
            </a:r>
          </a:p>
          <a:p>
            <a:r>
              <a:rPr lang="en-IN" dirty="0"/>
              <a:t>Represented by </a:t>
            </a:r>
            <a:r>
              <a:rPr lang="en-IN" dirty="0" err="1" smtClean="0"/>
              <a:t>R</a:t>
            </a:r>
            <a:r>
              <a:rPr lang="en-IN" sz="1800" dirty="0" err="1" smtClean="0"/>
              <a:t>t</a:t>
            </a:r>
            <a:endParaRPr lang="en-IN" sz="1800" dirty="0"/>
          </a:p>
          <a:p>
            <a:r>
              <a:rPr lang="en-IN" dirty="0"/>
              <a:t>Input represented by </a:t>
            </a:r>
            <a:r>
              <a:rPr lang="en-IN" dirty="0" err="1"/>
              <a:t>X</a:t>
            </a:r>
            <a:r>
              <a:rPr lang="en-IN" sz="1800" dirty="0" err="1"/>
              <a:t>t</a:t>
            </a:r>
            <a:r>
              <a:rPr lang="en-IN" sz="1800" dirty="0"/>
              <a:t> </a:t>
            </a:r>
            <a:r>
              <a:rPr lang="en-IN" dirty="0"/>
              <a:t>, previous h</a:t>
            </a:r>
            <a:r>
              <a:rPr lang="en-IN" sz="1800" dirty="0"/>
              <a:t>t-1 </a:t>
            </a:r>
            <a:r>
              <a:rPr lang="en-IN" dirty="0"/>
              <a:t>state information multiplied with respective weights and </a:t>
            </a:r>
            <a:r>
              <a:rPr lang="en-IN" dirty="0" smtClean="0"/>
              <a:t>parameters(different from the ones in update gate)</a:t>
            </a:r>
            <a:endParaRPr lang="en-IN" dirty="0"/>
          </a:p>
          <a:p>
            <a:r>
              <a:rPr lang="en-IN" dirty="0"/>
              <a:t>Sigmoid activation is used for </a:t>
            </a:r>
            <a:r>
              <a:rPr lang="en-IN" dirty="0" err="1" smtClean="0"/>
              <a:t>R</a:t>
            </a:r>
            <a:r>
              <a:rPr lang="en-IN" sz="1800" dirty="0" err="1" smtClean="0"/>
              <a:t>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7" y="5719548"/>
            <a:ext cx="3877055" cy="1015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8" y="803958"/>
            <a:ext cx="3813049" cy="55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Current memory component: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6842760" cy="4659059"/>
          </a:xfrm>
        </p:spPr>
        <p:txBody>
          <a:bodyPr>
            <a:normAutofit/>
          </a:bodyPr>
          <a:lstStyle/>
          <a:p>
            <a:r>
              <a:rPr lang="en-US" dirty="0"/>
              <a:t>The process of calculating the Current Memory Gate is a little different. First, </a:t>
            </a:r>
            <a:r>
              <a:rPr lang="en-US" dirty="0" smtClean="0"/>
              <a:t>the </a:t>
            </a:r>
            <a:r>
              <a:rPr lang="en-US" dirty="0"/>
              <a:t>product of the Reset Gate and the previous hidden state vector is calculated. Then this vector is parameterized and then added to the parameterized current input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uses a </a:t>
            </a:r>
            <a:r>
              <a:rPr lang="en-US" dirty="0" err="1" smtClean="0"/>
              <a:t>Tanh</a:t>
            </a:r>
            <a:r>
              <a:rPr lang="en-US" dirty="0" smtClean="0"/>
              <a:t> activation function.</a:t>
            </a:r>
          </a:p>
          <a:p>
            <a:r>
              <a:rPr lang="en-US" dirty="0" smtClean="0"/>
              <a:t>This drops all the unnecessary information and passes the rest along,</a:t>
            </a:r>
            <a:endParaRPr lang="en-US" dirty="0"/>
          </a:p>
        </p:txBody>
      </p:sp>
      <p:sp>
        <p:nvSpPr>
          <p:cNvPr id="8" name="AutoShape 5" descr="\overline{h}_{t} = tanh(W\odot x_{t}+W\odot (r_{t}\odot h_{t-1}))"/>
          <p:cNvSpPr>
            <a:spLocks noChangeAspect="1" noChangeArrowheads="1"/>
          </p:cNvSpPr>
          <p:nvPr/>
        </p:nvSpPr>
        <p:spPr bwMode="auto">
          <a:xfrm>
            <a:off x="155575" y="-136525"/>
            <a:ext cx="411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7" descr="\overline{h}_{t} = tanh(W\odot x_{t}+W\odot (r_{t}\odot h_{t-1})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" y="5774199"/>
            <a:ext cx="5483225" cy="1075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6" y="1282330"/>
            <a:ext cx="4768393" cy="53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New hidden state: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update gate is utilized .</a:t>
            </a:r>
          </a:p>
          <a:p>
            <a:r>
              <a:rPr lang="en-US" dirty="0"/>
              <a:t>To calculate the current hidden state, first a vector of ones and the same dimensions as that of the input is defined. This vector will be called ones and mathematically be denoted by 1. First calculate </a:t>
            </a:r>
            <a:r>
              <a:rPr lang="en-US" dirty="0" smtClean="0"/>
              <a:t>the product </a:t>
            </a:r>
            <a:r>
              <a:rPr lang="en-US" dirty="0"/>
              <a:t>of the update gate and the previous hidden state vector. Then generate a new vector by subtracting the update gate from ones and then calculate the </a:t>
            </a:r>
            <a:r>
              <a:rPr lang="en-US" dirty="0" smtClean="0"/>
              <a:t>product </a:t>
            </a:r>
            <a:r>
              <a:rPr lang="en-US" dirty="0"/>
              <a:t>of the newly generated vector with the current memory gate. Finally add the two vectors to get the current hidden state vector.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6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161" y="548640"/>
            <a:ext cx="9623677" cy="58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0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788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Hugging face library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3284049"/>
            <a:ext cx="596697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Transformers library for </a:t>
            </a:r>
            <a:r>
              <a:rPr lang="en-IN" dirty="0" err="1"/>
              <a:t>TensorFlow</a:t>
            </a:r>
            <a:r>
              <a:rPr lang="en-IN" dirty="0"/>
              <a:t> brings together the most advanced Transformers-based AI models, like Google’s BERT and </a:t>
            </a:r>
            <a:r>
              <a:rPr lang="en-IN" dirty="0" err="1"/>
              <a:t>XLNet</a:t>
            </a:r>
            <a:r>
              <a:rPr lang="en-IN" dirty="0"/>
              <a:t>, Facebook’s </a:t>
            </a:r>
            <a:r>
              <a:rPr lang="en-IN" dirty="0" err="1"/>
              <a:t>RoBERTa</a:t>
            </a:r>
            <a:r>
              <a:rPr lang="en-IN" dirty="0"/>
              <a:t>, and </a:t>
            </a:r>
            <a:r>
              <a:rPr lang="en-IN" dirty="0" err="1"/>
              <a:t>OpenAI’s</a:t>
            </a:r>
            <a:r>
              <a:rPr lang="en-IN" dirty="0"/>
              <a:t> GPT and GPT-2. It also includes Hugging Face’s </a:t>
            </a:r>
            <a:r>
              <a:rPr lang="en-IN" dirty="0" err="1"/>
              <a:t>DistilBERT</a:t>
            </a:r>
            <a:r>
              <a:rPr lang="en-IN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addition to bringing together top-performing AI models, the Transformers library has an abstraction layer for each model to spare developers the time needed to integrate the model into their products or rebuild integration when a popular new model emerges</a:t>
            </a:r>
            <a:r>
              <a:rPr lang="en-US" dirty="0" smtClean="0"/>
              <a:t>.</a:t>
            </a:r>
          </a:p>
          <a:p>
            <a:r>
              <a:rPr lang="en-US" dirty="0"/>
              <a:t>Transformers is based around the concept of pre-trained transformer models. These transformer models come in different shapes, sizes, and architectures and have their own ways of accepting input data: via tokenization.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2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103"/>
            <a:ext cx="10515600" cy="5462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High performance on NLU and NLG tasks</a:t>
            </a:r>
          </a:p>
          <a:p>
            <a:r>
              <a:rPr lang="en-US" dirty="0"/>
              <a:t>Low barrier to entry for educators and practitioners</a:t>
            </a:r>
          </a:p>
          <a:p>
            <a:r>
              <a:rPr lang="en-US" dirty="0"/>
              <a:t>State-of-the-art NLP for everyone</a:t>
            </a:r>
          </a:p>
          <a:p>
            <a:r>
              <a:rPr lang="en-US" dirty="0"/>
              <a:t>Deep learning researchers</a:t>
            </a:r>
          </a:p>
          <a:p>
            <a:r>
              <a:rPr lang="en-US" dirty="0"/>
              <a:t>Hands-on practitioners</a:t>
            </a:r>
          </a:p>
          <a:p>
            <a:r>
              <a:rPr lang="en-US" dirty="0"/>
              <a:t>AI/ML/NLP teachers and educators</a:t>
            </a:r>
          </a:p>
          <a:p>
            <a:r>
              <a:rPr lang="en-US" dirty="0"/>
              <a:t>Lower compute costs, smaller carbon footprint</a:t>
            </a:r>
          </a:p>
          <a:p>
            <a:r>
              <a:rPr lang="en-US" dirty="0"/>
              <a:t>Researchers can share trained models instead of always retraining</a:t>
            </a:r>
          </a:p>
          <a:p>
            <a:r>
              <a:rPr lang="en-US" dirty="0"/>
              <a:t>Practitioners can reduce compute time and production costs</a:t>
            </a:r>
          </a:p>
          <a:p>
            <a:r>
              <a:rPr lang="en-US" dirty="0"/>
              <a:t>Dozens of architectures with over 1,000 </a:t>
            </a:r>
            <a:r>
              <a:rPr lang="en-US" dirty="0" err="1"/>
              <a:t>pretrained</a:t>
            </a:r>
            <a:r>
              <a:rPr lang="en-US" dirty="0"/>
              <a:t> models, some in more than 100 languages</a:t>
            </a:r>
          </a:p>
          <a:p>
            <a:r>
              <a:rPr lang="en-US" dirty="0"/>
              <a:t>Choose the right framework for every part of a model's lifetime</a:t>
            </a:r>
          </a:p>
          <a:p>
            <a:r>
              <a:rPr lang="en-US" dirty="0"/>
              <a:t>Train state-of-the-art models in 3 lines of code</a:t>
            </a:r>
          </a:p>
          <a:p>
            <a:r>
              <a:rPr lang="en-US" dirty="0"/>
              <a:t>Deep interoperability between </a:t>
            </a:r>
            <a:r>
              <a:rPr lang="en-US" dirty="0" err="1"/>
              <a:t>TensorFlow</a:t>
            </a:r>
            <a:r>
              <a:rPr lang="en-US" dirty="0"/>
              <a:t> 2.0 and </a:t>
            </a:r>
            <a:r>
              <a:rPr lang="en-US" dirty="0" err="1"/>
              <a:t>PyTorch</a:t>
            </a:r>
            <a:r>
              <a:rPr lang="en-US" dirty="0"/>
              <a:t> models</a:t>
            </a:r>
          </a:p>
          <a:p>
            <a:r>
              <a:rPr lang="en-US" dirty="0"/>
              <a:t>Move a single model between TF2.0/</a:t>
            </a:r>
            <a:r>
              <a:rPr lang="en-US" dirty="0" err="1"/>
              <a:t>PyTorch</a:t>
            </a:r>
            <a:r>
              <a:rPr lang="en-US" dirty="0"/>
              <a:t> frameworks at will</a:t>
            </a:r>
          </a:p>
          <a:p>
            <a:r>
              <a:rPr lang="en-US" dirty="0"/>
              <a:t>Seamlessly pick the right framework for training, evaluation, production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2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4186"/>
              </p:ext>
            </p:extLst>
          </p:nvPr>
        </p:nvGraphicFramePr>
        <p:xfrm>
          <a:off x="550505" y="401217"/>
          <a:ext cx="11084768" cy="5990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0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846" y="-49669"/>
            <a:ext cx="2817845" cy="6907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1208" y="740664"/>
            <a:ext cx="3776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algorithm selects justification sets instead of justification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are generated by </a:t>
            </a:r>
            <a:r>
              <a:rPr lang="en-IN" dirty="0" err="1" smtClean="0"/>
              <a:t>nCk</a:t>
            </a:r>
            <a:r>
              <a:rPr lang="en-IN" dirty="0" smtClean="0"/>
              <a:t> where n is the top n results given by BERT or any other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97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calculate ROCC score: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0" y="1896745"/>
            <a:ext cx="10515600" cy="435133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1800" dirty="0" smtClean="0"/>
              <a:t>Where </a:t>
            </a:r>
            <a:r>
              <a:rPr lang="en-IN" sz="1800" i="1" dirty="0"/>
              <a:t>R</a:t>
            </a:r>
            <a:r>
              <a:rPr lang="en-IN" sz="1800" dirty="0" smtClean="0"/>
              <a:t> is the relevance from BM25 IR model.</a:t>
            </a:r>
          </a:p>
          <a:p>
            <a:r>
              <a:rPr lang="en-US" sz="1800" dirty="0"/>
              <a:t>Overlap (O</a:t>
            </a:r>
            <a:r>
              <a:rPr lang="en-US" sz="1800" dirty="0" smtClean="0"/>
              <a:t>): </a:t>
            </a:r>
            <a:r>
              <a:rPr lang="en-US" sz="1800" dirty="0"/>
              <a:t>To ensure diversity and </a:t>
            </a:r>
            <a:r>
              <a:rPr lang="en-US" sz="1800" dirty="0" smtClean="0"/>
              <a:t>complementarity between </a:t>
            </a:r>
            <a:r>
              <a:rPr lang="en-US" sz="1800" dirty="0"/>
              <a:t>justification sentences, we </a:t>
            </a:r>
            <a:r>
              <a:rPr lang="en-US" sz="1800" dirty="0" smtClean="0"/>
              <a:t>compute the </a:t>
            </a:r>
            <a:r>
              <a:rPr lang="en-US" sz="1800" dirty="0"/>
              <a:t>overlap between all sentence pairs in a </a:t>
            </a:r>
            <a:r>
              <a:rPr lang="en-US" sz="1800" dirty="0" smtClean="0"/>
              <a:t>given group</a:t>
            </a:r>
            <a:r>
              <a:rPr lang="en-US" sz="1800" dirty="0"/>
              <a:t>. Thus, minimizing this score reduces </a:t>
            </a:r>
            <a:r>
              <a:rPr lang="en-US" sz="1800" dirty="0" smtClean="0"/>
              <a:t>redundancy and </a:t>
            </a:r>
            <a:r>
              <a:rPr lang="en-US" sz="1800" dirty="0"/>
              <a:t>encourages the aggregated sentences </a:t>
            </a:r>
            <a:r>
              <a:rPr lang="en-US" sz="1800" dirty="0" smtClean="0"/>
              <a:t>to address </a:t>
            </a:r>
            <a:r>
              <a:rPr lang="en-US" sz="1800" dirty="0"/>
              <a:t>different parts of the question and </a:t>
            </a:r>
            <a:r>
              <a:rPr lang="en-US" sz="1800" dirty="0" smtClean="0"/>
              <a:t>answer.</a:t>
            </a:r>
            <a:endParaRPr lang="en-IN" sz="1800" dirty="0" smtClean="0"/>
          </a:p>
          <a:p>
            <a:r>
              <a:rPr lang="en-US" sz="1800" dirty="0" smtClean="0"/>
              <a:t>C(A) and C(B): Complementing </a:t>
            </a:r>
            <a:r>
              <a:rPr lang="en-US" sz="1800" dirty="0"/>
              <a:t>the overlap </a:t>
            </a:r>
            <a:r>
              <a:rPr lang="en-US" sz="1800" dirty="0" smtClean="0"/>
              <a:t>score, this </a:t>
            </a:r>
            <a:r>
              <a:rPr lang="en-US" sz="1800" dirty="0"/>
              <a:t>component measures the lexical coverage </a:t>
            </a:r>
            <a:r>
              <a:rPr lang="en-US" sz="1800" dirty="0" smtClean="0"/>
              <a:t>of the </a:t>
            </a:r>
            <a:r>
              <a:rPr lang="en-US" sz="1800" dirty="0"/>
              <a:t>question and the answer texts by the given </a:t>
            </a:r>
            <a:r>
              <a:rPr lang="en-US" sz="1800" dirty="0" smtClean="0"/>
              <a:t>set of justifications.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2016722"/>
            <a:ext cx="5111492" cy="9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10490"/>
              </p:ext>
            </p:extLst>
          </p:nvPr>
        </p:nvGraphicFramePr>
        <p:xfrm>
          <a:off x="838200" y="630238"/>
          <a:ext cx="105156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show that the sentences selected by our method improve the performance of a state-of-the-art supervised QA model on two multi-hop QA datasets: AI2’s Reasoning Challenge (ARC) and Multi-Sentence Reading Comprehension (</a:t>
            </a:r>
            <a:r>
              <a:rPr lang="en-US" dirty="0" err="1" smtClean="0"/>
              <a:t>MultiRC</a:t>
            </a:r>
            <a:r>
              <a:rPr lang="en-US" dirty="0" smtClean="0"/>
              <a:t>). We obtain new state-of-the-art performance on both datasets among approaches that do not use external resources for training the QA system.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941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4592"/>
            <a:ext cx="9144000" cy="3345371"/>
          </a:xfrm>
        </p:spPr>
        <p:txBody>
          <a:bodyPr/>
          <a:lstStyle/>
          <a:p>
            <a:r>
              <a:rPr lang="en-IN" b="1" dirty="0" smtClean="0"/>
              <a:t>GRU’s(Gated Recurrent Unit)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9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essentially treat LSTM (and GRU) units as a black boxes. Given the current input and previous hidden state, they compute the next hidden state in some way.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2567400"/>
            <a:ext cx="4751830" cy="356822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35" y="2677128"/>
            <a:ext cx="6947032" cy="31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1960" y="759612"/>
            <a:ext cx="10512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GRU has two gates, a </a:t>
            </a:r>
            <a:r>
              <a:rPr lang="en-US" b="1" i="1" dirty="0"/>
              <a:t>reset gate r</a:t>
            </a:r>
            <a:r>
              <a:rPr lang="en-US" dirty="0"/>
              <a:t>, and an </a:t>
            </a:r>
            <a:r>
              <a:rPr lang="en-US" b="1" i="1" dirty="0"/>
              <a:t>update gate z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Intuitively</a:t>
            </a:r>
            <a:r>
              <a:rPr lang="en-US" dirty="0"/>
              <a:t>, the reset gate determines how to combine the new input with the previous </a:t>
            </a:r>
            <a:r>
              <a:rPr lang="en-US" dirty="0" smtClean="0"/>
              <a:t>memory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update gate defines how much of the previous memory to keep around.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set the reset to all 1’s and  update gate to all 0’s we again arrive at our plain RNN model.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2039111"/>
            <a:ext cx="5760720" cy="4534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77" y="3352224"/>
            <a:ext cx="6188964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857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Quick and (not so) Dirty: Unsupervised Selection of Justification Sentences for Multi-hop Question Answering</vt:lpstr>
      <vt:lpstr>PowerPoint Presentation</vt:lpstr>
      <vt:lpstr>PowerPoint Presentation</vt:lpstr>
      <vt:lpstr>How to calculate ROCC score:</vt:lpstr>
      <vt:lpstr>PowerPoint Presentation</vt:lpstr>
      <vt:lpstr>PowerPoint Presentation</vt:lpstr>
      <vt:lpstr>GRU’s(Gated Recurrent Unit)</vt:lpstr>
      <vt:lpstr>You can essentially treat LSTM (and GRU) units as a black boxes. Given the current input and previous hidden state, they compute the next hidden state in some way.</vt:lpstr>
      <vt:lpstr>PowerPoint Presentation</vt:lpstr>
      <vt:lpstr>Update gate:</vt:lpstr>
      <vt:lpstr>Reset gate:</vt:lpstr>
      <vt:lpstr>Current memory component:</vt:lpstr>
      <vt:lpstr>New hidden state:</vt:lpstr>
      <vt:lpstr>PowerPoint Presentation</vt:lpstr>
      <vt:lpstr>Hugging face library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and (not so) Dirty: Unsupervised Selection of Justification Sentences for Multi-hop Question Answering</dc:title>
  <dc:creator>Tejas Khandwekar</dc:creator>
  <cp:lastModifiedBy>Tejas Khandwekar</cp:lastModifiedBy>
  <cp:revision>23</cp:revision>
  <dcterms:created xsi:type="dcterms:W3CDTF">2020-08-30T10:22:17Z</dcterms:created>
  <dcterms:modified xsi:type="dcterms:W3CDTF">2020-09-03T11:08:35Z</dcterms:modified>
</cp:coreProperties>
</file>