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2"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5"/>
    <p:restoredTop sz="94616"/>
  </p:normalViewPr>
  <p:slideViewPr>
    <p:cSldViewPr snapToGrid="0" snapToObjects="1">
      <p:cViewPr varScale="1">
        <p:scale>
          <a:sx n="179" d="100"/>
          <a:sy n="179"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CCC5-8DBA-B64E-9489-7DC07DC08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CBC36ED-2DBF-7A4C-BBD8-B3A507CEE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776F37B-249B-FF4C-9F39-36F4AB95BEE5}"/>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5" name="Footer Placeholder 4">
            <a:extLst>
              <a:ext uri="{FF2B5EF4-FFF2-40B4-BE49-F238E27FC236}">
                <a16:creationId xmlns:a16="http://schemas.microsoft.com/office/drawing/2014/main" id="{15B283A8-BD40-3344-B25E-5D00183E8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C5511-86D5-1344-AB8D-76B748C2F6F3}"/>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339126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FA0E-6B5D-0842-AEDD-995E7654525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4F89460-FA1C-1B4E-9C70-D1B72C74C36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E1B0D3-15CC-174D-A3E5-400B44EA3AB5}"/>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5" name="Footer Placeholder 4">
            <a:extLst>
              <a:ext uri="{FF2B5EF4-FFF2-40B4-BE49-F238E27FC236}">
                <a16:creationId xmlns:a16="http://schemas.microsoft.com/office/drawing/2014/main" id="{F1A74B8D-F8FF-DD41-9DF9-0B2A7620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842D1-3FE2-1743-BDF8-16F238AA7D0A}"/>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166707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C0DE8-CADC-724A-83EA-D1A9AA7D9D8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563D3F-C6A4-0041-8B49-82B0EDFE1A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2B40A6-ECF3-8A4F-A64A-E789E8AFCE6B}"/>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5" name="Footer Placeholder 4">
            <a:extLst>
              <a:ext uri="{FF2B5EF4-FFF2-40B4-BE49-F238E27FC236}">
                <a16:creationId xmlns:a16="http://schemas.microsoft.com/office/drawing/2014/main" id="{68D958B7-9C45-D941-A744-6F8D5CB19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42FBF-FD60-704E-AF24-7362365566CD}"/>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1546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964D-2CA3-D848-B3EA-08BF895996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F55B5C-436B-714D-9B27-2F3F4066E0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657F74-6A9D-6148-B040-2672A496BA39}"/>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5" name="Footer Placeholder 4">
            <a:extLst>
              <a:ext uri="{FF2B5EF4-FFF2-40B4-BE49-F238E27FC236}">
                <a16:creationId xmlns:a16="http://schemas.microsoft.com/office/drawing/2014/main" id="{44141B2E-1769-A248-94CA-655C125E6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56E52-90D3-8E4C-96B3-356C45D90B51}"/>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147555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1AF-07FF-AB48-A7AA-62466308A6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79E5AC1-FA79-BD45-BAAA-6E29A7713A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EBE6E0C-B8ED-1440-AA0D-6F34A3B52A7F}"/>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5" name="Footer Placeholder 4">
            <a:extLst>
              <a:ext uri="{FF2B5EF4-FFF2-40B4-BE49-F238E27FC236}">
                <a16:creationId xmlns:a16="http://schemas.microsoft.com/office/drawing/2014/main" id="{52251672-09B7-124C-8BA8-049D84EC7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EF03C-CA54-964A-8979-F61C728B93D3}"/>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87143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6597-67CA-974D-9D80-724EF1CEA0A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CBCA269-32DC-2447-8FFB-E8478B88C0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6769123-5F3C-DE43-914C-3A314FA044E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874DC26-E850-4B49-A883-CEB148D10037}"/>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6" name="Footer Placeholder 5">
            <a:extLst>
              <a:ext uri="{FF2B5EF4-FFF2-40B4-BE49-F238E27FC236}">
                <a16:creationId xmlns:a16="http://schemas.microsoft.com/office/drawing/2014/main" id="{B54B4A2F-3317-524C-A16B-2F11E5C26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9BD8A-1509-1F47-98F7-0F1FCC1F73AB}"/>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321934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6594-92EB-414B-8DA9-8C3FF2F63C9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AE836B4-C70D-844E-852F-635567788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CCFBC4-4461-0F4E-ACEA-C814DABEE0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B82C475-BE72-9A4A-B72C-25225AB89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D86F14-348D-CD43-AC37-1C9FAAFCEB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0648722-4DAF-6D46-AB73-3D4E56B1615F}"/>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8" name="Footer Placeholder 7">
            <a:extLst>
              <a:ext uri="{FF2B5EF4-FFF2-40B4-BE49-F238E27FC236}">
                <a16:creationId xmlns:a16="http://schemas.microsoft.com/office/drawing/2014/main" id="{DC4276F0-A07E-9243-93AD-E1AF86A8FF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ECD860-8E50-424A-88DF-5DBDD5EE9B2B}"/>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96137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2A37-7E4C-F64C-B8C1-C9206B5BA26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495535-C5CD-F94D-970D-311DE1BEEE07}"/>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4" name="Footer Placeholder 3">
            <a:extLst>
              <a:ext uri="{FF2B5EF4-FFF2-40B4-BE49-F238E27FC236}">
                <a16:creationId xmlns:a16="http://schemas.microsoft.com/office/drawing/2014/main" id="{93971E56-FBD2-5C49-A1C6-D0F3D6DEA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BDB636-DCBE-7140-A87E-B36DD3070816}"/>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180937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BB388-0EAB-1044-B873-36A987BF349F}"/>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3" name="Footer Placeholder 2">
            <a:extLst>
              <a:ext uri="{FF2B5EF4-FFF2-40B4-BE49-F238E27FC236}">
                <a16:creationId xmlns:a16="http://schemas.microsoft.com/office/drawing/2014/main" id="{90FCDDE7-0748-1D41-856B-E7C29F6873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E7E0B2-0901-5C43-9FDA-A7F4A9295050}"/>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395576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F14A-8A4A-2748-83FA-179F22046B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3211911-4F58-EB45-B41E-C5C4108A6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2F9255-39A6-1645-97D2-20514D99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5160B9-A4FD-0D4B-8AE7-959F6A554607}"/>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6" name="Footer Placeholder 5">
            <a:extLst>
              <a:ext uri="{FF2B5EF4-FFF2-40B4-BE49-F238E27FC236}">
                <a16:creationId xmlns:a16="http://schemas.microsoft.com/office/drawing/2014/main" id="{DAA98ABF-95C5-114B-B748-6DAAF752E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D3ACC1-4297-BF4C-AB48-4D37B2F922DC}"/>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254951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11C0-ABF9-B947-9556-A6451F6210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CF6F8E0-8D3A-5840-AAA6-E675192FF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EE67F-2A71-FB43-B4C6-ACCD81A7C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3E7002-63D4-A548-9155-979A68066FB2}"/>
              </a:ext>
            </a:extLst>
          </p:cNvPr>
          <p:cNvSpPr>
            <a:spLocks noGrp="1"/>
          </p:cNvSpPr>
          <p:nvPr>
            <p:ph type="dt" sz="half" idx="10"/>
          </p:nvPr>
        </p:nvSpPr>
        <p:spPr/>
        <p:txBody>
          <a:bodyPr/>
          <a:lstStyle/>
          <a:p>
            <a:fld id="{6E94DEC8-92FB-E94E-BE6A-074245C4D067}" type="datetimeFigureOut">
              <a:rPr lang="en-US" smtClean="0"/>
              <a:t>12/26/2020</a:t>
            </a:fld>
            <a:endParaRPr lang="en-US"/>
          </a:p>
        </p:txBody>
      </p:sp>
      <p:sp>
        <p:nvSpPr>
          <p:cNvPr id="6" name="Footer Placeholder 5">
            <a:extLst>
              <a:ext uri="{FF2B5EF4-FFF2-40B4-BE49-F238E27FC236}">
                <a16:creationId xmlns:a16="http://schemas.microsoft.com/office/drawing/2014/main" id="{97DE905F-6FF0-F143-974D-957183887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B3929-680C-F447-A9EC-D7204D376B51}"/>
              </a:ext>
            </a:extLst>
          </p:cNvPr>
          <p:cNvSpPr>
            <a:spLocks noGrp="1"/>
          </p:cNvSpPr>
          <p:nvPr>
            <p:ph type="sldNum" sz="quarter" idx="12"/>
          </p:nvPr>
        </p:nvSpPr>
        <p:spPr/>
        <p:txBody>
          <a:bodyPr/>
          <a:lstStyle/>
          <a:p>
            <a:fld id="{5DC3BD5C-13A0-F84A-8268-080874A7510F}" type="slidenum">
              <a:rPr lang="en-US" smtClean="0"/>
              <a:t>‹#›</a:t>
            </a:fld>
            <a:endParaRPr lang="en-US"/>
          </a:p>
        </p:txBody>
      </p:sp>
    </p:spTree>
    <p:extLst>
      <p:ext uri="{BB962C8B-B14F-4D97-AF65-F5344CB8AC3E}">
        <p14:creationId xmlns:p14="http://schemas.microsoft.com/office/powerpoint/2010/main" val="368197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1CB6D-31F7-874F-B993-A0E2700A2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4A5176-9B0B-894B-98C7-C7C958E95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668178-A454-A24C-95B2-B005054B2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4DEC8-92FB-E94E-BE6A-074245C4D067}" type="datetimeFigureOut">
              <a:rPr lang="en-US" smtClean="0"/>
              <a:t>12/26/2020</a:t>
            </a:fld>
            <a:endParaRPr lang="en-US"/>
          </a:p>
        </p:txBody>
      </p:sp>
      <p:sp>
        <p:nvSpPr>
          <p:cNvPr id="5" name="Footer Placeholder 4">
            <a:extLst>
              <a:ext uri="{FF2B5EF4-FFF2-40B4-BE49-F238E27FC236}">
                <a16:creationId xmlns:a16="http://schemas.microsoft.com/office/drawing/2014/main" id="{D70AD231-7492-F443-ACA8-AF4B8AA67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6F5383-F1D6-3648-B41F-3B14233D2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3BD5C-13A0-F84A-8268-080874A7510F}" type="slidenum">
              <a:rPr lang="en-US" smtClean="0"/>
              <a:t>‹#›</a:t>
            </a:fld>
            <a:endParaRPr lang="en-US"/>
          </a:p>
        </p:txBody>
      </p:sp>
    </p:spTree>
    <p:extLst>
      <p:ext uri="{BB962C8B-B14F-4D97-AF65-F5344CB8AC3E}">
        <p14:creationId xmlns:p14="http://schemas.microsoft.com/office/powerpoint/2010/main" val="1377324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80D9-EC4E-C843-BADE-76DCAA43FC9F}"/>
              </a:ext>
            </a:extLst>
          </p:cNvPr>
          <p:cNvSpPr>
            <a:spLocks noGrp="1"/>
          </p:cNvSpPr>
          <p:nvPr>
            <p:ph type="title"/>
          </p:nvPr>
        </p:nvSpPr>
        <p:spPr/>
        <p:txBody>
          <a:bodyPr/>
          <a:lstStyle/>
          <a:p>
            <a:r>
              <a:rPr lang="en-US" dirty="0"/>
              <a:t>Dynamically fused Graph Network</a:t>
            </a:r>
          </a:p>
        </p:txBody>
      </p:sp>
      <p:sp>
        <p:nvSpPr>
          <p:cNvPr id="3" name="Content Placeholder 2">
            <a:extLst>
              <a:ext uri="{FF2B5EF4-FFF2-40B4-BE49-F238E27FC236}">
                <a16:creationId xmlns:a16="http://schemas.microsoft.com/office/drawing/2014/main" id="{DD4C9494-41CD-1F4E-A425-4039BB4D16DB}"/>
              </a:ext>
            </a:extLst>
          </p:cNvPr>
          <p:cNvSpPr>
            <a:spLocks noGrp="1"/>
          </p:cNvSpPr>
          <p:nvPr>
            <p:ph idx="1"/>
          </p:nvPr>
        </p:nvSpPr>
        <p:spPr/>
        <p:txBody>
          <a:bodyPr>
            <a:normAutofit/>
          </a:bodyPr>
          <a:lstStyle/>
          <a:p>
            <a:pPr marL="514350" indent="-514350">
              <a:buFont typeface="+mj-lt"/>
              <a:buAutoNum type="arabicPeriod"/>
            </a:pPr>
            <a:r>
              <a:rPr lang="en-US" sz="2400" dirty="0"/>
              <a:t>Data is scattered over the entire documents.</a:t>
            </a:r>
          </a:p>
          <a:p>
            <a:pPr marL="514350" indent="-514350">
              <a:buFont typeface="+mj-lt"/>
              <a:buAutoNum type="arabicPeriod"/>
            </a:pPr>
            <a:r>
              <a:rPr lang="en-US" sz="2400" dirty="0"/>
              <a:t>An entity graph is formed from the given corpus.</a:t>
            </a:r>
          </a:p>
          <a:p>
            <a:pPr marL="514350" indent="-514350">
              <a:buFont typeface="+mj-lt"/>
              <a:buAutoNum type="arabicPeriod"/>
            </a:pPr>
            <a:r>
              <a:rPr lang="en-US" sz="2400" dirty="0"/>
              <a:t>The Nodes in the graphs are the entities and the edge between them is their relation.</a:t>
            </a:r>
          </a:p>
          <a:p>
            <a:pPr marL="514350" indent="-514350">
              <a:buFont typeface="+mj-lt"/>
              <a:buAutoNum type="arabicPeriod"/>
            </a:pPr>
            <a:r>
              <a:rPr lang="en-US" sz="2400" dirty="0"/>
              <a:t>The starting entity is determined from the query and the graph is traversed to find the relevant answer.</a:t>
            </a:r>
          </a:p>
          <a:p>
            <a:pPr marL="514350" indent="-514350">
              <a:buFont typeface="+mj-lt"/>
              <a:buAutoNum type="arabicPeriod"/>
            </a:pPr>
            <a:r>
              <a:rPr lang="en-US" sz="2400" dirty="0"/>
              <a:t>Reasoning chains are inherently formed due to this structure.</a:t>
            </a:r>
          </a:p>
        </p:txBody>
      </p:sp>
    </p:spTree>
    <p:extLst>
      <p:ext uri="{BB962C8B-B14F-4D97-AF65-F5344CB8AC3E}">
        <p14:creationId xmlns:p14="http://schemas.microsoft.com/office/powerpoint/2010/main" val="249604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DF65-7E36-984B-9BBB-0CDABF1C0702}"/>
              </a:ext>
            </a:extLst>
          </p:cNvPr>
          <p:cNvSpPr>
            <a:spLocks noGrp="1"/>
          </p:cNvSpPr>
          <p:nvPr>
            <p:ph type="title"/>
          </p:nvPr>
        </p:nvSpPr>
        <p:spPr/>
        <p:txBody>
          <a:bodyPr/>
          <a:lstStyle/>
          <a:p>
            <a:r>
              <a:rPr lang="en-US" dirty="0"/>
              <a:t>Entity Graph</a:t>
            </a:r>
          </a:p>
        </p:txBody>
      </p:sp>
      <p:pic>
        <p:nvPicPr>
          <p:cNvPr id="4" name="Content Placeholder 3">
            <a:extLst>
              <a:ext uri="{FF2B5EF4-FFF2-40B4-BE49-F238E27FC236}">
                <a16:creationId xmlns:a16="http://schemas.microsoft.com/office/drawing/2014/main" id="{E5B2C249-FCA3-6042-AF9B-811188BD4362}"/>
              </a:ext>
            </a:extLst>
          </p:cNvPr>
          <p:cNvPicPr>
            <a:picLocks noGrp="1" noChangeAspect="1"/>
          </p:cNvPicPr>
          <p:nvPr>
            <p:ph idx="1"/>
          </p:nvPr>
        </p:nvPicPr>
        <p:blipFill>
          <a:blip r:embed="rId2"/>
          <a:stretch>
            <a:fillRect/>
          </a:stretch>
        </p:blipFill>
        <p:spPr>
          <a:xfrm>
            <a:off x="838200" y="1690688"/>
            <a:ext cx="4043680" cy="1408067"/>
          </a:xfrm>
        </p:spPr>
      </p:pic>
      <p:pic>
        <p:nvPicPr>
          <p:cNvPr id="5" name="Picture 4">
            <a:extLst>
              <a:ext uri="{FF2B5EF4-FFF2-40B4-BE49-F238E27FC236}">
                <a16:creationId xmlns:a16="http://schemas.microsoft.com/office/drawing/2014/main" id="{0BC06955-E63B-B748-A252-722A3F97F042}"/>
              </a:ext>
            </a:extLst>
          </p:cNvPr>
          <p:cNvPicPr>
            <a:picLocks noChangeAspect="1"/>
          </p:cNvPicPr>
          <p:nvPr/>
        </p:nvPicPr>
        <p:blipFill>
          <a:blip r:embed="rId3"/>
          <a:stretch>
            <a:fillRect/>
          </a:stretch>
        </p:blipFill>
        <p:spPr>
          <a:xfrm>
            <a:off x="7788910" y="1808480"/>
            <a:ext cx="2730500" cy="1778000"/>
          </a:xfrm>
          <a:prstGeom prst="rect">
            <a:avLst/>
          </a:prstGeom>
        </p:spPr>
      </p:pic>
      <p:pic>
        <p:nvPicPr>
          <p:cNvPr id="6" name="Picture 5">
            <a:extLst>
              <a:ext uri="{FF2B5EF4-FFF2-40B4-BE49-F238E27FC236}">
                <a16:creationId xmlns:a16="http://schemas.microsoft.com/office/drawing/2014/main" id="{68B18174-C0FE-E24B-9C49-58819FF7A443}"/>
              </a:ext>
            </a:extLst>
          </p:cNvPr>
          <p:cNvPicPr>
            <a:picLocks noChangeAspect="1"/>
          </p:cNvPicPr>
          <p:nvPr/>
        </p:nvPicPr>
        <p:blipFill>
          <a:blip r:embed="rId4"/>
          <a:stretch>
            <a:fillRect/>
          </a:stretch>
        </p:blipFill>
        <p:spPr>
          <a:xfrm>
            <a:off x="3683000" y="3429000"/>
            <a:ext cx="4419600" cy="2374900"/>
          </a:xfrm>
          <a:prstGeom prst="rect">
            <a:avLst/>
          </a:prstGeom>
        </p:spPr>
      </p:pic>
    </p:spTree>
    <p:extLst>
      <p:ext uri="{BB962C8B-B14F-4D97-AF65-F5344CB8AC3E}">
        <p14:creationId xmlns:p14="http://schemas.microsoft.com/office/powerpoint/2010/main" val="308745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A11561-38F1-3041-B24D-9312E952E6AB}"/>
              </a:ext>
            </a:extLst>
          </p:cNvPr>
          <p:cNvPicPr>
            <a:picLocks noGrp="1" noChangeAspect="1"/>
          </p:cNvPicPr>
          <p:nvPr>
            <p:ph idx="1"/>
          </p:nvPr>
        </p:nvPicPr>
        <p:blipFill>
          <a:blip r:embed="rId2"/>
          <a:stretch>
            <a:fillRect/>
          </a:stretch>
        </p:blipFill>
        <p:spPr>
          <a:xfrm>
            <a:off x="2490304" y="290342"/>
            <a:ext cx="6806096" cy="5927261"/>
          </a:xfrm>
        </p:spPr>
      </p:pic>
    </p:spTree>
    <p:extLst>
      <p:ext uri="{BB962C8B-B14F-4D97-AF65-F5344CB8AC3E}">
        <p14:creationId xmlns:p14="http://schemas.microsoft.com/office/powerpoint/2010/main" val="356431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3F02-5804-A94A-984D-D5959C2B8370}"/>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74667CE0-DB98-F54B-A67C-D177B06BD435}"/>
              </a:ext>
            </a:extLst>
          </p:cNvPr>
          <p:cNvSpPr>
            <a:spLocks noGrp="1"/>
          </p:cNvSpPr>
          <p:nvPr>
            <p:ph idx="1"/>
          </p:nvPr>
        </p:nvSpPr>
        <p:spPr/>
        <p:txBody>
          <a:bodyPr>
            <a:normAutofit lnSpcReduction="10000"/>
          </a:bodyPr>
          <a:lstStyle/>
          <a:p>
            <a:pPr marL="514350" indent="-514350">
              <a:buFont typeface="+mj-lt"/>
              <a:buAutoNum type="arabicPeriod"/>
            </a:pPr>
            <a:r>
              <a:rPr lang="en-IN" dirty="0"/>
              <a:t>The Stanford corenlp toolkit (Manning et al., 2014) is used to recognize named entities from the context C. </a:t>
            </a:r>
          </a:p>
          <a:p>
            <a:pPr marL="514350" indent="-514350">
              <a:buFont typeface="+mj-lt"/>
              <a:buAutoNum type="arabicPeriod"/>
            </a:pPr>
            <a:r>
              <a:rPr lang="en-IN" dirty="0"/>
              <a:t>These entities are the nodes in our entity graph</a:t>
            </a:r>
          </a:p>
          <a:p>
            <a:pPr marL="514350" indent="-514350">
              <a:buFont typeface="+mj-lt"/>
              <a:buAutoNum type="arabicPeriod"/>
            </a:pPr>
            <a:r>
              <a:rPr lang="en-IN" dirty="0"/>
              <a:t>The edges are added as follows:</a:t>
            </a:r>
          </a:p>
          <a:p>
            <a:pPr marL="971550" lvl="1" indent="-514350">
              <a:buFont typeface="+mj-lt"/>
              <a:buAutoNum type="arabicPeriod"/>
            </a:pPr>
            <a:r>
              <a:rPr lang="en-IN" dirty="0"/>
              <a:t>For every pair of entities appear in the same sentence in C ((sentence- level links) </a:t>
            </a:r>
          </a:p>
          <a:p>
            <a:pPr marL="971550" lvl="1" indent="-514350">
              <a:buFont typeface="+mj-lt"/>
              <a:buAutoNum type="arabicPeriod"/>
            </a:pPr>
            <a:r>
              <a:rPr lang="en-IN" dirty="0"/>
              <a:t>For every pair of entities with the same mention text in C (context-level links) </a:t>
            </a:r>
          </a:p>
          <a:p>
            <a:pPr marL="971550" lvl="1" indent="-514350">
              <a:buFont typeface="+mj-lt"/>
              <a:buAutoNum type="arabicPeriod"/>
            </a:pPr>
            <a:r>
              <a:rPr lang="en-IN" dirty="0"/>
              <a:t>Between a central entity node and other entities within the same paragraph (paragraph-level links) where central entity is extracted from the title sentence of each paragraph.</a:t>
            </a:r>
          </a:p>
          <a:p>
            <a:pPr marL="971550" lvl="1" indent="-514350">
              <a:buFont typeface="+mj-lt"/>
              <a:buAutoNum type="arabicPeriod"/>
            </a:pPr>
            <a:endParaRPr lang="en-IN" dirty="0"/>
          </a:p>
          <a:p>
            <a:pPr marL="971550" lvl="1" indent="-514350">
              <a:buFont typeface="+mj-lt"/>
              <a:buAutoNum type="arabicPeriod"/>
            </a:pPr>
            <a:endParaRPr lang="en-IN" dirty="0"/>
          </a:p>
          <a:p>
            <a:pPr marL="971550" lvl="1" indent="-514350">
              <a:buFont typeface="+mj-lt"/>
              <a:buAutoNum type="arabicPeriod"/>
            </a:pPr>
            <a:endParaRPr lang="en-IN" dirty="0"/>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3B0F50C0-8F26-8141-AC31-AC158E3D83FA}"/>
              </a:ext>
            </a:extLst>
          </p:cNvPr>
          <p:cNvSpPr txBox="1"/>
          <p:nvPr/>
        </p:nvSpPr>
        <p:spPr>
          <a:xfrm>
            <a:off x="609600" y="6073755"/>
            <a:ext cx="11135360" cy="646331"/>
          </a:xfrm>
          <a:prstGeom prst="rect">
            <a:avLst/>
          </a:prstGeom>
          <a:noFill/>
        </p:spPr>
        <p:txBody>
          <a:bodyPr wrap="square" rtlCol="0">
            <a:spAutoFit/>
          </a:bodyPr>
          <a:lstStyle/>
          <a:p>
            <a:r>
              <a:rPr lang="en-IN" i="1" u="sng" dirty="0">
                <a:highlight>
                  <a:srgbClr val="C0C0C0"/>
                </a:highlight>
              </a:rPr>
              <a:t>Co-reference resolution is not applied for pronouns because it introduces both additional useful and erroneous links. </a:t>
            </a:r>
          </a:p>
          <a:p>
            <a:endParaRPr lang="en-US" i="1" u="sng" dirty="0">
              <a:highlight>
                <a:srgbClr val="C0C0C0"/>
              </a:highlight>
            </a:endParaRPr>
          </a:p>
        </p:txBody>
      </p:sp>
    </p:spTree>
    <p:extLst>
      <p:ext uri="{BB962C8B-B14F-4D97-AF65-F5344CB8AC3E}">
        <p14:creationId xmlns:p14="http://schemas.microsoft.com/office/powerpoint/2010/main" val="237832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B518-E2C8-694C-8B70-87A7981C51EE}"/>
              </a:ext>
            </a:extLst>
          </p:cNvPr>
          <p:cNvSpPr>
            <a:spLocks noGrp="1"/>
          </p:cNvSpPr>
          <p:nvPr>
            <p:ph type="title"/>
          </p:nvPr>
        </p:nvSpPr>
        <p:spPr/>
        <p:txBody>
          <a:bodyPr/>
          <a:lstStyle/>
          <a:p>
            <a:r>
              <a:rPr lang="en-US" dirty="0"/>
              <a:t>Brief Implementation</a:t>
            </a:r>
          </a:p>
        </p:txBody>
      </p:sp>
      <p:sp>
        <p:nvSpPr>
          <p:cNvPr id="3" name="Content Placeholder 2">
            <a:extLst>
              <a:ext uri="{FF2B5EF4-FFF2-40B4-BE49-F238E27FC236}">
                <a16:creationId xmlns:a16="http://schemas.microsoft.com/office/drawing/2014/main" id="{832C54C4-2C43-DF41-8440-BC566880D2C6}"/>
              </a:ext>
            </a:extLst>
          </p:cNvPr>
          <p:cNvSpPr>
            <a:spLocks noGrp="1"/>
          </p:cNvSpPr>
          <p:nvPr>
            <p:ph idx="1"/>
          </p:nvPr>
        </p:nvSpPr>
        <p:spPr/>
        <p:txBody>
          <a:bodyPr>
            <a:normAutofit/>
          </a:bodyPr>
          <a:lstStyle/>
          <a:p>
            <a:pPr marL="514350" indent="-514350">
              <a:buFont typeface="+mj-lt"/>
              <a:buAutoNum type="arabicPeriod"/>
            </a:pPr>
            <a:r>
              <a:rPr lang="en-IN" sz="1900" b="1" dirty="0"/>
              <a:t>Since not every document contain relevant information, multi-hop text based QA requires filtering out noises from multiple paragraphs and extracting useful information. </a:t>
            </a:r>
          </a:p>
          <a:p>
            <a:pPr marL="971550" lvl="1" indent="-514350">
              <a:buFont typeface="+mj-lt"/>
              <a:buAutoNum type="arabicPeriod"/>
            </a:pPr>
            <a:r>
              <a:rPr lang="en-IN" sz="1900" dirty="0"/>
              <a:t>This is where the entity graphs are helpful. </a:t>
            </a:r>
          </a:p>
          <a:p>
            <a:pPr marL="971550" lvl="1" indent="-514350">
              <a:buFont typeface="+mj-lt"/>
              <a:buAutoNum type="arabicPeriod"/>
            </a:pPr>
            <a:r>
              <a:rPr lang="en-IN" sz="1900" dirty="0"/>
              <a:t>The graphs are formed dynamically according to the query instead of a static global graph.</a:t>
            </a:r>
          </a:p>
          <a:p>
            <a:pPr marL="514350" indent="-514350">
              <a:buFont typeface="+mj-lt"/>
              <a:buAutoNum type="arabicPeriod"/>
            </a:pPr>
            <a:r>
              <a:rPr lang="en-IN" sz="1900" b="1" dirty="0"/>
              <a:t>If the document is directly transformed into an entity graph and we try to answer the question based on only the entities, there are questions in which the answer doesn't reside in the extracted entities. </a:t>
            </a:r>
          </a:p>
          <a:p>
            <a:pPr marL="971550" lvl="1" indent="-514350">
              <a:buFont typeface="+mj-lt"/>
              <a:buAutoNum type="arabicPeriod"/>
            </a:pPr>
            <a:r>
              <a:rPr lang="en-IN" sz="1900" dirty="0"/>
              <a:t>The information is not only propagated from the document to the entity graph but also back from graph to the document (namely doc2graph and graph2doc).</a:t>
            </a:r>
          </a:p>
          <a:p>
            <a:pPr marL="971550" lvl="1" indent="-514350">
              <a:buFont typeface="+mj-lt"/>
              <a:buAutoNum type="arabicPeriod"/>
            </a:pPr>
            <a:r>
              <a:rPr lang="en-IN" sz="1900" dirty="0"/>
              <a:t>This process is iteratively performed at each hop through the document tokens and entities, and the final resulting answer is then obtained from document tokens. </a:t>
            </a:r>
          </a:p>
          <a:p>
            <a:pPr marL="971550" lvl="1" indent="-514350">
              <a:buFont typeface="+mj-lt"/>
              <a:buAutoNum type="arabicPeriod"/>
            </a:pPr>
            <a:endParaRPr lang="en-IN" dirty="0"/>
          </a:p>
          <a:p>
            <a:pPr marL="0" indent="0">
              <a:buNone/>
            </a:pPr>
            <a:r>
              <a:rPr lang="en-IN" sz="2000" i="1" u="sng" dirty="0">
                <a:highlight>
                  <a:srgbClr val="C0C0C0"/>
                </a:highlight>
              </a:rPr>
              <a:t>DFGN’s predicted masks implicitly induce reasoning chains, which can explain the reasoning results.</a:t>
            </a:r>
            <a:r>
              <a:rPr lang="en-IN" sz="2000" i="1" u="sng" dirty="0">
                <a:highlight>
                  <a:srgbClr val="008000"/>
                </a:highlight>
              </a:rPr>
              <a:t> </a:t>
            </a:r>
          </a:p>
          <a:p>
            <a:pPr marL="0" indent="0">
              <a:buNone/>
            </a:pPr>
            <a:endParaRPr lang="en-IN" dirty="0">
              <a:highlight>
                <a:srgbClr val="008000"/>
              </a:highlight>
            </a:endParaRPr>
          </a:p>
          <a:p>
            <a:pPr marL="514350" indent="-514350">
              <a:buFont typeface="+mj-lt"/>
              <a:buAutoNum type="arabicPeriod"/>
            </a:pPr>
            <a:endParaRPr lang="en-US" dirty="0"/>
          </a:p>
        </p:txBody>
      </p:sp>
    </p:spTree>
    <p:extLst>
      <p:ext uri="{BB962C8B-B14F-4D97-AF65-F5344CB8AC3E}">
        <p14:creationId xmlns:p14="http://schemas.microsoft.com/office/powerpoint/2010/main" val="301307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4603-21DD-DF4B-BED8-34B99679EA00}"/>
              </a:ext>
            </a:extLst>
          </p:cNvPr>
          <p:cNvSpPr>
            <a:spLocks noGrp="1"/>
          </p:cNvSpPr>
          <p:nvPr>
            <p:ph type="title"/>
          </p:nvPr>
        </p:nvSpPr>
        <p:spPr>
          <a:xfrm>
            <a:off x="381000" y="0"/>
            <a:ext cx="10515600" cy="1325563"/>
          </a:xfrm>
        </p:spPr>
        <p:txBody>
          <a:bodyPr/>
          <a:lstStyle/>
          <a:p>
            <a:pPr algn="ctr"/>
            <a:r>
              <a:rPr lang="en-US" dirty="0"/>
              <a:t>DFSN Model</a:t>
            </a:r>
          </a:p>
        </p:txBody>
      </p:sp>
      <p:pic>
        <p:nvPicPr>
          <p:cNvPr id="5" name="Content Placeholder 4">
            <a:extLst>
              <a:ext uri="{FF2B5EF4-FFF2-40B4-BE49-F238E27FC236}">
                <a16:creationId xmlns:a16="http://schemas.microsoft.com/office/drawing/2014/main" id="{867964EE-E7AF-D742-9100-2B0AD257C08A}"/>
              </a:ext>
            </a:extLst>
          </p:cNvPr>
          <p:cNvPicPr>
            <a:picLocks noGrp="1" noChangeAspect="1"/>
          </p:cNvPicPr>
          <p:nvPr>
            <p:ph idx="1"/>
          </p:nvPr>
        </p:nvPicPr>
        <p:blipFill>
          <a:blip r:embed="rId2"/>
          <a:stretch>
            <a:fillRect/>
          </a:stretch>
        </p:blipFill>
        <p:spPr>
          <a:xfrm>
            <a:off x="2478678" y="1036320"/>
            <a:ext cx="6903836" cy="5375275"/>
          </a:xfrm>
        </p:spPr>
      </p:pic>
    </p:spTree>
    <p:extLst>
      <p:ext uri="{BB962C8B-B14F-4D97-AF65-F5344CB8AC3E}">
        <p14:creationId xmlns:p14="http://schemas.microsoft.com/office/powerpoint/2010/main" val="368602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BE94B-F9B6-0B4A-8F43-DFB81CE70415}"/>
              </a:ext>
            </a:extLst>
          </p:cNvPr>
          <p:cNvSpPr>
            <a:spLocks noGrp="1"/>
          </p:cNvSpPr>
          <p:nvPr>
            <p:ph idx="1"/>
          </p:nvPr>
        </p:nvSpPr>
        <p:spPr>
          <a:xfrm>
            <a:off x="838200" y="314960"/>
            <a:ext cx="10515600" cy="5862003"/>
          </a:xfrm>
        </p:spPr>
        <p:txBody>
          <a:bodyPr>
            <a:normAutofit fontScale="85000" lnSpcReduction="20000"/>
          </a:bodyPr>
          <a:lstStyle/>
          <a:p>
            <a:pPr marL="514350" indent="-514350">
              <a:buFont typeface="+mj-lt"/>
              <a:buAutoNum type="arabicPeriod"/>
            </a:pPr>
            <a:r>
              <a:rPr lang="en-US" sz="3300" dirty="0"/>
              <a:t>Encoding Query and Context:</a:t>
            </a:r>
          </a:p>
          <a:p>
            <a:pPr marL="971550" lvl="1" indent="-514350">
              <a:buFont typeface="+mj-lt"/>
              <a:buAutoNum type="arabicPeriod"/>
            </a:pPr>
            <a:r>
              <a:rPr lang="en-IN" sz="2100" dirty="0"/>
              <a:t>We concatenate the query Q with the context C and pass the resulting sequence to a pre-trained BERT model </a:t>
            </a:r>
          </a:p>
          <a:p>
            <a:pPr marL="971550" lvl="1" indent="-514350">
              <a:buFont typeface="+mj-lt"/>
              <a:buAutoNum type="arabicPeriod"/>
            </a:pPr>
            <a:r>
              <a:rPr lang="en-IN" sz="2100" dirty="0"/>
              <a:t>The representations are further passed through a bi-attention layer (</a:t>
            </a:r>
            <a:r>
              <a:rPr lang="en-IN" sz="2100" dirty="0" err="1"/>
              <a:t>Seo</a:t>
            </a:r>
            <a:r>
              <a:rPr lang="en-IN" sz="2100" dirty="0"/>
              <a:t> et al., 2016) to enhance cross interactions between the query and the context. </a:t>
            </a:r>
          </a:p>
          <a:p>
            <a:pPr marL="457200" lvl="1" indent="0">
              <a:buNone/>
            </a:pPr>
            <a:endParaRPr lang="en-IN" dirty="0"/>
          </a:p>
          <a:p>
            <a:pPr marL="457200" indent="-457200">
              <a:buFont typeface="+mj-lt"/>
              <a:buAutoNum type="arabicPeriod"/>
            </a:pPr>
            <a:r>
              <a:rPr lang="en-IN" sz="3300" dirty="0"/>
              <a:t>Reasoning:</a:t>
            </a:r>
          </a:p>
          <a:p>
            <a:pPr marL="914400" lvl="1" indent="-457200">
              <a:buFont typeface="+mj-lt"/>
              <a:buAutoNum type="arabicPeriod"/>
            </a:pPr>
            <a:r>
              <a:rPr lang="en-IN" sz="2100" dirty="0"/>
              <a:t>Pass information from tokens to entities by computing entity embeddings from to- kens (Doc2Graph flow) </a:t>
            </a:r>
          </a:p>
          <a:p>
            <a:pPr marL="914400" lvl="1" indent="-457200">
              <a:buFont typeface="+mj-lt"/>
              <a:buAutoNum type="arabicPeriod"/>
            </a:pPr>
            <a:r>
              <a:rPr lang="en-IN" sz="2100" dirty="0"/>
              <a:t>Propagating information on entity graph.</a:t>
            </a:r>
          </a:p>
          <a:p>
            <a:pPr marL="914400" lvl="1" indent="-457200">
              <a:buFont typeface="+mj-lt"/>
              <a:buAutoNum type="arabicPeriod"/>
            </a:pPr>
            <a:r>
              <a:rPr lang="en-IN" sz="2100" dirty="0"/>
              <a:t>Pass information from entity graph to document tokens since the final prediction is on tokens (Graph2Doc flow) </a:t>
            </a:r>
          </a:p>
          <a:p>
            <a:pPr marL="457200" lvl="1" indent="0">
              <a:buNone/>
            </a:pPr>
            <a:endParaRPr lang="en-IN" dirty="0"/>
          </a:p>
          <a:p>
            <a:pPr marL="457200" indent="-457200">
              <a:buFont typeface="+mj-lt"/>
              <a:buAutoNum type="arabicPeriod"/>
            </a:pPr>
            <a:r>
              <a:rPr lang="en-IN" sz="3300" dirty="0"/>
              <a:t>Dynamic Graph attention:</a:t>
            </a:r>
          </a:p>
          <a:p>
            <a:pPr marL="914400" lvl="1" indent="-457200">
              <a:buFont typeface="+mj-lt"/>
              <a:buAutoNum type="arabicPeriod"/>
            </a:pPr>
            <a:r>
              <a:rPr lang="en-IN" sz="2100" dirty="0"/>
              <a:t>After obtaining entity embeddings from the input context, we apply a graph neural network to propagate node information to their neighbours.</a:t>
            </a:r>
          </a:p>
          <a:p>
            <a:pPr marL="914400" lvl="1" indent="-457200">
              <a:buFont typeface="+mj-lt"/>
              <a:buAutoNum type="arabicPeriod"/>
            </a:pPr>
            <a:r>
              <a:rPr lang="en-IN" sz="2100" dirty="0"/>
              <a:t>In each reasoning step, we assume every node has some information to disseminate to the neighbouring nodes. The more relevant to the query, the neighbour nodes receive more information from nearby. </a:t>
            </a:r>
          </a:p>
          <a:p>
            <a:pPr marL="914400" lvl="1" indent="-457200">
              <a:buFont typeface="+mj-lt"/>
              <a:buAutoNum type="arabicPeriod"/>
            </a:pPr>
            <a:r>
              <a:rPr lang="en-IN" sz="2100" dirty="0"/>
              <a:t>We first identify nodes relevant to the query by creating a soft mask on entities. It serves as an in- formation gatekeeper, i.e. only those entity nodes pertaining to the query are allowed to disseminate information. </a:t>
            </a:r>
          </a:p>
          <a:p>
            <a:pPr marL="914400" lvl="1" indent="-457200">
              <a:buFont typeface="+mj-lt"/>
              <a:buAutoNum type="arabicPeriod"/>
            </a:pPr>
            <a:endParaRPr lang="en-IN" dirty="0"/>
          </a:p>
          <a:p>
            <a:pPr marL="914400" lvl="1" indent="-457200">
              <a:buFont typeface="+mj-lt"/>
              <a:buAutoNum type="arabicPeriod"/>
            </a:pPr>
            <a:endParaRPr lang="en-IN" dirty="0"/>
          </a:p>
          <a:p>
            <a:pPr marL="914400" lvl="1" indent="-457200">
              <a:buFont typeface="+mj-lt"/>
              <a:buAutoNum type="arabicPeriod"/>
            </a:pPr>
            <a:endParaRPr lang="en-IN" dirty="0"/>
          </a:p>
          <a:p>
            <a:pPr marL="914400" lvl="1" indent="-457200">
              <a:buFont typeface="+mj-lt"/>
              <a:buAutoNum type="arabicPeriod"/>
            </a:pPr>
            <a:endParaRPr lang="en-IN" dirty="0"/>
          </a:p>
          <a:p>
            <a:pPr marL="914400" lvl="1" indent="-457200">
              <a:buFont typeface="+mj-lt"/>
              <a:buAutoNum type="arabicPeriod"/>
            </a:pPr>
            <a:endParaRPr lang="en-IN" dirty="0"/>
          </a:p>
          <a:p>
            <a:pPr marL="457200" indent="-457200">
              <a:buFont typeface="+mj-lt"/>
              <a:buAutoNum type="arabicPeriod"/>
            </a:pPr>
            <a:endParaRPr lang="en-IN" dirty="0"/>
          </a:p>
          <a:p>
            <a:pPr marL="457200" lvl="1" indent="0">
              <a:buNone/>
            </a:pPr>
            <a:endParaRPr lang="en-IN" dirty="0"/>
          </a:p>
        </p:txBody>
      </p:sp>
    </p:spTree>
    <p:extLst>
      <p:ext uri="{BB962C8B-B14F-4D97-AF65-F5344CB8AC3E}">
        <p14:creationId xmlns:p14="http://schemas.microsoft.com/office/powerpoint/2010/main" val="51472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DDD80-C381-4C48-8A75-C13555610F80}"/>
              </a:ext>
            </a:extLst>
          </p:cNvPr>
          <p:cNvSpPr>
            <a:spLocks noGrp="1"/>
          </p:cNvSpPr>
          <p:nvPr>
            <p:ph idx="1"/>
          </p:nvPr>
        </p:nvSpPr>
        <p:spPr>
          <a:xfrm>
            <a:off x="746760" y="423545"/>
            <a:ext cx="10515600" cy="4351338"/>
          </a:xfrm>
        </p:spPr>
        <p:txBody>
          <a:bodyPr/>
          <a:lstStyle/>
          <a:p>
            <a:pPr marL="514350" indent="-514350">
              <a:buFont typeface="+mj-lt"/>
              <a:buAutoNum type="arabicPeriod"/>
            </a:pPr>
            <a:r>
              <a:rPr lang="en-US" dirty="0"/>
              <a:t>Updating Query:</a:t>
            </a:r>
          </a:p>
          <a:p>
            <a:pPr marL="971550" lvl="1" indent="-514350">
              <a:buFont typeface="+mj-lt"/>
              <a:buAutoNum type="arabicPeriod"/>
            </a:pPr>
            <a:r>
              <a:rPr lang="en-IN" dirty="0"/>
              <a:t>A reasoning chain contains multiple steps, and the newly visited entities by one step will be the start entities of the next step. </a:t>
            </a:r>
          </a:p>
          <a:p>
            <a:pPr marL="514350" indent="-514350">
              <a:buFont typeface="+mj-lt"/>
              <a:buAutoNum type="arabicPeriod"/>
            </a:pPr>
            <a:endParaRPr lang="en-IN" dirty="0"/>
          </a:p>
          <a:p>
            <a:pPr marL="514350" indent="-514350">
              <a:buFont typeface="+mj-lt"/>
              <a:buAutoNum type="arabicPeriod"/>
            </a:pPr>
            <a:r>
              <a:rPr lang="en-IN" dirty="0"/>
              <a:t>Graph to Document Flow.:</a:t>
            </a:r>
          </a:p>
          <a:p>
            <a:pPr marL="971550" lvl="1" indent="-514350">
              <a:buFont typeface="+mj-lt"/>
              <a:buAutoNum type="arabicPeriod"/>
            </a:pPr>
            <a:r>
              <a:rPr lang="en-IN" dirty="0"/>
              <a:t>Using Tok2Ent and dynamic graph attention, we realize a reasoning step at the entity level.</a:t>
            </a:r>
          </a:p>
          <a:p>
            <a:pPr marL="971550" lvl="1" indent="-514350">
              <a:buFont typeface="+mj-lt"/>
              <a:buAutoNum type="arabicPeriod"/>
            </a:pPr>
            <a:r>
              <a:rPr lang="en-IN" dirty="0"/>
              <a:t>To backtrack the information from entity to the document, we use a Graph2Doc module to keep information flowing from entity back to tokens in the context. </a:t>
            </a:r>
          </a:p>
          <a:p>
            <a:pPr marL="971550" lvl="1" indent="-514350">
              <a:buFont typeface="+mj-lt"/>
              <a:buAutoNum type="arabicPeriod"/>
            </a:pPr>
            <a:endParaRPr lang="en-IN" dirty="0"/>
          </a:p>
          <a:p>
            <a:pPr marL="971550" lvl="1" indent="-514350">
              <a:buFont typeface="+mj-lt"/>
              <a:buAutoNum type="arabicPeriod"/>
            </a:pPr>
            <a:endParaRPr lang="en-IN" dirty="0"/>
          </a:p>
        </p:txBody>
      </p:sp>
    </p:spTree>
    <p:extLst>
      <p:ext uri="{BB962C8B-B14F-4D97-AF65-F5344CB8AC3E}">
        <p14:creationId xmlns:p14="http://schemas.microsoft.com/office/powerpoint/2010/main" val="252014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468F00-F82B-9E4C-B468-B02C1B6E75D9}"/>
              </a:ext>
            </a:extLst>
          </p:cNvPr>
          <p:cNvPicPr>
            <a:picLocks noGrp="1" noChangeAspect="1"/>
          </p:cNvPicPr>
          <p:nvPr>
            <p:ph idx="1"/>
          </p:nvPr>
        </p:nvPicPr>
        <p:blipFill>
          <a:blip r:embed="rId2"/>
          <a:stretch>
            <a:fillRect/>
          </a:stretch>
        </p:blipFill>
        <p:spPr>
          <a:xfrm>
            <a:off x="951209" y="386080"/>
            <a:ext cx="10473114" cy="5811203"/>
          </a:xfrm>
        </p:spPr>
      </p:pic>
    </p:spTree>
    <p:extLst>
      <p:ext uri="{BB962C8B-B14F-4D97-AF65-F5344CB8AC3E}">
        <p14:creationId xmlns:p14="http://schemas.microsoft.com/office/powerpoint/2010/main" val="2628447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624</Words>
  <Application>Microsoft Office PowerPoint</Application>
  <PresentationFormat>Widescreen</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Dynamically fused Graph Network</vt:lpstr>
      <vt:lpstr>Entity Graph</vt:lpstr>
      <vt:lpstr>PowerPoint Presentation</vt:lpstr>
      <vt:lpstr>Construction</vt:lpstr>
      <vt:lpstr>Brief Implementation</vt:lpstr>
      <vt:lpstr>DFSN Model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Dynamically fused Graph Network</dc:title>
  <dc:creator>prashant vaidya</dc:creator>
  <cp:lastModifiedBy>prashant vaidya</cp:lastModifiedBy>
  <cp:revision>8</cp:revision>
  <dcterms:created xsi:type="dcterms:W3CDTF">2020-09-14T08:40:20Z</dcterms:created>
  <dcterms:modified xsi:type="dcterms:W3CDTF">2020-12-26T16:24:45Z</dcterms:modified>
</cp:coreProperties>
</file>