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71" r:id="rId15"/>
    <p:sldId id="269" r:id="rId16"/>
    <p:sldId id="272" r:id="rId17"/>
    <p:sldId id="270"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8"/>
    <p:restoredTop sz="94648"/>
  </p:normalViewPr>
  <p:slideViewPr>
    <p:cSldViewPr snapToGrid="0" snapToObjects="1">
      <p:cViewPr>
        <p:scale>
          <a:sx n="117" d="100"/>
          <a:sy n="117" d="100"/>
        </p:scale>
        <p:origin x="1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38FDE-D4DD-974C-BFEF-38F30D2C15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D66CBD-750D-0648-AD47-658E343C03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95BEA0-E272-334C-A70F-1E3D49160BA2}"/>
              </a:ext>
            </a:extLst>
          </p:cNvPr>
          <p:cNvSpPr>
            <a:spLocks noGrp="1"/>
          </p:cNvSpPr>
          <p:nvPr>
            <p:ph type="dt" sz="half" idx="10"/>
          </p:nvPr>
        </p:nvSpPr>
        <p:spPr/>
        <p:txBody>
          <a:bodyPr/>
          <a:lstStyle/>
          <a:p>
            <a:fld id="{3C513442-A432-2E40-9A0C-8E80CBDEB00A}" type="datetimeFigureOut">
              <a:rPr lang="en-US" smtClean="0"/>
              <a:t>12/2/19</a:t>
            </a:fld>
            <a:endParaRPr lang="en-US"/>
          </a:p>
        </p:txBody>
      </p:sp>
      <p:sp>
        <p:nvSpPr>
          <p:cNvPr id="5" name="Footer Placeholder 4">
            <a:extLst>
              <a:ext uri="{FF2B5EF4-FFF2-40B4-BE49-F238E27FC236}">
                <a16:creationId xmlns:a16="http://schemas.microsoft.com/office/drawing/2014/main" id="{13BD7ACA-37B3-C044-84AE-4D74ED0019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A4BE2D-776A-8543-9EC6-D04EDB4E578D}"/>
              </a:ext>
            </a:extLst>
          </p:cNvPr>
          <p:cNvSpPr>
            <a:spLocks noGrp="1"/>
          </p:cNvSpPr>
          <p:nvPr>
            <p:ph type="sldNum" sz="quarter" idx="12"/>
          </p:nvPr>
        </p:nvSpPr>
        <p:spPr/>
        <p:txBody>
          <a:bodyPr/>
          <a:lstStyle/>
          <a:p>
            <a:fld id="{843D5AEC-7E0B-3B42-B19B-52C29C22DFBB}" type="slidenum">
              <a:rPr lang="en-US" smtClean="0"/>
              <a:t>‹#›</a:t>
            </a:fld>
            <a:endParaRPr lang="en-US"/>
          </a:p>
        </p:txBody>
      </p:sp>
    </p:spTree>
    <p:extLst>
      <p:ext uri="{BB962C8B-B14F-4D97-AF65-F5344CB8AC3E}">
        <p14:creationId xmlns:p14="http://schemas.microsoft.com/office/powerpoint/2010/main" val="1367933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6E517-455F-4D4A-AE28-66551306C2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FAE00F-432C-5843-949E-B5CC1F42B58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CFD649-8FE2-A446-9417-3C9B8C27A5EB}"/>
              </a:ext>
            </a:extLst>
          </p:cNvPr>
          <p:cNvSpPr>
            <a:spLocks noGrp="1"/>
          </p:cNvSpPr>
          <p:nvPr>
            <p:ph type="dt" sz="half" idx="10"/>
          </p:nvPr>
        </p:nvSpPr>
        <p:spPr/>
        <p:txBody>
          <a:bodyPr/>
          <a:lstStyle/>
          <a:p>
            <a:fld id="{3C513442-A432-2E40-9A0C-8E80CBDEB00A}" type="datetimeFigureOut">
              <a:rPr lang="en-US" smtClean="0"/>
              <a:t>12/2/19</a:t>
            </a:fld>
            <a:endParaRPr lang="en-US"/>
          </a:p>
        </p:txBody>
      </p:sp>
      <p:sp>
        <p:nvSpPr>
          <p:cNvPr id="5" name="Footer Placeholder 4">
            <a:extLst>
              <a:ext uri="{FF2B5EF4-FFF2-40B4-BE49-F238E27FC236}">
                <a16:creationId xmlns:a16="http://schemas.microsoft.com/office/drawing/2014/main" id="{A6D65861-262C-8B43-99EE-D13BD6D7F8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A94B1C-0F7B-C347-8207-C4416BF25293}"/>
              </a:ext>
            </a:extLst>
          </p:cNvPr>
          <p:cNvSpPr>
            <a:spLocks noGrp="1"/>
          </p:cNvSpPr>
          <p:nvPr>
            <p:ph type="sldNum" sz="quarter" idx="12"/>
          </p:nvPr>
        </p:nvSpPr>
        <p:spPr/>
        <p:txBody>
          <a:bodyPr/>
          <a:lstStyle/>
          <a:p>
            <a:fld id="{843D5AEC-7E0B-3B42-B19B-52C29C22DFBB}" type="slidenum">
              <a:rPr lang="en-US" smtClean="0"/>
              <a:t>‹#›</a:t>
            </a:fld>
            <a:endParaRPr lang="en-US"/>
          </a:p>
        </p:txBody>
      </p:sp>
    </p:spTree>
    <p:extLst>
      <p:ext uri="{BB962C8B-B14F-4D97-AF65-F5344CB8AC3E}">
        <p14:creationId xmlns:p14="http://schemas.microsoft.com/office/powerpoint/2010/main" val="3512649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D04A6F-9862-D74C-80FD-DC9D91948E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8901AD-23D0-6547-B468-37F3E4DB654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533663-56DF-854B-859E-866A785D44B6}"/>
              </a:ext>
            </a:extLst>
          </p:cNvPr>
          <p:cNvSpPr>
            <a:spLocks noGrp="1"/>
          </p:cNvSpPr>
          <p:nvPr>
            <p:ph type="dt" sz="half" idx="10"/>
          </p:nvPr>
        </p:nvSpPr>
        <p:spPr/>
        <p:txBody>
          <a:bodyPr/>
          <a:lstStyle/>
          <a:p>
            <a:fld id="{3C513442-A432-2E40-9A0C-8E80CBDEB00A}" type="datetimeFigureOut">
              <a:rPr lang="en-US" smtClean="0"/>
              <a:t>12/2/19</a:t>
            </a:fld>
            <a:endParaRPr lang="en-US"/>
          </a:p>
        </p:txBody>
      </p:sp>
      <p:sp>
        <p:nvSpPr>
          <p:cNvPr id="5" name="Footer Placeholder 4">
            <a:extLst>
              <a:ext uri="{FF2B5EF4-FFF2-40B4-BE49-F238E27FC236}">
                <a16:creationId xmlns:a16="http://schemas.microsoft.com/office/drawing/2014/main" id="{242A70DC-4DCB-A34F-882C-2C321D56CA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6A2A2C-6128-B54D-B8A8-1952E79CEBEB}"/>
              </a:ext>
            </a:extLst>
          </p:cNvPr>
          <p:cNvSpPr>
            <a:spLocks noGrp="1"/>
          </p:cNvSpPr>
          <p:nvPr>
            <p:ph type="sldNum" sz="quarter" idx="12"/>
          </p:nvPr>
        </p:nvSpPr>
        <p:spPr/>
        <p:txBody>
          <a:bodyPr/>
          <a:lstStyle/>
          <a:p>
            <a:fld id="{843D5AEC-7E0B-3B42-B19B-52C29C22DFBB}" type="slidenum">
              <a:rPr lang="en-US" smtClean="0"/>
              <a:t>‹#›</a:t>
            </a:fld>
            <a:endParaRPr lang="en-US"/>
          </a:p>
        </p:txBody>
      </p:sp>
    </p:spTree>
    <p:extLst>
      <p:ext uri="{BB962C8B-B14F-4D97-AF65-F5344CB8AC3E}">
        <p14:creationId xmlns:p14="http://schemas.microsoft.com/office/powerpoint/2010/main" val="1059690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74FC5-B254-024F-B9D4-E84613DE37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B1DEC3-5377-ED4A-AC01-E76C38166E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D3C667-AAA5-AC47-BBB4-5E24CC1602BE}"/>
              </a:ext>
            </a:extLst>
          </p:cNvPr>
          <p:cNvSpPr>
            <a:spLocks noGrp="1"/>
          </p:cNvSpPr>
          <p:nvPr>
            <p:ph type="dt" sz="half" idx="10"/>
          </p:nvPr>
        </p:nvSpPr>
        <p:spPr/>
        <p:txBody>
          <a:bodyPr/>
          <a:lstStyle/>
          <a:p>
            <a:fld id="{3C513442-A432-2E40-9A0C-8E80CBDEB00A}" type="datetimeFigureOut">
              <a:rPr lang="en-US" smtClean="0"/>
              <a:t>12/2/19</a:t>
            </a:fld>
            <a:endParaRPr lang="en-US"/>
          </a:p>
        </p:txBody>
      </p:sp>
      <p:sp>
        <p:nvSpPr>
          <p:cNvPr id="5" name="Footer Placeholder 4">
            <a:extLst>
              <a:ext uri="{FF2B5EF4-FFF2-40B4-BE49-F238E27FC236}">
                <a16:creationId xmlns:a16="http://schemas.microsoft.com/office/drawing/2014/main" id="{EE839E09-04F8-C843-B194-692023762F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754F28-A0B3-1042-91FE-1998AB00FA3A}"/>
              </a:ext>
            </a:extLst>
          </p:cNvPr>
          <p:cNvSpPr>
            <a:spLocks noGrp="1"/>
          </p:cNvSpPr>
          <p:nvPr>
            <p:ph type="sldNum" sz="quarter" idx="12"/>
          </p:nvPr>
        </p:nvSpPr>
        <p:spPr/>
        <p:txBody>
          <a:bodyPr/>
          <a:lstStyle/>
          <a:p>
            <a:fld id="{843D5AEC-7E0B-3B42-B19B-52C29C22DFBB}" type="slidenum">
              <a:rPr lang="en-US" smtClean="0"/>
              <a:t>‹#›</a:t>
            </a:fld>
            <a:endParaRPr lang="en-US"/>
          </a:p>
        </p:txBody>
      </p:sp>
    </p:spTree>
    <p:extLst>
      <p:ext uri="{BB962C8B-B14F-4D97-AF65-F5344CB8AC3E}">
        <p14:creationId xmlns:p14="http://schemas.microsoft.com/office/powerpoint/2010/main" val="544189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E8516-7F2A-0248-8901-9730070A82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C30088-3384-E94B-9FB7-E584FAF3F5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364F117-F231-9042-BC35-A9C1460B3AD7}"/>
              </a:ext>
            </a:extLst>
          </p:cNvPr>
          <p:cNvSpPr>
            <a:spLocks noGrp="1"/>
          </p:cNvSpPr>
          <p:nvPr>
            <p:ph type="dt" sz="half" idx="10"/>
          </p:nvPr>
        </p:nvSpPr>
        <p:spPr/>
        <p:txBody>
          <a:bodyPr/>
          <a:lstStyle/>
          <a:p>
            <a:fld id="{3C513442-A432-2E40-9A0C-8E80CBDEB00A}" type="datetimeFigureOut">
              <a:rPr lang="en-US" smtClean="0"/>
              <a:t>12/2/19</a:t>
            </a:fld>
            <a:endParaRPr lang="en-US"/>
          </a:p>
        </p:txBody>
      </p:sp>
      <p:sp>
        <p:nvSpPr>
          <p:cNvPr id="5" name="Footer Placeholder 4">
            <a:extLst>
              <a:ext uri="{FF2B5EF4-FFF2-40B4-BE49-F238E27FC236}">
                <a16:creationId xmlns:a16="http://schemas.microsoft.com/office/drawing/2014/main" id="{428D4D6C-CD0A-9E4E-BE8C-590772BBD0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759FEA-7C77-8445-A161-FCC21C21AEE1}"/>
              </a:ext>
            </a:extLst>
          </p:cNvPr>
          <p:cNvSpPr>
            <a:spLocks noGrp="1"/>
          </p:cNvSpPr>
          <p:nvPr>
            <p:ph type="sldNum" sz="quarter" idx="12"/>
          </p:nvPr>
        </p:nvSpPr>
        <p:spPr/>
        <p:txBody>
          <a:bodyPr/>
          <a:lstStyle/>
          <a:p>
            <a:fld id="{843D5AEC-7E0B-3B42-B19B-52C29C22DFBB}" type="slidenum">
              <a:rPr lang="en-US" smtClean="0"/>
              <a:t>‹#›</a:t>
            </a:fld>
            <a:endParaRPr lang="en-US"/>
          </a:p>
        </p:txBody>
      </p:sp>
    </p:spTree>
    <p:extLst>
      <p:ext uri="{BB962C8B-B14F-4D97-AF65-F5344CB8AC3E}">
        <p14:creationId xmlns:p14="http://schemas.microsoft.com/office/powerpoint/2010/main" val="54969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6686-3FA4-2A4A-8214-ACCC564309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2A65BD-27C1-EF47-AE5B-EE09BB502FB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8B4BF9-ADC7-9A4E-B7E4-41256E6C9EC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73DC8A-F4A8-E144-8375-925E1AD1BBF4}"/>
              </a:ext>
            </a:extLst>
          </p:cNvPr>
          <p:cNvSpPr>
            <a:spLocks noGrp="1"/>
          </p:cNvSpPr>
          <p:nvPr>
            <p:ph type="dt" sz="half" idx="10"/>
          </p:nvPr>
        </p:nvSpPr>
        <p:spPr/>
        <p:txBody>
          <a:bodyPr/>
          <a:lstStyle/>
          <a:p>
            <a:fld id="{3C513442-A432-2E40-9A0C-8E80CBDEB00A}" type="datetimeFigureOut">
              <a:rPr lang="en-US" smtClean="0"/>
              <a:t>12/2/19</a:t>
            </a:fld>
            <a:endParaRPr lang="en-US"/>
          </a:p>
        </p:txBody>
      </p:sp>
      <p:sp>
        <p:nvSpPr>
          <p:cNvPr id="6" name="Footer Placeholder 5">
            <a:extLst>
              <a:ext uri="{FF2B5EF4-FFF2-40B4-BE49-F238E27FC236}">
                <a16:creationId xmlns:a16="http://schemas.microsoft.com/office/drawing/2014/main" id="{3C50ECCA-4B1E-D94C-A54A-6314A75EB0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2CC774-D94C-D344-8FF2-0920E1EE05C7}"/>
              </a:ext>
            </a:extLst>
          </p:cNvPr>
          <p:cNvSpPr>
            <a:spLocks noGrp="1"/>
          </p:cNvSpPr>
          <p:nvPr>
            <p:ph type="sldNum" sz="quarter" idx="12"/>
          </p:nvPr>
        </p:nvSpPr>
        <p:spPr/>
        <p:txBody>
          <a:bodyPr/>
          <a:lstStyle/>
          <a:p>
            <a:fld id="{843D5AEC-7E0B-3B42-B19B-52C29C22DFBB}" type="slidenum">
              <a:rPr lang="en-US" smtClean="0"/>
              <a:t>‹#›</a:t>
            </a:fld>
            <a:endParaRPr lang="en-US"/>
          </a:p>
        </p:txBody>
      </p:sp>
    </p:spTree>
    <p:extLst>
      <p:ext uri="{BB962C8B-B14F-4D97-AF65-F5344CB8AC3E}">
        <p14:creationId xmlns:p14="http://schemas.microsoft.com/office/powerpoint/2010/main" val="3444284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50A38-7B8D-C64A-8529-A578253D68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5363AB-0C08-3A4A-9D48-2C3C79FBEC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457EC58-BAD1-554A-81EA-62E250EE010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386230-5CF9-D740-ABEB-CF02F00CBB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15B54A2-5E65-274B-B006-81D8B308F1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625929-4FC3-D94E-9ACD-A5E8D39E8EF5}"/>
              </a:ext>
            </a:extLst>
          </p:cNvPr>
          <p:cNvSpPr>
            <a:spLocks noGrp="1"/>
          </p:cNvSpPr>
          <p:nvPr>
            <p:ph type="dt" sz="half" idx="10"/>
          </p:nvPr>
        </p:nvSpPr>
        <p:spPr/>
        <p:txBody>
          <a:bodyPr/>
          <a:lstStyle/>
          <a:p>
            <a:fld id="{3C513442-A432-2E40-9A0C-8E80CBDEB00A}" type="datetimeFigureOut">
              <a:rPr lang="en-US" smtClean="0"/>
              <a:t>12/2/19</a:t>
            </a:fld>
            <a:endParaRPr lang="en-US"/>
          </a:p>
        </p:txBody>
      </p:sp>
      <p:sp>
        <p:nvSpPr>
          <p:cNvPr id="8" name="Footer Placeholder 7">
            <a:extLst>
              <a:ext uri="{FF2B5EF4-FFF2-40B4-BE49-F238E27FC236}">
                <a16:creationId xmlns:a16="http://schemas.microsoft.com/office/drawing/2014/main" id="{1BAFF6A5-9D2E-874D-83A9-4949C1DA5D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85F27F-0A1C-0545-AD3A-96CEBC7BBD2A}"/>
              </a:ext>
            </a:extLst>
          </p:cNvPr>
          <p:cNvSpPr>
            <a:spLocks noGrp="1"/>
          </p:cNvSpPr>
          <p:nvPr>
            <p:ph type="sldNum" sz="quarter" idx="12"/>
          </p:nvPr>
        </p:nvSpPr>
        <p:spPr/>
        <p:txBody>
          <a:bodyPr/>
          <a:lstStyle/>
          <a:p>
            <a:fld id="{843D5AEC-7E0B-3B42-B19B-52C29C22DFBB}" type="slidenum">
              <a:rPr lang="en-US" smtClean="0"/>
              <a:t>‹#›</a:t>
            </a:fld>
            <a:endParaRPr lang="en-US"/>
          </a:p>
        </p:txBody>
      </p:sp>
    </p:spTree>
    <p:extLst>
      <p:ext uri="{BB962C8B-B14F-4D97-AF65-F5344CB8AC3E}">
        <p14:creationId xmlns:p14="http://schemas.microsoft.com/office/powerpoint/2010/main" val="1823704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80F6-7AFF-7B44-AD3F-37C97A8B69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CB2FE8-28CB-F84C-9E1B-F8E48BB1FAC8}"/>
              </a:ext>
            </a:extLst>
          </p:cNvPr>
          <p:cNvSpPr>
            <a:spLocks noGrp="1"/>
          </p:cNvSpPr>
          <p:nvPr>
            <p:ph type="dt" sz="half" idx="10"/>
          </p:nvPr>
        </p:nvSpPr>
        <p:spPr/>
        <p:txBody>
          <a:bodyPr/>
          <a:lstStyle/>
          <a:p>
            <a:fld id="{3C513442-A432-2E40-9A0C-8E80CBDEB00A}" type="datetimeFigureOut">
              <a:rPr lang="en-US" smtClean="0"/>
              <a:t>12/2/19</a:t>
            </a:fld>
            <a:endParaRPr lang="en-US"/>
          </a:p>
        </p:txBody>
      </p:sp>
      <p:sp>
        <p:nvSpPr>
          <p:cNvPr id="4" name="Footer Placeholder 3">
            <a:extLst>
              <a:ext uri="{FF2B5EF4-FFF2-40B4-BE49-F238E27FC236}">
                <a16:creationId xmlns:a16="http://schemas.microsoft.com/office/drawing/2014/main" id="{2B92392A-A88F-394C-9D91-01FF069807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067484-DC70-9945-B53A-8C61E7949511}"/>
              </a:ext>
            </a:extLst>
          </p:cNvPr>
          <p:cNvSpPr>
            <a:spLocks noGrp="1"/>
          </p:cNvSpPr>
          <p:nvPr>
            <p:ph type="sldNum" sz="quarter" idx="12"/>
          </p:nvPr>
        </p:nvSpPr>
        <p:spPr/>
        <p:txBody>
          <a:bodyPr/>
          <a:lstStyle/>
          <a:p>
            <a:fld id="{843D5AEC-7E0B-3B42-B19B-52C29C22DFBB}" type="slidenum">
              <a:rPr lang="en-US" smtClean="0"/>
              <a:t>‹#›</a:t>
            </a:fld>
            <a:endParaRPr lang="en-US"/>
          </a:p>
        </p:txBody>
      </p:sp>
    </p:spTree>
    <p:extLst>
      <p:ext uri="{BB962C8B-B14F-4D97-AF65-F5344CB8AC3E}">
        <p14:creationId xmlns:p14="http://schemas.microsoft.com/office/powerpoint/2010/main" val="4190551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16F066-D493-B44A-B9DC-9E9810C47BA0}"/>
              </a:ext>
            </a:extLst>
          </p:cNvPr>
          <p:cNvSpPr>
            <a:spLocks noGrp="1"/>
          </p:cNvSpPr>
          <p:nvPr>
            <p:ph type="dt" sz="half" idx="10"/>
          </p:nvPr>
        </p:nvSpPr>
        <p:spPr/>
        <p:txBody>
          <a:bodyPr/>
          <a:lstStyle/>
          <a:p>
            <a:fld id="{3C513442-A432-2E40-9A0C-8E80CBDEB00A}" type="datetimeFigureOut">
              <a:rPr lang="en-US" smtClean="0"/>
              <a:t>12/2/19</a:t>
            </a:fld>
            <a:endParaRPr lang="en-US"/>
          </a:p>
        </p:txBody>
      </p:sp>
      <p:sp>
        <p:nvSpPr>
          <p:cNvPr id="3" name="Footer Placeholder 2">
            <a:extLst>
              <a:ext uri="{FF2B5EF4-FFF2-40B4-BE49-F238E27FC236}">
                <a16:creationId xmlns:a16="http://schemas.microsoft.com/office/drawing/2014/main" id="{27F2CCD5-33FB-9046-973C-D136357FBE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DF9616-88BC-BD48-8E38-0F5C7D18CC20}"/>
              </a:ext>
            </a:extLst>
          </p:cNvPr>
          <p:cNvSpPr>
            <a:spLocks noGrp="1"/>
          </p:cNvSpPr>
          <p:nvPr>
            <p:ph type="sldNum" sz="quarter" idx="12"/>
          </p:nvPr>
        </p:nvSpPr>
        <p:spPr/>
        <p:txBody>
          <a:bodyPr/>
          <a:lstStyle/>
          <a:p>
            <a:fld id="{843D5AEC-7E0B-3B42-B19B-52C29C22DFBB}" type="slidenum">
              <a:rPr lang="en-US" smtClean="0"/>
              <a:t>‹#›</a:t>
            </a:fld>
            <a:endParaRPr lang="en-US"/>
          </a:p>
        </p:txBody>
      </p:sp>
    </p:spTree>
    <p:extLst>
      <p:ext uri="{BB962C8B-B14F-4D97-AF65-F5344CB8AC3E}">
        <p14:creationId xmlns:p14="http://schemas.microsoft.com/office/powerpoint/2010/main" val="823093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1B69-D32F-FC47-BE51-F3CA51BE41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53BDE6-02D9-E046-B5C9-E4820F8582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8BAEA7-4028-9F49-A162-AA7FC8C77A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0BDBD8-CBAC-B940-A27B-22172B9375B7}"/>
              </a:ext>
            </a:extLst>
          </p:cNvPr>
          <p:cNvSpPr>
            <a:spLocks noGrp="1"/>
          </p:cNvSpPr>
          <p:nvPr>
            <p:ph type="dt" sz="half" idx="10"/>
          </p:nvPr>
        </p:nvSpPr>
        <p:spPr/>
        <p:txBody>
          <a:bodyPr/>
          <a:lstStyle/>
          <a:p>
            <a:fld id="{3C513442-A432-2E40-9A0C-8E80CBDEB00A}" type="datetimeFigureOut">
              <a:rPr lang="en-US" smtClean="0"/>
              <a:t>12/2/19</a:t>
            </a:fld>
            <a:endParaRPr lang="en-US"/>
          </a:p>
        </p:txBody>
      </p:sp>
      <p:sp>
        <p:nvSpPr>
          <p:cNvPr id="6" name="Footer Placeholder 5">
            <a:extLst>
              <a:ext uri="{FF2B5EF4-FFF2-40B4-BE49-F238E27FC236}">
                <a16:creationId xmlns:a16="http://schemas.microsoft.com/office/drawing/2014/main" id="{510933FE-6D3C-EA48-93D4-3C8F75A941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BAB79F-02DC-2C49-A64B-6BF1157C3CA7}"/>
              </a:ext>
            </a:extLst>
          </p:cNvPr>
          <p:cNvSpPr>
            <a:spLocks noGrp="1"/>
          </p:cNvSpPr>
          <p:nvPr>
            <p:ph type="sldNum" sz="quarter" idx="12"/>
          </p:nvPr>
        </p:nvSpPr>
        <p:spPr/>
        <p:txBody>
          <a:bodyPr/>
          <a:lstStyle/>
          <a:p>
            <a:fld id="{843D5AEC-7E0B-3B42-B19B-52C29C22DFBB}" type="slidenum">
              <a:rPr lang="en-US" smtClean="0"/>
              <a:t>‹#›</a:t>
            </a:fld>
            <a:endParaRPr lang="en-US"/>
          </a:p>
        </p:txBody>
      </p:sp>
    </p:spTree>
    <p:extLst>
      <p:ext uri="{BB962C8B-B14F-4D97-AF65-F5344CB8AC3E}">
        <p14:creationId xmlns:p14="http://schemas.microsoft.com/office/powerpoint/2010/main" val="3614287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A484E-01F7-FA41-B2A1-FE2981D923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9E3670-BA7A-DB4B-822A-F105C1C332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92CC0D-0907-B94A-8A2B-86A8B927F1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DFDA6C-F1E0-B444-B08B-2EDACD2C65B4}"/>
              </a:ext>
            </a:extLst>
          </p:cNvPr>
          <p:cNvSpPr>
            <a:spLocks noGrp="1"/>
          </p:cNvSpPr>
          <p:nvPr>
            <p:ph type="dt" sz="half" idx="10"/>
          </p:nvPr>
        </p:nvSpPr>
        <p:spPr/>
        <p:txBody>
          <a:bodyPr/>
          <a:lstStyle/>
          <a:p>
            <a:fld id="{3C513442-A432-2E40-9A0C-8E80CBDEB00A}" type="datetimeFigureOut">
              <a:rPr lang="en-US" smtClean="0"/>
              <a:t>12/2/19</a:t>
            </a:fld>
            <a:endParaRPr lang="en-US"/>
          </a:p>
        </p:txBody>
      </p:sp>
      <p:sp>
        <p:nvSpPr>
          <p:cNvPr id="6" name="Footer Placeholder 5">
            <a:extLst>
              <a:ext uri="{FF2B5EF4-FFF2-40B4-BE49-F238E27FC236}">
                <a16:creationId xmlns:a16="http://schemas.microsoft.com/office/drawing/2014/main" id="{21FA7250-AB03-9C48-8010-8916A8ED1B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EF34FC-AD59-E649-94DE-59075E6E5766}"/>
              </a:ext>
            </a:extLst>
          </p:cNvPr>
          <p:cNvSpPr>
            <a:spLocks noGrp="1"/>
          </p:cNvSpPr>
          <p:nvPr>
            <p:ph type="sldNum" sz="quarter" idx="12"/>
          </p:nvPr>
        </p:nvSpPr>
        <p:spPr/>
        <p:txBody>
          <a:bodyPr/>
          <a:lstStyle/>
          <a:p>
            <a:fld id="{843D5AEC-7E0B-3B42-B19B-52C29C22DFBB}" type="slidenum">
              <a:rPr lang="en-US" smtClean="0"/>
              <a:t>‹#›</a:t>
            </a:fld>
            <a:endParaRPr lang="en-US"/>
          </a:p>
        </p:txBody>
      </p:sp>
    </p:spTree>
    <p:extLst>
      <p:ext uri="{BB962C8B-B14F-4D97-AF65-F5344CB8AC3E}">
        <p14:creationId xmlns:p14="http://schemas.microsoft.com/office/powerpoint/2010/main" val="1597817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352DAE-6A60-6544-9DA8-B8D86CE4E0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7E9FCD-CC47-2744-A014-C791FD40E0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0CA2EC-2E0E-E04A-943D-A7772479AB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513442-A432-2E40-9A0C-8E80CBDEB00A}" type="datetimeFigureOut">
              <a:rPr lang="en-US" smtClean="0"/>
              <a:t>12/2/19</a:t>
            </a:fld>
            <a:endParaRPr lang="en-US"/>
          </a:p>
        </p:txBody>
      </p:sp>
      <p:sp>
        <p:nvSpPr>
          <p:cNvPr id="5" name="Footer Placeholder 4">
            <a:extLst>
              <a:ext uri="{FF2B5EF4-FFF2-40B4-BE49-F238E27FC236}">
                <a16:creationId xmlns:a16="http://schemas.microsoft.com/office/drawing/2014/main" id="{080EA8D9-5DE4-CF46-A96A-7771583B10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1848EB-AA9C-6048-A3BA-BACAAA93C0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3D5AEC-7E0B-3B42-B19B-52C29C22DFBB}" type="slidenum">
              <a:rPr lang="en-US" smtClean="0"/>
              <a:t>‹#›</a:t>
            </a:fld>
            <a:endParaRPr lang="en-US"/>
          </a:p>
        </p:txBody>
      </p:sp>
    </p:spTree>
    <p:extLst>
      <p:ext uri="{BB962C8B-B14F-4D97-AF65-F5344CB8AC3E}">
        <p14:creationId xmlns:p14="http://schemas.microsoft.com/office/powerpoint/2010/main" val="1643940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hanacademy.org/science/health-and-medicine/nervous-system-and-sensory-infor/sight-vision/v/phototransduction-cascade"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303C4-FEA3-9240-A65B-A70CB6F2DC65}"/>
              </a:ext>
            </a:extLst>
          </p:cNvPr>
          <p:cNvSpPr>
            <a:spLocks noGrp="1"/>
          </p:cNvSpPr>
          <p:nvPr>
            <p:ph type="ctrTitle"/>
          </p:nvPr>
        </p:nvSpPr>
        <p:spPr>
          <a:xfrm>
            <a:off x="1524000" y="1810731"/>
            <a:ext cx="9144000" cy="2387600"/>
          </a:xfrm>
        </p:spPr>
        <p:txBody>
          <a:bodyPr>
            <a:normAutofit fontScale="90000"/>
          </a:bodyPr>
          <a:lstStyle/>
          <a:p>
            <a:br>
              <a:rPr lang="en-US" dirty="0">
                <a:effectLst/>
              </a:rPr>
            </a:br>
            <a:br>
              <a:rPr lang="en-US" dirty="0">
                <a:effectLst/>
              </a:rPr>
            </a:br>
            <a:br>
              <a:rPr lang="en-US" dirty="0">
                <a:effectLst/>
              </a:rPr>
            </a:br>
            <a:r>
              <a:rPr lang="en-US" dirty="0">
                <a:effectLst/>
              </a:rPr>
              <a:t>Human cone light adaptation: From behavioral measurements to molecular mechanisms</a:t>
            </a:r>
            <a:br>
              <a:rPr lang="en-US" dirty="0">
                <a:effectLst/>
              </a:rPr>
            </a:br>
            <a:endParaRPr lang="en-US" dirty="0"/>
          </a:p>
        </p:txBody>
      </p:sp>
      <p:sp>
        <p:nvSpPr>
          <p:cNvPr id="3" name="Subtitle 2">
            <a:extLst>
              <a:ext uri="{FF2B5EF4-FFF2-40B4-BE49-F238E27FC236}">
                <a16:creationId xmlns:a16="http://schemas.microsoft.com/office/drawing/2014/main" id="{0F02289C-7489-8442-AA0C-71079733FA82}"/>
              </a:ext>
            </a:extLst>
          </p:cNvPr>
          <p:cNvSpPr>
            <a:spLocks noGrp="1"/>
          </p:cNvSpPr>
          <p:nvPr>
            <p:ph type="subTitle" idx="1"/>
          </p:nvPr>
        </p:nvSpPr>
        <p:spPr>
          <a:xfrm>
            <a:off x="1524000" y="4341777"/>
            <a:ext cx="9144000" cy="1655762"/>
          </a:xfrm>
        </p:spPr>
        <p:txBody>
          <a:bodyPr>
            <a:normAutofit fontScale="55000" lnSpcReduction="20000"/>
          </a:bodyPr>
          <a:lstStyle/>
          <a:p>
            <a:r>
              <a:rPr lang="en-US" dirty="0"/>
              <a:t>Authors: </a:t>
            </a:r>
            <a:r>
              <a:rPr lang="en-US" b="1" dirty="0">
                <a:effectLst/>
              </a:rPr>
              <a:t>Stockman, Andrew</a:t>
            </a:r>
          </a:p>
          <a:p>
            <a:r>
              <a:rPr lang="en-US" b="1" dirty="0">
                <a:effectLst/>
              </a:rPr>
              <a:t>                   </a:t>
            </a:r>
            <a:r>
              <a:rPr lang="en-US" b="1" dirty="0" err="1">
                <a:effectLst/>
              </a:rPr>
              <a:t>Langendörfer</a:t>
            </a:r>
            <a:r>
              <a:rPr lang="en-US" b="1" dirty="0">
                <a:effectLst/>
              </a:rPr>
              <a:t>, Micha</a:t>
            </a:r>
          </a:p>
          <a:p>
            <a:r>
              <a:rPr lang="en-US" b="1" dirty="0">
                <a:effectLst/>
              </a:rPr>
              <a:t>                  Smithson, Hannah E.</a:t>
            </a:r>
          </a:p>
          <a:p>
            <a:r>
              <a:rPr lang="en-US" b="1" dirty="0"/>
              <a:t>            </a:t>
            </a:r>
            <a:r>
              <a:rPr lang="en-US" b="1" dirty="0">
                <a:effectLst/>
              </a:rPr>
              <a:t>Sharpe, Lindsay T.</a:t>
            </a:r>
          </a:p>
          <a:p>
            <a:r>
              <a:rPr lang="en-US" dirty="0"/>
              <a:t>Journals</a:t>
            </a:r>
            <a:r>
              <a:rPr lang="en-US" b="1" dirty="0"/>
              <a:t>: Journal of Vision</a:t>
            </a:r>
          </a:p>
          <a:p>
            <a:r>
              <a:rPr lang="en-US" dirty="0">
                <a:effectLst/>
              </a:rPr>
              <a:t>Year</a:t>
            </a:r>
            <a:r>
              <a:rPr lang="en-US" b="1" dirty="0">
                <a:effectLst/>
              </a:rPr>
              <a:t>: 2006</a:t>
            </a:r>
          </a:p>
          <a:p>
            <a:endParaRPr lang="en-US" dirty="0"/>
          </a:p>
        </p:txBody>
      </p:sp>
    </p:spTree>
    <p:extLst>
      <p:ext uri="{BB962C8B-B14F-4D97-AF65-F5344CB8AC3E}">
        <p14:creationId xmlns:p14="http://schemas.microsoft.com/office/powerpoint/2010/main" val="2738246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486CFF-5822-1A47-8E92-F59396522CB8}"/>
              </a:ext>
            </a:extLst>
          </p:cNvPr>
          <p:cNvSpPr>
            <a:spLocks noGrp="1"/>
          </p:cNvSpPr>
          <p:nvPr>
            <p:ph type="title"/>
          </p:nvPr>
        </p:nvSpPr>
        <p:spPr>
          <a:xfrm>
            <a:off x="411480" y="987552"/>
            <a:ext cx="4485861" cy="1088136"/>
          </a:xfrm>
        </p:spPr>
        <p:txBody>
          <a:bodyPr anchor="b">
            <a:normAutofit/>
          </a:bodyPr>
          <a:lstStyle/>
          <a:p>
            <a:r>
              <a:rPr lang="en-US" sz="3400" b="1"/>
              <a:t>Results</a:t>
            </a:r>
          </a:p>
        </p:txBody>
      </p:sp>
      <p:sp>
        <p:nvSpPr>
          <p:cNvPr id="15" name="Rectangle 14">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 name="Content Placeholder 9">
            <a:extLst>
              <a:ext uri="{FF2B5EF4-FFF2-40B4-BE49-F238E27FC236}">
                <a16:creationId xmlns:a16="http://schemas.microsoft.com/office/drawing/2014/main" id="{B5BA92F6-F184-4DF0-8721-7AF1076BECF9}"/>
              </a:ext>
            </a:extLst>
          </p:cNvPr>
          <p:cNvSpPr>
            <a:spLocks noGrp="1"/>
          </p:cNvSpPr>
          <p:nvPr>
            <p:ph idx="1"/>
          </p:nvPr>
        </p:nvSpPr>
        <p:spPr>
          <a:xfrm>
            <a:off x="411479" y="2688336"/>
            <a:ext cx="4498848" cy="3584448"/>
          </a:xfrm>
        </p:spPr>
        <p:txBody>
          <a:bodyPr anchor="t">
            <a:normAutofit fontScale="92500" lnSpcReduction="20000"/>
          </a:bodyPr>
          <a:lstStyle/>
          <a:p>
            <a:pPr algn="just"/>
            <a:r>
              <a:rPr lang="en-US" sz="1800" dirty="0"/>
              <a:t>Logarithmic M-cone threshold amplitudes</a:t>
            </a:r>
          </a:p>
          <a:p>
            <a:pPr algn="just"/>
            <a:r>
              <a:rPr lang="en-US" sz="1800" dirty="0"/>
              <a:t>“high-frequency linearity” is observed between 0.42 and 2.79 log td for M.L. and between 1.05 and 3.39 log td for M.M.</a:t>
            </a:r>
          </a:p>
          <a:p>
            <a:pPr algn="just"/>
            <a:r>
              <a:rPr lang="en-US" sz="1800" dirty="0"/>
              <a:t>﻿High-frequency linearity implies that the flicker signal at higher frequencies is largely unaffected by adaptation. </a:t>
            </a:r>
          </a:p>
          <a:p>
            <a:pPr algn="just"/>
            <a:r>
              <a:rPr lang="en-US" sz="1800" dirty="0"/>
              <a:t>﻿Whether or not the high-frequency flicker signal is modified by adaptation can be better addressed by combining the usual amplitude measurements with phase measurements because the phase data can disambiguate changes in integration time, which typically affect phase, from changes in overall gain, which do not.</a:t>
            </a:r>
          </a:p>
        </p:txBody>
      </p:sp>
      <p:pic>
        <p:nvPicPr>
          <p:cNvPr id="8" name="Content Placeholder 4">
            <a:extLst>
              <a:ext uri="{FF2B5EF4-FFF2-40B4-BE49-F238E27FC236}">
                <a16:creationId xmlns:a16="http://schemas.microsoft.com/office/drawing/2014/main" id="{8D983772-7EB5-C044-838B-447B6EDD8534}"/>
              </a:ext>
            </a:extLst>
          </p:cNvPr>
          <p:cNvPicPr>
            <a:picLocks noChangeAspect="1"/>
          </p:cNvPicPr>
          <p:nvPr/>
        </p:nvPicPr>
        <p:blipFill rotWithShape="1">
          <a:blip r:embed="rId2"/>
          <a:srcRect r="4139" b="1"/>
          <a:stretch/>
        </p:blipFill>
        <p:spPr>
          <a:xfrm>
            <a:off x="5308052" y="10"/>
            <a:ext cx="6883948" cy="6857990"/>
          </a:xfrm>
          <a:custGeom>
            <a:avLst/>
            <a:gdLst>
              <a:gd name="connsiteX0" fmla="*/ 365648 w 6883948"/>
              <a:gd name="connsiteY0" fmla="*/ 0 h 6858000"/>
              <a:gd name="connsiteX1" fmla="*/ 6883948 w 6883948"/>
              <a:gd name="connsiteY1" fmla="*/ 0 h 6858000"/>
              <a:gd name="connsiteX2" fmla="*/ 6883948 w 6883948"/>
              <a:gd name="connsiteY2" fmla="*/ 6858000 h 6858000"/>
              <a:gd name="connsiteX3" fmla="*/ 365648 w 6883948"/>
              <a:gd name="connsiteY3" fmla="*/ 6858000 h 6858000"/>
              <a:gd name="connsiteX4" fmla="*/ 360213 w 6883948"/>
              <a:gd name="connsiteY4" fmla="*/ 6835050 h 6858000"/>
              <a:gd name="connsiteX5" fmla="*/ 0 w 6883948"/>
              <a:gd name="connsiteY5" fmla="*/ 3429001 h 6858000"/>
              <a:gd name="connsiteX6" fmla="*/ 360213 w 6883948"/>
              <a:gd name="connsiteY6" fmla="*/ 22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260853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51EB82-EE7C-E243-9188-3D0011A0ECF1}"/>
              </a:ext>
            </a:extLst>
          </p:cNvPr>
          <p:cNvSpPr>
            <a:spLocks noGrp="1"/>
          </p:cNvSpPr>
          <p:nvPr>
            <p:ph type="title"/>
          </p:nvPr>
        </p:nvSpPr>
        <p:spPr>
          <a:xfrm>
            <a:off x="612648" y="1078992"/>
            <a:ext cx="6268770" cy="1536192"/>
          </a:xfrm>
        </p:spPr>
        <p:txBody>
          <a:bodyPr anchor="b">
            <a:normAutofit/>
          </a:bodyPr>
          <a:lstStyle/>
          <a:p>
            <a:r>
              <a:rPr lang="en-US" sz="5200" b="1"/>
              <a:t>Results </a:t>
            </a:r>
          </a:p>
        </p:txBody>
      </p:sp>
      <p:sp>
        <p:nvSpPr>
          <p:cNvPr id="15" name="Rectangle 14">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Content Placeholder 9">
            <a:extLst>
              <a:ext uri="{FF2B5EF4-FFF2-40B4-BE49-F238E27FC236}">
                <a16:creationId xmlns:a16="http://schemas.microsoft.com/office/drawing/2014/main" id="{E1BD7D85-DCB8-4E41-8608-837BAFF64902}"/>
              </a:ext>
            </a:extLst>
          </p:cNvPr>
          <p:cNvSpPr>
            <a:spLocks noGrp="1"/>
          </p:cNvSpPr>
          <p:nvPr>
            <p:ph idx="1"/>
          </p:nvPr>
        </p:nvSpPr>
        <p:spPr>
          <a:xfrm>
            <a:off x="615458" y="3355848"/>
            <a:ext cx="6268770" cy="2825496"/>
          </a:xfrm>
        </p:spPr>
        <p:txBody>
          <a:bodyPr>
            <a:normAutofit fontScale="92500" lnSpcReduction="20000"/>
          </a:bodyPr>
          <a:lstStyle/>
          <a:p>
            <a:pPr marL="0" indent="0">
              <a:buNone/>
            </a:pPr>
            <a:r>
              <a:rPr lang="en-US" sz="2200" b="1" dirty="0"/>
              <a:t>M-cone phase lags</a:t>
            </a:r>
            <a:endParaRPr lang="en-US" sz="2200" dirty="0"/>
          </a:p>
          <a:p>
            <a:r>
              <a:rPr lang="en-US" sz="2200" dirty="0"/>
              <a:t>Relative phase delays in degrees between M-cone flicker presented to the left and right eyes. </a:t>
            </a:r>
          </a:p>
          <a:p>
            <a:r>
              <a:rPr lang="en-US" sz="2200" dirty="0"/>
              <a:t>The luminance level in right eye was fixed to 4.16 log td, whereas that in the left was varied. </a:t>
            </a:r>
          </a:p>
          <a:p>
            <a:r>
              <a:rPr lang="en-US" sz="2200" dirty="0"/>
              <a:t>﻿For both subjects, the responses in the left eye are delayed at levels below 4.16 log td because the eye is less light adapted than the right eye, whereas they are slightly advanced above 4.16 log td because the left eye is more light adapted.</a:t>
            </a:r>
          </a:p>
        </p:txBody>
      </p:sp>
      <p:pic>
        <p:nvPicPr>
          <p:cNvPr id="14" name="Content Placeholder 4">
            <a:extLst>
              <a:ext uri="{FF2B5EF4-FFF2-40B4-BE49-F238E27FC236}">
                <a16:creationId xmlns:a16="http://schemas.microsoft.com/office/drawing/2014/main" id="{C89D87A1-1620-C74E-8792-7EA7ED2BA83D}"/>
              </a:ext>
            </a:extLst>
          </p:cNvPr>
          <p:cNvPicPr>
            <a:picLocks noChangeAspect="1"/>
          </p:cNvPicPr>
          <p:nvPr/>
        </p:nvPicPr>
        <p:blipFill rotWithShape="1">
          <a:blip r:embed="rId2"/>
          <a:srcRect t="4539" r="-1" b="-1"/>
          <a:stretch/>
        </p:blipFill>
        <p:spPr>
          <a:xfrm>
            <a:off x="7684006" y="10"/>
            <a:ext cx="4507993" cy="6857990"/>
          </a:xfrm>
          <a:prstGeom prst="rect">
            <a:avLst/>
          </a:prstGeom>
        </p:spPr>
      </p:pic>
    </p:spTree>
    <p:extLst>
      <p:ext uri="{BB962C8B-B14F-4D97-AF65-F5344CB8AC3E}">
        <p14:creationId xmlns:p14="http://schemas.microsoft.com/office/powerpoint/2010/main" val="3431196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D24BC9E-AC6A-42EE-AFD8-B290720B8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107624"/>
            <a:ext cx="11167447" cy="2089317"/>
          </a:xfrm>
          <a:prstGeom prst="rect">
            <a:avLst/>
          </a:prstGeom>
          <a:ln w="12700">
            <a:solidFill>
              <a:srgbClr val="EFEFEF"/>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6FA217E-FC2C-1B41-B8BB-866C36BE1A6D}"/>
              </a:ext>
            </a:extLst>
          </p:cNvPr>
          <p:cNvSpPr>
            <a:spLocks noGrp="1"/>
          </p:cNvSpPr>
          <p:nvPr>
            <p:ph type="title"/>
          </p:nvPr>
        </p:nvSpPr>
        <p:spPr>
          <a:xfrm>
            <a:off x="1051560" y="4329321"/>
            <a:ext cx="3657600" cy="1645920"/>
          </a:xfrm>
        </p:spPr>
        <p:txBody>
          <a:bodyPr>
            <a:normAutofit/>
          </a:bodyPr>
          <a:lstStyle/>
          <a:p>
            <a:r>
              <a:rPr lang="en-US" sz="3200" b="1"/>
              <a:t>Results</a:t>
            </a:r>
            <a:r>
              <a:rPr lang="en-US" sz="3200"/>
              <a:t> </a:t>
            </a:r>
          </a:p>
        </p:txBody>
      </p:sp>
      <p:pic>
        <p:nvPicPr>
          <p:cNvPr id="5" name="Content Placeholder 4">
            <a:extLst>
              <a:ext uri="{FF2B5EF4-FFF2-40B4-BE49-F238E27FC236}">
                <a16:creationId xmlns:a16="http://schemas.microsoft.com/office/drawing/2014/main" id="{AC1BFD57-59AD-C140-A7D4-D9355E8F27B0}"/>
              </a:ext>
            </a:extLst>
          </p:cNvPr>
          <p:cNvPicPr>
            <a:picLocks noChangeAspect="1"/>
          </p:cNvPicPr>
          <p:nvPr/>
        </p:nvPicPr>
        <p:blipFill rotWithShape="1">
          <a:blip r:embed="rId2"/>
          <a:srcRect t="4539" r="-1" b="-1"/>
          <a:stretch/>
        </p:blipFill>
        <p:spPr>
          <a:xfrm>
            <a:off x="6687308" y="223440"/>
            <a:ext cx="2553212" cy="3884181"/>
          </a:xfrm>
          <a:prstGeom prst="rect">
            <a:avLst/>
          </a:prstGeom>
        </p:spPr>
      </p:pic>
      <p:pic>
        <p:nvPicPr>
          <p:cNvPr id="8" name="Content Placeholder 4">
            <a:extLst>
              <a:ext uri="{FF2B5EF4-FFF2-40B4-BE49-F238E27FC236}">
                <a16:creationId xmlns:a16="http://schemas.microsoft.com/office/drawing/2014/main" id="{E55911FD-551D-0447-B338-E5F9DB9DC9D2}"/>
              </a:ext>
            </a:extLst>
          </p:cNvPr>
          <p:cNvPicPr>
            <a:picLocks noChangeAspect="1"/>
          </p:cNvPicPr>
          <p:nvPr/>
        </p:nvPicPr>
        <p:blipFill rotWithShape="1">
          <a:blip r:embed="rId3"/>
          <a:srcRect r="4139" b="1"/>
          <a:stretch/>
        </p:blipFill>
        <p:spPr>
          <a:xfrm>
            <a:off x="2566299" y="342161"/>
            <a:ext cx="3843801" cy="3829287"/>
          </a:xfrm>
          <a:prstGeom prst="rect">
            <a:avLst/>
          </a:prstGeom>
        </p:spPr>
      </p:pic>
      <p:sp>
        <p:nvSpPr>
          <p:cNvPr id="17" name="Rectangle 1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80023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5147709"/>
            <a:ext cx="1463040"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Content Placeholder 9">
            <a:extLst>
              <a:ext uri="{FF2B5EF4-FFF2-40B4-BE49-F238E27FC236}">
                <a16:creationId xmlns:a16="http://schemas.microsoft.com/office/drawing/2014/main" id="{622C9EC5-B085-4365-8F0B-2C76469A8FC1}"/>
              </a:ext>
            </a:extLst>
          </p:cNvPr>
          <p:cNvSpPr>
            <a:spLocks noGrp="1"/>
          </p:cNvSpPr>
          <p:nvPr>
            <p:ph idx="1"/>
          </p:nvPr>
        </p:nvSpPr>
        <p:spPr>
          <a:xfrm>
            <a:off x="2743200" y="4329321"/>
            <a:ext cx="8613648" cy="1645920"/>
          </a:xfrm>
        </p:spPr>
        <p:txBody>
          <a:bodyPr anchor="ctr">
            <a:normAutofit fontScale="70000" lnSpcReduction="20000"/>
          </a:bodyPr>
          <a:lstStyle/>
          <a:p>
            <a:pPr algn="just"/>
            <a:r>
              <a:rPr lang="en-US" sz="1800" dirty="0"/>
              <a:t>﻿Comparisons between the left and right figures show that large frequency-dependent changes in the shape of the amplitude (or modulation) sensitivity functions between levels are generally accompanied by large frequency-dependent changes in phase delay (open symbols). In contrast, frequency-independent changes (i.e., vertical shifts in the threshold amplitude functions with little or no changes in shape) are accompanied by little or no change in phase delay (closed symbols). </a:t>
            </a:r>
          </a:p>
          <a:p>
            <a:pPr algn="just"/>
            <a:r>
              <a:rPr lang="en-US" sz="1800" dirty="0"/>
              <a:t>Also, ﻿If adaptation does not modify the high-frequency flicker signal (in accordance with high-frequency linearity), then the convergence of the threshold amplitude data seen in the figure to the left should be accompanied by the changes in phase delay between levels falling back toward (and eventually reaching) zero. There is, however, no clear evidence for such a fallback in the phase-delay data with increasing frequency seen in the right figure. </a:t>
            </a:r>
          </a:p>
        </p:txBody>
      </p:sp>
    </p:spTree>
    <p:extLst>
      <p:ext uri="{BB962C8B-B14F-4D97-AF65-F5344CB8AC3E}">
        <p14:creationId xmlns:p14="http://schemas.microsoft.com/office/powerpoint/2010/main" val="1830607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1F331-65CE-1046-9270-ADF0F47281EF}"/>
              </a:ext>
            </a:extLst>
          </p:cNvPr>
          <p:cNvSpPr>
            <a:spLocks noGrp="1"/>
          </p:cNvSpPr>
          <p:nvPr>
            <p:ph type="title"/>
          </p:nvPr>
        </p:nvSpPr>
        <p:spPr/>
        <p:txBody>
          <a:bodyPr/>
          <a:lstStyle/>
          <a:p>
            <a:r>
              <a:rPr lang="en-US" b="1" dirty="0"/>
              <a:t>Model</a:t>
            </a:r>
          </a:p>
        </p:txBody>
      </p:sp>
      <p:sp>
        <p:nvSpPr>
          <p:cNvPr id="3" name="Content Placeholder 2">
            <a:extLst>
              <a:ext uri="{FF2B5EF4-FFF2-40B4-BE49-F238E27FC236}">
                <a16:creationId xmlns:a16="http://schemas.microsoft.com/office/drawing/2014/main" id="{8338EDB6-72A3-7046-8017-17388581EE81}"/>
              </a:ext>
            </a:extLst>
          </p:cNvPr>
          <p:cNvSpPr>
            <a:spLocks noGrp="1"/>
          </p:cNvSpPr>
          <p:nvPr>
            <p:ph idx="1"/>
          </p:nvPr>
        </p:nvSpPr>
        <p:spPr/>
        <p:txBody>
          <a:bodyPr/>
          <a:lstStyle/>
          <a:p>
            <a:r>
              <a:rPr lang="en-US" dirty="0"/>
              <a:t>The goal was to find a qualitative model of adaptation that required one or two intensity-dependent parameters. </a:t>
            </a:r>
          </a:p>
          <a:p>
            <a:r>
              <a:rPr lang="en-US" dirty="0"/>
              <a:t>The results showed two regions:</a:t>
            </a:r>
          </a:p>
          <a:p>
            <a:pPr lvl="1"/>
            <a:r>
              <a:rPr lang="en-US" dirty="0"/>
              <a:t>Below circa 4.16 log td </a:t>
            </a:r>
            <a:r>
              <a:rPr lang="en-US" dirty="0">
                <a:sym typeface="Wingdings" pitchFamily="2" charset="2"/>
              </a:rPr>
              <a:t> amplitude and phase-delay data show frequency-dependent changes.</a:t>
            </a:r>
          </a:p>
          <a:p>
            <a:pPr lvl="1"/>
            <a:r>
              <a:rPr lang="en-US" dirty="0">
                <a:sym typeface="Wingdings" pitchFamily="2" charset="2"/>
              </a:rPr>
              <a:t>Above circa 4.16 log td  adaptational levels are consistent with multiplicative scaling of the amplitude thresholds, as would be produced by bleaching (photopigment depletion).</a:t>
            </a:r>
          </a:p>
          <a:p>
            <a:pPr lvl="1"/>
            <a:endParaRPr lang="en-US" dirty="0">
              <a:sym typeface="Wingdings" pitchFamily="2" charset="2"/>
            </a:endParaRPr>
          </a:p>
          <a:p>
            <a:pPr marL="457200" lvl="1" indent="0">
              <a:buNone/>
            </a:pPr>
            <a:endParaRPr lang="en-US" dirty="0">
              <a:sym typeface="Wingdings" pitchFamily="2" charset="2"/>
            </a:endParaRPr>
          </a:p>
        </p:txBody>
      </p:sp>
    </p:spTree>
    <p:extLst>
      <p:ext uri="{BB962C8B-B14F-4D97-AF65-F5344CB8AC3E}">
        <p14:creationId xmlns:p14="http://schemas.microsoft.com/office/powerpoint/2010/main" val="1811888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7B2FE-1F30-8A43-87AF-A27C95CBECB4}"/>
              </a:ext>
            </a:extLst>
          </p:cNvPr>
          <p:cNvSpPr>
            <a:spLocks noGrp="1"/>
          </p:cNvSpPr>
          <p:nvPr>
            <p:ph type="title"/>
          </p:nvPr>
        </p:nvSpPr>
        <p:spPr/>
        <p:txBody>
          <a:bodyPr/>
          <a:lstStyle/>
          <a:p>
            <a:r>
              <a:rPr lang="en-US" b="1" dirty="0"/>
              <a:t>Model </a:t>
            </a:r>
          </a:p>
        </p:txBody>
      </p:sp>
      <p:sp>
        <p:nvSpPr>
          <p:cNvPr id="3" name="Content Placeholder 2">
            <a:extLst>
              <a:ext uri="{FF2B5EF4-FFF2-40B4-BE49-F238E27FC236}">
                <a16:creationId xmlns:a16="http://schemas.microsoft.com/office/drawing/2014/main" id="{94C069C7-CB5B-A342-B6AB-5F624A41B991}"/>
              </a:ext>
            </a:extLst>
          </p:cNvPr>
          <p:cNvSpPr>
            <a:spLocks noGrp="1"/>
          </p:cNvSpPr>
          <p:nvPr>
            <p:ph idx="1"/>
          </p:nvPr>
        </p:nvSpPr>
        <p:spPr/>
        <p:txBody>
          <a:bodyPr>
            <a:normAutofit fontScale="92500" lnSpcReduction="20000"/>
          </a:bodyPr>
          <a:lstStyle/>
          <a:p>
            <a:pPr marL="0" indent="0">
              <a:buNone/>
            </a:pPr>
            <a:r>
              <a:rPr lang="en-US" b="1" i="1" dirty="0"/>
              <a:t>Psychophysical models and molecular mechanisms:</a:t>
            </a:r>
            <a:endParaRPr lang="en-US" dirty="0"/>
          </a:p>
          <a:p>
            <a:pPr marL="0" indent="0" algn="just">
              <a:buNone/>
            </a:pPr>
            <a:r>
              <a:rPr lang="en-US" dirty="0"/>
              <a:t>﻿When interpreting psychophysical data at the molecular level, it is convenient to categorize the molecular mechanisms according to their likely effects on modulation-sensitivity and phase-delay measurements.</a:t>
            </a:r>
          </a:p>
          <a:p>
            <a:pPr algn="just"/>
            <a:r>
              <a:rPr lang="en-US" i="1" dirty="0"/>
              <a:t>Category A</a:t>
            </a:r>
            <a:r>
              <a:rPr lang="en-US" dirty="0"/>
              <a:t>: mechanisms that speed up the visual response and shorten the visual integration time (e.g. ﻿the increase in the rate of cGMP hydrolysis mediated by the light-induced rise in the concentration of PDE6*)</a:t>
            </a:r>
          </a:p>
          <a:p>
            <a:pPr algn="just"/>
            <a:r>
              <a:rPr lang="en-US" i="1" dirty="0"/>
              <a:t>Category B</a:t>
            </a:r>
            <a:r>
              <a:rPr lang="en-US" dirty="0"/>
              <a:t>: mechanism that reduce the sensitivity independently of temporal frequency and have little effect in phase delay (e.g. pigment bleaching)</a:t>
            </a:r>
          </a:p>
          <a:p>
            <a:pPr algn="just"/>
            <a:r>
              <a:rPr lang="en-US" i="1" dirty="0"/>
              <a:t>Category C</a:t>
            </a:r>
            <a:r>
              <a:rPr lang="en-US" dirty="0"/>
              <a:t>: mechanism that increase overall sensitivity in a way that does not depend on temporal frequency and phase delay (e.g. the increase in the rate of cGMP synthesis).</a:t>
            </a:r>
          </a:p>
          <a:p>
            <a:pPr marL="0" indent="0">
              <a:buNone/>
            </a:pPr>
            <a:endParaRPr lang="en-US" b="1" i="1" dirty="0"/>
          </a:p>
        </p:txBody>
      </p:sp>
    </p:spTree>
    <p:extLst>
      <p:ext uri="{BB962C8B-B14F-4D97-AF65-F5344CB8AC3E}">
        <p14:creationId xmlns:p14="http://schemas.microsoft.com/office/powerpoint/2010/main" val="1245140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207BA-2081-024C-A707-C4C05F6F87C7}"/>
              </a:ext>
            </a:extLst>
          </p:cNvPr>
          <p:cNvSpPr>
            <a:spLocks noGrp="1"/>
          </p:cNvSpPr>
          <p:nvPr>
            <p:ph type="title"/>
          </p:nvPr>
        </p:nvSpPr>
        <p:spPr>
          <a:xfrm>
            <a:off x="838200" y="365125"/>
            <a:ext cx="10515600" cy="1325563"/>
          </a:xfrm>
        </p:spPr>
        <p:txBody>
          <a:bodyPr/>
          <a:lstStyle/>
          <a:p>
            <a:r>
              <a:rPr lang="en-US" b="1" dirty="0"/>
              <a:t>Model</a:t>
            </a:r>
          </a:p>
        </p:txBody>
      </p:sp>
      <p:sp>
        <p:nvSpPr>
          <p:cNvPr id="3" name="Content Placeholder 2">
            <a:extLst>
              <a:ext uri="{FF2B5EF4-FFF2-40B4-BE49-F238E27FC236}">
                <a16:creationId xmlns:a16="http://schemas.microsoft.com/office/drawing/2014/main" id="{3FAF3BF0-D3E2-3241-A80F-D2EBA5AB281F}"/>
              </a:ext>
            </a:extLst>
          </p:cNvPr>
          <p:cNvSpPr>
            <a:spLocks noGrp="1"/>
          </p:cNvSpPr>
          <p:nvPr>
            <p:ph idx="1"/>
          </p:nvPr>
        </p:nvSpPr>
        <p:spPr>
          <a:xfrm>
            <a:off x="838200" y="1825625"/>
            <a:ext cx="10515600" cy="4351338"/>
          </a:xfrm>
        </p:spPr>
        <p:txBody>
          <a:bodyPr/>
          <a:lstStyle/>
          <a:p>
            <a:pPr marL="0" indent="0">
              <a:buNone/>
            </a:pPr>
            <a:r>
              <a:rPr lang="en-US" b="1" i="1" dirty="0"/>
              <a:t>Adaptation below bleaching levels (&lt; 4.16 log td)</a:t>
            </a:r>
          </a:p>
          <a:p>
            <a:r>
              <a:rPr lang="en-US" dirty="0"/>
              <a:t>They use the approach of modeling frequency-dependent changes in amplitude and phase by shortening the time constant (tau) of one or more (n) cascaded leaky integrating stages.</a:t>
            </a:r>
          </a:p>
          <a:p>
            <a:r>
              <a:rPr lang="en-US" dirty="0"/>
              <a:t>The amplitude response, A(f), of n cascaded leaky integrators is:</a:t>
            </a:r>
          </a:p>
          <a:p>
            <a:endParaRPr lang="en-US" dirty="0"/>
          </a:p>
          <a:p>
            <a:endParaRPr lang="en-US" dirty="0"/>
          </a:p>
          <a:p>
            <a:r>
              <a:rPr lang="en-US" dirty="0"/>
              <a:t>The formula for the phase response, P(f), is:</a:t>
            </a:r>
          </a:p>
        </p:txBody>
      </p:sp>
      <p:pic>
        <p:nvPicPr>
          <p:cNvPr id="5" name="Picture 4">
            <a:extLst>
              <a:ext uri="{FF2B5EF4-FFF2-40B4-BE49-F238E27FC236}">
                <a16:creationId xmlns:a16="http://schemas.microsoft.com/office/drawing/2014/main" id="{37CD46E0-3BD0-1144-93AA-8B91F7F02E4A}"/>
              </a:ext>
            </a:extLst>
          </p:cNvPr>
          <p:cNvPicPr>
            <a:picLocks noChangeAspect="1"/>
          </p:cNvPicPr>
          <p:nvPr/>
        </p:nvPicPr>
        <p:blipFill>
          <a:blip r:embed="rId2"/>
          <a:stretch>
            <a:fillRect/>
          </a:stretch>
        </p:blipFill>
        <p:spPr>
          <a:xfrm>
            <a:off x="4648200" y="4108356"/>
            <a:ext cx="2895600" cy="876300"/>
          </a:xfrm>
          <a:prstGeom prst="rect">
            <a:avLst/>
          </a:prstGeom>
        </p:spPr>
      </p:pic>
      <p:pic>
        <p:nvPicPr>
          <p:cNvPr id="7" name="Picture 6">
            <a:extLst>
              <a:ext uri="{FF2B5EF4-FFF2-40B4-BE49-F238E27FC236}">
                <a16:creationId xmlns:a16="http://schemas.microsoft.com/office/drawing/2014/main" id="{06A89E3B-1C2C-6341-B512-6F8C2F61A409}"/>
              </a:ext>
            </a:extLst>
          </p:cNvPr>
          <p:cNvPicPr>
            <a:picLocks noChangeAspect="1"/>
          </p:cNvPicPr>
          <p:nvPr/>
        </p:nvPicPr>
        <p:blipFill>
          <a:blip r:embed="rId3"/>
          <a:stretch>
            <a:fillRect/>
          </a:stretch>
        </p:blipFill>
        <p:spPr>
          <a:xfrm>
            <a:off x="4908550" y="5668216"/>
            <a:ext cx="2374900" cy="736600"/>
          </a:xfrm>
          <a:prstGeom prst="rect">
            <a:avLst/>
          </a:prstGeom>
        </p:spPr>
      </p:pic>
    </p:spTree>
    <p:extLst>
      <p:ext uri="{BB962C8B-B14F-4D97-AF65-F5344CB8AC3E}">
        <p14:creationId xmlns:p14="http://schemas.microsoft.com/office/powerpoint/2010/main" val="2390815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1DEE0-AAEA-4D40-B2C4-917C6A7B4E20}"/>
              </a:ext>
            </a:extLst>
          </p:cNvPr>
          <p:cNvSpPr>
            <a:spLocks noGrp="1"/>
          </p:cNvSpPr>
          <p:nvPr>
            <p:ph type="title"/>
          </p:nvPr>
        </p:nvSpPr>
        <p:spPr/>
        <p:txBody>
          <a:bodyPr/>
          <a:lstStyle/>
          <a:p>
            <a:r>
              <a:rPr lang="en-US" b="1" dirty="0"/>
              <a:t>Model</a:t>
            </a:r>
            <a:endParaRPr lang="en-US" dirty="0"/>
          </a:p>
        </p:txBody>
      </p:sp>
      <p:sp>
        <p:nvSpPr>
          <p:cNvPr id="3" name="Content Placeholder 2">
            <a:extLst>
              <a:ext uri="{FF2B5EF4-FFF2-40B4-BE49-F238E27FC236}">
                <a16:creationId xmlns:a16="http://schemas.microsoft.com/office/drawing/2014/main" id="{AD605C79-C0FB-CB4E-B931-848FE8719F54}"/>
              </a:ext>
            </a:extLst>
          </p:cNvPr>
          <p:cNvSpPr>
            <a:spLocks noGrp="1"/>
          </p:cNvSpPr>
          <p:nvPr>
            <p:ph idx="1"/>
          </p:nvPr>
        </p:nvSpPr>
        <p:spPr/>
        <p:txBody>
          <a:bodyPr>
            <a:normAutofit fontScale="92500"/>
          </a:bodyPr>
          <a:lstStyle/>
          <a:p>
            <a:pPr marL="0" indent="0">
              <a:buNone/>
            </a:pPr>
            <a:r>
              <a:rPr lang="en-US" b="1" i="1" dirty="0"/>
              <a:t>Adaptation above bleaching levels (&gt; 4.16 log td)</a:t>
            </a:r>
          </a:p>
          <a:p>
            <a:pPr algn="just"/>
            <a:r>
              <a:rPr lang="en-US" dirty="0"/>
              <a:t>﻿Using standard steady-state bleaching equations, they calculate that levels of 3.39, 4.16, 4.75, 5.28, and 5.69 log td bleach approximately 11%, 42%, 74%, 91%, and 96% of the pigment, respectively, assuming a half-bleaching constant (I</a:t>
            </a:r>
            <a:r>
              <a:rPr lang="en-US" baseline="-25000" dirty="0"/>
              <a:t>0</a:t>
            </a:r>
            <a:r>
              <a:rPr lang="en-US" dirty="0"/>
              <a:t>) of 4.30 log td and the fraction of unbleached pigment, p = I/(I + I</a:t>
            </a:r>
            <a:r>
              <a:rPr lang="en-US" baseline="-25000" dirty="0"/>
              <a:t>0</a:t>
            </a:r>
            <a:r>
              <a:rPr lang="en-US" dirty="0"/>
              <a:t>). ﻿Thus, the effect of bleaching on sensitivity starts to become </a:t>
            </a:r>
            <a:r>
              <a:rPr lang="en-US" dirty="0" err="1"/>
              <a:t>signifi</a:t>
            </a:r>
            <a:r>
              <a:rPr lang="en-US" dirty="0"/>
              <a:t>- cant above circa 4.16 log photopic td. </a:t>
            </a:r>
          </a:p>
          <a:p>
            <a:pPr algn="just"/>
            <a:r>
              <a:rPr lang="en-US" dirty="0"/>
              <a:t>﻿Then, they modeled the sensitivity losses between those levels as a multiplicative scaling of the amplitude thresholds (i.e., as vertical shifts of the logarithmic threshold amplitude functions without change of shape), which is consistent with the effects of photopigment depletion. </a:t>
            </a:r>
          </a:p>
        </p:txBody>
      </p:sp>
    </p:spTree>
    <p:extLst>
      <p:ext uri="{BB962C8B-B14F-4D97-AF65-F5344CB8AC3E}">
        <p14:creationId xmlns:p14="http://schemas.microsoft.com/office/powerpoint/2010/main" val="3506949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F9F937F-71C2-9B42-BC44-BBAC51BB52EE}"/>
              </a:ext>
            </a:extLst>
          </p:cNvPr>
          <p:cNvSpPr>
            <a:spLocks noGrp="1"/>
          </p:cNvSpPr>
          <p:nvPr>
            <p:ph type="title"/>
          </p:nvPr>
        </p:nvSpPr>
        <p:spPr>
          <a:xfrm>
            <a:off x="841247" y="978619"/>
            <a:ext cx="3410712" cy="1106424"/>
          </a:xfrm>
        </p:spPr>
        <p:txBody>
          <a:bodyPr>
            <a:normAutofit/>
          </a:bodyPr>
          <a:lstStyle/>
          <a:p>
            <a:r>
              <a:rPr lang="en-US" sz="2800" b="1"/>
              <a:t>Modeling results</a:t>
            </a:r>
          </a:p>
        </p:txBody>
      </p:sp>
      <p:sp>
        <p:nvSpPr>
          <p:cNvPr id="17" name="Rectangle 16">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 name="Content Placeholder 9">
            <a:extLst>
              <a:ext uri="{FF2B5EF4-FFF2-40B4-BE49-F238E27FC236}">
                <a16:creationId xmlns:a16="http://schemas.microsoft.com/office/drawing/2014/main" id="{BDCAEBA7-9F8B-4F73-B7C5-E03D8E26A3BF}"/>
              </a:ext>
            </a:extLst>
          </p:cNvPr>
          <p:cNvSpPr>
            <a:spLocks noGrp="1"/>
          </p:cNvSpPr>
          <p:nvPr>
            <p:ph idx="1"/>
          </p:nvPr>
        </p:nvSpPr>
        <p:spPr>
          <a:xfrm>
            <a:off x="841248" y="2252870"/>
            <a:ext cx="3412219" cy="3560251"/>
          </a:xfrm>
        </p:spPr>
        <p:txBody>
          <a:bodyPr>
            <a:normAutofit/>
          </a:bodyPr>
          <a:lstStyle/>
          <a:p>
            <a:r>
              <a:rPr lang="en-US" sz="1700" dirty="0"/>
              <a:t>Model 1 (dashed line): time constant only. This model has only a single intensity-dependent parameter (tau). Good fit.</a:t>
            </a:r>
          </a:p>
          <a:p>
            <a:r>
              <a:rPr lang="en-US" sz="1700" dirty="0"/>
              <a:t>Model 2 (solid lines): time constant and scaling. This model has two intensity-dependent parameters (tau and scaling factor). Better fit. </a:t>
            </a:r>
          </a:p>
        </p:txBody>
      </p:sp>
      <p:pic>
        <p:nvPicPr>
          <p:cNvPr id="8" name="Content Placeholder 4">
            <a:extLst>
              <a:ext uri="{FF2B5EF4-FFF2-40B4-BE49-F238E27FC236}">
                <a16:creationId xmlns:a16="http://schemas.microsoft.com/office/drawing/2014/main" id="{71F98815-703E-A84F-BD0F-76E343E3B639}"/>
              </a:ext>
            </a:extLst>
          </p:cNvPr>
          <p:cNvPicPr>
            <a:picLocks noChangeAspect="1"/>
          </p:cNvPicPr>
          <p:nvPr/>
        </p:nvPicPr>
        <p:blipFill>
          <a:blip r:embed="rId2"/>
          <a:stretch>
            <a:fillRect/>
          </a:stretch>
        </p:blipFill>
        <p:spPr>
          <a:xfrm>
            <a:off x="5120640" y="924001"/>
            <a:ext cx="6656832" cy="4909414"/>
          </a:xfrm>
          <a:prstGeom prst="rect">
            <a:avLst/>
          </a:prstGeom>
        </p:spPr>
      </p:pic>
    </p:spTree>
    <p:extLst>
      <p:ext uri="{BB962C8B-B14F-4D97-AF65-F5344CB8AC3E}">
        <p14:creationId xmlns:p14="http://schemas.microsoft.com/office/powerpoint/2010/main" val="985731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AC88A-A4C5-0147-BD6C-B8F64FADC95D}"/>
              </a:ext>
            </a:extLst>
          </p:cNvPr>
          <p:cNvSpPr>
            <a:spLocks noGrp="1"/>
          </p:cNvSpPr>
          <p:nvPr>
            <p:ph type="title"/>
          </p:nvPr>
        </p:nvSpPr>
        <p:spPr>
          <a:xfrm>
            <a:off x="838200" y="640079"/>
            <a:ext cx="4681742" cy="1840613"/>
          </a:xfrm>
        </p:spPr>
        <p:txBody>
          <a:bodyPr anchor="b">
            <a:normAutofit/>
          </a:bodyPr>
          <a:lstStyle/>
          <a:p>
            <a:r>
              <a:rPr lang="en-US" sz="4000" b="1"/>
              <a:t>Model results</a:t>
            </a:r>
          </a:p>
        </p:txBody>
      </p:sp>
      <p:sp>
        <p:nvSpPr>
          <p:cNvPr id="10" name="Content Placeholder 9">
            <a:extLst>
              <a:ext uri="{FF2B5EF4-FFF2-40B4-BE49-F238E27FC236}">
                <a16:creationId xmlns:a16="http://schemas.microsoft.com/office/drawing/2014/main" id="{E24A5ABA-D730-43AD-BD93-1B33C1F1D17D}"/>
              </a:ext>
            </a:extLst>
          </p:cNvPr>
          <p:cNvSpPr>
            <a:spLocks noGrp="1"/>
          </p:cNvSpPr>
          <p:nvPr>
            <p:ph idx="1"/>
          </p:nvPr>
        </p:nvSpPr>
        <p:spPr>
          <a:xfrm>
            <a:off x="838200" y="2686323"/>
            <a:ext cx="4681742" cy="3531598"/>
          </a:xfrm>
        </p:spPr>
        <p:txBody>
          <a:bodyPr>
            <a:normAutofit fontScale="70000" lnSpcReduction="20000"/>
          </a:bodyPr>
          <a:lstStyle/>
          <a:p>
            <a:pPr marL="0" indent="0">
              <a:buNone/>
            </a:pPr>
            <a:r>
              <a:rPr lang="en-US" sz="2000" b="1" i="1" dirty="0"/>
              <a:t>﻿Parameters for Model 2, the time-constant-and-scaling model</a:t>
            </a:r>
          </a:p>
          <a:p>
            <a:pPr marL="0" indent="0">
              <a:buNone/>
            </a:pPr>
            <a:r>
              <a:rPr lang="en-US" sz="2000" b="1" i="1" dirty="0"/>
              <a:t>Upper panels</a:t>
            </a:r>
            <a:r>
              <a:rPr lang="en-US" sz="2000" dirty="0"/>
              <a:t>: dependence of the time constant of each of the three integrating stages on luminance (A, gray diamonds). The time constants are assumed to remain constant above 4.16 log td (dashed line).</a:t>
            </a:r>
          </a:p>
          <a:p>
            <a:pPr marL="0" indent="0">
              <a:buNone/>
            </a:pPr>
            <a:r>
              <a:rPr lang="en-US" sz="2000" dirty="0"/>
              <a:t> </a:t>
            </a:r>
            <a:r>
              <a:rPr lang="en-US" sz="2000" b="1" i="1" dirty="0"/>
              <a:t>Middle panels</a:t>
            </a:r>
            <a:r>
              <a:rPr lang="en-US" sz="2000" dirty="0"/>
              <a:t>: cumulative logarithmic sensitivity losses assumed to be caused by multiplicative scaling (B + C, open circles), subdivided into the losses calculated to be caused by photopigment depletion (B, filled diamonds) and by other factors (C, filled circles). </a:t>
            </a:r>
          </a:p>
          <a:p>
            <a:pPr marL="0" indent="0">
              <a:buNone/>
            </a:pPr>
            <a:r>
              <a:rPr lang="en-US" sz="2000" b="1" i="1" dirty="0"/>
              <a:t>Lower panels</a:t>
            </a:r>
            <a:r>
              <a:rPr lang="en-US" sz="2000" dirty="0"/>
              <a:t>: cumulative logarithmic sensitivity losses at low frequencies due to shortening time constants (A, gray diamonds) and sensitivity scaling (B + C, open circles, replotted from middle panels). The combined low-frequency losses (A + B + C, filled squares) agree with Weber’s law (dotted-dashed lines). </a:t>
            </a:r>
          </a:p>
        </p:txBody>
      </p:sp>
      <p:pic>
        <p:nvPicPr>
          <p:cNvPr id="8" name="Content Placeholder 4">
            <a:extLst>
              <a:ext uri="{FF2B5EF4-FFF2-40B4-BE49-F238E27FC236}">
                <a16:creationId xmlns:a16="http://schemas.microsoft.com/office/drawing/2014/main" id="{2EFC7B42-2BF3-C949-A1AB-D77EA6542F30}"/>
              </a:ext>
            </a:extLst>
          </p:cNvPr>
          <p:cNvPicPr>
            <a:picLocks noChangeAspect="1"/>
          </p:cNvPicPr>
          <p:nvPr/>
        </p:nvPicPr>
        <p:blipFill>
          <a:blip r:embed="rId2"/>
          <a:stretch>
            <a:fillRect/>
          </a:stretch>
        </p:blipFill>
        <p:spPr>
          <a:xfrm>
            <a:off x="5915162" y="730076"/>
            <a:ext cx="5438638" cy="5397848"/>
          </a:xfrm>
          <a:prstGeom prst="rect">
            <a:avLst/>
          </a:prstGeom>
        </p:spPr>
      </p:pic>
    </p:spTree>
    <p:extLst>
      <p:ext uri="{BB962C8B-B14F-4D97-AF65-F5344CB8AC3E}">
        <p14:creationId xmlns:p14="http://schemas.microsoft.com/office/powerpoint/2010/main" val="4002179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8D4CE-5C28-3947-9600-8A296B04120D}"/>
              </a:ext>
            </a:extLst>
          </p:cNvPr>
          <p:cNvSpPr>
            <a:spLocks noGrp="1"/>
          </p:cNvSpPr>
          <p:nvPr>
            <p:ph type="title"/>
          </p:nvPr>
        </p:nvSpPr>
        <p:spPr/>
        <p:txBody>
          <a:bodyPr/>
          <a:lstStyle/>
          <a:p>
            <a:r>
              <a:rPr lang="en-US" b="1" dirty="0"/>
              <a:t>Conclusions</a:t>
            </a:r>
          </a:p>
        </p:txBody>
      </p:sp>
      <p:sp>
        <p:nvSpPr>
          <p:cNvPr id="3" name="Content Placeholder 2">
            <a:extLst>
              <a:ext uri="{FF2B5EF4-FFF2-40B4-BE49-F238E27FC236}">
                <a16:creationId xmlns:a16="http://schemas.microsoft.com/office/drawing/2014/main" id="{3FCD6CBA-D7E6-7144-A2C1-5ECA19979A08}"/>
              </a:ext>
            </a:extLst>
          </p:cNvPr>
          <p:cNvSpPr>
            <a:spLocks noGrp="1"/>
          </p:cNvSpPr>
          <p:nvPr>
            <p:ph idx="1"/>
          </p:nvPr>
        </p:nvSpPr>
        <p:spPr/>
        <p:txBody>
          <a:bodyPr/>
          <a:lstStyle/>
          <a:p>
            <a:pPr algn="just"/>
            <a:r>
              <a:rPr lang="en-US" dirty="0"/>
              <a:t>Adding the phase information to the sensitivity modulation gives a more thorough picture of light adaptation mechanisms. For example, the “high-frequency linearity” was not observed in the data.</a:t>
            </a:r>
          </a:p>
          <a:p>
            <a:pPr algn="just"/>
            <a:r>
              <a:rPr lang="en-US" dirty="0"/>
              <a:t>﻿As the cone visual system light adapts over 5 log units of intensity, the accompanying changes in amplitude sensitivity and phase delay can be accounted for by a cascade of three leaky integrators, the time constants of which shorten with adaptation, and frequency independent sensitivity scaling.</a:t>
            </a:r>
          </a:p>
        </p:txBody>
      </p:sp>
    </p:spTree>
    <p:extLst>
      <p:ext uri="{BB962C8B-B14F-4D97-AF65-F5344CB8AC3E}">
        <p14:creationId xmlns:p14="http://schemas.microsoft.com/office/powerpoint/2010/main" val="3104107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1BB0C-BA59-6848-9D55-755456CFB556}"/>
              </a:ext>
            </a:extLst>
          </p:cNvPr>
          <p:cNvSpPr>
            <a:spLocks noGrp="1"/>
          </p:cNvSpPr>
          <p:nvPr>
            <p:ph type="title"/>
          </p:nvPr>
        </p:nvSpPr>
        <p:spPr>
          <a:xfrm>
            <a:off x="4965430" y="629268"/>
            <a:ext cx="6586491" cy="1286160"/>
          </a:xfrm>
        </p:spPr>
        <p:txBody>
          <a:bodyPr anchor="b">
            <a:normAutofit/>
          </a:bodyPr>
          <a:lstStyle/>
          <a:p>
            <a:r>
              <a:rPr lang="en-US" b="1" dirty="0"/>
              <a:t>Background info…</a:t>
            </a:r>
          </a:p>
        </p:txBody>
      </p:sp>
      <p:pic>
        <p:nvPicPr>
          <p:cNvPr id="8" name="Content Placeholder 4">
            <a:extLst>
              <a:ext uri="{FF2B5EF4-FFF2-40B4-BE49-F238E27FC236}">
                <a16:creationId xmlns:a16="http://schemas.microsoft.com/office/drawing/2014/main" id="{E78BB2F4-42FD-5F41-AB64-4341FFE19456}"/>
              </a:ext>
            </a:extLst>
          </p:cNvPr>
          <p:cNvPicPr>
            <a:picLocks noChangeAspect="1"/>
          </p:cNvPicPr>
          <p:nvPr/>
        </p:nvPicPr>
        <p:blipFill rotWithShape="1">
          <a:blip r:embed="rId2"/>
          <a:srcRect l="1418" r="6304"/>
          <a:stretch/>
        </p:blipFill>
        <p:spPr>
          <a:xfrm>
            <a:off x="20" y="10"/>
            <a:ext cx="4635571" cy="6857990"/>
          </a:xfrm>
          <a:prstGeom prst="rect">
            <a:avLst/>
          </a:prstGeom>
          <a:effectLst/>
        </p:spPr>
      </p:pic>
      <p:cxnSp>
        <p:nvCxnSpPr>
          <p:cNvPr id="13" name="Straight Connector 12">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1724FF"/>
            </a:solidFil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F584E19C-5AE6-4D37-87AB-C0E8A008C4BB}"/>
              </a:ext>
            </a:extLst>
          </p:cNvPr>
          <p:cNvSpPr>
            <a:spLocks noGrp="1"/>
          </p:cNvSpPr>
          <p:nvPr>
            <p:ph idx="1"/>
          </p:nvPr>
        </p:nvSpPr>
        <p:spPr>
          <a:xfrm>
            <a:off x="4965431" y="2438400"/>
            <a:ext cx="6586489" cy="3785419"/>
          </a:xfrm>
        </p:spPr>
        <p:txBody>
          <a:bodyPr>
            <a:normAutofit/>
          </a:bodyPr>
          <a:lstStyle/>
          <a:p>
            <a:r>
              <a:rPr lang="en-US" sz="2000" dirty="0"/>
              <a:t>Neurons in the visual pathways have dynamic ranges of no more than circa 10</a:t>
            </a:r>
            <a:r>
              <a:rPr lang="en-US" sz="2000" baseline="30000" dirty="0"/>
              <a:t>2 </a:t>
            </a:r>
            <a:r>
              <a:rPr lang="en-US" sz="2000" dirty="0"/>
              <a:t>from the level of noise to their ceiling response.</a:t>
            </a:r>
          </a:p>
          <a:p>
            <a:r>
              <a:rPr lang="en-US" sz="2000" b="1" dirty="0"/>
              <a:t>But</a:t>
            </a:r>
            <a:r>
              <a:rPr lang="en-US" sz="2000" dirty="0"/>
              <a:t>, the human VS is able to operate over a &gt; 10</a:t>
            </a:r>
            <a:r>
              <a:rPr lang="en-US" sz="2000" baseline="30000" dirty="0"/>
              <a:t>11</a:t>
            </a:r>
            <a:r>
              <a:rPr lang="en-US" sz="2000" dirty="0"/>
              <a:t> range of environmental light levels. </a:t>
            </a:r>
          </a:p>
          <a:p>
            <a:r>
              <a:rPr lang="en-US" sz="2000" dirty="0"/>
              <a:t>It can achieve this partly by depending on a more sensitive rod-driven </a:t>
            </a:r>
            <a:r>
              <a:rPr lang="en-US" sz="2000" i="1" dirty="0"/>
              <a:t>scotopic</a:t>
            </a:r>
            <a:r>
              <a:rPr lang="en-US" sz="2000" dirty="0"/>
              <a:t> subsystem at low levels and on a less sensitive cone-driven photopic subsystem at high levels.</a:t>
            </a:r>
          </a:p>
        </p:txBody>
      </p:sp>
    </p:spTree>
    <p:extLst>
      <p:ext uri="{BB962C8B-B14F-4D97-AF65-F5344CB8AC3E}">
        <p14:creationId xmlns:p14="http://schemas.microsoft.com/office/powerpoint/2010/main" val="216383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41">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3" name="Rectangle 43">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925900-142D-1048-B7F2-56BB940C948B}"/>
              </a:ext>
            </a:extLst>
          </p:cNvPr>
          <p:cNvSpPr>
            <a:spLocks noGrp="1"/>
          </p:cNvSpPr>
          <p:nvPr>
            <p:ph type="title"/>
          </p:nvPr>
        </p:nvSpPr>
        <p:spPr>
          <a:xfrm>
            <a:off x="841247" y="978619"/>
            <a:ext cx="3410712" cy="1106424"/>
          </a:xfrm>
        </p:spPr>
        <p:txBody>
          <a:bodyPr vert="horz" lIns="91440" tIns="45720" rIns="91440" bIns="45720" rtlCol="0">
            <a:normAutofit/>
          </a:bodyPr>
          <a:lstStyle/>
          <a:p>
            <a:r>
              <a:rPr lang="en-US" sz="2800" b="1" kern="1200" dirty="0">
                <a:latin typeface="+mj-lt"/>
                <a:ea typeface="+mj-ea"/>
                <a:cs typeface="+mj-cs"/>
              </a:rPr>
              <a:t>Background info…</a:t>
            </a:r>
          </a:p>
        </p:txBody>
      </p:sp>
      <p:sp>
        <p:nvSpPr>
          <p:cNvPr id="54" name="Rectangle 45">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5" name="Rectangle 47">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Content Placeholder 16">
            <a:extLst>
              <a:ext uri="{FF2B5EF4-FFF2-40B4-BE49-F238E27FC236}">
                <a16:creationId xmlns:a16="http://schemas.microsoft.com/office/drawing/2014/main" id="{53B953C7-7CD8-4B48-9D66-942178CF6269}"/>
              </a:ext>
            </a:extLst>
          </p:cNvPr>
          <p:cNvSpPr>
            <a:spLocks noGrp="1"/>
          </p:cNvSpPr>
          <p:nvPr>
            <p:ph idx="1"/>
          </p:nvPr>
        </p:nvSpPr>
        <p:spPr>
          <a:xfrm>
            <a:off x="841248" y="2252870"/>
            <a:ext cx="3847710" cy="3560251"/>
          </a:xfrm>
        </p:spPr>
        <p:txBody>
          <a:bodyPr>
            <a:normAutofit fontScale="92500"/>
          </a:bodyPr>
          <a:lstStyle/>
          <a:p>
            <a:pPr algn="just"/>
            <a:r>
              <a:rPr lang="en-US" sz="1700" b="1" dirty="0"/>
              <a:t>The phototransduction cascade</a:t>
            </a:r>
            <a:r>
              <a:rPr lang="en-US" sz="1700" dirty="0"/>
              <a:t>: Briefly, a photon hits a rhodopsin/photopsin protein which has inside a molecule called 11-</a:t>
            </a:r>
            <a:r>
              <a:rPr lang="en-US" sz="1700" i="1" dirty="0"/>
              <a:t>cis</a:t>
            </a:r>
            <a:r>
              <a:rPr lang="en-US" sz="1700" dirty="0"/>
              <a:t>-retinal. Light isomerizes this molecule into its all-</a:t>
            </a:r>
            <a:r>
              <a:rPr lang="en-US" sz="1700" i="1" dirty="0"/>
              <a:t>trans</a:t>
            </a:r>
            <a:r>
              <a:rPr lang="en-US" sz="1700" dirty="0"/>
              <a:t> form. This, in turn, change the conformation of rhodopsin and liberates the </a:t>
            </a:r>
            <a:r>
              <a:rPr lang="en-US" sz="1700" i="1" dirty="0"/>
              <a:t>alpha-</a:t>
            </a:r>
            <a:r>
              <a:rPr lang="en-US" sz="1700" dirty="0" err="1"/>
              <a:t>transducin</a:t>
            </a:r>
            <a:r>
              <a:rPr lang="en-US" sz="1700" dirty="0"/>
              <a:t> molecule that then activates the effector molecule phosphodiesterase enzyme PDE, which reduces the amount of cGMP in favor of its GMP form. The reduction of cGMP results in the closure of Na</a:t>
            </a:r>
            <a:r>
              <a:rPr lang="en-US" sz="1700" baseline="30000" dirty="0"/>
              <a:t>+</a:t>
            </a:r>
            <a:r>
              <a:rPr lang="en-US" sz="1700" dirty="0"/>
              <a:t> channels, precipitating membrane hyperpolarization and the initialization of the neural response. </a:t>
            </a:r>
          </a:p>
        </p:txBody>
      </p:sp>
      <p:pic>
        <p:nvPicPr>
          <p:cNvPr id="15" name="Content Placeholder 4">
            <a:extLst>
              <a:ext uri="{FF2B5EF4-FFF2-40B4-BE49-F238E27FC236}">
                <a16:creationId xmlns:a16="http://schemas.microsoft.com/office/drawing/2014/main" id="{BC573E61-6964-D246-B3A2-6C4A1F97BFA9}"/>
              </a:ext>
            </a:extLst>
          </p:cNvPr>
          <p:cNvPicPr>
            <a:picLocks noChangeAspect="1"/>
          </p:cNvPicPr>
          <p:nvPr/>
        </p:nvPicPr>
        <p:blipFill>
          <a:blip r:embed="rId2"/>
          <a:stretch>
            <a:fillRect/>
          </a:stretch>
        </p:blipFill>
        <p:spPr>
          <a:xfrm>
            <a:off x="5120640" y="691012"/>
            <a:ext cx="6656832" cy="5375391"/>
          </a:xfrm>
          <a:prstGeom prst="rect">
            <a:avLst/>
          </a:prstGeom>
        </p:spPr>
      </p:pic>
      <p:sp>
        <p:nvSpPr>
          <p:cNvPr id="37" name="TextBox 4">
            <a:extLst>
              <a:ext uri="{FF2B5EF4-FFF2-40B4-BE49-F238E27FC236}">
                <a16:creationId xmlns:a16="http://schemas.microsoft.com/office/drawing/2014/main" id="{F7F06F67-36D2-1341-90EA-F45282BBEDFE}"/>
              </a:ext>
            </a:extLst>
          </p:cNvPr>
          <p:cNvSpPr txBox="1"/>
          <p:nvPr/>
        </p:nvSpPr>
        <p:spPr>
          <a:xfrm>
            <a:off x="4049486" y="3799114"/>
            <a:ext cx="184731" cy="369332"/>
          </a:xfrm>
          <a:prstGeom prst="rect">
            <a:avLst/>
          </a:prstGeom>
          <a:noFill/>
        </p:spPr>
        <p:txBody>
          <a:bodyPr wrap="none" rtlCol="0">
            <a:spAutoFit/>
          </a:bodyPr>
          <a:lstStyle/>
          <a:p>
            <a:endParaRPr lang="en-US"/>
          </a:p>
        </p:txBody>
      </p:sp>
      <p:sp>
        <p:nvSpPr>
          <p:cNvPr id="6" name="TextBox 5">
            <a:extLst>
              <a:ext uri="{FF2B5EF4-FFF2-40B4-BE49-F238E27FC236}">
                <a16:creationId xmlns:a16="http://schemas.microsoft.com/office/drawing/2014/main" id="{BA98A6CB-CFDD-874F-9E07-1BAF2A2C990C}"/>
              </a:ext>
            </a:extLst>
          </p:cNvPr>
          <p:cNvSpPr txBox="1"/>
          <p:nvPr/>
        </p:nvSpPr>
        <p:spPr>
          <a:xfrm>
            <a:off x="5120641" y="6226629"/>
            <a:ext cx="6656832" cy="430887"/>
          </a:xfrm>
          <a:prstGeom prst="rect">
            <a:avLst/>
          </a:prstGeom>
          <a:noFill/>
        </p:spPr>
        <p:txBody>
          <a:bodyPr wrap="square" rtlCol="0">
            <a:spAutoFit/>
          </a:bodyPr>
          <a:lstStyle/>
          <a:p>
            <a:r>
              <a:rPr lang="en-US" sz="1100" dirty="0"/>
              <a:t>Source: </a:t>
            </a:r>
            <a:r>
              <a:rPr lang="en-US" sz="1100" dirty="0">
                <a:hlinkClick r:id="rId3"/>
              </a:rPr>
              <a:t>https://www.khanacademy.org/science/health-and-medicine/nervous-system-and-sensory-infor/sight-vision/v/phototransduction-cascade</a:t>
            </a:r>
            <a:endParaRPr lang="en-US" sz="1100" dirty="0"/>
          </a:p>
        </p:txBody>
      </p:sp>
    </p:spTree>
    <p:extLst>
      <p:ext uri="{BB962C8B-B14F-4D97-AF65-F5344CB8AC3E}">
        <p14:creationId xmlns:p14="http://schemas.microsoft.com/office/powerpoint/2010/main" val="893459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DAB6E-508E-C04A-8F7D-71B751E95E29}"/>
              </a:ext>
            </a:extLst>
          </p:cNvPr>
          <p:cNvSpPr>
            <a:spLocks noGrp="1"/>
          </p:cNvSpPr>
          <p:nvPr>
            <p:ph type="title"/>
          </p:nvPr>
        </p:nvSpPr>
        <p:spPr/>
        <p:txBody>
          <a:bodyPr/>
          <a:lstStyle/>
          <a:p>
            <a:r>
              <a:rPr lang="en-US" b="1" dirty="0"/>
              <a:t>Objective</a:t>
            </a:r>
            <a:r>
              <a:rPr lang="en-US" dirty="0"/>
              <a:t> </a:t>
            </a:r>
          </a:p>
        </p:txBody>
      </p:sp>
      <p:sp>
        <p:nvSpPr>
          <p:cNvPr id="3" name="Content Placeholder 2">
            <a:extLst>
              <a:ext uri="{FF2B5EF4-FFF2-40B4-BE49-F238E27FC236}">
                <a16:creationId xmlns:a16="http://schemas.microsoft.com/office/drawing/2014/main" id="{41CBE9FD-AACF-F247-93E5-2F8675AC96A9}"/>
              </a:ext>
            </a:extLst>
          </p:cNvPr>
          <p:cNvSpPr>
            <a:spLocks noGrp="1"/>
          </p:cNvSpPr>
          <p:nvPr>
            <p:ph idx="1"/>
          </p:nvPr>
        </p:nvSpPr>
        <p:spPr/>
        <p:txBody>
          <a:bodyPr/>
          <a:lstStyle/>
          <a:p>
            <a:r>
              <a:rPr lang="en-US" dirty="0"/>
              <a:t>This article aims at investigating the mechanisms of </a:t>
            </a:r>
            <a:r>
              <a:rPr lang="en-US" i="1" dirty="0"/>
              <a:t>photopic</a:t>
            </a:r>
            <a:r>
              <a:rPr lang="en-US" dirty="0"/>
              <a:t> light adaptation.</a:t>
            </a:r>
          </a:p>
          <a:p>
            <a:r>
              <a:rPr lang="en-US" dirty="0"/>
              <a:t>A fundamental characteristic of human cone light adaptation is that the visual response speeds up as the light level increases!</a:t>
            </a:r>
          </a:p>
          <a:p>
            <a:r>
              <a:rPr lang="en-US" dirty="0"/>
              <a:t>Typically such changes are investigated by determining the Modulation sensitivity/threshold  data. However, this offers only a partial picture of the effects of light adaptation. A complete picture requires knowledge of the accompanying reductions in </a:t>
            </a:r>
            <a:r>
              <a:rPr lang="en-US" i="1" dirty="0"/>
              <a:t>visual delays</a:t>
            </a:r>
            <a:r>
              <a:rPr lang="en-US" dirty="0"/>
              <a:t>. </a:t>
            </a:r>
          </a:p>
          <a:p>
            <a:r>
              <a:rPr lang="en-US" b="1" dirty="0"/>
              <a:t>Here, the researchers combine measures of phase delay and sensitivity obtained over an extensive range of adaptation levels. </a:t>
            </a:r>
          </a:p>
          <a:p>
            <a:endParaRPr lang="en-US" dirty="0"/>
          </a:p>
          <a:p>
            <a:endParaRPr lang="en-US" dirty="0"/>
          </a:p>
        </p:txBody>
      </p:sp>
    </p:spTree>
    <p:extLst>
      <p:ext uri="{BB962C8B-B14F-4D97-AF65-F5344CB8AC3E}">
        <p14:creationId xmlns:p14="http://schemas.microsoft.com/office/powerpoint/2010/main" val="2982643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FA3B51-D712-5B44-989F-215FA8197AC9}"/>
              </a:ext>
            </a:extLst>
          </p:cNvPr>
          <p:cNvSpPr>
            <a:spLocks noGrp="1"/>
          </p:cNvSpPr>
          <p:nvPr>
            <p:ph type="title"/>
          </p:nvPr>
        </p:nvSpPr>
        <p:spPr>
          <a:xfrm>
            <a:off x="411480" y="991443"/>
            <a:ext cx="4443154" cy="1087819"/>
          </a:xfrm>
        </p:spPr>
        <p:txBody>
          <a:bodyPr anchor="b">
            <a:normAutofit/>
          </a:bodyPr>
          <a:lstStyle/>
          <a:p>
            <a:r>
              <a:rPr lang="en-US" sz="3400" b="1"/>
              <a:t>Methods</a:t>
            </a:r>
          </a:p>
        </p:txBody>
      </p:sp>
      <p:sp>
        <p:nvSpPr>
          <p:cNvPr id="12" name="Rectangle 1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1F59306-1D10-354B-BBC3-825C0B9E0B6E}"/>
              </a:ext>
            </a:extLst>
          </p:cNvPr>
          <p:cNvSpPr>
            <a:spLocks noGrp="1"/>
          </p:cNvSpPr>
          <p:nvPr>
            <p:ph idx="1"/>
          </p:nvPr>
        </p:nvSpPr>
        <p:spPr>
          <a:xfrm>
            <a:off x="411480" y="2684095"/>
            <a:ext cx="4443154" cy="3492868"/>
          </a:xfrm>
        </p:spPr>
        <p:txBody>
          <a:bodyPr>
            <a:normAutofit fontScale="77500" lnSpcReduction="20000"/>
          </a:bodyPr>
          <a:lstStyle/>
          <a:p>
            <a:pPr marL="0" indent="0">
              <a:buNone/>
            </a:pPr>
            <a:r>
              <a:rPr lang="en-US" sz="1800" b="1" i="1" dirty="0"/>
              <a:t>Subjects</a:t>
            </a:r>
          </a:p>
          <a:p>
            <a:pPr marL="0" indent="0">
              <a:buNone/>
            </a:pPr>
            <a:r>
              <a:rPr lang="en-US" sz="1800" dirty="0"/>
              <a:t>Two males subjects participated. Both subjects were </a:t>
            </a:r>
            <a:r>
              <a:rPr lang="en-US" sz="1800" dirty="0" err="1"/>
              <a:t>protanoptic</a:t>
            </a:r>
            <a:r>
              <a:rPr lang="en-US" sz="1800" dirty="0"/>
              <a:t> (lack of L-cones) i.e. a form of colorblindness characterized by the defective perception of red.</a:t>
            </a:r>
          </a:p>
          <a:p>
            <a:pPr marL="0" indent="0">
              <a:buNone/>
            </a:pPr>
            <a:r>
              <a:rPr lang="en-US" sz="1800" b="1" dirty="0"/>
              <a:t>Experimental conditions</a:t>
            </a:r>
          </a:p>
          <a:p>
            <a:pPr marL="0" indent="0">
              <a:buNone/>
            </a:pPr>
            <a:r>
              <a:rPr lang="en-US" sz="1800" i="1" dirty="0"/>
              <a:t>Modulation threshold measurements</a:t>
            </a:r>
            <a:r>
              <a:rPr lang="en-US" sz="1800" dirty="0"/>
              <a:t>:</a:t>
            </a:r>
          </a:p>
          <a:p>
            <a:r>
              <a:rPr lang="en-US" sz="1800" dirty="0"/>
              <a:t>Monocularly measured (left eye only).</a:t>
            </a:r>
          </a:p>
          <a:p>
            <a:r>
              <a:rPr lang="en-US" sz="1800" dirty="0"/>
              <a:t>A 4 </a:t>
            </a:r>
            <a:r>
              <a:rPr lang="en-US" sz="1800" dirty="0" err="1"/>
              <a:t>deg</a:t>
            </a:r>
            <a:r>
              <a:rPr lang="en-US" sz="1800" dirty="0"/>
              <a:t> diameter, 610-nm target was superimposed in the center of a larger 9 </a:t>
            </a:r>
            <a:r>
              <a:rPr lang="en-US" sz="1800" dirty="0" err="1"/>
              <a:t>deg</a:t>
            </a:r>
            <a:r>
              <a:rPr lang="en-US" sz="1800" dirty="0"/>
              <a:t> 540-nm background.</a:t>
            </a:r>
          </a:p>
          <a:p>
            <a:r>
              <a:rPr lang="en-US" sz="1800" dirty="0"/>
              <a:t>﻿The larger background was always six times more intense for the M-cones than the target. Thus,</a:t>
            </a:r>
          </a:p>
          <a:p>
            <a:r>
              <a:rPr lang="en-US" sz="1800" dirty="0"/>
              <a:t>This combination of target and background wavelengths and </a:t>
            </a:r>
            <a:r>
              <a:rPr lang="en-US" sz="1800" dirty="0" err="1"/>
              <a:t>luminances</a:t>
            </a:r>
            <a:r>
              <a:rPr lang="en-US" sz="1800" dirty="0"/>
              <a:t> was chosen to eliminate flicker detection by the S-cones and to saturate the rods. </a:t>
            </a:r>
          </a:p>
          <a:p>
            <a:pPr marL="0" indent="0">
              <a:buNone/>
            </a:pPr>
            <a:endParaRPr lang="en-US" sz="1800" dirty="0"/>
          </a:p>
          <a:p>
            <a:pPr marL="0" indent="0">
              <a:buNone/>
            </a:pPr>
            <a:endParaRPr lang="en-US" sz="1800" dirty="0"/>
          </a:p>
        </p:txBody>
      </p:sp>
      <p:pic>
        <p:nvPicPr>
          <p:cNvPr id="5" name="Picture 4">
            <a:extLst>
              <a:ext uri="{FF2B5EF4-FFF2-40B4-BE49-F238E27FC236}">
                <a16:creationId xmlns:a16="http://schemas.microsoft.com/office/drawing/2014/main" id="{F72529A4-C565-3941-BF62-C7763B78C21C}"/>
              </a:ext>
            </a:extLst>
          </p:cNvPr>
          <p:cNvPicPr>
            <a:picLocks noChangeAspect="1"/>
          </p:cNvPicPr>
          <p:nvPr/>
        </p:nvPicPr>
        <p:blipFill>
          <a:blip r:embed="rId2"/>
          <a:stretch>
            <a:fillRect/>
          </a:stretch>
        </p:blipFill>
        <p:spPr>
          <a:xfrm>
            <a:off x="5385816" y="1879773"/>
            <a:ext cx="6440424" cy="3043100"/>
          </a:xfrm>
          <a:prstGeom prst="rect">
            <a:avLst/>
          </a:prstGeom>
        </p:spPr>
      </p:pic>
    </p:spTree>
    <p:extLst>
      <p:ext uri="{BB962C8B-B14F-4D97-AF65-F5344CB8AC3E}">
        <p14:creationId xmlns:p14="http://schemas.microsoft.com/office/powerpoint/2010/main" val="3178424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FC661B-335B-984B-A152-0BB435115866}"/>
              </a:ext>
            </a:extLst>
          </p:cNvPr>
          <p:cNvSpPr>
            <a:spLocks noGrp="1"/>
          </p:cNvSpPr>
          <p:nvPr>
            <p:ph type="title"/>
          </p:nvPr>
        </p:nvSpPr>
        <p:spPr>
          <a:xfrm>
            <a:off x="371094" y="1161288"/>
            <a:ext cx="3438144" cy="1239012"/>
          </a:xfrm>
        </p:spPr>
        <p:txBody>
          <a:bodyPr anchor="ctr">
            <a:normAutofit/>
          </a:bodyPr>
          <a:lstStyle/>
          <a:p>
            <a:r>
              <a:rPr lang="en-US" sz="2800" b="1"/>
              <a:t>Methods</a:t>
            </a:r>
          </a:p>
        </p:txBody>
      </p:sp>
      <p:sp>
        <p:nvSpPr>
          <p:cNvPr id="19" name="Rectangle 18">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3345350B-3A86-4A7B-BDDF-9ABC2061BED1}"/>
              </a:ext>
            </a:extLst>
          </p:cNvPr>
          <p:cNvSpPr>
            <a:spLocks noGrp="1"/>
          </p:cNvSpPr>
          <p:nvPr>
            <p:ph idx="1"/>
          </p:nvPr>
        </p:nvSpPr>
        <p:spPr>
          <a:xfrm>
            <a:off x="371094" y="2718054"/>
            <a:ext cx="3438906" cy="3207258"/>
          </a:xfrm>
        </p:spPr>
        <p:txBody>
          <a:bodyPr anchor="t">
            <a:normAutofit/>
          </a:bodyPr>
          <a:lstStyle/>
          <a:p>
            <a:pPr marL="0" indent="0">
              <a:buNone/>
            </a:pPr>
            <a:r>
              <a:rPr lang="en-US" sz="1700" i="1" dirty="0"/>
              <a:t>Phase lag measurements:</a:t>
            </a:r>
            <a:endParaRPr lang="en-US" sz="1700" dirty="0"/>
          </a:p>
          <a:p>
            <a:r>
              <a:rPr lang="en-US" sz="1700" dirty="0"/>
              <a:t>Binocular experiment. </a:t>
            </a:r>
          </a:p>
          <a:p>
            <a:pPr algn="just"/>
            <a:r>
              <a:rPr lang="en-US" sz="1700" dirty="0"/>
              <a:t>﻿The stimuli seen by the right eye were essentially the same: A 4- diameter, 609-nm target was super- imposed in the center of a 9- diameter, 545-nm back- ground.</a:t>
            </a:r>
          </a:p>
          <a:p>
            <a:pPr algn="just"/>
            <a:r>
              <a:rPr lang="en-US" sz="1700" dirty="0"/>
              <a:t>Again, ﻿the larger background was always six times more intense for the M-cones than the target. </a:t>
            </a:r>
          </a:p>
          <a:p>
            <a:pPr marL="0" indent="0">
              <a:buNone/>
            </a:pPr>
            <a:endParaRPr lang="en-US" sz="1700" dirty="0"/>
          </a:p>
        </p:txBody>
      </p:sp>
      <p:pic>
        <p:nvPicPr>
          <p:cNvPr id="8" name="Content Placeholder 4">
            <a:extLst>
              <a:ext uri="{FF2B5EF4-FFF2-40B4-BE49-F238E27FC236}">
                <a16:creationId xmlns:a16="http://schemas.microsoft.com/office/drawing/2014/main" id="{DF76AF33-FB63-D64C-B00A-684DBFFFA2F1}"/>
              </a:ext>
            </a:extLst>
          </p:cNvPr>
          <p:cNvPicPr>
            <a:picLocks noChangeAspect="1"/>
          </p:cNvPicPr>
          <p:nvPr/>
        </p:nvPicPr>
        <p:blipFill>
          <a:blip r:embed="rId2"/>
          <a:stretch>
            <a:fillRect/>
          </a:stretch>
        </p:blipFill>
        <p:spPr>
          <a:xfrm>
            <a:off x="4901184" y="1843968"/>
            <a:ext cx="6922008" cy="3270648"/>
          </a:xfrm>
          <a:prstGeom prst="rect">
            <a:avLst/>
          </a:prstGeom>
        </p:spPr>
      </p:pic>
    </p:spTree>
    <p:extLst>
      <p:ext uri="{BB962C8B-B14F-4D97-AF65-F5344CB8AC3E}">
        <p14:creationId xmlns:p14="http://schemas.microsoft.com/office/powerpoint/2010/main" val="886870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C36AC-7B42-F845-B6B0-CD1D6B5D8EF6}"/>
              </a:ext>
            </a:extLst>
          </p:cNvPr>
          <p:cNvSpPr>
            <a:spLocks noGrp="1"/>
          </p:cNvSpPr>
          <p:nvPr>
            <p:ph type="title"/>
          </p:nvPr>
        </p:nvSpPr>
        <p:spPr/>
        <p:txBody>
          <a:bodyPr/>
          <a:lstStyle/>
          <a:p>
            <a:r>
              <a:rPr lang="en-US" b="1" dirty="0"/>
              <a:t>Methods</a:t>
            </a:r>
          </a:p>
        </p:txBody>
      </p:sp>
      <p:sp>
        <p:nvSpPr>
          <p:cNvPr id="3" name="Content Placeholder 2">
            <a:extLst>
              <a:ext uri="{FF2B5EF4-FFF2-40B4-BE49-F238E27FC236}">
                <a16:creationId xmlns:a16="http://schemas.microsoft.com/office/drawing/2014/main" id="{BC8B0379-1D0E-A840-B613-6A834D5AEB58}"/>
              </a:ext>
            </a:extLst>
          </p:cNvPr>
          <p:cNvSpPr>
            <a:spLocks noGrp="1"/>
          </p:cNvSpPr>
          <p:nvPr>
            <p:ph idx="1"/>
          </p:nvPr>
        </p:nvSpPr>
        <p:spPr/>
        <p:txBody>
          <a:bodyPr>
            <a:normAutofit fontScale="92500" lnSpcReduction="10000"/>
          </a:bodyPr>
          <a:lstStyle/>
          <a:p>
            <a:pPr marL="0" indent="0">
              <a:buNone/>
            </a:pPr>
            <a:r>
              <a:rPr lang="en-US" b="1" dirty="0"/>
              <a:t>Experimental procedures </a:t>
            </a:r>
          </a:p>
          <a:p>
            <a:pPr marL="0" indent="0">
              <a:buNone/>
            </a:pPr>
            <a:r>
              <a:rPr lang="en-US" dirty="0"/>
              <a:t>The observers light adapted to the target and background fields for at least 3 min prior to any data collection.</a:t>
            </a:r>
          </a:p>
          <a:p>
            <a:pPr marL="0" indent="0">
              <a:buNone/>
            </a:pPr>
            <a:endParaRPr lang="en-US" dirty="0"/>
          </a:p>
          <a:p>
            <a:pPr marL="0" indent="0">
              <a:buNone/>
            </a:pPr>
            <a:r>
              <a:rPr lang="en-US" i="1" dirty="0"/>
              <a:t>Modulation threshold measurements</a:t>
            </a:r>
            <a:r>
              <a:rPr lang="en-US" dirty="0"/>
              <a:t>:</a:t>
            </a:r>
          </a:p>
          <a:p>
            <a:r>
              <a:rPr lang="en-US" dirty="0"/>
              <a:t>Method of adjustment.</a:t>
            </a:r>
          </a:p>
          <a:p>
            <a:r>
              <a:rPr lang="en-US" dirty="0"/>
              <a:t>Modulation is defined as (I</a:t>
            </a:r>
            <a:r>
              <a:rPr lang="en-US" baseline="-25000" dirty="0"/>
              <a:t>max</a:t>
            </a:r>
            <a:r>
              <a:rPr lang="en-US" dirty="0"/>
              <a:t> – </a:t>
            </a:r>
            <a:r>
              <a:rPr lang="en-US" dirty="0" err="1"/>
              <a:t>I</a:t>
            </a:r>
            <a:r>
              <a:rPr lang="en-US" baseline="-25000" dirty="0" err="1"/>
              <a:t>min</a:t>
            </a:r>
            <a:r>
              <a:rPr lang="en-US" dirty="0"/>
              <a:t>)/(I</a:t>
            </a:r>
            <a:r>
              <a:rPr lang="en-US" baseline="-25000" dirty="0"/>
              <a:t>max</a:t>
            </a:r>
            <a:r>
              <a:rPr lang="en-US" dirty="0"/>
              <a:t> + </a:t>
            </a:r>
            <a:r>
              <a:rPr lang="en-US" dirty="0" err="1"/>
              <a:t>I</a:t>
            </a:r>
            <a:r>
              <a:rPr lang="en-US" baseline="-25000" dirty="0" err="1"/>
              <a:t>min</a:t>
            </a:r>
            <a:r>
              <a:rPr lang="en-US" dirty="0"/>
              <a:t>) and is given in terms of M-cone excitation. Another way to express threshold is in terms of flicker amplitude (I</a:t>
            </a:r>
            <a:r>
              <a:rPr lang="en-US" baseline="-25000" dirty="0"/>
              <a:t>max</a:t>
            </a:r>
            <a:r>
              <a:rPr lang="en-US" dirty="0"/>
              <a:t> – </a:t>
            </a:r>
            <a:r>
              <a:rPr lang="en-US" dirty="0" err="1"/>
              <a:t>I</a:t>
            </a:r>
            <a:r>
              <a:rPr lang="en-US" baseline="-25000" dirty="0" err="1"/>
              <a:t>min</a:t>
            </a:r>
            <a:r>
              <a:rPr lang="en-US" dirty="0"/>
              <a:t>) in units of log td.</a:t>
            </a:r>
          </a:p>
          <a:p>
            <a:r>
              <a:rPr lang="en-US" dirty="0"/>
              <a:t>The subject task was to adjust the stimulus modulation until flicker appeared just at threshold. </a:t>
            </a:r>
          </a:p>
        </p:txBody>
      </p:sp>
    </p:spTree>
    <p:extLst>
      <p:ext uri="{BB962C8B-B14F-4D97-AF65-F5344CB8AC3E}">
        <p14:creationId xmlns:p14="http://schemas.microsoft.com/office/powerpoint/2010/main" val="533316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8CB7F25-5F35-1844-AF35-69F04CA869F9}"/>
              </a:ext>
            </a:extLst>
          </p:cNvPr>
          <p:cNvSpPr>
            <a:spLocks noGrp="1"/>
          </p:cNvSpPr>
          <p:nvPr>
            <p:ph type="title"/>
          </p:nvPr>
        </p:nvSpPr>
        <p:spPr>
          <a:xfrm>
            <a:off x="371094" y="1161288"/>
            <a:ext cx="3438144" cy="1239012"/>
          </a:xfrm>
        </p:spPr>
        <p:txBody>
          <a:bodyPr anchor="ctr">
            <a:normAutofit/>
          </a:bodyPr>
          <a:lstStyle/>
          <a:p>
            <a:r>
              <a:rPr lang="en-US" sz="2800" b="1"/>
              <a:t>Methods</a:t>
            </a:r>
            <a:endParaRPr lang="en-US" sz="2800"/>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A88AA9B-99DB-B84F-92BE-812F88BF01F4}"/>
              </a:ext>
            </a:extLst>
          </p:cNvPr>
          <p:cNvSpPr>
            <a:spLocks noGrp="1"/>
          </p:cNvSpPr>
          <p:nvPr>
            <p:ph idx="1"/>
          </p:nvPr>
        </p:nvSpPr>
        <p:spPr>
          <a:xfrm>
            <a:off x="371094" y="2718054"/>
            <a:ext cx="3438906" cy="3207258"/>
          </a:xfrm>
        </p:spPr>
        <p:txBody>
          <a:bodyPr anchor="t">
            <a:normAutofit/>
          </a:bodyPr>
          <a:lstStyle/>
          <a:p>
            <a:pPr marL="0" indent="0">
              <a:buNone/>
            </a:pPr>
            <a:r>
              <a:rPr lang="en-US" sz="1700" i="1" dirty="0"/>
              <a:t>Phase lag measurements</a:t>
            </a:r>
          </a:p>
          <a:p>
            <a:pPr algn="just"/>
            <a:r>
              <a:rPr lang="en-US" sz="1700" dirty="0"/>
              <a:t>Intraocular delays can be measured using a binocular flicker-cancellation technique. </a:t>
            </a:r>
          </a:p>
          <a:p>
            <a:pPr algn="just"/>
            <a:r>
              <a:rPr lang="en-US" sz="1700" dirty="0"/>
              <a:t>Observers were instructed to vary the relative phase as well as the modulation of the two binocularly fused targets to abolish or minimize the subjective flicker. </a:t>
            </a:r>
          </a:p>
          <a:p>
            <a:pPr marL="0" indent="0">
              <a:buNone/>
            </a:pPr>
            <a:endParaRPr lang="en-US" sz="1700" dirty="0"/>
          </a:p>
          <a:p>
            <a:pPr marL="0" indent="0">
              <a:buNone/>
            </a:pPr>
            <a:endParaRPr lang="en-US" sz="1700" i="1" dirty="0"/>
          </a:p>
        </p:txBody>
      </p:sp>
      <p:pic>
        <p:nvPicPr>
          <p:cNvPr id="5" name="Picture 4">
            <a:extLst>
              <a:ext uri="{FF2B5EF4-FFF2-40B4-BE49-F238E27FC236}">
                <a16:creationId xmlns:a16="http://schemas.microsoft.com/office/drawing/2014/main" id="{62EECE8D-6CDC-A84B-B735-1E4DC46CACC0}"/>
              </a:ext>
            </a:extLst>
          </p:cNvPr>
          <p:cNvPicPr>
            <a:picLocks noChangeAspect="1"/>
          </p:cNvPicPr>
          <p:nvPr/>
        </p:nvPicPr>
        <p:blipFill>
          <a:blip r:embed="rId2"/>
          <a:stretch>
            <a:fillRect/>
          </a:stretch>
        </p:blipFill>
        <p:spPr>
          <a:xfrm>
            <a:off x="5750525" y="841248"/>
            <a:ext cx="5223326" cy="5276088"/>
          </a:xfrm>
          <a:prstGeom prst="rect">
            <a:avLst/>
          </a:prstGeom>
        </p:spPr>
      </p:pic>
    </p:spTree>
    <p:extLst>
      <p:ext uri="{BB962C8B-B14F-4D97-AF65-F5344CB8AC3E}">
        <p14:creationId xmlns:p14="http://schemas.microsoft.com/office/powerpoint/2010/main" val="3018275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ADEA2E-1A16-E04B-85B8-A898B22ECD8E}"/>
              </a:ext>
            </a:extLst>
          </p:cNvPr>
          <p:cNvSpPr>
            <a:spLocks noGrp="1"/>
          </p:cNvSpPr>
          <p:nvPr>
            <p:ph type="title"/>
          </p:nvPr>
        </p:nvSpPr>
        <p:spPr>
          <a:xfrm>
            <a:off x="612648" y="1078992"/>
            <a:ext cx="6268770" cy="1536192"/>
          </a:xfrm>
        </p:spPr>
        <p:txBody>
          <a:bodyPr anchor="b">
            <a:normAutofit/>
          </a:bodyPr>
          <a:lstStyle/>
          <a:p>
            <a:r>
              <a:rPr lang="en-US" sz="5200" b="1"/>
              <a:t>Results</a:t>
            </a:r>
          </a:p>
        </p:txBody>
      </p:sp>
      <p:sp>
        <p:nvSpPr>
          <p:cNvPr id="16" name="Rectangle 11">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D5F5A8C-30FD-D74E-89CF-E0475B78D0A7}"/>
              </a:ext>
            </a:extLst>
          </p:cNvPr>
          <p:cNvSpPr>
            <a:spLocks noGrp="1"/>
          </p:cNvSpPr>
          <p:nvPr>
            <p:ph idx="1"/>
          </p:nvPr>
        </p:nvSpPr>
        <p:spPr>
          <a:xfrm>
            <a:off x="615458" y="3355848"/>
            <a:ext cx="6268770" cy="2825496"/>
          </a:xfrm>
        </p:spPr>
        <p:txBody>
          <a:bodyPr>
            <a:normAutofit fontScale="92500"/>
          </a:bodyPr>
          <a:lstStyle/>
          <a:p>
            <a:pPr marL="0" indent="0">
              <a:buNone/>
            </a:pPr>
            <a:r>
              <a:rPr lang="en-US" sz="2200" b="1" dirty="0"/>
              <a:t>M-cone modulation thresholds </a:t>
            </a:r>
            <a:endParaRPr lang="en-US" sz="2200" dirty="0"/>
          </a:p>
          <a:p>
            <a:r>
              <a:rPr lang="en-US" sz="2200" dirty="0"/>
              <a:t>Except at the lowest levels the curves are bandpass.</a:t>
            </a:r>
          </a:p>
          <a:p>
            <a:r>
              <a:rPr lang="en-US" sz="2200" dirty="0"/>
              <a:t>Below 4.16 log td, high-frequency sensitivity increases with intensity more than low-frequency sensitivity. Functions become broader and extent to higher frequencies.</a:t>
            </a:r>
          </a:p>
          <a:p>
            <a:r>
              <a:rPr lang="en-US" sz="2200" dirty="0"/>
              <a:t>Above 4.16 log td, the shape of the curves stay roughly constant. </a:t>
            </a:r>
            <a:r>
              <a:rPr lang="en-US" sz="2200" i="1" dirty="0"/>
              <a:t>Weber law </a:t>
            </a:r>
            <a:r>
              <a:rPr lang="en-US" sz="2200" dirty="0"/>
              <a:t>is hold!</a:t>
            </a:r>
          </a:p>
          <a:p>
            <a:endParaRPr lang="en-US" sz="2200" dirty="0"/>
          </a:p>
        </p:txBody>
      </p:sp>
      <p:pic>
        <p:nvPicPr>
          <p:cNvPr id="5" name="Picture 4">
            <a:extLst>
              <a:ext uri="{FF2B5EF4-FFF2-40B4-BE49-F238E27FC236}">
                <a16:creationId xmlns:a16="http://schemas.microsoft.com/office/drawing/2014/main" id="{1D97956B-42F8-B944-991F-D5442B2746E4}"/>
              </a:ext>
            </a:extLst>
          </p:cNvPr>
          <p:cNvPicPr>
            <a:picLocks noChangeAspect="1"/>
          </p:cNvPicPr>
          <p:nvPr/>
        </p:nvPicPr>
        <p:blipFill rotWithShape="1">
          <a:blip r:embed="rId2"/>
          <a:srcRect r="1" b="2258"/>
          <a:stretch/>
        </p:blipFill>
        <p:spPr>
          <a:xfrm>
            <a:off x="7684006" y="10"/>
            <a:ext cx="4507993" cy="6857990"/>
          </a:xfrm>
          <a:prstGeom prst="rect">
            <a:avLst/>
          </a:prstGeom>
        </p:spPr>
      </p:pic>
    </p:spTree>
    <p:extLst>
      <p:ext uri="{BB962C8B-B14F-4D97-AF65-F5344CB8AC3E}">
        <p14:creationId xmlns:p14="http://schemas.microsoft.com/office/powerpoint/2010/main" val="2108092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2526</TotalTime>
  <Words>899</Words>
  <Application>Microsoft Macintosh PowerPoint</Application>
  <PresentationFormat>Widescreen</PresentationFormat>
  <Paragraphs>96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Office Theme</vt:lpstr>
      <vt:lpstr>   Human cone light adaptation: From behavioral measurements to molecular mechanisms </vt:lpstr>
      <vt:lpstr>Background info…</vt:lpstr>
      <vt:lpstr>Background info…</vt:lpstr>
      <vt:lpstr>Objective </vt:lpstr>
      <vt:lpstr>Methods</vt:lpstr>
      <vt:lpstr>Methods</vt:lpstr>
      <vt:lpstr>Methods</vt:lpstr>
      <vt:lpstr>Methods</vt:lpstr>
      <vt:lpstr>Results</vt:lpstr>
      <vt:lpstr>Results</vt:lpstr>
      <vt:lpstr>Results </vt:lpstr>
      <vt:lpstr>Results </vt:lpstr>
      <vt:lpstr>Model</vt:lpstr>
      <vt:lpstr>Model </vt:lpstr>
      <vt:lpstr>Model</vt:lpstr>
      <vt:lpstr>Model</vt:lpstr>
      <vt:lpstr>Modeling results</vt:lpstr>
      <vt:lpstr>Model results</vt:lpstr>
      <vt:lpstr>Conclusions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Boris Penaloza</dc:creator>
  <cp:lastModifiedBy>Boris Penaloza</cp:lastModifiedBy>
  <cp:revision>28</cp:revision>
  <dcterms:created xsi:type="dcterms:W3CDTF">2019-12-03T03:26:21Z</dcterms:created>
  <dcterms:modified xsi:type="dcterms:W3CDTF">2019-12-04T21:33:06Z</dcterms:modified>
</cp:coreProperties>
</file>