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5" r:id="rId3"/>
    <p:sldId id="260" r:id="rId4"/>
    <p:sldId id="270" r:id="rId5"/>
    <p:sldId id="269" r:id="rId6"/>
    <p:sldId id="271" r:id="rId7"/>
    <p:sldId id="272" r:id="rId8"/>
    <p:sldId id="273" r:id="rId9"/>
    <p:sldId id="274" r:id="rId10"/>
    <p:sldId id="256" r:id="rId11"/>
    <p:sldId id="277" r:id="rId12"/>
    <p:sldId id="261" r:id="rId13"/>
    <p:sldId id="278" r:id="rId14"/>
    <p:sldId id="262" r:id="rId15"/>
    <p:sldId id="265" r:id="rId16"/>
    <p:sldId id="266" r:id="rId17"/>
    <p:sldId id="267" r:id="rId18"/>
    <p:sldId id="276" r:id="rId19"/>
    <p:sldId id="264" r:id="rId20"/>
    <p:sldId id="257" r:id="rId21"/>
    <p:sldId id="258" r:id="rId22"/>
    <p:sldId id="259" r:id="rId2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/>
  </p:normalViewPr>
  <p:slideViewPr>
    <p:cSldViewPr>
      <p:cViewPr varScale="1">
        <p:scale>
          <a:sx n="68" d="100"/>
          <a:sy n="68" d="100"/>
        </p:scale>
        <p:origin x="-5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  <a:latin typeface="+mj-lt"/>
                <a:ea typeface="華康儷中黑" panose="020B0509000000000000" pitchFamily="49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  <a:ea typeface="華康儷中黑" panose="020B0509000000000000" pitchFamily="49" charset="-120"/>
              </a:defRPr>
            </a:lvl1pPr>
            <a:lvl2pPr>
              <a:defRPr>
                <a:latin typeface="+mj-lt"/>
                <a:ea typeface="華康儷中黑" panose="020B0509000000000000" pitchFamily="49" charset="-120"/>
              </a:defRPr>
            </a:lvl2pPr>
            <a:lvl3pPr>
              <a:defRPr>
                <a:latin typeface="+mj-lt"/>
                <a:ea typeface="華康儷中黑" panose="020B0509000000000000" pitchFamily="49" charset="-120"/>
              </a:defRPr>
            </a:lvl3pPr>
            <a:lvl4pPr>
              <a:defRPr>
                <a:latin typeface="+mj-lt"/>
                <a:ea typeface="華康儷中黑" panose="020B0509000000000000" pitchFamily="49" charset="-120"/>
              </a:defRPr>
            </a:lvl4pPr>
            <a:lvl5pPr>
              <a:defRPr>
                <a:latin typeface="+mj-lt"/>
                <a:ea typeface="華康儷中黑" panose="020B0509000000000000" pitchFamily="49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2014/12/23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9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wmf"/><Relationship Id="rId5" Type="http://schemas.microsoft.com/office/2007/relationships/hdphoto" Target="../media/hdphoto1.wdp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30.wmf"/><Relationship Id="rId18" Type="http://schemas.openxmlformats.org/officeDocument/2006/relationships/oleObject" Target="../embeddings/oleObject6.bin"/><Relationship Id="rId26" Type="http://schemas.openxmlformats.org/officeDocument/2006/relationships/image" Target="../media/image37.wmf"/><Relationship Id="rId3" Type="http://schemas.openxmlformats.org/officeDocument/2006/relationships/image" Target="../media/image7.wmf"/><Relationship Id="rId21" Type="http://schemas.openxmlformats.org/officeDocument/2006/relationships/image" Target="../media/image34.wmf"/><Relationship Id="rId7" Type="http://schemas.openxmlformats.org/officeDocument/2006/relationships/image" Target="../media/image2.png"/><Relationship Id="rId12" Type="http://schemas.openxmlformats.org/officeDocument/2006/relationships/oleObject" Target="../embeddings/oleObject3.bin"/><Relationship Id="rId17" Type="http://schemas.openxmlformats.org/officeDocument/2006/relationships/image" Target="../media/image32.wmf"/><Relationship Id="rId25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.bin"/><Relationship Id="rId20" Type="http://schemas.openxmlformats.org/officeDocument/2006/relationships/oleObject" Target="../embeddings/oleObject7.bin"/><Relationship Id="rId29" Type="http://schemas.openxmlformats.org/officeDocument/2006/relationships/image" Target="../media/image38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image" Target="../media/image29.wmf"/><Relationship Id="rId24" Type="http://schemas.openxmlformats.org/officeDocument/2006/relationships/oleObject" Target="../embeddings/oleObject9.bin"/><Relationship Id="rId5" Type="http://schemas.microsoft.com/office/2007/relationships/hdphoto" Target="../media/hdphoto1.wdp"/><Relationship Id="rId15" Type="http://schemas.openxmlformats.org/officeDocument/2006/relationships/image" Target="../media/image31.wmf"/><Relationship Id="rId23" Type="http://schemas.openxmlformats.org/officeDocument/2006/relationships/image" Target="../media/image35.wmf"/><Relationship Id="rId28" Type="http://schemas.openxmlformats.org/officeDocument/2006/relationships/image" Target="../media/image4.png"/><Relationship Id="rId10" Type="http://schemas.openxmlformats.org/officeDocument/2006/relationships/oleObject" Target="../embeddings/oleObject2.bin"/><Relationship Id="rId19" Type="http://schemas.openxmlformats.org/officeDocument/2006/relationships/image" Target="../media/image33.wmf"/><Relationship Id="rId31" Type="http://schemas.openxmlformats.org/officeDocument/2006/relationships/image" Target="../media/image40.png"/><Relationship Id="rId4" Type="http://schemas.openxmlformats.org/officeDocument/2006/relationships/image" Target="../media/image5.jpeg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4.bin"/><Relationship Id="rId22" Type="http://schemas.openxmlformats.org/officeDocument/2006/relationships/oleObject" Target="../embeddings/oleObject8.bin"/><Relationship Id="rId27" Type="http://schemas.openxmlformats.org/officeDocument/2006/relationships/image" Target="../media/image3.png"/><Relationship Id="rId30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6.png"/><Relationship Id="rId3" Type="http://schemas.openxmlformats.org/officeDocument/2006/relationships/image" Target="../media/image1.wmf"/><Relationship Id="rId7" Type="http://schemas.openxmlformats.org/officeDocument/2006/relationships/image" Target="../media/image3.png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15" Type="http://schemas.openxmlformats.org/officeDocument/2006/relationships/image" Target="../media/image8.jpeg"/><Relationship Id="rId10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5.jpeg"/><Relationship Id="rId1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9.wmf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kYJxEKBqkM&amp;feature=youtu.b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華康儷中黑" panose="020B0509000000000000" pitchFamily="49" charset="-120"/>
                <a:ea typeface="華康儷中黑" panose="020B0509000000000000" pitchFamily="49" charset="-120"/>
              </a:rPr>
              <a:t>子四進度報告</a:t>
            </a:r>
            <a:endParaRPr lang="zh-TW" altLang="en-US" dirty="0">
              <a:latin typeface="華康儷中黑" panose="020B0509000000000000" pitchFamily="49" charset="-120"/>
              <a:ea typeface="華康儷中黑" panose="020B0509000000000000" pitchFamily="49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32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336550"/>
            <a:ext cx="7742237" cy="618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4283649" y="5265743"/>
            <a:ext cx="1244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HW: RPI B+</a:t>
            </a:r>
          </a:p>
          <a:p>
            <a:r>
              <a:rPr lang="en-US" altLang="zh-TW" dirty="0" smtClean="0"/>
              <a:t>VM: </a:t>
            </a:r>
            <a:r>
              <a:rPr lang="en-US" altLang="zh-TW" dirty="0" err="1" smtClean="0"/>
              <a:t>Erlang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679944" y="3013285"/>
            <a:ext cx="202651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RabbitMQ.Client.dll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679944" y="2464452"/>
            <a:ext cx="218027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err="1" smtClean="0"/>
              <a:t>RabbitMQServer</a:t>
            </a:r>
            <a:r>
              <a:rPr lang="en-US" altLang="zh-TW" dirty="0" smtClean="0"/>
              <a:t> (C#)</a:t>
            </a:r>
            <a:endParaRPr lang="zh-TW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88640"/>
            <a:ext cx="2520280" cy="191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線單箭頭接點 5"/>
          <p:cNvCxnSpPr/>
          <p:nvPr/>
        </p:nvCxnSpPr>
        <p:spPr>
          <a:xfrm>
            <a:off x="5613673" y="4146546"/>
            <a:ext cx="165862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7272300" y="3382617"/>
            <a:ext cx="0" cy="7639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7272300" y="2833784"/>
            <a:ext cx="0" cy="1795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7272300" y="2100666"/>
            <a:ext cx="0" cy="3637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7884368" y="2100666"/>
            <a:ext cx="0" cy="363786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7884368" y="2831392"/>
            <a:ext cx="0" cy="181893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7884368" y="3400795"/>
            <a:ext cx="0" cy="1004852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5653594" y="4405647"/>
            <a:ext cx="2230774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10777"/>
            <a:ext cx="130968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文字方塊 19"/>
          <p:cNvSpPr txBox="1"/>
          <p:nvPr/>
        </p:nvSpPr>
        <p:spPr>
          <a:xfrm>
            <a:off x="1400882" y="4473886"/>
            <a:ext cx="18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WISE Coordinator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2713336" y="4146546"/>
            <a:ext cx="159064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>
            <a:off x="2713336" y="4405647"/>
            <a:ext cx="1590649" cy="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3131840" y="376458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Hello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000360" y="377721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Hello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606940" y="210066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Hello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7918380" y="2116597"/>
            <a:ext cx="83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2060"/>
                </a:solidFill>
              </a:rPr>
              <a:t>World!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336349" y="4473886"/>
            <a:ext cx="83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2060"/>
                </a:solidFill>
              </a:rPr>
              <a:t>World!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298068" y="4397649"/>
            <a:ext cx="83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2060"/>
                </a:solidFill>
              </a:rPr>
              <a:t>World!</a:t>
            </a:r>
            <a:endParaRPr lang="zh-TW" altLang="en-US" dirty="0">
              <a:solidFill>
                <a:srgbClr val="002060"/>
              </a:solidFill>
            </a:endParaRPr>
          </a:p>
        </p:txBody>
      </p:sp>
      <p:pic>
        <p:nvPicPr>
          <p:cNvPr id="27" name="內容版面配置區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765" y="4133913"/>
            <a:ext cx="855095" cy="1152128"/>
          </a:xfrm>
          <a:prstGeom prst="rect">
            <a:avLst/>
          </a:prstGeom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193" y="3964893"/>
            <a:ext cx="1205707" cy="25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449122" y="208996"/>
            <a:ext cx="485793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WISE Coordinator—RMQ—Unity</a:t>
            </a:r>
            <a:r>
              <a:rPr lang="zh-TW" altLang="en-US" dirty="0" smtClean="0"/>
              <a:t>的群播機制實作</a:t>
            </a:r>
            <a:endParaRPr lang="en-US" altLang="zh-TW" dirty="0" smtClean="0"/>
          </a:p>
        </p:txBody>
      </p:sp>
      <p:sp>
        <p:nvSpPr>
          <p:cNvPr id="5" name="手繪多邊形 4"/>
          <p:cNvSpPr/>
          <p:nvPr/>
        </p:nvSpPr>
        <p:spPr>
          <a:xfrm>
            <a:off x="2803021" y="3418202"/>
            <a:ext cx="2059536" cy="435951"/>
          </a:xfrm>
          <a:custGeom>
            <a:avLst/>
            <a:gdLst>
              <a:gd name="connsiteX0" fmla="*/ 2059536 w 2059536"/>
              <a:gd name="connsiteY0" fmla="*/ 435951 h 435951"/>
              <a:gd name="connsiteX1" fmla="*/ 1820254 w 2059536"/>
              <a:gd name="connsiteY1" fmla="*/ 119757 h 435951"/>
              <a:gd name="connsiteX2" fmla="*/ 940037 w 2059536"/>
              <a:gd name="connsiteY2" fmla="*/ 116 h 435951"/>
              <a:gd name="connsiteX3" fmla="*/ 290557 w 2059536"/>
              <a:gd name="connsiteY3" fmla="*/ 136848 h 435951"/>
              <a:gd name="connsiteX4" fmla="*/ 0 w 2059536"/>
              <a:gd name="connsiteY4" fmla="*/ 427405 h 43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9536" h="435951">
                <a:moveTo>
                  <a:pt x="2059536" y="435951"/>
                </a:moveTo>
                <a:cubicBezTo>
                  <a:pt x="2033186" y="314173"/>
                  <a:pt x="2006837" y="192396"/>
                  <a:pt x="1820254" y="119757"/>
                </a:cubicBezTo>
                <a:cubicBezTo>
                  <a:pt x="1633671" y="47118"/>
                  <a:pt x="1194986" y="-2732"/>
                  <a:pt x="940037" y="116"/>
                </a:cubicBezTo>
                <a:cubicBezTo>
                  <a:pt x="685088" y="2964"/>
                  <a:pt x="447230" y="65633"/>
                  <a:pt x="290557" y="136848"/>
                </a:cubicBezTo>
                <a:cubicBezTo>
                  <a:pt x="133884" y="208063"/>
                  <a:pt x="24213" y="407465"/>
                  <a:pt x="0" y="427405"/>
                </a:cubicBezTo>
              </a:path>
            </a:pathLst>
          </a:custGeom>
          <a:noFill/>
          <a:ln w="31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3604065" y="306937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Hello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手繪多邊形 7"/>
          <p:cNvSpPr/>
          <p:nvPr/>
        </p:nvSpPr>
        <p:spPr>
          <a:xfrm>
            <a:off x="5546221" y="3443955"/>
            <a:ext cx="2777750" cy="1450184"/>
          </a:xfrm>
          <a:custGeom>
            <a:avLst/>
            <a:gdLst>
              <a:gd name="connsiteX0" fmla="*/ 0 w 2777750"/>
              <a:gd name="connsiteY0" fmla="*/ 1128045 h 1450184"/>
              <a:gd name="connsiteX1" fmla="*/ 649480 w 2777750"/>
              <a:gd name="connsiteY1" fmla="*/ 1435694 h 1450184"/>
              <a:gd name="connsiteX2" fmla="*/ 1948441 w 2777750"/>
              <a:gd name="connsiteY2" fmla="*/ 1375873 h 1450184"/>
              <a:gd name="connsiteX3" fmla="*/ 2572284 w 2777750"/>
              <a:gd name="connsiteY3" fmla="*/ 1162228 h 1450184"/>
              <a:gd name="connsiteX4" fmla="*/ 2717562 w 2777750"/>
              <a:gd name="connsiteY4" fmla="*/ 888763 h 1450184"/>
              <a:gd name="connsiteX5" fmla="*/ 2768837 w 2777750"/>
              <a:gd name="connsiteY5" fmla="*/ 205099 h 1450184"/>
              <a:gd name="connsiteX6" fmla="*/ 2777383 w 2777750"/>
              <a:gd name="connsiteY6" fmla="*/ 0 h 1450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77750" h="1450184">
                <a:moveTo>
                  <a:pt x="0" y="1128045"/>
                </a:moveTo>
                <a:cubicBezTo>
                  <a:pt x="162370" y="1261217"/>
                  <a:pt x="324740" y="1394389"/>
                  <a:pt x="649480" y="1435694"/>
                </a:cubicBezTo>
                <a:cubicBezTo>
                  <a:pt x="974220" y="1476999"/>
                  <a:pt x="1627974" y="1421451"/>
                  <a:pt x="1948441" y="1375873"/>
                </a:cubicBezTo>
                <a:cubicBezTo>
                  <a:pt x="2268908" y="1330295"/>
                  <a:pt x="2444097" y="1243413"/>
                  <a:pt x="2572284" y="1162228"/>
                </a:cubicBezTo>
                <a:cubicBezTo>
                  <a:pt x="2700471" y="1081043"/>
                  <a:pt x="2684803" y="1048284"/>
                  <a:pt x="2717562" y="888763"/>
                </a:cubicBezTo>
                <a:cubicBezTo>
                  <a:pt x="2750321" y="729241"/>
                  <a:pt x="2758867" y="353226"/>
                  <a:pt x="2768837" y="205099"/>
                </a:cubicBezTo>
                <a:cubicBezTo>
                  <a:pt x="2778807" y="56972"/>
                  <a:pt x="2778095" y="28486"/>
                  <a:pt x="2777383" y="0"/>
                </a:cubicBezTo>
              </a:path>
            </a:pathLst>
          </a:custGeom>
          <a:noFill/>
          <a:ln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575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WISE </a:t>
            </a:r>
            <a:r>
              <a:rPr lang="en-US" altLang="zh-TW" dirty="0" smtClean="0"/>
              <a:t>Coordinator—RMQ—Unity</a:t>
            </a:r>
            <a:br>
              <a:rPr lang="en-US" altLang="zh-TW" dirty="0" smtClean="0"/>
            </a:br>
            <a:r>
              <a:rPr lang="zh-TW" altLang="en-US" dirty="0" smtClean="0"/>
              <a:t>整合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Unity -- RMQ</a:t>
            </a:r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 smtClean="0"/>
              <a:t>Unity</a:t>
            </a:r>
            <a:r>
              <a:rPr lang="zh-TW" altLang="en-US" dirty="0" smtClean="0"/>
              <a:t>專案中引入</a:t>
            </a:r>
            <a:r>
              <a:rPr lang="en-US" altLang="zh-TW" dirty="0" smtClean="0"/>
              <a:t>RabbitMQ.client.dll</a:t>
            </a:r>
          </a:p>
          <a:p>
            <a:pPr lvl="1"/>
            <a:r>
              <a:rPr lang="zh-TW" altLang="en-US" dirty="0" smtClean="0"/>
              <a:t>寫作</a:t>
            </a:r>
            <a:r>
              <a:rPr lang="en-US" altLang="zh-TW" dirty="0" err="1" smtClean="0"/>
              <a:t>RabbitMQServer</a:t>
            </a:r>
            <a:r>
              <a:rPr lang="en-US" altLang="zh-TW" dirty="0" smtClean="0"/>
              <a:t> </a:t>
            </a:r>
            <a:r>
              <a:rPr lang="zh-TW" altLang="en-US" dirty="0" smtClean="0"/>
              <a:t>，</a:t>
            </a:r>
            <a:r>
              <a:rPr lang="en-US" altLang="zh-TW" dirty="0" smtClean="0"/>
              <a:t>bind</a:t>
            </a:r>
            <a:r>
              <a:rPr lang="zh-TW" altLang="en-US" dirty="0" smtClean="0"/>
              <a:t>到場景物件中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必須是多執行緒，否則整個</a:t>
            </a:r>
            <a:r>
              <a:rPr lang="en-US" altLang="zh-TW" dirty="0" smtClean="0"/>
              <a:t>Unity</a:t>
            </a:r>
            <a:r>
              <a:rPr lang="zh-TW" altLang="en-US" dirty="0" smtClean="0"/>
              <a:t>會當掉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經測試目前已可收送</a:t>
            </a:r>
            <a:r>
              <a:rPr lang="en-US" altLang="zh-TW" dirty="0" smtClean="0"/>
              <a:t>/</a:t>
            </a:r>
            <a:r>
              <a:rPr lang="zh-TW" altLang="en-US" dirty="0" smtClean="0"/>
              <a:t>處理</a:t>
            </a:r>
            <a:r>
              <a:rPr lang="en-US" altLang="zh-TW" dirty="0" smtClean="0"/>
              <a:t>/</a:t>
            </a:r>
            <a:r>
              <a:rPr lang="zh-TW" altLang="en-US" dirty="0" smtClean="0"/>
              <a:t>回傳訊息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1070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51520" y="3587801"/>
            <a:ext cx="2529506" cy="243788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7" y="4316669"/>
            <a:ext cx="2965847" cy="2280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橢圓 1"/>
          <p:cNvSpPr/>
          <p:nvPr/>
        </p:nvSpPr>
        <p:spPr>
          <a:xfrm>
            <a:off x="7380312" y="4122908"/>
            <a:ext cx="1619672" cy="144016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0472"/>
            <a:ext cx="2414371" cy="326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圓角矩形 2"/>
          <p:cNvSpPr/>
          <p:nvPr/>
        </p:nvSpPr>
        <p:spPr>
          <a:xfrm>
            <a:off x="395536" y="5002095"/>
            <a:ext cx="2088232" cy="86259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32858" y="5259047"/>
            <a:ext cx="180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RabbitMQ</a:t>
            </a:r>
            <a:r>
              <a:rPr lang="en-US" altLang="zh-TW" dirty="0" smtClean="0"/>
              <a:t> Server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07027" y="4817430"/>
            <a:ext cx="1588708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 smtClean="0"/>
              <a:t>ServerThread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44217" y="3699227"/>
            <a:ext cx="169726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err="1" smtClean="0"/>
              <a:t>MonoBehaviour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2267744" y="4068559"/>
            <a:ext cx="0" cy="933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40472"/>
            <a:ext cx="573405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字方塊 16"/>
          <p:cNvSpPr txBox="1"/>
          <p:nvPr/>
        </p:nvSpPr>
        <p:spPr>
          <a:xfrm>
            <a:off x="2991757" y="5272493"/>
            <a:ext cx="202651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RabbitMQ.Client.dll</a:t>
            </a:r>
            <a:endParaRPr lang="zh-TW" altLang="en-US" dirty="0"/>
          </a:p>
        </p:txBody>
      </p:sp>
      <p:sp>
        <p:nvSpPr>
          <p:cNvPr id="10" name="向右箭號 9"/>
          <p:cNvSpPr/>
          <p:nvPr/>
        </p:nvSpPr>
        <p:spPr>
          <a:xfrm>
            <a:off x="2483768" y="5315236"/>
            <a:ext cx="504056" cy="236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890753"/>
            <a:ext cx="4888967" cy="312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直線接點 13"/>
          <p:cNvCxnSpPr/>
          <p:nvPr/>
        </p:nvCxnSpPr>
        <p:spPr>
          <a:xfrm flipV="1">
            <a:off x="2051720" y="4122908"/>
            <a:ext cx="1152128" cy="879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01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WISE </a:t>
            </a:r>
            <a:r>
              <a:rPr lang="en-US" altLang="zh-TW" dirty="0" smtClean="0"/>
              <a:t>Coordinator—RMQ—Unity</a:t>
            </a:r>
            <a:br>
              <a:rPr lang="en-US" altLang="zh-TW" dirty="0" smtClean="0"/>
            </a:br>
            <a:r>
              <a:rPr lang="zh-TW" altLang="en-US" dirty="0"/>
              <a:t>整合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RPI -- RMQ</a:t>
            </a:r>
          </a:p>
          <a:p>
            <a:pPr lvl="1"/>
            <a:r>
              <a:rPr lang="zh-TW" altLang="en-US" dirty="0" smtClean="0"/>
              <a:t>使用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連結</a:t>
            </a:r>
            <a:r>
              <a:rPr lang="en-US" altLang="zh-TW" dirty="0" smtClean="0"/>
              <a:t>RMQ</a:t>
            </a:r>
          </a:p>
          <a:p>
            <a:pPr lvl="1"/>
            <a:r>
              <a:rPr lang="zh-TW" altLang="en-US" dirty="0" smtClean="0"/>
              <a:t>這部份</a:t>
            </a:r>
            <a:r>
              <a:rPr lang="en-US" altLang="zh-TW" dirty="0" smtClean="0"/>
              <a:t>RMQ</a:t>
            </a:r>
            <a:r>
              <a:rPr lang="zh-TW" altLang="en-US" dirty="0" smtClean="0"/>
              <a:t>原本就有</a:t>
            </a:r>
            <a:r>
              <a:rPr lang="en-US" altLang="zh-TW" dirty="0" smtClean="0"/>
              <a:t>API</a:t>
            </a:r>
            <a:r>
              <a:rPr lang="zh-TW" altLang="en-US" dirty="0" smtClean="0"/>
              <a:t>提供，問題不大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經測試目前已可收送</a:t>
            </a:r>
            <a:r>
              <a:rPr lang="en-US" altLang="zh-TW" dirty="0" smtClean="0"/>
              <a:t>/</a:t>
            </a:r>
            <a:r>
              <a:rPr lang="zh-TW" altLang="en-US" dirty="0" smtClean="0"/>
              <a:t>處理</a:t>
            </a:r>
            <a:r>
              <a:rPr lang="en-US" altLang="zh-TW" dirty="0" smtClean="0"/>
              <a:t>/</a:t>
            </a:r>
            <a:r>
              <a:rPr lang="zh-TW" altLang="en-US" dirty="0" smtClean="0"/>
              <a:t>回傳訊息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8374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798" y="908720"/>
            <a:ext cx="37528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733643" y="5434370"/>
            <a:ext cx="1244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HW: RPI B+</a:t>
            </a:r>
          </a:p>
          <a:p>
            <a:r>
              <a:rPr lang="en-US" altLang="zh-TW" dirty="0" smtClean="0"/>
              <a:t>VM: </a:t>
            </a:r>
            <a:r>
              <a:rPr lang="en-US" altLang="zh-TW" dirty="0" err="1" smtClean="0"/>
              <a:t>Erlang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007965" y="3268961"/>
            <a:ext cx="202651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RabbitMQ.Client.dll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007965" y="2720128"/>
            <a:ext cx="218027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err="1" smtClean="0"/>
              <a:t>RabbitMQServer</a:t>
            </a:r>
            <a:r>
              <a:rPr lang="en-US" altLang="zh-TW" dirty="0" smtClean="0"/>
              <a:t> (C#)</a:t>
            </a:r>
            <a:endParaRPr lang="zh-TW" alt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69" y="3966453"/>
            <a:ext cx="130968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字方塊 16"/>
          <p:cNvSpPr txBox="1"/>
          <p:nvPr/>
        </p:nvSpPr>
        <p:spPr>
          <a:xfrm>
            <a:off x="728903" y="4729562"/>
            <a:ext cx="18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WISE Coordinator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23528" y="889298"/>
            <a:ext cx="4179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 smtClean="0"/>
              <a:t>啟動</a:t>
            </a:r>
            <a:r>
              <a:rPr lang="en-US" altLang="zh-TW" dirty="0" smtClean="0"/>
              <a:t>Unity</a:t>
            </a:r>
            <a:r>
              <a:rPr lang="zh-TW" altLang="en-US" dirty="0" smtClean="0"/>
              <a:t>中的</a:t>
            </a:r>
            <a:r>
              <a:rPr lang="en-US" altLang="zh-TW" dirty="0" err="1" smtClean="0"/>
              <a:t>RabbitMQServerThread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 smtClean="0"/>
              <a:t>啟動</a:t>
            </a:r>
            <a:r>
              <a:rPr lang="en-US" altLang="zh-TW" dirty="0" smtClean="0"/>
              <a:t>Coordinator</a:t>
            </a:r>
            <a:r>
              <a:rPr lang="zh-TW" altLang="en-US" dirty="0" smtClean="0"/>
              <a:t>上的</a:t>
            </a:r>
            <a:r>
              <a:rPr lang="en-US" altLang="zh-TW" dirty="0" smtClean="0"/>
              <a:t>Subscriber</a:t>
            </a:r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86649"/>
            <a:ext cx="3306145" cy="751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直線接點 27"/>
          <p:cNvCxnSpPr/>
          <p:nvPr/>
        </p:nvCxnSpPr>
        <p:spPr>
          <a:xfrm>
            <a:off x="6804248" y="2194595"/>
            <a:ext cx="0" cy="525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804248" y="3089460"/>
            <a:ext cx="0" cy="17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0" name="直線接點 5119"/>
          <p:cNvCxnSpPr/>
          <p:nvPr/>
        </p:nvCxnSpPr>
        <p:spPr>
          <a:xfrm>
            <a:off x="6804248" y="3638293"/>
            <a:ext cx="0" cy="1023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H="1" flipV="1">
            <a:off x="4912802" y="4659141"/>
            <a:ext cx="1891446" cy="2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flipH="1">
            <a:off x="2123728" y="4656959"/>
            <a:ext cx="1508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1386884" y="3440920"/>
            <a:ext cx="0" cy="525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內容版面配置區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302" y="4261927"/>
            <a:ext cx="855095" cy="1152128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730" y="4092907"/>
            <a:ext cx="1205707" cy="25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484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798" y="908720"/>
            <a:ext cx="37528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733643" y="5434370"/>
            <a:ext cx="1244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HW: RPI B+</a:t>
            </a:r>
          </a:p>
          <a:p>
            <a:r>
              <a:rPr lang="en-US" altLang="zh-TW" dirty="0" smtClean="0"/>
              <a:t>VM: </a:t>
            </a:r>
            <a:r>
              <a:rPr lang="en-US" altLang="zh-TW" dirty="0" err="1" smtClean="0"/>
              <a:t>Erlang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007965" y="3268961"/>
            <a:ext cx="202651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RabbitMQ.Client.dll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007965" y="2720128"/>
            <a:ext cx="218027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err="1" smtClean="0"/>
              <a:t>RabbitMQServer</a:t>
            </a:r>
            <a:r>
              <a:rPr lang="en-US" altLang="zh-TW" dirty="0" smtClean="0"/>
              <a:t> (C#)</a:t>
            </a:r>
            <a:endParaRPr lang="zh-TW" alt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69" y="3966453"/>
            <a:ext cx="130968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字方塊 16"/>
          <p:cNvSpPr txBox="1"/>
          <p:nvPr/>
        </p:nvSpPr>
        <p:spPr>
          <a:xfrm>
            <a:off x="728903" y="4729562"/>
            <a:ext cx="18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WISE Coordinator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23528" y="889298"/>
            <a:ext cx="3801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啟動</a:t>
            </a:r>
            <a:r>
              <a:rPr lang="en-US" altLang="zh-TW" dirty="0" smtClean="0"/>
              <a:t>Coordinator</a:t>
            </a:r>
            <a:r>
              <a:rPr lang="zh-TW" altLang="en-US" dirty="0" smtClean="0"/>
              <a:t>上的</a:t>
            </a:r>
            <a:r>
              <a:rPr lang="en-US" altLang="zh-TW" dirty="0" smtClean="0"/>
              <a:t>Publisher</a:t>
            </a:r>
            <a:r>
              <a:rPr lang="zh-TW" altLang="en-US" dirty="0" smtClean="0"/>
              <a:t>，送出</a:t>
            </a:r>
            <a:endParaRPr lang="en-US" altLang="zh-TW" dirty="0" smtClean="0"/>
          </a:p>
          <a:p>
            <a:r>
              <a:rPr lang="en-US" altLang="zh-TW" dirty="0" smtClean="0"/>
              <a:t>“Hello”</a:t>
            </a:r>
            <a:endParaRPr lang="zh-TW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886649"/>
            <a:ext cx="3306145" cy="751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直線接點 27"/>
          <p:cNvCxnSpPr/>
          <p:nvPr/>
        </p:nvCxnSpPr>
        <p:spPr>
          <a:xfrm>
            <a:off x="6804248" y="2194595"/>
            <a:ext cx="0" cy="525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804248" y="3089460"/>
            <a:ext cx="0" cy="17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0" name="直線接點 5119"/>
          <p:cNvCxnSpPr/>
          <p:nvPr/>
        </p:nvCxnSpPr>
        <p:spPr>
          <a:xfrm>
            <a:off x="6804248" y="3638293"/>
            <a:ext cx="0" cy="1023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H="1" flipV="1">
            <a:off x="4912802" y="4659141"/>
            <a:ext cx="1891446" cy="2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flipH="1">
            <a:off x="2123728" y="4656959"/>
            <a:ext cx="1508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1386884" y="3440920"/>
            <a:ext cx="0" cy="525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509" y="1830957"/>
            <a:ext cx="2252663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直線單箭頭接點 18"/>
          <p:cNvCxnSpPr/>
          <p:nvPr/>
        </p:nvCxnSpPr>
        <p:spPr>
          <a:xfrm>
            <a:off x="2093348" y="4402222"/>
            <a:ext cx="159064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2511852" y="402025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Hello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1907704" y="2773932"/>
            <a:ext cx="0" cy="12463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950360" y="341073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Hello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4" name="內容版面配置區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220" y="4338164"/>
            <a:ext cx="855095" cy="1152128"/>
          </a:xfrm>
          <a:prstGeom prst="rect">
            <a:avLst/>
          </a:prstGeom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187" y="4169144"/>
            <a:ext cx="1205707" cy="25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060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733643" y="5434370"/>
            <a:ext cx="1244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HW: RPI B+</a:t>
            </a:r>
          </a:p>
          <a:p>
            <a:r>
              <a:rPr lang="en-US" altLang="zh-TW" dirty="0" smtClean="0"/>
              <a:t>VM: </a:t>
            </a:r>
            <a:r>
              <a:rPr lang="en-US" altLang="zh-TW" dirty="0" err="1" smtClean="0"/>
              <a:t>Erlang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007965" y="3268961"/>
            <a:ext cx="202651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RabbitMQ.Client.dll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007965" y="2720128"/>
            <a:ext cx="218027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err="1" smtClean="0"/>
              <a:t>RabbitMQServer</a:t>
            </a:r>
            <a:r>
              <a:rPr lang="en-US" altLang="zh-TW" dirty="0" smtClean="0"/>
              <a:t> (C#)</a:t>
            </a:r>
            <a:endParaRPr lang="zh-TW" alt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69" y="3966453"/>
            <a:ext cx="130968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字方塊 16"/>
          <p:cNvSpPr txBox="1"/>
          <p:nvPr/>
        </p:nvSpPr>
        <p:spPr>
          <a:xfrm>
            <a:off x="728903" y="4729562"/>
            <a:ext cx="18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WISE Coordinator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23528" y="889298"/>
            <a:ext cx="318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RMQ</a:t>
            </a:r>
            <a:r>
              <a:rPr lang="zh-TW" altLang="en-US" dirty="0" smtClean="0"/>
              <a:t>將</a:t>
            </a:r>
            <a:r>
              <a:rPr lang="en-US" altLang="zh-TW" dirty="0" smtClean="0"/>
              <a:t>“Hello”</a:t>
            </a:r>
            <a:r>
              <a:rPr lang="zh-TW" altLang="en-US" dirty="0" smtClean="0"/>
              <a:t>向所有訂戶傳播</a:t>
            </a:r>
            <a:endParaRPr lang="zh-TW" altLang="en-US" dirty="0"/>
          </a:p>
        </p:txBody>
      </p:sp>
      <p:cxnSp>
        <p:nvCxnSpPr>
          <p:cNvPr id="28" name="直線接點 27"/>
          <p:cNvCxnSpPr/>
          <p:nvPr/>
        </p:nvCxnSpPr>
        <p:spPr>
          <a:xfrm>
            <a:off x="6804248" y="2194595"/>
            <a:ext cx="0" cy="525533"/>
          </a:xfrm>
          <a:prstGeom prst="line">
            <a:avLst/>
          </a:prstGeom>
          <a:ln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804248" y="3089460"/>
            <a:ext cx="0" cy="17950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0" name="直線接點 5119"/>
          <p:cNvCxnSpPr/>
          <p:nvPr/>
        </p:nvCxnSpPr>
        <p:spPr>
          <a:xfrm>
            <a:off x="6804248" y="3638293"/>
            <a:ext cx="0" cy="102303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H="1" flipV="1">
            <a:off x="4912802" y="4659141"/>
            <a:ext cx="1891446" cy="2182"/>
          </a:xfrm>
          <a:prstGeom prst="line">
            <a:avLst/>
          </a:prstGeom>
          <a:ln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flipH="1">
            <a:off x="2123728" y="4656959"/>
            <a:ext cx="1508278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1386884" y="3440920"/>
            <a:ext cx="0" cy="525533"/>
          </a:xfrm>
          <a:prstGeom prst="line">
            <a:avLst/>
          </a:prstGeom>
          <a:ln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2622339" y="431191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Hello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404661" y="345362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Hello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5580112" y="431311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Hello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80" y="1699531"/>
            <a:ext cx="3276228" cy="173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439" y="199336"/>
            <a:ext cx="3034457" cy="1995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文字方塊 28"/>
          <p:cNvSpPr txBox="1"/>
          <p:nvPr/>
        </p:nvSpPr>
        <p:spPr>
          <a:xfrm>
            <a:off x="6068501" y="219696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Hello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2" name="內容版面配置區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303" y="4290289"/>
            <a:ext cx="855095" cy="1152128"/>
          </a:xfrm>
          <a:prstGeom prst="rect">
            <a:avLst/>
          </a:prstGeom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731" y="4121269"/>
            <a:ext cx="1205707" cy="25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0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733643" y="5434370"/>
            <a:ext cx="1244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HW: RPI B+</a:t>
            </a:r>
          </a:p>
          <a:p>
            <a:r>
              <a:rPr lang="en-US" altLang="zh-TW" dirty="0" smtClean="0"/>
              <a:t>VM: </a:t>
            </a:r>
            <a:r>
              <a:rPr lang="en-US" altLang="zh-TW" dirty="0" err="1" smtClean="0"/>
              <a:t>Erlang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007965" y="3268961"/>
            <a:ext cx="202651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RabbitMQ.Client.dll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007965" y="2720128"/>
            <a:ext cx="218027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err="1" smtClean="0"/>
              <a:t>RabbitMQServer</a:t>
            </a:r>
            <a:r>
              <a:rPr lang="en-US" altLang="zh-TW" dirty="0" smtClean="0"/>
              <a:t> (C#)</a:t>
            </a:r>
            <a:endParaRPr lang="zh-TW" alt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69" y="3966453"/>
            <a:ext cx="130968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字方塊 16"/>
          <p:cNvSpPr txBox="1"/>
          <p:nvPr/>
        </p:nvSpPr>
        <p:spPr>
          <a:xfrm>
            <a:off x="728903" y="4729562"/>
            <a:ext cx="18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WISE Coordinator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23528" y="889298"/>
            <a:ext cx="2043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Unity</a:t>
            </a:r>
            <a:r>
              <a:rPr lang="zh-TW" altLang="en-US" dirty="0" smtClean="0"/>
              <a:t>回送 </a:t>
            </a:r>
            <a:r>
              <a:rPr lang="en-US" altLang="zh-TW" dirty="0" smtClean="0"/>
              <a:t>“World!”</a:t>
            </a:r>
            <a:endParaRPr lang="zh-TW" altLang="en-US" dirty="0"/>
          </a:p>
        </p:txBody>
      </p:sp>
      <p:cxnSp>
        <p:nvCxnSpPr>
          <p:cNvPr id="28" name="直線接點 27"/>
          <p:cNvCxnSpPr/>
          <p:nvPr/>
        </p:nvCxnSpPr>
        <p:spPr>
          <a:xfrm>
            <a:off x="6804248" y="2194595"/>
            <a:ext cx="0" cy="525533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6804248" y="3089460"/>
            <a:ext cx="0" cy="1795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0" name="直線接點 5119"/>
          <p:cNvCxnSpPr/>
          <p:nvPr/>
        </p:nvCxnSpPr>
        <p:spPr>
          <a:xfrm>
            <a:off x="6804248" y="3638293"/>
            <a:ext cx="0" cy="10230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H="1" flipV="1">
            <a:off x="4912802" y="4659141"/>
            <a:ext cx="1891446" cy="218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 flipH="1">
            <a:off x="2123728" y="4656959"/>
            <a:ext cx="150827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1386884" y="3440920"/>
            <a:ext cx="0" cy="525533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5991163" y="2199530"/>
            <a:ext cx="83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World!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442417" y="4291991"/>
            <a:ext cx="83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World!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542220" y="4205689"/>
            <a:ext cx="83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World!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1501766" y="3519020"/>
            <a:ext cx="83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World!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30" y="1387884"/>
            <a:ext cx="30956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" name="直線接點 31"/>
          <p:cNvCxnSpPr/>
          <p:nvPr/>
        </p:nvCxnSpPr>
        <p:spPr>
          <a:xfrm flipH="1">
            <a:off x="4941694" y="5013176"/>
            <a:ext cx="2654642" cy="0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7596336" y="3633929"/>
            <a:ext cx="0" cy="13792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7605253" y="3089460"/>
            <a:ext cx="0" cy="1795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7579987" y="2199530"/>
            <a:ext cx="0" cy="525533"/>
          </a:xfrm>
          <a:prstGeom prst="line">
            <a:avLst/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7668344" y="2227155"/>
            <a:ext cx="83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World!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708568" y="4343846"/>
            <a:ext cx="83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World!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525" y="430440"/>
            <a:ext cx="2512585" cy="176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767" y="117729"/>
            <a:ext cx="4888967" cy="312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內容版面配置區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044" y="4220494"/>
            <a:ext cx="855095" cy="1152128"/>
          </a:xfrm>
          <a:prstGeom prst="rect">
            <a:avLst/>
          </a:prstGeom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472" y="4051474"/>
            <a:ext cx="1205707" cy="25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621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349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Backup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請惟誠將</a:t>
            </a:r>
            <a:r>
              <a:rPr lang="en-US" altLang="zh-TW" dirty="0" smtClean="0"/>
              <a:t>RMQ</a:t>
            </a:r>
            <a:r>
              <a:rPr lang="zh-TW" altLang="en-US" dirty="0" smtClean="0"/>
              <a:t>裝在</a:t>
            </a:r>
            <a:r>
              <a:rPr lang="en-US" altLang="zh-TW" dirty="0" smtClean="0"/>
              <a:t>RPI</a:t>
            </a:r>
            <a:r>
              <a:rPr lang="zh-TW" altLang="en-US" dirty="0" smtClean="0"/>
              <a:t>上</a:t>
            </a:r>
            <a:endParaRPr lang="en-US" altLang="zh-TW" dirty="0" smtClean="0"/>
          </a:p>
          <a:p>
            <a:r>
              <a:rPr lang="zh-TW" altLang="en-US" dirty="0" smtClean="0"/>
              <a:t>依晴設計</a:t>
            </a:r>
            <a:r>
              <a:rPr lang="en-US" altLang="zh-TW" dirty="0" smtClean="0"/>
              <a:t>Unity</a:t>
            </a:r>
            <a:r>
              <a:rPr lang="zh-TW" altLang="en-US" dirty="0" smtClean="0"/>
              <a:t>範例</a:t>
            </a:r>
            <a:endParaRPr lang="en-US" altLang="zh-TW" dirty="0" smtClean="0"/>
          </a:p>
          <a:p>
            <a:r>
              <a:rPr lang="zh-TW" altLang="en-US" dirty="0" smtClean="0"/>
              <a:t>完成連通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展示</a:t>
            </a:r>
            <a:endParaRPr lang="en-US" altLang="zh-TW" dirty="0" smtClean="0"/>
          </a:p>
          <a:p>
            <a:r>
              <a:rPr lang="en-US" altLang="zh-TW" dirty="0" err="1" smtClean="0"/>
              <a:t>Todo</a:t>
            </a:r>
            <a:r>
              <a:rPr lang="en-US" altLang="zh-TW" dirty="0" smtClean="0"/>
              <a:t>: </a:t>
            </a:r>
            <a:r>
              <a:rPr lang="zh-TW" altLang="en-US" dirty="0" smtClean="0"/>
              <a:t>將</a:t>
            </a:r>
            <a:r>
              <a:rPr lang="en-US" altLang="zh-TW" dirty="0" err="1" smtClean="0"/>
              <a:t>PerNodeSDK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core</a:t>
            </a:r>
            <a:r>
              <a:rPr lang="zh-TW" altLang="en-US" dirty="0" smtClean="0"/>
              <a:t>換為</a:t>
            </a:r>
            <a:r>
              <a:rPr lang="en-US" altLang="zh-TW" dirty="0" smtClean="0"/>
              <a:t>RMQ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73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主要進度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WISE Coordinator/WISE Item</a:t>
            </a:r>
            <a:r>
              <a:rPr lang="zh-TW" altLang="en-US" dirty="0" smtClean="0"/>
              <a:t>的整合</a:t>
            </a:r>
            <a:endParaRPr lang="en-US" altLang="zh-TW" dirty="0" smtClean="0"/>
          </a:p>
          <a:p>
            <a:r>
              <a:rPr lang="zh-TW" altLang="en-US" dirty="0" smtClean="0"/>
              <a:t>新訊息交換核心的評估與連通</a:t>
            </a:r>
            <a:endParaRPr lang="en-US" altLang="zh-TW" dirty="0" smtClean="0"/>
          </a:p>
          <a:p>
            <a:r>
              <a:rPr lang="en-US" altLang="zh-TW" dirty="0" smtClean="0"/>
              <a:t>WISE Coordinator-RMQ-Unity</a:t>
            </a:r>
            <a:r>
              <a:rPr lang="zh-TW" altLang="en-US" dirty="0" smtClean="0"/>
              <a:t>整合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306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Program Files\Microsoft Office\MEDIA\CAGCAT10\j0235241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978" y="247484"/>
            <a:ext cx="4512622" cy="314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梯形 3"/>
          <p:cNvSpPr/>
          <p:nvPr/>
        </p:nvSpPr>
        <p:spPr>
          <a:xfrm>
            <a:off x="1907704" y="3165176"/>
            <a:ext cx="5445170" cy="1775991"/>
          </a:xfrm>
          <a:prstGeom prst="trapezoid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9" name="Picture 5" descr="C:\Users\Administrator\AppData\Local\Microsoft\Windows\Temporary Internet Files\Content.IE5\TR9J0RCH\MC900383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713" y="5047511"/>
            <a:ext cx="476618" cy="59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:\Users\Administrator\AppData\Local\Microsoft\Windows\Temporary Internet Files\Content.IE5\TR9J0RCH\MC900383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874" y="5061525"/>
            <a:ext cx="476618" cy="59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橢圓 5"/>
          <p:cNvSpPr/>
          <p:nvPr/>
        </p:nvSpPr>
        <p:spPr>
          <a:xfrm>
            <a:off x="3081475" y="3698203"/>
            <a:ext cx="1958246" cy="81318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425056" y="3856471"/>
            <a:ext cx="1958246" cy="813180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7" name="Picture 3" descr="C:\Users\Administrator\AppData\Local\Microsoft\Windows\Temporary Internet Files\Content.IE5\WTZ30QT0\MC900387140[1].jp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455" y="3299505"/>
            <a:ext cx="683063" cy="122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甜甜圈 1"/>
          <p:cNvSpPr/>
          <p:nvPr/>
        </p:nvSpPr>
        <p:spPr>
          <a:xfrm>
            <a:off x="3968078" y="3236871"/>
            <a:ext cx="160342" cy="190123"/>
          </a:xfrm>
          <a:prstGeom prst="donu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甜甜圈 13"/>
          <p:cNvSpPr/>
          <p:nvPr/>
        </p:nvSpPr>
        <p:spPr>
          <a:xfrm>
            <a:off x="5293473" y="3380273"/>
            <a:ext cx="160342" cy="190123"/>
          </a:xfrm>
          <a:prstGeom prst="donu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026" name="Picture 2" descr="C:\Users\Administrator\AppData\Local\Microsoft\Windows\Temporary Internet Files\Content.IE5\TKJWMO13\MC900212333[1].wmf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477" y="2909670"/>
            <a:ext cx="931545" cy="112745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甜甜圈 15"/>
          <p:cNvSpPr/>
          <p:nvPr/>
        </p:nvSpPr>
        <p:spPr>
          <a:xfrm>
            <a:off x="3907183" y="3001890"/>
            <a:ext cx="160342" cy="190123"/>
          </a:xfrm>
          <a:prstGeom prst="donu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甜甜圈 16"/>
          <p:cNvSpPr/>
          <p:nvPr/>
        </p:nvSpPr>
        <p:spPr>
          <a:xfrm>
            <a:off x="3809461" y="3814546"/>
            <a:ext cx="160342" cy="190123"/>
          </a:xfrm>
          <a:prstGeom prst="donu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甜甜圈 17"/>
          <p:cNvSpPr/>
          <p:nvPr/>
        </p:nvSpPr>
        <p:spPr>
          <a:xfrm>
            <a:off x="4067525" y="3849294"/>
            <a:ext cx="160342" cy="190123"/>
          </a:xfrm>
          <a:prstGeom prst="donu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甜甜圈 18"/>
          <p:cNvSpPr/>
          <p:nvPr/>
        </p:nvSpPr>
        <p:spPr>
          <a:xfrm>
            <a:off x="3799163" y="3299505"/>
            <a:ext cx="160342" cy="190123"/>
          </a:xfrm>
          <a:prstGeom prst="donu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甜甜圈 19"/>
          <p:cNvSpPr/>
          <p:nvPr/>
        </p:nvSpPr>
        <p:spPr>
          <a:xfrm>
            <a:off x="4272397" y="3236870"/>
            <a:ext cx="160342" cy="190123"/>
          </a:xfrm>
          <a:prstGeom prst="donu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甜甜圈 20"/>
          <p:cNvSpPr/>
          <p:nvPr/>
        </p:nvSpPr>
        <p:spPr>
          <a:xfrm>
            <a:off x="5185743" y="4408392"/>
            <a:ext cx="160342" cy="190123"/>
          </a:xfrm>
          <a:prstGeom prst="donu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2" name="甜甜圈 21"/>
          <p:cNvSpPr/>
          <p:nvPr/>
        </p:nvSpPr>
        <p:spPr>
          <a:xfrm>
            <a:off x="5327331" y="4408392"/>
            <a:ext cx="160342" cy="190123"/>
          </a:xfrm>
          <a:prstGeom prst="donu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3" name="甜甜圈 22"/>
          <p:cNvSpPr/>
          <p:nvPr/>
        </p:nvSpPr>
        <p:spPr>
          <a:xfrm>
            <a:off x="5608237" y="3863048"/>
            <a:ext cx="160342" cy="190123"/>
          </a:xfrm>
          <a:prstGeom prst="donu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4" name="甜甜圈 23"/>
          <p:cNvSpPr/>
          <p:nvPr/>
        </p:nvSpPr>
        <p:spPr>
          <a:xfrm>
            <a:off x="5196202" y="3239530"/>
            <a:ext cx="160342" cy="190123"/>
          </a:xfrm>
          <a:prstGeom prst="donu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 rot="2431199">
            <a:off x="2286212" y="4357951"/>
            <a:ext cx="175530" cy="7577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 rot="151420">
            <a:off x="1782795" y="4180451"/>
            <a:ext cx="152043" cy="7577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 rot="4264394">
            <a:off x="2524085" y="4795998"/>
            <a:ext cx="140835" cy="7577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 rot="8076336">
            <a:off x="6940600" y="4338324"/>
            <a:ext cx="166734" cy="7577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 rot="151420">
            <a:off x="7449806" y="4167771"/>
            <a:ext cx="152043" cy="7577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 rot="16514237">
            <a:off x="6683485" y="4795997"/>
            <a:ext cx="145262" cy="7577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30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96899" y="1436675"/>
            <a:ext cx="4574287" cy="261649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7015757" y="606661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梯形 3"/>
          <p:cNvSpPr/>
          <p:nvPr/>
        </p:nvSpPr>
        <p:spPr>
          <a:xfrm>
            <a:off x="1930627" y="4053171"/>
            <a:ext cx="5445170" cy="1775991"/>
          </a:xfrm>
          <a:prstGeom prst="trapezoi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Picture 5" descr="C:\Users\Administrator\AppData\Local\Microsoft\Windows\Temporary Internet Files\Content.IE5\TR9J0RCH\MC900383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353" y="6098468"/>
            <a:ext cx="476618" cy="59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istrator\AppData\Local\Microsoft\Windows\Temporary Internet Files\Content.IE5\WTZ30QT0\MC900387140[1].jp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378" y="4187500"/>
            <a:ext cx="683063" cy="122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甜甜圈 1"/>
          <p:cNvSpPr/>
          <p:nvPr/>
        </p:nvSpPr>
        <p:spPr>
          <a:xfrm>
            <a:off x="3991001" y="4124866"/>
            <a:ext cx="160342" cy="190123"/>
          </a:xfrm>
          <a:prstGeom prst="donu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026" name="Picture 2" descr="C:\Users\Administrator\AppData\Local\Microsoft\Windows\Temporary Internet Files\Content.IE5\TKJWMO13\MC900212333[1].wmf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400" y="3797665"/>
            <a:ext cx="931545" cy="112745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橢圓 64"/>
          <p:cNvSpPr/>
          <p:nvPr/>
        </p:nvSpPr>
        <p:spPr>
          <a:xfrm rot="19290176">
            <a:off x="4534283" y="6030454"/>
            <a:ext cx="592832" cy="57606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2113254" y="605259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68" name="直線接點 2067"/>
          <p:cNvCxnSpPr>
            <a:endCxn id="65" idx="1"/>
          </p:cNvCxnSpPr>
          <p:nvPr/>
        </p:nvCxnSpPr>
        <p:spPr>
          <a:xfrm>
            <a:off x="2542691" y="6232618"/>
            <a:ext cx="1997189" cy="56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0" name="直線接點 2069"/>
          <p:cNvCxnSpPr>
            <a:stCxn id="65" idx="5"/>
            <a:endCxn id="67" idx="2"/>
          </p:cNvCxnSpPr>
          <p:nvPr/>
        </p:nvCxnSpPr>
        <p:spPr>
          <a:xfrm flipV="1">
            <a:off x="5121518" y="6246632"/>
            <a:ext cx="1894239" cy="100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橢圓 71"/>
          <p:cNvSpPr/>
          <p:nvPr/>
        </p:nvSpPr>
        <p:spPr>
          <a:xfrm>
            <a:off x="4526946" y="152208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4387626" y="2300771"/>
            <a:ext cx="592832" cy="57606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72" name="直線接點 2071"/>
          <p:cNvCxnSpPr>
            <a:stCxn id="73" idx="0"/>
            <a:endCxn id="72" idx="0"/>
          </p:cNvCxnSpPr>
          <p:nvPr/>
        </p:nvCxnSpPr>
        <p:spPr>
          <a:xfrm flipV="1">
            <a:off x="4684042" y="1522084"/>
            <a:ext cx="22924" cy="778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730" y="3491679"/>
            <a:ext cx="768812" cy="90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589" y="3843661"/>
            <a:ext cx="768812" cy="90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7" name="直線接點 46"/>
          <p:cNvCxnSpPr>
            <a:stCxn id="73" idx="4"/>
            <a:endCxn id="2078" idx="2"/>
          </p:cNvCxnSpPr>
          <p:nvPr/>
        </p:nvCxnSpPr>
        <p:spPr>
          <a:xfrm flipH="1">
            <a:off x="4072136" y="2876835"/>
            <a:ext cx="611906" cy="151564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>
            <a:stCxn id="73" idx="4"/>
            <a:endCxn id="65" idx="7"/>
          </p:cNvCxnSpPr>
          <p:nvPr/>
        </p:nvCxnSpPr>
        <p:spPr>
          <a:xfrm>
            <a:off x="4684042" y="2876835"/>
            <a:ext cx="183918" cy="31517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>
            <a:stCxn id="2078" idx="2"/>
            <a:endCxn id="65" idx="7"/>
          </p:cNvCxnSpPr>
          <p:nvPr/>
        </p:nvCxnSpPr>
        <p:spPr>
          <a:xfrm>
            <a:off x="4072136" y="4392484"/>
            <a:ext cx="795824" cy="163613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>
            <a:stCxn id="73" idx="4"/>
            <a:endCxn id="82" idx="2"/>
          </p:cNvCxnSpPr>
          <p:nvPr/>
        </p:nvCxnSpPr>
        <p:spPr>
          <a:xfrm>
            <a:off x="4684042" y="2876835"/>
            <a:ext cx="704953" cy="18676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>
            <a:endCxn id="65" idx="7"/>
          </p:cNvCxnSpPr>
          <p:nvPr/>
        </p:nvCxnSpPr>
        <p:spPr>
          <a:xfrm flipH="1">
            <a:off x="4867960" y="4605027"/>
            <a:ext cx="512949" cy="14235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3573345" y="40028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108" name="文字方塊 107"/>
          <p:cNvSpPr txBox="1"/>
          <p:nvPr/>
        </p:nvSpPr>
        <p:spPr>
          <a:xfrm>
            <a:off x="5424398" y="50258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910702"/>
              </p:ext>
            </p:extLst>
          </p:nvPr>
        </p:nvGraphicFramePr>
        <p:xfrm>
          <a:off x="4171679" y="4089246"/>
          <a:ext cx="247740" cy="304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2" name="Equation" r:id="rId8" imgW="164880" imgH="203040" progId="Equation.DSMT4">
                  <p:embed/>
                </p:oleObj>
              </mc:Choice>
              <mc:Fallback>
                <p:oleObj name="Equation" r:id="rId8" imgW="164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71679" y="4089246"/>
                        <a:ext cx="247740" cy="304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34101"/>
              </p:ext>
            </p:extLst>
          </p:nvPr>
        </p:nvGraphicFramePr>
        <p:xfrm>
          <a:off x="3687730" y="3187559"/>
          <a:ext cx="523762" cy="304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3" name="Equation" r:id="rId10" imgW="393480" imgH="228600" progId="Equation.DSMT4">
                  <p:embed/>
                </p:oleObj>
              </mc:Choice>
              <mc:Fallback>
                <p:oleObj name="Equation" r:id="rId10" imgW="393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730" y="3187559"/>
                        <a:ext cx="523762" cy="304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91551"/>
              </p:ext>
            </p:extLst>
          </p:nvPr>
        </p:nvGraphicFramePr>
        <p:xfrm>
          <a:off x="5500705" y="4433722"/>
          <a:ext cx="221735" cy="27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4" name="Equation" r:id="rId12" imgW="164880" imgH="203040" progId="Equation.DSMT4">
                  <p:embed/>
                </p:oleObj>
              </mc:Choice>
              <mc:Fallback>
                <p:oleObj name="Equation" r:id="rId12" imgW="164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500705" y="4433722"/>
                        <a:ext cx="221735" cy="272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295557"/>
              </p:ext>
            </p:extLst>
          </p:nvPr>
        </p:nvGraphicFramePr>
        <p:xfrm>
          <a:off x="5424398" y="3530978"/>
          <a:ext cx="522287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5" name="Equation" r:id="rId14" imgW="393480" imgH="228600" progId="Equation.DSMT4">
                  <p:embed/>
                </p:oleObj>
              </mc:Choice>
              <mc:Fallback>
                <p:oleObj name="Equation" r:id="rId14" imgW="393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398" y="3530978"/>
                        <a:ext cx="522287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882884"/>
              </p:ext>
            </p:extLst>
          </p:nvPr>
        </p:nvGraphicFramePr>
        <p:xfrm>
          <a:off x="4723511" y="6233108"/>
          <a:ext cx="187325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" name="Equation" r:id="rId16" imgW="139680" imgH="203040" progId="Equation.DSMT4">
                  <p:embed/>
                </p:oleObj>
              </mc:Choice>
              <mc:Fallback>
                <p:oleObj name="Equation" r:id="rId16" imgW="139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3511" y="6233108"/>
                        <a:ext cx="187325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物件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341719"/>
              </p:ext>
            </p:extLst>
          </p:nvPr>
        </p:nvGraphicFramePr>
        <p:xfrm>
          <a:off x="1642034" y="6079424"/>
          <a:ext cx="153987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" name="Equation" r:id="rId18" imgW="114120" imgH="228600" progId="Equation.DSMT4">
                  <p:embed/>
                </p:oleObj>
              </mc:Choice>
              <mc:Fallback>
                <p:oleObj name="Equation" r:id="rId18" imgW="114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2034" y="6079424"/>
                        <a:ext cx="153987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424207"/>
              </p:ext>
            </p:extLst>
          </p:nvPr>
        </p:nvGraphicFramePr>
        <p:xfrm>
          <a:off x="7584971" y="6031866"/>
          <a:ext cx="17145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" name="Equation" r:id="rId20" imgW="126720" imgH="228600" progId="Equation.DSMT4">
                  <p:embed/>
                </p:oleObj>
              </mc:Choice>
              <mc:Fallback>
                <p:oleObj name="Equation" r:id="rId20" imgW="126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4971" y="6031866"/>
                        <a:ext cx="171450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442911"/>
              </p:ext>
            </p:extLst>
          </p:nvPr>
        </p:nvGraphicFramePr>
        <p:xfrm>
          <a:off x="4575873" y="2458033"/>
          <a:ext cx="238125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" name="Equation" r:id="rId22" imgW="177480" imgH="203040" progId="Equation.DSMT4">
                  <p:embed/>
                </p:oleObj>
              </mc:Choice>
              <mc:Fallback>
                <p:oleObj name="Equation" r:id="rId22" imgW="177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873" y="2458033"/>
                        <a:ext cx="238125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96647"/>
              </p:ext>
            </p:extLst>
          </p:nvPr>
        </p:nvGraphicFramePr>
        <p:xfrm>
          <a:off x="4894961" y="1505533"/>
          <a:ext cx="22066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" name="Equation" r:id="rId24" imgW="164880" imgH="228600" progId="Equation.DSMT4">
                  <p:embed/>
                </p:oleObj>
              </mc:Choice>
              <mc:Fallback>
                <p:oleObj name="Equation" r:id="rId24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4961" y="1505533"/>
                        <a:ext cx="22066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40" name="Picture 16" descr="C:\Documents and Settings\Administrator\Local Settings\Temporary Internet Files\Content.IE5\OOWKCF33\MC900282528[1].wmf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343" y="1522084"/>
            <a:ext cx="560758" cy="29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dministrator\AppData\Local\Microsoft\Windows\Temporary Internet Files\Content.IE5\TR9J0RCH\MC90038373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656" y="5908549"/>
            <a:ext cx="476618" cy="59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324" y="3181633"/>
            <a:ext cx="130968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直線接點 17"/>
          <p:cNvCxnSpPr/>
          <p:nvPr/>
        </p:nvCxnSpPr>
        <p:spPr>
          <a:xfrm>
            <a:off x="3065012" y="3617402"/>
            <a:ext cx="925989" cy="6025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763" y="1770076"/>
            <a:ext cx="901592" cy="97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直線接點 21"/>
          <p:cNvCxnSpPr>
            <a:stCxn id="20" idx="2"/>
          </p:cNvCxnSpPr>
          <p:nvPr/>
        </p:nvCxnSpPr>
        <p:spPr>
          <a:xfrm>
            <a:off x="3229559" y="2744923"/>
            <a:ext cx="661502" cy="9110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385906" y="1388207"/>
            <a:ext cx="136656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+mj-lt"/>
                <a:ea typeface="華康儷中黑" panose="020B0509000000000000" pitchFamily="49" charset="-120"/>
              </a:rPr>
              <a:t>加速計</a:t>
            </a:r>
            <a:r>
              <a:rPr lang="en-US" altLang="zh-TW" sz="1400" dirty="0" smtClean="0">
                <a:latin typeface="+mj-lt"/>
                <a:ea typeface="華康儷中黑" panose="020B0509000000000000" pitchFamily="49" charset="-120"/>
              </a:rPr>
              <a:t>+BLE </a:t>
            </a:r>
            <a:r>
              <a:rPr lang="en-US" altLang="zh-TW" sz="1400" dirty="0" err="1" smtClean="0">
                <a:latin typeface="+mj-lt"/>
                <a:ea typeface="華康儷中黑" panose="020B0509000000000000" pitchFamily="49" charset="-120"/>
              </a:rPr>
              <a:t>Shield+Arduino</a:t>
            </a:r>
            <a:endParaRPr lang="zh-TW" altLang="en-US" sz="1400" dirty="0">
              <a:latin typeface="+mj-lt"/>
              <a:ea typeface="華康儷中黑" panose="020B0509000000000000" pitchFamily="49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917777" y="3126897"/>
            <a:ext cx="136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latin typeface="+mj-lt"/>
                <a:ea typeface="華康儷中黑" panose="020B0509000000000000" pitchFamily="49" charset="-120"/>
              </a:rPr>
              <a:t>Rasperberry</a:t>
            </a:r>
            <a:r>
              <a:rPr lang="en-US" altLang="zh-TW" sz="1400" dirty="0" smtClean="0">
                <a:latin typeface="+mj-lt"/>
                <a:ea typeface="華康儷中黑" panose="020B0509000000000000" pitchFamily="49" charset="-120"/>
              </a:rPr>
              <a:t> Pi</a:t>
            </a:r>
            <a:endParaRPr lang="zh-TW" altLang="en-US" sz="1400" dirty="0">
              <a:latin typeface="+mj-lt"/>
              <a:ea typeface="華康儷中黑" panose="020B0509000000000000" pitchFamily="49" charset="-120"/>
            </a:endParaRP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518" y="2257499"/>
            <a:ext cx="930696" cy="61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文字方塊 49"/>
          <p:cNvSpPr txBox="1"/>
          <p:nvPr/>
        </p:nvSpPr>
        <p:spPr>
          <a:xfrm>
            <a:off x="5090121" y="1999586"/>
            <a:ext cx="136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latin typeface="+mj-lt"/>
                <a:ea typeface="華康儷中黑" panose="020B0509000000000000" pitchFamily="49" charset="-120"/>
              </a:rPr>
              <a:t>Rasperberry</a:t>
            </a:r>
            <a:r>
              <a:rPr lang="en-US" altLang="zh-TW" sz="1400" dirty="0" smtClean="0">
                <a:latin typeface="+mj-lt"/>
                <a:ea typeface="華康儷中黑" panose="020B0509000000000000" pitchFamily="49" charset="-120"/>
              </a:rPr>
              <a:t> Pi</a:t>
            </a:r>
            <a:endParaRPr lang="zh-TW" altLang="en-US" sz="1400" dirty="0">
              <a:latin typeface="+mj-lt"/>
              <a:ea typeface="華康儷中黑" panose="020B0509000000000000" pitchFamily="49" charset="-120"/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660" y="5694714"/>
            <a:ext cx="841051" cy="559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文字方塊 52"/>
          <p:cNvSpPr txBox="1"/>
          <p:nvPr/>
        </p:nvSpPr>
        <p:spPr>
          <a:xfrm>
            <a:off x="2515448" y="5191928"/>
            <a:ext cx="2137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latin typeface="+mj-lt"/>
                <a:ea typeface="華康儷中黑" panose="020B0509000000000000" pitchFamily="49" charset="-120"/>
              </a:rPr>
              <a:t>Rasperberry</a:t>
            </a:r>
            <a:r>
              <a:rPr lang="en-US" altLang="zh-TW" sz="1400" dirty="0" smtClean="0">
                <a:latin typeface="+mj-lt"/>
                <a:ea typeface="華康儷中黑" panose="020B0509000000000000" pitchFamily="49" charset="-120"/>
              </a:rPr>
              <a:t> </a:t>
            </a:r>
            <a:r>
              <a:rPr lang="en-US" altLang="zh-TW" sz="1400" dirty="0" err="1" smtClean="0">
                <a:latin typeface="+mj-lt"/>
                <a:ea typeface="華康儷中黑" panose="020B0509000000000000" pitchFamily="49" charset="-120"/>
              </a:rPr>
              <a:t>Pi+Arduino+MIDI</a:t>
            </a:r>
            <a:r>
              <a:rPr lang="en-US" altLang="zh-TW" sz="1400" dirty="0" smtClean="0">
                <a:latin typeface="+mj-lt"/>
                <a:ea typeface="華康儷中黑" panose="020B0509000000000000" pitchFamily="49" charset="-120"/>
              </a:rPr>
              <a:t> shield</a:t>
            </a:r>
            <a:endParaRPr lang="zh-TW" altLang="en-US" sz="1400" dirty="0">
              <a:latin typeface="+mj-lt"/>
              <a:ea typeface="華康儷中黑" panose="020B0509000000000000" pitchFamily="49" charset="-120"/>
            </a:endParaRPr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657" y="5670087"/>
            <a:ext cx="563175" cy="608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674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甜甜圈 3"/>
          <p:cNvSpPr/>
          <p:nvPr/>
        </p:nvSpPr>
        <p:spPr>
          <a:xfrm>
            <a:off x="2629594" y="2998783"/>
            <a:ext cx="160342" cy="190123"/>
          </a:xfrm>
          <a:prstGeom prst="donu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C:\Users\Administrator\AppData\Local\Microsoft\Windows\Temporary Internet Files\Content.IE5\TKJWMO13\MC900212333[1]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993" y="2671582"/>
            <a:ext cx="931545" cy="112745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323" y="2365596"/>
            <a:ext cx="768812" cy="90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2211938" y="287675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190156"/>
              </p:ext>
            </p:extLst>
          </p:nvPr>
        </p:nvGraphicFramePr>
        <p:xfrm>
          <a:off x="2810272" y="2963163"/>
          <a:ext cx="247740" cy="304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" name="Equation" r:id="rId5" imgW="164880" imgH="203040" progId="Equation.DSMT4">
                  <p:embed/>
                </p:oleObj>
              </mc:Choice>
              <mc:Fallback>
                <p:oleObj name="Equation" r:id="rId5" imgW="164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0272" y="2963163"/>
                        <a:ext cx="247740" cy="304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19" y="3527588"/>
            <a:ext cx="130968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線接點 10"/>
          <p:cNvCxnSpPr/>
          <p:nvPr/>
        </p:nvCxnSpPr>
        <p:spPr>
          <a:xfrm flipV="1">
            <a:off x="2370796" y="3134062"/>
            <a:ext cx="338969" cy="6793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111" y="911649"/>
            <a:ext cx="901592" cy="97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線接點 12"/>
          <p:cNvCxnSpPr/>
          <p:nvPr/>
        </p:nvCxnSpPr>
        <p:spPr>
          <a:xfrm flipH="1">
            <a:off x="2529654" y="1865587"/>
            <a:ext cx="14276" cy="6643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62551" y="1010049"/>
            <a:ext cx="136656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+mj-lt"/>
                <a:ea typeface="華康儷中黑" panose="020B0509000000000000" pitchFamily="49" charset="-120"/>
              </a:rPr>
              <a:t>加速計</a:t>
            </a:r>
            <a:r>
              <a:rPr lang="en-US" altLang="zh-TW" sz="1400" dirty="0" smtClean="0">
                <a:latin typeface="+mj-lt"/>
                <a:ea typeface="華康儷中黑" panose="020B0509000000000000" pitchFamily="49" charset="-120"/>
              </a:rPr>
              <a:t>+BLE </a:t>
            </a:r>
            <a:r>
              <a:rPr lang="en-US" altLang="zh-TW" sz="1400" dirty="0" err="1" smtClean="0">
                <a:latin typeface="+mj-lt"/>
                <a:ea typeface="華康儷中黑" panose="020B0509000000000000" pitchFamily="49" charset="-120"/>
              </a:rPr>
              <a:t>Shield+Arduino</a:t>
            </a:r>
            <a:endParaRPr lang="en-US" altLang="zh-TW" sz="1400" dirty="0" smtClean="0">
              <a:latin typeface="+mj-lt"/>
              <a:ea typeface="華康儷中黑" panose="020B0509000000000000" pitchFamily="49" charset="-120"/>
            </a:endParaRPr>
          </a:p>
          <a:p>
            <a:r>
              <a:rPr lang="zh-TW" altLang="en-US" sz="1400" dirty="0" smtClean="0">
                <a:latin typeface="+mj-lt"/>
                <a:ea typeface="華康儷中黑" panose="020B0509000000000000" pitchFamily="49" charset="-120"/>
              </a:rPr>
              <a:t>或</a:t>
            </a:r>
            <a:endParaRPr lang="en-US" altLang="zh-TW" sz="1400" dirty="0" smtClean="0">
              <a:latin typeface="+mj-lt"/>
              <a:ea typeface="華康儷中黑" panose="020B0509000000000000" pitchFamily="49" charset="-120"/>
            </a:endParaRPr>
          </a:p>
          <a:p>
            <a:r>
              <a:rPr lang="en-US" altLang="zh-TW" sz="1400" dirty="0" err="1" smtClean="0">
                <a:latin typeface="+mj-lt"/>
                <a:ea typeface="華康儷中黑" panose="020B0509000000000000" pitchFamily="49" charset="-120"/>
              </a:rPr>
              <a:t>RFDuino</a:t>
            </a:r>
            <a:endParaRPr lang="en-US" altLang="zh-TW" sz="1400" dirty="0" smtClean="0">
              <a:latin typeface="+mj-lt"/>
              <a:ea typeface="華康儷中黑" panose="020B0509000000000000" pitchFamily="49" charset="-120"/>
            </a:endParaRPr>
          </a:p>
          <a:p>
            <a:r>
              <a:rPr lang="zh-TW" altLang="en-US" sz="1400" dirty="0" smtClean="0">
                <a:latin typeface="+mj-lt"/>
                <a:ea typeface="華康儷中黑" panose="020B0509000000000000" pitchFamily="49" charset="-120"/>
              </a:rPr>
              <a:t>或</a:t>
            </a:r>
            <a:endParaRPr lang="en-US" altLang="zh-TW" sz="1400" dirty="0" smtClean="0">
              <a:latin typeface="+mj-lt"/>
              <a:ea typeface="華康儷中黑" panose="020B0509000000000000" pitchFamily="49" charset="-120"/>
            </a:endParaRPr>
          </a:p>
          <a:p>
            <a:r>
              <a:rPr lang="en-US" altLang="zh-TW" sz="1400" dirty="0" err="1" smtClean="0">
                <a:latin typeface="+mj-lt"/>
                <a:ea typeface="華康儷中黑" panose="020B0509000000000000" pitchFamily="49" charset="-120"/>
              </a:rPr>
              <a:t>LilyPad</a:t>
            </a:r>
            <a:endParaRPr lang="zh-TW" altLang="en-US" sz="1400" dirty="0">
              <a:latin typeface="+mj-lt"/>
              <a:ea typeface="華康儷中黑" panose="020B0509000000000000" pitchFamily="49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004236" y="3235463"/>
            <a:ext cx="136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latin typeface="+mj-lt"/>
                <a:ea typeface="華康儷中黑" panose="020B0509000000000000" pitchFamily="49" charset="-120"/>
              </a:rPr>
              <a:t>Rasperberry</a:t>
            </a:r>
            <a:r>
              <a:rPr lang="en-US" altLang="zh-TW" sz="1400" dirty="0" smtClean="0">
                <a:latin typeface="+mj-lt"/>
                <a:ea typeface="華康儷中黑" panose="020B0509000000000000" pitchFamily="49" charset="-120"/>
              </a:rPr>
              <a:t> Pi</a:t>
            </a:r>
            <a:endParaRPr lang="zh-TW" altLang="en-US" sz="1400" dirty="0">
              <a:latin typeface="+mj-lt"/>
              <a:ea typeface="華康儷中黑" panose="020B0509000000000000" pitchFamily="49" charset="-120"/>
            </a:endParaRPr>
          </a:p>
        </p:txBody>
      </p:sp>
      <p:pic>
        <p:nvPicPr>
          <p:cNvPr id="16" name="Picture 3" descr="C:\Users\Administrator\AppData\Local\Microsoft\Windows\Temporary Internet Files\Content.IE5\WTZ30QT0\MC900387140[1].jpg"/>
          <p:cNvPicPr>
            <a:picLocks noChangeAspect="1" noChangeArrowheads="1"/>
          </p:cNvPicPr>
          <p:nvPr/>
        </p:nvPicPr>
        <p:blipFill>
          <a:blip r:embed="rId9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567" y="678780"/>
            <a:ext cx="683063" cy="122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778" y="334941"/>
            <a:ext cx="768812" cy="90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文字方塊 17"/>
          <p:cNvSpPr txBox="1"/>
          <p:nvPr/>
        </p:nvSpPr>
        <p:spPr>
          <a:xfrm>
            <a:off x="4646587" y="15171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graphicFrame>
        <p:nvGraphicFramePr>
          <p:cNvPr id="19" name="物件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579257"/>
              </p:ext>
            </p:extLst>
          </p:nvPr>
        </p:nvGraphicFramePr>
        <p:xfrm>
          <a:off x="4722894" y="925002"/>
          <a:ext cx="221735" cy="27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" name="Equation" r:id="rId11" imgW="164880" imgH="203040" progId="Equation.DSMT4">
                  <p:embed/>
                </p:oleObj>
              </mc:Choice>
              <mc:Fallback>
                <p:oleObj name="Equation" r:id="rId11" imgW="164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22894" y="925002"/>
                        <a:ext cx="221735" cy="272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4232967" y="1865587"/>
            <a:ext cx="1204444" cy="11695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+mj-lt"/>
                <a:ea typeface="華康儷中黑" panose="020B0509000000000000" pitchFamily="49" charset="-120"/>
              </a:rPr>
              <a:t>子計畫一採購之</a:t>
            </a:r>
            <a:r>
              <a:rPr lang="en-US" altLang="zh-TW" sz="1400" dirty="0" err="1" smtClean="0">
                <a:latin typeface="+mj-lt"/>
                <a:ea typeface="華康儷中黑" panose="020B0509000000000000" pitchFamily="49" charset="-120"/>
              </a:rPr>
              <a:t>Xsens</a:t>
            </a:r>
            <a:r>
              <a:rPr lang="en-US" altLang="zh-TW" sz="1400" dirty="0" smtClean="0">
                <a:latin typeface="+mj-lt"/>
                <a:ea typeface="華康儷中黑" panose="020B0509000000000000" pitchFamily="49" charset="-120"/>
              </a:rPr>
              <a:t> MVN </a:t>
            </a:r>
            <a:r>
              <a:rPr lang="en-US" altLang="zh-TW" sz="1400" dirty="0" err="1" smtClean="0">
                <a:latin typeface="+mj-lt"/>
                <a:ea typeface="華康儷中黑" panose="020B0509000000000000" pitchFamily="49" charset="-120"/>
              </a:rPr>
              <a:t>Mocap</a:t>
            </a:r>
            <a:endParaRPr lang="en-US" altLang="zh-TW" sz="1400" dirty="0" smtClean="0">
              <a:latin typeface="+mj-lt"/>
              <a:ea typeface="華康儷中黑" panose="020B0509000000000000" pitchFamily="49" charset="-120"/>
            </a:endParaRPr>
          </a:p>
          <a:p>
            <a:r>
              <a:rPr lang="en-US" altLang="zh-TW" sz="1400" dirty="0" smtClean="0">
                <a:latin typeface="+mj-lt"/>
                <a:ea typeface="華康儷中黑" panose="020B0509000000000000" pitchFamily="49" charset="-120"/>
              </a:rPr>
              <a:t>and its software</a:t>
            </a:r>
            <a:endParaRPr lang="zh-TW" altLang="en-US" sz="1400" dirty="0">
              <a:latin typeface="+mj-lt"/>
              <a:ea typeface="華康儷中黑" panose="020B0509000000000000" pitchFamily="49" charset="-120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999" y="1544840"/>
            <a:ext cx="921833" cy="55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文字方塊 21"/>
          <p:cNvSpPr txBox="1"/>
          <p:nvPr/>
        </p:nvSpPr>
        <p:spPr>
          <a:xfrm>
            <a:off x="7678103" y="1594781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+mj-lt"/>
                <a:ea typeface="華康儷中黑" panose="020B0509000000000000" pitchFamily="49" charset="-120"/>
              </a:rPr>
              <a:t>Unity</a:t>
            </a:r>
            <a:endParaRPr lang="zh-TW" altLang="en-US" sz="1400" dirty="0">
              <a:latin typeface="+mj-lt"/>
              <a:ea typeface="華康儷中黑" panose="020B0509000000000000" pitchFamily="49" charset="-120"/>
            </a:endParaRPr>
          </a:p>
        </p:txBody>
      </p:sp>
      <p:cxnSp>
        <p:nvCxnSpPr>
          <p:cNvPr id="24" name="直線接點 23"/>
          <p:cNvCxnSpPr>
            <a:endCxn id="2054" idx="1"/>
          </p:cNvCxnSpPr>
          <p:nvPr/>
        </p:nvCxnSpPr>
        <p:spPr>
          <a:xfrm>
            <a:off x="5437411" y="1821390"/>
            <a:ext cx="12975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柱 26"/>
          <p:cNvSpPr/>
          <p:nvPr/>
        </p:nvSpPr>
        <p:spPr>
          <a:xfrm rot="5400000">
            <a:off x="4600596" y="3250414"/>
            <a:ext cx="409697" cy="140415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4226778" y="3725609"/>
            <a:ext cx="1115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ActiveMQ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875968" y="2440812"/>
            <a:ext cx="1110112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400" dirty="0" smtClean="0"/>
              <a:t>(C#) Adapter</a:t>
            </a:r>
            <a:endParaRPr lang="zh-TW" altLang="en-US" sz="1400" dirty="0"/>
          </a:p>
        </p:txBody>
      </p:sp>
      <p:cxnSp>
        <p:nvCxnSpPr>
          <p:cNvPr id="31" name="直線接點 30"/>
          <p:cNvCxnSpPr/>
          <p:nvPr/>
        </p:nvCxnSpPr>
        <p:spPr>
          <a:xfrm>
            <a:off x="6837369" y="2080661"/>
            <a:ext cx="0" cy="304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488402" y="3954870"/>
            <a:ext cx="942622" cy="8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29" idx="2"/>
          </p:cNvCxnSpPr>
          <p:nvPr/>
        </p:nvCxnSpPr>
        <p:spPr>
          <a:xfrm>
            <a:off x="6431024" y="2748589"/>
            <a:ext cx="0" cy="1214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endCxn id="27" idx="3"/>
          </p:cNvCxnSpPr>
          <p:nvPr/>
        </p:nvCxnSpPr>
        <p:spPr>
          <a:xfrm>
            <a:off x="2318948" y="3952492"/>
            <a:ext cx="178441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文字方塊 2056"/>
          <p:cNvSpPr txBox="1"/>
          <p:nvPr/>
        </p:nvSpPr>
        <p:spPr>
          <a:xfrm>
            <a:off x="3209679" y="391027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WiFi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5658989" y="354324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WiFi</a:t>
            </a:r>
            <a:endParaRPr lang="zh-TW" altLang="en-US" dirty="0"/>
          </a:p>
        </p:txBody>
      </p:sp>
      <p:sp>
        <p:nvSpPr>
          <p:cNvPr id="46" name="橢圓 45"/>
          <p:cNvSpPr/>
          <p:nvPr/>
        </p:nvSpPr>
        <p:spPr>
          <a:xfrm>
            <a:off x="3175538" y="512765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接點 46"/>
          <p:cNvCxnSpPr>
            <a:endCxn id="49" idx="1"/>
          </p:cNvCxnSpPr>
          <p:nvPr/>
        </p:nvCxnSpPr>
        <p:spPr>
          <a:xfrm>
            <a:off x="3349179" y="5299303"/>
            <a:ext cx="50456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5" descr="C:\Users\Administrator\AppData\Local\Microsoft\Windows\Temporary Internet Files\Content.IE5\TR9J0RCH\MC900383732[1].wm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603" y="4957292"/>
            <a:ext cx="476618" cy="59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739" y="5019464"/>
            <a:ext cx="841051" cy="559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文字方塊 49"/>
          <p:cNvSpPr txBox="1"/>
          <p:nvPr/>
        </p:nvSpPr>
        <p:spPr>
          <a:xfrm>
            <a:off x="2881722" y="5579145"/>
            <a:ext cx="2137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latin typeface="+mj-lt"/>
                <a:ea typeface="華康儷中黑" panose="020B0509000000000000" pitchFamily="49" charset="-120"/>
              </a:rPr>
              <a:t>Rasperberry</a:t>
            </a:r>
            <a:r>
              <a:rPr lang="en-US" altLang="zh-TW" sz="1400" dirty="0" smtClean="0">
                <a:latin typeface="+mj-lt"/>
                <a:ea typeface="華康儷中黑" panose="020B0509000000000000" pitchFamily="49" charset="-120"/>
              </a:rPr>
              <a:t> </a:t>
            </a:r>
            <a:r>
              <a:rPr lang="en-US" altLang="zh-TW" sz="1400" dirty="0" err="1" smtClean="0">
                <a:latin typeface="+mj-lt"/>
                <a:ea typeface="華康儷中黑" panose="020B0509000000000000" pitchFamily="49" charset="-120"/>
              </a:rPr>
              <a:t>Pi+Arduino+MIDI</a:t>
            </a:r>
            <a:r>
              <a:rPr lang="en-US" altLang="zh-TW" sz="1400" dirty="0" smtClean="0">
                <a:latin typeface="+mj-lt"/>
                <a:ea typeface="華康儷中黑" panose="020B0509000000000000" pitchFamily="49" charset="-120"/>
              </a:rPr>
              <a:t> shield</a:t>
            </a:r>
            <a:endParaRPr lang="zh-TW" altLang="en-US" sz="1400" dirty="0">
              <a:latin typeface="+mj-lt"/>
              <a:ea typeface="華康儷中黑" panose="020B0509000000000000" pitchFamily="49" charset="-120"/>
            </a:endParaRPr>
          </a:p>
        </p:txBody>
      </p:sp>
      <p:cxnSp>
        <p:nvCxnSpPr>
          <p:cNvPr id="2062" name="直線接點 2061"/>
          <p:cNvCxnSpPr>
            <a:endCxn id="49" idx="0"/>
          </p:cNvCxnSpPr>
          <p:nvPr/>
        </p:nvCxnSpPr>
        <p:spPr>
          <a:xfrm>
            <a:off x="4274264" y="4200583"/>
            <a:ext cx="1" cy="818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84" name="Picture 36" descr="C:\Users\Administrator\AppData\Local\Microsoft\Windows\Temporary Internet Files\Content.IE5\C3KASY6Y\MC900357367[1].wmf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69" y="490401"/>
            <a:ext cx="745034" cy="64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文字方塊 57"/>
          <p:cNvSpPr txBox="1"/>
          <p:nvPr/>
        </p:nvSpPr>
        <p:spPr>
          <a:xfrm>
            <a:off x="6880113" y="1118666"/>
            <a:ext cx="583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+mj-lt"/>
                <a:ea typeface="華康儷中黑" panose="020B0509000000000000" pitchFamily="49" charset="-120"/>
              </a:rPr>
              <a:t>Artist</a:t>
            </a:r>
            <a:endParaRPr lang="zh-TW" altLang="en-US" sz="1400" dirty="0">
              <a:latin typeface="+mj-lt"/>
              <a:ea typeface="華康儷中黑" panose="020B0509000000000000" pitchFamily="49" charset="-120"/>
            </a:endParaRPr>
          </a:p>
        </p:txBody>
      </p:sp>
      <p:sp>
        <p:nvSpPr>
          <p:cNvPr id="60" name="向下箭號 59"/>
          <p:cNvSpPr/>
          <p:nvPr/>
        </p:nvSpPr>
        <p:spPr>
          <a:xfrm>
            <a:off x="7381627" y="1290668"/>
            <a:ext cx="288032" cy="25417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4" name="文字方塊 2063"/>
          <p:cNvSpPr txBox="1"/>
          <p:nvPr/>
        </p:nvSpPr>
        <p:spPr>
          <a:xfrm>
            <a:off x="7212388" y="2450363"/>
            <a:ext cx="1608084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+mj-lt"/>
                <a:ea typeface="華康儷中黑" panose="020B0509000000000000" pitchFamily="49" charset="-120"/>
              </a:rPr>
              <a:t>(</a:t>
            </a:r>
            <a:r>
              <a:rPr lang="zh-TW" altLang="en-US" sz="1400" dirty="0">
                <a:latin typeface="+mj-lt"/>
                <a:ea typeface="華康儷中黑" panose="020B0509000000000000" pitchFamily="49" charset="-120"/>
              </a:rPr>
              <a:t>第二年</a:t>
            </a:r>
            <a:r>
              <a:rPr lang="en-US" altLang="zh-TW" sz="1400" dirty="0">
                <a:latin typeface="+mj-lt"/>
                <a:ea typeface="華康儷中黑" panose="020B0509000000000000" pitchFamily="49" charset="-120"/>
              </a:rPr>
              <a:t>) </a:t>
            </a:r>
            <a:r>
              <a:rPr lang="en-US" altLang="zh-TW" sz="1400" dirty="0" smtClean="0">
                <a:latin typeface="+mj-lt"/>
                <a:ea typeface="華康儷中黑" panose="020B0509000000000000" pitchFamily="49" charset="-120"/>
              </a:rPr>
              <a:t>DIPS </a:t>
            </a:r>
          </a:p>
          <a:p>
            <a:r>
              <a:rPr lang="en-US" altLang="zh-TW" sz="1400" dirty="0" smtClean="0">
                <a:latin typeface="+mj-lt"/>
                <a:ea typeface="華康儷中黑" panose="020B0509000000000000" pitchFamily="49" charset="-120"/>
              </a:rPr>
              <a:t>(DSL in BOO ?)</a:t>
            </a:r>
            <a:endParaRPr lang="zh-TW" altLang="en-US" sz="1400" dirty="0">
              <a:latin typeface="+mj-lt"/>
              <a:ea typeface="華康儷中黑" panose="020B0509000000000000" pitchFamily="49" charset="-120"/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6396592" y="4459638"/>
            <a:ext cx="1991832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+mj-lt"/>
                <a:ea typeface="華康儷中黑" panose="020B0509000000000000" pitchFamily="49" charset="-120"/>
              </a:rPr>
              <a:t>DIPS  Interpreter /</a:t>
            </a:r>
          </a:p>
          <a:p>
            <a:r>
              <a:rPr lang="en-US" altLang="zh-TW" sz="1400" dirty="0" smtClean="0">
                <a:latin typeface="+mj-lt"/>
                <a:ea typeface="華康儷中黑" panose="020B0509000000000000" pitchFamily="49" charset="-120"/>
              </a:rPr>
              <a:t>WISE Platform (on PC)</a:t>
            </a:r>
            <a:endParaRPr lang="zh-TW" altLang="en-US" sz="1400" dirty="0">
              <a:latin typeface="+mj-lt"/>
              <a:ea typeface="華康儷中黑" panose="020B0509000000000000" pitchFamily="49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4226778" y="433011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WiFi</a:t>
            </a:r>
            <a:endParaRPr lang="zh-TW" altLang="en-US" dirty="0"/>
          </a:p>
        </p:txBody>
      </p:sp>
      <p:cxnSp>
        <p:nvCxnSpPr>
          <p:cNvPr id="2069" name="直線接點 2068"/>
          <p:cNvCxnSpPr>
            <a:stCxn id="2064" idx="2"/>
          </p:cNvCxnSpPr>
          <p:nvPr/>
        </p:nvCxnSpPr>
        <p:spPr>
          <a:xfrm>
            <a:off x="8016430" y="2973583"/>
            <a:ext cx="0" cy="1486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>
            <a:off x="5155400" y="4828970"/>
            <a:ext cx="1241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 flipH="1">
            <a:off x="5155400" y="4200583"/>
            <a:ext cx="1" cy="628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手繪多邊形 42"/>
          <p:cNvSpPr/>
          <p:nvPr/>
        </p:nvSpPr>
        <p:spPr>
          <a:xfrm>
            <a:off x="540571" y="552884"/>
            <a:ext cx="2924945" cy="4143437"/>
          </a:xfrm>
          <a:custGeom>
            <a:avLst/>
            <a:gdLst>
              <a:gd name="connsiteX0" fmla="*/ 46451 w 2924945"/>
              <a:gd name="connsiteY0" fmla="*/ 248627 h 4143437"/>
              <a:gd name="connsiteX1" fmla="*/ 23873 w 2924945"/>
              <a:gd name="connsiteY1" fmla="*/ 711472 h 4143437"/>
              <a:gd name="connsiteX2" fmla="*/ 69029 w 2924945"/>
              <a:gd name="connsiteY2" fmla="*/ 1693605 h 4143437"/>
              <a:gd name="connsiteX3" fmla="*/ 351251 w 2924945"/>
              <a:gd name="connsiteY3" fmla="*/ 2822494 h 4143437"/>
              <a:gd name="connsiteX4" fmla="*/ 464140 w 2924945"/>
              <a:gd name="connsiteY4" fmla="*/ 3849783 h 4143437"/>
              <a:gd name="connsiteX5" fmla="*/ 1028585 w 2924945"/>
              <a:gd name="connsiteY5" fmla="*/ 4143294 h 4143437"/>
              <a:gd name="connsiteX6" fmla="*/ 2247785 w 2924945"/>
              <a:gd name="connsiteY6" fmla="*/ 3883649 h 4143437"/>
              <a:gd name="connsiteX7" fmla="*/ 2507429 w 2924945"/>
              <a:gd name="connsiteY7" fmla="*/ 3522405 h 4143437"/>
              <a:gd name="connsiteX8" fmla="*/ 2891251 w 2924945"/>
              <a:gd name="connsiteY8" fmla="*/ 3025694 h 4143437"/>
              <a:gd name="connsiteX9" fmla="*/ 2879962 w 2924945"/>
              <a:gd name="connsiteY9" fmla="*/ 1975827 h 4143437"/>
              <a:gd name="connsiteX10" fmla="*/ 2665473 w 2924945"/>
              <a:gd name="connsiteY10" fmla="*/ 846938 h 4143437"/>
              <a:gd name="connsiteX11" fmla="*/ 2462273 w 2924945"/>
              <a:gd name="connsiteY11" fmla="*/ 101872 h 4143437"/>
              <a:gd name="connsiteX12" fmla="*/ 1604318 w 2924945"/>
              <a:gd name="connsiteY12" fmla="*/ 11560 h 4143437"/>
              <a:gd name="connsiteX13" fmla="*/ 543162 w 2924945"/>
              <a:gd name="connsiteY13" fmla="*/ 147027 h 4143437"/>
              <a:gd name="connsiteX14" fmla="*/ 46451 w 2924945"/>
              <a:gd name="connsiteY14" fmla="*/ 248627 h 414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24945" h="4143437">
                <a:moveTo>
                  <a:pt x="46451" y="248627"/>
                </a:moveTo>
                <a:cubicBezTo>
                  <a:pt x="-40097" y="342701"/>
                  <a:pt x="20110" y="470642"/>
                  <a:pt x="23873" y="711472"/>
                </a:cubicBezTo>
                <a:cubicBezTo>
                  <a:pt x="27636" y="952302"/>
                  <a:pt x="14466" y="1341768"/>
                  <a:pt x="69029" y="1693605"/>
                </a:cubicBezTo>
                <a:cubicBezTo>
                  <a:pt x="123592" y="2045442"/>
                  <a:pt x="285399" y="2463131"/>
                  <a:pt x="351251" y="2822494"/>
                </a:cubicBezTo>
                <a:cubicBezTo>
                  <a:pt x="417103" y="3181857"/>
                  <a:pt x="351251" y="3629650"/>
                  <a:pt x="464140" y="3849783"/>
                </a:cubicBezTo>
                <a:cubicBezTo>
                  <a:pt x="577029" y="4069916"/>
                  <a:pt x="731311" y="4137650"/>
                  <a:pt x="1028585" y="4143294"/>
                </a:cubicBezTo>
                <a:cubicBezTo>
                  <a:pt x="1325859" y="4148938"/>
                  <a:pt x="2001311" y="3987130"/>
                  <a:pt x="2247785" y="3883649"/>
                </a:cubicBezTo>
                <a:cubicBezTo>
                  <a:pt x="2494259" y="3780168"/>
                  <a:pt x="2400185" y="3665398"/>
                  <a:pt x="2507429" y="3522405"/>
                </a:cubicBezTo>
                <a:cubicBezTo>
                  <a:pt x="2614673" y="3379413"/>
                  <a:pt x="2829162" y="3283457"/>
                  <a:pt x="2891251" y="3025694"/>
                </a:cubicBezTo>
                <a:cubicBezTo>
                  <a:pt x="2953340" y="2767931"/>
                  <a:pt x="2917592" y="2338953"/>
                  <a:pt x="2879962" y="1975827"/>
                </a:cubicBezTo>
                <a:cubicBezTo>
                  <a:pt x="2842332" y="1612701"/>
                  <a:pt x="2735088" y="1159264"/>
                  <a:pt x="2665473" y="846938"/>
                </a:cubicBezTo>
                <a:cubicBezTo>
                  <a:pt x="2595858" y="534612"/>
                  <a:pt x="2639132" y="241102"/>
                  <a:pt x="2462273" y="101872"/>
                </a:cubicBezTo>
                <a:cubicBezTo>
                  <a:pt x="2285414" y="-37358"/>
                  <a:pt x="1924170" y="4034"/>
                  <a:pt x="1604318" y="11560"/>
                </a:cubicBezTo>
                <a:cubicBezTo>
                  <a:pt x="1284466" y="19086"/>
                  <a:pt x="804688" y="107516"/>
                  <a:pt x="543162" y="147027"/>
                </a:cubicBezTo>
                <a:cubicBezTo>
                  <a:pt x="281636" y="186538"/>
                  <a:pt x="132999" y="154553"/>
                  <a:pt x="46451" y="248627"/>
                </a:cubicBezTo>
                <a:close/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手繪多邊形 43"/>
          <p:cNvSpPr/>
          <p:nvPr/>
        </p:nvSpPr>
        <p:spPr>
          <a:xfrm>
            <a:off x="3843203" y="110854"/>
            <a:ext cx="1773120" cy="3181951"/>
          </a:xfrm>
          <a:custGeom>
            <a:avLst/>
            <a:gdLst>
              <a:gd name="connsiteX0" fmla="*/ 154019 w 1773120"/>
              <a:gd name="connsiteY0" fmla="*/ 161674 h 3181951"/>
              <a:gd name="connsiteX1" fmla="*/ 29841 w 1773120"/>
              <a:gd name="connsiteY1" fmla="*/ 737407 h 3181951"/>
              <a:gd name="connsiteX2" fmla="*/ 86285 w 1773120"/>
              <a:gd name="connsiteY2" fmla="*/ 2859718 h 3181951"/>
              <a:gd name="connsiteX3" fmla="*/ 887796 w 1773120"/>
              <a:gd name="connsiteY3" fmla="*/ 3175807 h 3181951"/>
              <a:gd name="connsiteX4" fmla="*/ 1700596 w 1773120"/>
              <a:gd name="connsiteY4" fmla="*/ 2972607 h 3181951"/>
              <a:gd name="connsiteX5" fmla="*/ 1711885 w 1773120"/>
              <a:gd name="connsiteY5" fmla="*/ 1922741 h 3181951"/>
              <a:gd name="connsiteX6" fmla="*/ 1508685 w 1773120"/>
              <a:gd name="connsiteY6" fmla="*/ 1301852 h 3181951"/>
              <a:gd name="connsiteX7" fmla="*/ 1203885 w 1773120"/>
              <a:gd name="connsiteY7" fmla="*/ 285852 h 3181951"/>
              <a:gd name="connsiteX8" fmla="*/ 470107 w 1773120"/>
              <a:gd name="connsiteY8" fmla="*/ 3630 h 3181951"/>
              <a:gd name="connsiteX9" fmla="*/ 154019 w 1773120"/>
              <a:gd name="connsiteY9" fmla="*/ 161674 h 3181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3120" h="3181951">
                <a:moveTo>
                  <a:pt x="154019" y="161674"/>
                </a:moveTo>
                <a:cubicBezTo>
                  <a:pt x="80641" y="283970"/>
                  <a:pt x="41130" y="287733"/>
                  <a:pt x="29841" y="737407"/>
                </a:cubicBezTo>
                <a:cubicBezTo>
                  <a:pt x="18552" y="1187081"/>
                  <a:pt x="-56708" y="2453318"/>
                  <a:pt x="86285" y="2859718"/>
                </a:cubicBezTo>
                <a:cubicBezTo>
                  <a:pt x="229278" y="3266118"/>
                  <a:pt x="618744" y="3156992"/>
                  <a:pt x="887796" y="3175807"/>
                </a:cubicBezTo>
                <a:cubicBezTo>
                  <a:pt x="1156848" y="3194622"/>
                  <a:pt x="1563248" y="3181451"/>
                  <a:pt x="1700596" y="2972607"/>
                </a:cubicBezTo>
                <a:cubicBezTo>
                  <a:pt x="1837944" y="2763763"/>
                  <a:pt x="1743870" y="2201200"/>
                  <a:pt x="1711885" y="1922741"/>
                </a:cubicBezTo>
                <a:cubicBezTo>
                  <a:pt x="1679900" y="1644282"/>
                  <a:pt x="1593352" y="1574667"/>
                  <a:pt x="1508685" y="1301852"/>
                </a:cubicBezTo>
                <a:cubicBezTo>
                  <a:pt x="1424018" y="1029037"/>
                  <a:pt x="1376981" y="502222"/>
                  <a:pt x="1203885" y="285852"/>
                </a:cubicBezTo>
                <a:cubicBezTo>
                  <a:pt x="1030789" y="69482"/>
                  <a:pt x="645085" y="22445"/>
                  <a:pt x="470107" y="3630"/>
                </a:cubicBezTo>
                <a:cubicBezTo>
                  <a:pt x="295129" y="-15185"/>
                  <a:pt x="227397" y="39378"/>
                  <a:pt x="154019" y="161674"/>
                </a:cubicBezTo>
                <a:close/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6" name="直線接點 95"/>
          <p:cNvCxnSpPr/>
          <p:nvPr/>
        </p:nvCxnSpPr>
        <p:spPr>
          <a:xfrm>
            <a:off x="7582403" y="2135876"/>
            <a:ext cx="0" cy="314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2" name="矩形 2081"/>
          <p:cNvSpPr/>
          <p:nvPr/>
        </p:nvSpPr>
        <p:spPr>
          <a:xfrm>
            <a:off x="4373736" y="3473750"/>
            <a:ext cx="7120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ea typeface="華康儷中黑" panose="020B0509000000000000" pitchFamily="49" charset="-120"/>
              </a:rPr>
              <a:t>(on PC)</a:t>
            </a:r>
            <a:endParaRPr lang="zh-TW" altLang="en-US" sz="1400" dirty="0">
              <a:ea typeface="華康儷中黑" panose="020B0509000000000000" pitchFamily="49" charset="-120"/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8016430" y="3778691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WiFi</a:t>
            </a:r>
            <a:endParaRPr lang="zh-TW" altLang="en-US" dirty="0"/>
          </a:p>
        </p:txBody>
      </p:sp>
      <p:sp>
        <p:nvSpPr>
          <p:cNvPr id="2090" name="文字方塊 2089"/>
          <p:cNvSpPr txBox="1"/>
          <p:nvPr/>
        </p:nvSpPr>
        <p:spPr>
          <a:xfrm>
            <a:off x="1126981" y="586855"/>
            <a:ext cx="1084957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+mj-lt"/>
                <a:ea typeface="華康儷中黑" panose="020B0509000000000000" pitchFamily="49" charset="-120"/>
              </a:rPr>
              <a:t>自製</a:t>
            </a:r>
            <a:r>
              <a:rPr lang="en-US" altLang="zh-TW" sz="1400" dirty="0" err="1" smtClean="0">
                <a:latin typeface="+mj-lt"/>
                <a:ea typeface="華康儷中黑" panose="020B0509000000000000" pitchFamily="49" charset="-120"/>
              </a:rPr>
              <a:t>Mocap</a:t>
            </a:r>
            <a:endParaRPr lang="zh-TW" altLang="en-US" sz="1400" dirty="0">
              <a:latin typeface="+mj-lt"/>
              <a:ea typeface="華康儷中黑" panose="020B0509000000000000" pitchFamily="49" charset="-120"/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5409882" y="1255554"/>
            <a:ext cx="1325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+mj-lt"/>
                <a:ea typeface="華康儷中黑" panose="020B0509000000000000" pitchFamily="49" charset="-120"/>
              </a:rPr>
              <a:t>Socket (Unity-specific format)</a:t>
            </a:r>
            <a:endParaRPr lang="zh-TW" altLang="en-US" sz="1400" dirty="0">
              <a:latin typeface="+mj-lt"/>
              <a:ea typeface="華康儷中黑" panose="020B0509000000000000" pitchFamily="49" charset="-12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4835189" y="5019464"/>
            <a:ext cx="1561403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+mj-lt"/>
                <a:ea typeface="華康儷中黑" panose="020B0509000000000000" pitchFamily="49" charset="-120"/>
              </a:rPr>
              <a:t>其它子計畫模組</a:t>
            </a:r>
            <a:endParaRPr lang="zh-TW" altLang="en-US" sz="1400" dirty="0">
              <a:latin typeface="+mj-lt"/>
              <a:ea typeface="華康儷中黑" panose="020B0509000000000000" pitchFamily="49" charset="-120"/>
            </a:endParaRPr>
          </a:p>
        </p:txBody>
      </p:sp>
      <p:cxnSp>
        <p:nvCxnSpPr>
          <p:cNvPr id="53" name="直線接點 52"/>
          <p:cNvCxnSpPr/>
          <p:nvPr/>
        </p:nvCxnSpPr>
        <p:spPr>
          <a:xfrm>
            <a:off x="4944631" y="4200583"/>
            <a:ext cx="0" cy="818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4897889" y="5597930"/>
            <a:ext cx="3922583" cy="92333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+mj-lt"/>
                <a:ea typeface="華康儷中黑" panose="020B0509000000000000" pitchFamily="49" charset="-120"/>
              </a:rPr>
              <a:t>註</a:t>
            </a:r>
            <a:r>
              <a:rPr lang="en-US" altLang="zh-TW" dirty="0" smtClean="0">
                <a:latin typeface="+mj-lt"/>
                <a:ea typeface="華康儷中黑" panose="020B0509000000000000" pitchFamily="49" charset="-120"/>
              </a:rPr>
              <a:t>:</a:t>
            </a:r>
            <a:r>
              <a:rPr lang="zh-TW" altLang="en-US" dirty="0" smtClean="0">
                <a:latin typeface="+mj-lt"/>
                <a:ea typeface="華康儷中黑" panose="020B0509000000000000" pitchFamily="49" charset="-120"/>
              </a:rPr>
              <a:t>整合平台目前暫訂</a:t>
            </a:r>
            <a:r>
              <a:rPr lang="en-US" altLang="zh-TW" dirty="0" err="1" smtClean="0">
                <a:latin typeface="+mj-lt"/>
                <a:ea typeface="華康儷中黑" panose="020B0509000000000000" pitchFamily="49" charset="-120"/>
              </a:rPr>
              <a:t>ActiveMQ</a:t>
            </a:r>
            <a:r>
              <a:rPr lang="zh-TW" altLang="en-US" dirty="0" smtClean="0">
                <a:latin typeface="+mj-lt"/>
                <a:ea typeface="華康儷中黑" panose="020B0509000000000000" pitchFamily="49" charset="-120"/>
              </a:rPr>
              <a:t>，未來依效能評估結果可能考慮採用</a:t>
            </a:r>
            <a:r>
              <a:rPr lang="en-US" altLang="zh-TW" dirty="0" err="1" smtClean="0">
                <a:latin typeface="+mj-lt"/>
                <a:ea typeface="華康儷中黑" panose="020B0509000000000000" pitchFamily="49" charset="-120"/>
              </a:rPr>
              <a:t>JGroups</a:t>
            </a:r>
            <a:r>
              <a:rPr lang="zh-TW" altLang="en-US" dirty="0" smtClean="0">
                <a:latin typeface="+mj-lt"/>
                <a:ea typeface="華康儷中黑" panose="020B0509000000000000" pitchFamily="49" charset="-120"/>
              </a:rPr>
              <a:t>或</a:t>
            </a:r>
            <a:r>
              <a:rPr lang="en-US" altLang="zh-TW" dirty="0" err="1" smtClean="0">
                <a:latin typeface="+mj-lt"/>
                <a:ea typeface="華康儷中黑" panose="020B0509000000000000" pitchFamily="49" charset="-120"/>
              </a:rPr>
              <a:t>ZeroMQ</a:t>
            </a:r>
            <a:endParaRPr lang="zh-TW" altLang="en-US" dirty="0">
              <a:latin typeface="+mj-lt"/>
              <a:ea typeface="華康儷中黑" panose="020B0509000000000000" pitchFamily="49" charset="-120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5183430" y="4399126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WiFi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840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甜甜圈 3"/>
          <p:cNvSpPr/>
          <p:nvPr/>
        </p:nvSpPr>
        <p:spPr>
          <a:xfrm>
            <a:off x="2629594" y="2998783"/>
            <a:ext cx="160342" cy="190123"/>
          </a:xfrm>
          <a:prstGeom prst="donu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C:\Users\Administrator\AppData\Local\Microsoft\Windows\Temporary Internet Files\Content.IE5\TKJWMO13\MC900212333[1]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993" y="2671582"/>
            <a:ext cx="931545" cy="112745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323" y="2365596"/>
            <a:ext cx="768812" cy="90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19" y="3527588"/>
            <a:ext cx="130968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線接點 10"/>
          <p:cNvCxnSpPr/>
          <p:nvPr/>
        </p:nvCxnSpPr>
        <p:spPr>
          <a:xfrm flipV="1">
            <a:off x="2370796" y="3134062"/>
            <a:ext cx="338969" cy="6793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111" y="911649"/>
            <a:ext cx="901592" cy="97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直線接點 12"/>
          <p:cNvCxnSpPr/>
          <p:nvPr/>
        </p:nvCxnSpPr>
        <p:spPr>
          <a:xfrm flipH="1">
            <a:off x="2529654" y="1865587"/>
            <a:ext cx="14276" cy="6643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62551" y="1010049"/>
            <a:ext cx="136656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+mj-lt"/>
                <a:ea typeface="華康儷中黑" panose="020B0509000000000000" pitchFamily="49" charset="-120"/>
              </a:rPr>
              <a:t>加速計</a:t>
            </a:r>
            <a:r>
              <a:rPr lang="en-US" altLang="zh-TW" sz="1400" dirty="0" smtClean="0">
                <a:latin typeface="+mj-lt"/>
                <a:ea typeface="華康儷中黑" panose="020B0509000000000000" pitchFamily="49" charset="-120"/>
              </a:rPr>
              <a:t>+BLE </a:t>
            </a:r>
            <a:r>
              <a:rPr lang="en-US" altLang="zh-TW" sz="1400" dirty="0" err="1" smtClean="0">
                <a:latin typeface="+mj-lt"/>
                <a:ea typeface="華康儷中黑" panose="020B0509000000000000" pitchFamily="49" charset="-120"/>
              </a:rPr>
              <a:t>Shield+Arduino</a:t>
            </a:r>
            <a:endParaRPr lang="en-US" altLang="zh-TW" sz="1400" dirty="0" smtClean="0">
              <a:latin typeface="+mj-lt"/>
              <a:ea typeface="華康儷中黑" panose="020B0509000000000000" pitchFamily="49" charset="-120"/>
            </a:endParaRPr>
          </a:p>
          <a:p>
            <a:r>
              <a:rPr lang="zh-TW" altLang="en-US" sz="1400" dirty="0" smtClean="0">
                <a:latin typeface="+mj-lt"/>
                <a:ea typeface="華康儷中黑" panose="020B0509000000000000" pitchFamily="49" charset="-120"/>
              </a:rPr>
              <a:t>或</a:t>
            </a:r>
            <a:endParaRPr lang="en-US" altLang="zh-TW" sz="1400" dirty="0" smtClean="0">
              <a:latin typeface="+mj-lt"/>
              <a:ea typeface="華康儷中黑" panose="020B0509000000000000" pitchFamily="49" charset="-120"/>
            </a:endParaRPr>
          </a:p>
          <a:p>
            <a:r>
              <a:rPr lang="en-US" altLang="zh-TW" sz="1400" dirty="0" err="1" smtClean="0">
                <a:latin typeface="+mj-lt"/>
                <a:ea typeface="華康儷中黑" panose="020B0509000000000000" pitchFamily="49" charset="-120"/>
              </a:rPr>
              <a:t>RFDuino</a:t>
            </a:r>
            <a:endParaRPr lang="en-US" altLang="zh-TW" sz="1400" dirty="0" smtClean="0">
              <a:latin typeface="+mj-lt"/>
              <a:ea typeface="華康儷中黑" panose="020B0509000000000000" pitchFamily="49" charset="-120"/>
            </a:endParaRPr>
          </a:p>
          <a:p>
            <a:r>
              <a:rPr lang="zh-TW" altLang="en-US" sz="1400" dirty="0" smtClean="0">
                <a:latin typeface="+mj-lt"/>
                <a:ea typeface="華康儷中黑" panose="020B0509000000000000" pitchFamily="49" charset="-120"/>
              </a:rPr>
              <a:t>或</a:t>
            </a:r>
            <a:endParaRPr lang="en-US" altLang="zh-TW" sz="1400" dirty="0" smtClean="0">
              <a:latin typeface="+mj-lt"/>
              <a:ea typeface="華康儷中黑" panose="020B0509000000000000" pitchFamily="49" charset="-120"/>
            </a:endParaRPr>
          </a:p>
          <a:p>
            <a:r>
              <a:rPr lang="en-US" altLang="zh-TW" sz="1400" dirty="0" err="1" smtClean="0">
                <a:latin typeface="+mj-lt"/>
                <a:ea typeface="華康儷中黑" panose="020B0509000000000000" pitchFamily="49" charset="-120"/>
              </a:rPr>
              <a:t>LilyPad</a:t>
            </a:r>
            <a:endParaRPr lang="zh-TW" altLang="en-US" sz="1400" dirty="0">
              <a:latin typeface="+mj-lt"/>
              <a:ea typeface="華康儷中黑" panose="020B0509000000000000" pitchFamily="49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004236" y="3235463"/>
            <a:ext cx="136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latin typeface="+mj-lt"/>
                <a:ea typeface="華康儷中黑" panose="020B0509000000000000" pitchFamily="49" charset="-120"/>
              </a:rPr>
              <a:t>Rasperberry</a:t>
            </a:r>
            <a:r>
              <a:rPr lang="en-US" altLang="zh-TW" sz="1400" dirty="0" smtClean="0">
                <a:latin typeface="+mj-lt"/>
                <a:ea typeface="華康儷中黑" panose="020B0509000000000000" pitchFamily="49" charset="-120"/>
              </a:rPr>
              <a:t> Pi</a:t>
            </a:r>
            <a:endParaRPr lang="zh-TW" altLang="en-US" sz="1400" dirty="0">
              <a:latin typeface="+mj-lt"/>
              <a:ea typeface="華康儷中黑" panose="020B0509000000000000" pitchFamily="49" charset="-120"/>
            </a:endParaRPr>
          </a:p>
        </p:txBody>
      </p:sp>
      <p:pic>
        <p:nvPicPr>
          <p:cNvPr id="16" name="Picture 3" descr="C:\Users\Administrator\AppData\Local\Microsoft\Windows\Temporary Internet Files\Content.IE5\WTZ30QT0\MC900387140[1].jp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567" y="678780"/>
            <a:ext cx="683063" cy="122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778" y="334941"/>
            <a:ext cx="768812" cy="90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文字方塊 19"/>
          <p:cNvSpPr txBox="1"/>
          <p:nvPr/>
        </p:nvSpPr>
        <p:spPr>
          <a:xfrm>
            <a:off x="4232967" y="1865587"/>
            <a:ext cx="1204444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latin typeface="+mj-lt"/>
                <a:ea typeface="華康儷中黑" panose="020B0509000000000000" pitchFamily="49" charset="-120"/>
              </a:rPr>
              <a:t>Xsens</a:t>
            </a:r>
            <a:r>
              <a:rPr lang="en-US" altLang="zh-TW" sz="1400" dirty="0" smtClean="0">
                <a:latin typeface="+mj-lt"/>
                <a:ea typeface="華康儷中黑" panose="020B0509000000000000" pitchFamily="49" charset="-120"/>
              </a:rPr>
              <a:t> MVN </a:t>
            </a:r>
            <a:r>
              <a:rPr lang="en-US" altLang="zh-TW" sz="1400" dirty="0" err="1" smtClean="0">
                <a:latin typeface="+mj-lt"/>
                <a:ea typeface="華康儷中黑" panose="020B0509000000000000" pitchFamily="49" charset="-120"/>
              </a:rPr>
              <a:t>Mocap</a:t>
            </a:r>
            <a:endParaRPr lang="en-US" altLang="zh-TW" sz="1400" dirty="0" smtClean="0">
              <a:latin typeface="+mj-lt"/>
              <a:ea typeface="華康儷中黑" panose="020B0509000000000000" pitchFamily="49" charset="-120"/>
            </a:endParaRPr>
          </a:p>
          <a:p>
            <a:r>
              <a:rPr lang="en-US" altLang="zh-TW" sz="1400" dirty="0" smtClean="0">
                <a:latin typeface="+mj-lt"/>
                <a:ea typeface="華康儷中黑" panose="020B0509000000000000" pitchFamily="49" charset="-120"/>
              </a:rPr>
              <a:t>and its software</a:t>
            </a:r>
            <a:endParaRPr lang="zh-TW" altLang="en-US" sz="1400" dirty="0">
              <a:latin typeface="+mj-lt"/>
              <a:ea typeface="華康儷中黑" panose="020B0509000000000000" pitchFamily="49" charset="-120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999" y="1544840"/>
            <a:ext cx="921833" cy="55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文字方塊 21"/>
          <p:cNvSpPr txBox="1"/>
          <p:nvPr/>
        </p:nvSpPr>
        <p:spPr>
          <a:xfrm>
            <a:off x="7678103" y="1594781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+mj-lt"/>
                <a:ea typeface="華康儷中黑" panose="020B0509000000000000" pitchFamily="49" charset="-120"/>
              </a:rPr>
              <a:t>Unity</a:t>
            </a:r>
            <a:endParaRPr lang="zh-TW" altLang="en-US" sz="1400" dirty="0">
              <a:latin typeface="+mj-lt"/>
              <a:ea typeface="華康儷中黑" panose="020B0509000000000000" pitchFamily="49" charset="-120"/>
            </a:endParaRPr>
          </a:p>
        </p:txBody>
      </p:sp>
      <p:cxnSp>
        <p:nvCxnSpPr>
          <p:cNvPr id="24" name="直線接點 23"/>
          <p:cNvCxnSpPr>
            <a:endCxn id="2054" idx="1"/>
          </p:cNvCxnSpPr>
          <p:nvPr/>
        </p:nvCxnSpPr>
        <p:spPr>
          <a:xfrm>
            <a:off x="5437411" y="1821390"/>
            <a:ext cx="12975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圓柱 26"/>
          <p:cNvSpPr/>
          <p:nvPr/>
        </p:nvSpPr>
        <p:spPr>
          <a:xfrm rot="5400000">
            <a:off x="4479703" y="3225147"/>
            <a:ext cx="651484" cy="140415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4103367" y="3757948"/>
            <a:ext cx="1518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+mj-lt"/>
                <a:ea typeface="華康儷中黑" panose="020B0509000000000000" pitchFamily="49" charset="-120"/>
              </a:rPr>
              <a:t>WISE </a:t>
            </a:r>
            <a:r>
              <a:rPr lang="zh-TW" altLang="en-US" sz="1600" dirty="0" smtClean="0">
                <a:latin typeface="+mj-lt"/>
                <a:ea typeface="華康儷中黑" panose="020B0509000000000000" pitchFamily="49" charset="-120"/>
              </a:rPr>
              <a:t>整合平台</a:t>
            </a:r>
            <a:endParaRPr lang="en-US" altLang="zh-TW" sz="1600" dirty="0" smtClean="0">
              <a:latin typeface="+mj-lt"/>
              <a:ea typeface="華康儷中黑" panose="020B0509000000000000" pitchFamily="49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531068" y="2440811"/>
            <a:ext cx="1110112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1400" dirty="0" smtClean="0"/>
              <a:t>(C#) Adapter</a:t>
            </a:r>
            <a:endParaRPr lang="zh-TW" altLang="en-US" sz="1400" dirty="0"/>
          </a:p>
        </p:txBody>
      </p:sp>
      <p:cxnSp>
        <p:nvCxnSpPr>
          <p:cNvPr id="31" name="直線接點 30"/>
          <p:cNvCxnSpPr>
            <a:endCxn id="29" idx="0"/>
          </p:cNvCxnSpPr>
          <p:nvPr/>
        </p:nvCxnSpPr>
        <p:spPr>
          <a:xfrm>
            <a:off x="7086124" y="2090108"/>
            <a:ext cx="0" cy="350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5488402" y="3954870"/>
            <a:ext cx="1597722" cy="8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stCxn id="29" idx="2"/>
          </p:cNvCxnSpPr>
          <p:nvPr/>
        </p:nvCxnSpPr>
        <p:spPr>
          <a:xfrm>
            <a:off x="7086124" y="2748588"/>
            <a:ext cx="0" cy="1214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2243993" y="4052085"/>
            <a:ext cx="1891429" cy="9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文字方塊 2056"/>
          <p:cNvSpPr txBox="1"/>
          <p:nvPr/>
        </p:nvSpPr>
        <p:spPr>
          <a:xfrm>
            <a:off x="3363327" y="3742559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WiFi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5658989" y="354324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WiFi</a:t>
            </a:r>
            <a:endParaRPr lang="zh-TW" altLang="en-US" dirty="0"/>
          </a:p>
        </p:txBody>
      </p:sp>
      <p:sp>
        <p:nvSpPr>
          <p:cNvPr id="46" name="橢圓 45"/>
          <p:cNvSpPr/>
          <p:nvPr/>
        </p:nvSpPr>
        <p:spPr>
          <a:xfrm>
            <a:off x="1615800" y="5254723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接點 46"/>
          <p:cNvCxnSpPr>
            <a:endCxn id="49" idx="1"/>
          </p:cNvCxnSpPr>
          <p:nvPr/>
        </p:nvCxnSpPr>
        <p:spPr>
          <a:xfrm>
            <a:off x="1789441" y="5426373"/>
            <a:ext cx="504560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5" descr="C:\Users\Administrator\AppData\Local\Microsoft\Windows\Temporary Internet Files\Content.IE5\TR9J0RCH\MC900383732[1]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865" y="5084362"/>
            <a:ext cx="476618" cy="59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001" y="5146534"/>
            <a:ext cx="841051" cy="559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文字方塊 49"/>
          <p:cNvSpPr txBox="1"/>
          <p:nvPr/>
        </p:nvSpPr>
        <p:spPr>
          <a:xfrm>
            <a:off x="1321984" y="5706215"/>
            <a:ext cx="2137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latin typeface="+mj-lt"/>
                <a:ea typeface="華康儷中黑" panose="020B0509000000000000" pitchFamily="49" charset="-120"/>
              </a:rPr>
              <a:t>Rasperberry</a:t>
            </a:r>
            <a:r>
              <a:rPr lang="en-US" altLang="zh-TW" sz="1400" dirty="0" smtClean="0">
                <a:latin typeface="+mj-lt"/>
                <a:ea typeface="華康儷中黑" panose="020B0509000000000000" pitchFamily="49" charset="-120"/>
              </a:rPr>
              <a:t> </a:t>
            </a:r>
            <a:r>
              <a:rPr lang="en-US" altLang="zh-TW" sz="1400" dirty="0" err="1" smtClean="0">
                <a:latin typeface="+mj-lt"/>
                <a:ea typeface="華康儷中黑" panose="020B0509000000000000" pitchFamily="49" charset="-120"/>
              </a:rPr>
              <a:t>Pi+Arduino+MIDI</a:t>
            </a:r>
            <a:r>
              <a:rPr lang="en-US" altLang="zh-TW" sz="1400" dirty="0" smtClean="0">
                <a:latin typeface="+mj-lt"/>
                <a:ea typeface="華康儷中黑" panose="020B0509000000000000" pitchFamily="49" charset="-120"/>
              </a:rPr>
              <a:t> shield</a:t>
            </a:r>
            <a:endParaRPr lang="zh-TW" altLang="en-US" sz="1400" dirty="0">
              <a:latin typeface="+mj-lt"/>
              <a:ea typeface="華康儷中黑" panose="020B0509000000000000" pitchFamily="49" charset="-120"/>
            </a:endParaRPr>
          </a:p>
        </p:txBody>
      </p:sp>
      <p:cxnSp>
        <p:nvCxnSpPr>
          <p:cNvPr id="2062" name="直線接點 2061"/>
          <p:cNvCxnSpPr/>
          <p:nvPr/>
        </p:nvCxnSpPr>
        <p:spPr>
          <a:xfrm flipH="1">
            <a:off x="4226777" y="4252967"/>
            <a:ext cx="6190" cy="1181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84" name="Picture 36" descr="C:\Users\Administrator\AppData\Local\Microsoft\Windows\Temporary Internet Files\Content.IE5\C3KASY6Y\MC900357367[1].wm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69" y="490401"/>
            <a:ext cx="745034" cy="64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文字方塊 57"/>
          <p:cNvSpPr txBox="1"/>
          <p:nvPr/>
        </p:nvSpPr>
        <p:spPr>
          <a:xfrm>
            <a:off x="6880113" y="1118666"/>
            <a:ext cx="583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latin typeface="+mj-lt"/>
                <a:ea typeface="華康儷中黑" panose="020B0509000000000000" pitchFamily="49" charset="-120"/>
              </a:rPr>
              <a:t>Artist</a:t>
            </a:r>
            <a:endParaRPr lang="zh-TW" altLang="en-US" sz="1400" dirty="0">
              <a:latin typeface="+mj-lt"/>
              <a:ea typeface="華康儷中黑" panose="020B0509000000000000" pitchFamily="49" charset="-120"/>
            </a:endParaRPr>
          </a:p>
        </p:txBody>
      </p:sp>
      <p:sp>
        <p:nvSpPr>
          <p:cNvPr id="60" name="向下箭號 59"/>
          <p:cNvSpPr/>
          <p:nvPr/>
        </p:nvSpPr>
        <p:spPr>
          <a:xfrm>
            <a:off x="7381627" y="1290668"/>
            <a:ext cx="288032" cy="254171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文字方塊 65"/>
          <p:cNvSpPr txBox="1"/>
          <p:nvPr/>
        </p:nvSpPr>
        <p:spPr>
          <a:xfrm>
            <a:off x="3542479" y="5012142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WiFi</a:t>
            </a:r>
            <a:endParaRPr lang="zh-TW" altLang="en-US" dirty="0"/>
          </a:p>
        </p:txBody>
      </p:sp>
      <p:cxnSp>
        <p:nvCxnSpPr>
          <p:cNvPr id="75" name="直線接點 74"/>
          <p:cNvCxnSpPr/>
          <p:nvPr/>
        </p:nvCxnSpPr>
        <p:spPr>
          <a:xfrm>
            <a:off x="5155405" y="4200583"/>
            <a:ext cx="14760" cy="1092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手繪多邊形 42"/>
          <p:cNvSpPr/>
          <p:nvPr/>
        </p:nvSpPr>
        <p:spPr>
          <a:xfrm>
            <a:off x="540571" y="552884"/>
            <a:ext cx="2924945" cy="4143437"/>
          </a:xfrm>
          <a:custGeom>
            <a:avLst/>
            <a:gdLst>
              <a:gd name="connsiteX0" fmla="*/ 46451 w 2924945"/>
              <a:gd name="connsiteY0" fmla="*/ 248627 h 4143437"/>
              <a:gd name="connsiteX1" fmla="*/ 23873 w 2924945"/>
              <a:gd name="connsiteY1" fmla="*/ 711472 h 4143437"/>
              <a:gd name="connsiteX2" fmla="*/ 69029 w 2924945"/>
              <a:gd name="connsiteY2" fmla="*/ 1693605 h 4143437"/>
              <a:gd name="connsiteX3" fmla="*/ 351251 w 2924945"/>
              <a:gd name="connsiteY3" fmla="*/ 2822494 h 4143437"/>
              <a:gd name="connsiteX4" fmla="*/ 464140 w 2924945"/>
              <a:gd name="connsiteY4" fmla="*/ 3849783 h 4143437"/>
              <a:gd name="connsiteX5" fmla="*/ 1028585 w 2924945"/>
              <a:gd name="connsiteY5" fmla="*/ 4143294 h 4143437"/>
              <a:gd name="connsiteX6" fmla="*/ 2247785 w 2924945"/>
              <a:gd name="connsiteY6" fmla="*/ 3883649 h 4143437"/>
              <a:gd name="connsiteX7" fmla="*/ 2507429 w 2924945"/>
              <a:gd name="connsiteY7" fmla="*/ 3522405 h 4143437"/>
              <a:gd name="connsiteX8" fmla="*/ 2891251 w 2924945"/>
              <a:gd name="connsiteY8" fmla="*/ 3025694 h 4143437"/>
              <a:gd name="connsiteX9" fmla="*/ 2879962 w 2924945"/>
              <a:gd name="connsiteY9" fmla="*/ 1975827 h 4143437"/>
              <a:gd name="connsiteX10" fmla="*/ 2665473 w 2924945"/>
              <a:gd name="connsiteY10" fmla="*/ 846938 h 4143437"/>
              <a:gd name="connsiteX11" fmla="*/ 2462273 w 2924945"/>
              <a:gd name="connsiteY11" fmla="*/ 101872 h 4143437"/>
              <a:gd name="connsiteX12" fmla="*/ 1604318 w 2924945"/>
              <a:gd name="connsiteY12" fmla="*/ 11560 h 4143437"/>
              <a:gd name="connsiteX13" fmla="*/ 543162 w 2924945"/>
              <a:gd name="connsiteY13" fmla="*/ 147027 h 4143437"/>
              <a:gd name="connsiteX14" fmla="*/ 46451 w 2924945"/>
              <a:gd name="connsiteY14" fmla="*/ 248627 h 414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24945" h="4143437">
                <a:moveTo>
                  <a:pt x="46451" y="248627"/>
                </a:moveTo>
                <a:cubicBezTo>
                  <a:pt x="-40097" y="342701"/>
                  <a:pt x="20110" y="470642"/>
                  <a:pt x="23873" y="711472"/>
                </a:cubicBezTo>
                <a:cubicBezTo>
                  <a:pt x="27636" y="952302"/>
                  <a:pt x="14466" y="1341768"/>
                  <a:pt x="69029" y="1693605"/>
                </a:cubicBezTo>
                <a:cubicBezTo>
                  <a:pt x="123592" y="2045442"/>
                  <a:pt x="285399" y="2463131"/>
                  <a:pt x="351251" y="2822494"/>
                </a:cubicBezTo>
                <a:cubicBezTo>
                  <a:pt x="417103" y="3181857"/>
                  <a:pt x="351251" y="3629650"/>
                  <a:pt x="464140" y="3849783"/>
                </a:cubicBezTo>
                <a:cubicBezTo>
                  <a:pt x="577029" y="4069916"/>
                  <a:pt x="731311" y="4137650"/>
                  <a:pt x="1028585" y="4143294"/>
                </a:cubicBezTo>
                <a:cubicBezTo>
                  <a:pt x="1325859" y="4148938"/>
                  <a:pt x="2001311" y="3987130"/>
                  <a:pt x="2247785" y="3883649"/>
                </a:cubicBezTo>
                <a:cubicBezTo>
                  <a:pt x="2494259" y="3780168"/>
                  <a:pt x="2400185" y="3665398"/>
                  <a:pt x="2507429" y="3522405"/>
                </a:cubicBezTo>
                <a:cubicBezTo>
                  <a:pt x="2614673" y="3379413"/>
                  <a:pt x="2829162" y="3283457"/>
                  <a:pt x="2891251" y="3025694"/>
                </a:cubicBezTo>
                <a:cubicBezTo>
                  <a:pt x="2953340" y="2767931"/>
                  <a:pt x="2917592" y="2338953"/>
                  <a:pt x="2879962" y="1975827"/>
                </a:cubicBezTo>
                <a:cubicBezTo>
                  <a:pt x="2842332" y="1612701"/>
                  <a:pt x="2735088" y="1159264"/>
                  <a:pt x="2665473" y="846938"/>
                </a:cubicBezTo>
                <a:cubicBezTo>
                  <a:pt x="2595858" y="534612"/>
                  <a:pt x="2639132" y="241102"/>
                  <a:pt x="2462273" y="101872"/>
                </a:cubicBezTo>
                <a:cubicBezTo>
                  <a:pt x="2285414" y="-37358"/>
                  <a:pt x="1924170" y="4034"/>
                  <a:pt x="1604318" y="11560"/>
                </a:cubicBezTo>
                <a:cubicBezTo>
                  <a:pt x="1284466" y="19086"/>
                  <a:pt x="804688" y="107516"/>
                  <a:pt x="543162" y="147027"/>
                </a:cubicBezTo>
                <a:cubicBezTo>
                  <a:pt x="281636" y="186538"/>
                  <a:pt x="132999" y="154553"/>
                  <a:pt x="46451" y="248627"/>
                </a:cubicBezTo>
                <a:close/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手繪多邊形 43"/>
          <p:cNvSpPr/>
          <p:nvPr/>
        </p:nvSpPr>
        <p:spPr>
          <a:xfrm>
            <a:off x="3843203" y="110854"/>
            <a:ext cx="1773120" cy="3181951"/>
          </a:xfrm>
          <a:custGeom>
            <a:avLst/>
            <a:gdLst>
              <a:gd name="connsiteX0" fmla="*/ 154019 w 1773120"/>
              <a:gd name="connsiteY0" fmla="*/ 161674 h 3181951"/>
              <a:gd name="connsiteX1" fmla="*/ 29841 w 1773120"/>
              <a:gd name="connsiteY1" fmla="*/ 737407 h 3181951"/>
              <a:gd name="connsiteX2" fmla="*/ 86285 w 1773120"/>
              <a:gd name="connsiteY2" fmla="*/ 2859718 h 3181951"/>
              <a:gd name="connsiteX3" fmla="*/ 887796 w 1773120"/>
              <a:gd name="connsiteY3" fmla="*/ 3175807 h 3181951"/>
              <a:gd name="connsiteX4" fmla="*/ 1700596 w 1773120"/>
              <a:gd name="connsiteY4" fmla="*/ 2972607 h 3181951"/>
              <a:gd name="connsiteX5" fmla="*/ 1711885 w 1773120"/>
              <a:gd name="connsiteY5" fmla="*/ 1922741 h 3181951"/>
              <a:gd name="connsiteX6" fmla="*/ 1508685 w 1773120"/>
              <a:gd name="connsiteY6" fmla="*/ 1301852 h 3181951"/>
              <a:gd name="connsiteX7" fmla="*/ 1203885 w 1773120"/>
              <a:gd name="connsiteY7" fmla="*/ 285852 h 3181951"/>
              <a:gd name="connsiteX8" fmla="*/ 470107 w 1773120"/>
              <a:gd name="connsiteY8" fmla="*/ 3630 h 3181951"/>
              <a:gd name="connsiteX9" fmla="*/ 154019 w 1773120"/>
              <a:gd name="connsiteY9" fmla="*/ 161674 h 3181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3120" h="3181951">
                <a:moveTo>
                  <a:pt x="154019" y="161674"/>
                </a:moveTo>
                <a:cubicBezTo>
                  <a:pt x="80641" y="283970"/>
                  <a:pt x="41130" y="287733"/>
                  <a:pt x="29841" y="737407"/>
                </a:cubicBezTo>
                <a:cubicBezTo>
                  <a:pt x="18552" y="1187081"/>
                  <a:pt x="-56708" y="2453318"/>
                  <a:pt x="86285" y="2859718"/>
                </a:cubicBezTo>
                <a:cubicBezTo>
                  <a:pt x="229278" y="3266118"/>
                  <a:pt x="618744" y="3156992"/>
                  <a:pt x="887796" y="3175807"/>
                </a:cubicBezTo>
                <a:cubicBezTo>
                  <a:pt x="1156848" y="3194622"/>
                  <a:pt x="1563248" y="3181451"/>
                  <a:pt x="1700596" y="2972607"/>
                </a:cubicBezTo>
                <a:cubicBezTo>
                  <a:pt x="1837944" y="2763763"/>
                  <a:pt x="1743870" y="2201200"/>
                  <a:pt x="1711885" y="1922741"/>
                </a:cubicBezTo>
                <a:cubicBezTo>
                  <a:pt x="1679900" y="1644282"/>
                  <a:pt x="1593352" y="1574667"/>
                  <a:pt x="1508685" y="1301852"/>
                </a:cubicBezTo>
                <a:cubicBezTo>
                  <a:pt x="1424018" y="1029037"/>
                  <a:pt x="1376981" y="502222"/>
                  <a:pt x="1203885" y="285852"/>
                </a:cubicBezTo>
                <a:cubicBezTo>
                  <a:pt x="1030789" y="69482"/>
                  <a:pt x="645085" y="22445"/>
                  <a:pt x="470107" y="3630"/>
                </a:cubicBezTo>
                <a:cubicBezTo>
                  <a:pt x="295129" y="-15185"/>
                  <a:pt x="227397" y="39378"/>
                  <a:pt x="154019" y="161674"/>
                </a:cubicBezTo>
                <a:close/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文字方塊 113"/>
          <p:cNvSpPr txBox="1"/>
          <p:nvPr/>
        </p:nvSpPr>
        <p:spPr>
          <a:xfrm>
            <a:off x="5409882" y="1255554"/>
            <a:ext cx="1325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+mj-lt"/>
                <a:ea typeface="華康儷中黑" panose="020B0509000000000000" pitchFamily="49" charset="-120"/>
              </a:rPr>
              <a:t>Socket (Unity-specific format)</a:t>
            </a:r>
            <a:endParaRPr lang="zh-TW" altLang="en-US" sz="1400" dirty="0">
              <a:latin typeface="+mj-lt"/>
              <a:ea typeface="華康儷中黑" panose="020B0509000000000000" pitchFamily="49" charset="-12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6072523" y="4320635"/>
            <a:ext cx="1561403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+mj-lt"/>
                <a:ea typeface="華康儷中黑" panose="020B0509000000000000" pitchFamily="49" charset="-120"/>
              </a:rPr>
              <a:t>感</a:t>
            </a:r>
            <a:r>
              <a:rPr lang="zh-TW" altLang="en-US" sz="1400" dirty="0">
                <a:latin typeface="+mj-lt"/>
                <a:ea typeface="華康儷中黑" panose="020B0509000000000000" pitchFamily="49" charset="-120"/>
              </a:rPr>
              <a:t>測訊號分析與辨識模組</a:t>
            </a:r>
          </a:p>
        </p:txBody>
      </p:sp>
      <p:cxnSp>
        <p:nvCxnSpPr>
          <p:cNvPr id="57" name="直線接點 56"/>
          <p:cNvCxnSpPr/>
          <p:nvPr/>
        </p:nvCxnSpPr>
        <p:spPr>
          <a:xfrm>
            <a:off x="3095135" y="5396729"/>
            <a:ext cx="1137832" cy="38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" name="矩形 2049"/>
          <p:cNvSpPr/>
          <p:nvPr/>
        </p:nvSpPr>
        <p:spPr>
          <a:xfrm>
            <a:off x="6054247" y="5023875"/>
            <a:ext cx="1712169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zh-TW" sz="1400" dirty="0">
                <a:latin typeface="華康儷中黑" panose="020B0509000000000000" pitchFamily="49" charset="-120"/>
                <a:ea typeface="華康儷中黑" panose="020B0509000000000000" pitchFamily="49" charset="-120"/>
              </a:rPr>
              <a:t>穿戴式裝置之聯網架構與定位模組</a:t>
            </a:r>
            <a:endParaRPr lang="zh-TW" altLang="en-US" sz="1400" dirty="0">
              <a:latin typeface="華康儷中黑" panose="020B0509000000000000" pitchFamily="49" charset="-120"/>
              <a:ea typeface="華康儷中黑" panose="020B0509000000000000" pitchFamily="49" charset="-120"/>
            </a:endParaRPr>
          </a:p>
        </p:txBody>
      </p:sp>
      <p:cxnSp>
        <p:nvCxnSpPr>
          <p:cNvPr id="72" name="直線接點 71"/>
          <p:cNvCxnSpPr>
            <a:endCxn id="52" idx="1"/>
          </p:cNvCxnSpPr>
          <p:nvPr/>
        </p:nvCxnSpPr>
        <p:spPr>
          <a:xfrm>
            <a:off x="5170165" y="4582245"/>
            <a:ext cx="9023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>
            <a:endCxn id="2050" idx="1"/>
          </p:cNvCxnSpPr>
          <p:nvPr/>
        </p:nvCxnSpPr>
        <p:spPr>
          <a:xfrm flipV="1">
            <a:off x="5151889" y="5285485"/>
            <a:ext cx="902358" cy="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/>
          <p:cNvSpPr txBox="1"/>
          <p:nvPr/>
        </p:nvSpPr>
        <p:spPr>
          <a:xfrm>
            <a:off x="2536792" y="2529897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BLE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64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336550"/>
            <a:ext cx="7742237" cy="618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甜甜圈 29"/>
          <p:cNvSpPr/>
          <p:nvPr/>
        </p:nvSpPr>
        <p:spPr>
          <a:xfrm>
            <a:off x="2789859" y="3164875"/>
            <a:ext cx="160342" cy="190123"/>
          </a:xfrm>
          <a:prstGeom prst="donu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32" name="Picture 2" descr="C:\Users\Administrator\AppData\Local\Microsoft\Windows\Temporary Internet Files\Content.IE5\TKJWMO13\MC900212333[1].wmf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258" y="2837674"/>
            <a:ext cx="931545" cy="112745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588" y="2531688"/>
            <a:ext cx="768812" cy="90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484" y="3693680"/>
            <a:ext cx="130968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" name="直線接點 39"/>
          <p:cNvCxnSpPr/>
          <p:nvPr/>
        </p:nvCxnSpPr>
        <p:spPr>
          <a:xfrm flipV="1">
            <a:off x="2531061" y="3300154"/>
            <a:ext cx="338969" cy="6793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376" y="1077741"/>
            <a:ext cx="901592" cy="97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" name="直線接點 41"/>
          <p:cNvCxnSpPr/>
          <p:nvPr/>
        </p:nvCxnSpPr>
        <p:spPr>
          <a:xfrm flipH="1">
            <a:off x="2689919" y="2031679"/>
            <a:ext cx="14276" cy="6643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822816" y="1176141"/>
            <a:ext cx="136656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+mj-lt"/>
                <a:ea typeface="華康儷中黑" panose="020B0509000000000000" pitchFamily="49" charset="-120"/>
              </a:rPr>
              <a:t>加速計</a:t>
            </a:r>
            <a:r>
              <a:rPr lang="en-US" altLang="zh-TW" sz="1400" dirty="0" smtClean="0">
                <a:latin typeface="+mj-lt"/>
                <a:ea typeface="華康儷中黑" panose="020B0509000000000000" pitchFamily="49" charset="-120"/>
              </a:rPr>
              <a:t>+BLE </a:t>
            </a:r>
            <a:r>
              <a:rPr lang="en-US" altLang="zh-TW" sz="1400" dirty="0" err="1" smtClean="0">
                <a:latin typeface="+mj-lt"/>
                <a:ea typeface="華康儷中黑" panose="020B0509000000000000" pitchFamily="49" charset="-120"/>
              </a:rPr>
              <a:t>Shield+Arduino</a:t>
            </a:r>
            <a:endParaRPr lang="en-US" altLang="zh-TW" sz="1400" dirty="0" smtClean="0">
              <a:latin typeface="+mj-lt"/>
              <a:ea typeface="華康儷中黑" panose="020B0509000000000000" pitchFamily="49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1164501" y="3401555"/>
            <a:ext cx="136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latin typeface="+mj-lt"/>
                <a:ea typeface="華康儷中黑" panose="020B0509000000000000" pitchFamily="49" charset="-120"/>
              </a:rPr>
              <a:t>Rasperberry</a:t>
            </a:r>
            <a:r>
              <a:rPr lang="en-US" altLang="zh-TW" sz="1400" dirty="0" smtClean="0">
                <a:latin typeface="+mj-lt"/>
                <a:ea typeface="華康儷中黑" panose="020B0509000000000000" pitchFamily="49" charset="-120"/>
              </a:rPr>
              <a:t> Pi</a:t>
            </a:r>
            <a:endParaRPr lang="zh-TW" altLang="en-US" sz="1400" dirty="0">
              <a:latin typeface="+mj-lt"/>
              <a:ea typeface="華康儷中黑" panose="020B0509000000000000" pitchFamily="49" charset="-120"/>
            </a:endParaRPr>
          </a:p>
        </p:txBody>
      </p:sp>
      <p:sp>
        <p:nvSpPr>
          <p:cNvPr id="45" name="手繪多邊形 44"/>
          <p:cNvSpPr/>
          <p:nvPr/>
        </p:nvSpPr>
        <p:spPr>
          <a:xfrm>
            <a:off x="700836" y="718976"/>
            <a:ext cx="2924945" cy="4143437"/>
          </a:xfrm>
          <a:custGeom>
            <a:avLst/>
            <a:gdLst>
              <a:gd name="connsiteX0" fmla="*/ 46451 w 2924945"/>
              <a:gd name="connsiteY0" fmla="*/ 248627 h 4143437"/>
              <a:gd name="connsiteX1" fmla="*/ 23873 w 2924945"/>
              <a:gd name="connsiteY1" fmla="*/ 711472 h 4143437"/>
              <a:gd name="connsiteX2" fmla="*/ 69029 w 2924945"/>
              <a:gd name="connsiteY2" fmla="*/ 1693605 h 4143437"/>
              <a:gd name="connsiteX3" fmla="*/ 351251 w 2924945"/>
              <a:gd name="connsiteY3" fmla="*/ 2822494 h 4143437"/>
              <a:gd name="connsiteX4" fmla="*/ 464140 w 2924945"/>
              <a:gd name="connsiteY4" fmla="*/ 3849783 h 4143437"/>
              <a:gd name="connsiteX5" fmla="*/ 1028585 w 2924945"/>
              <a:gd name="connsiteY5" fmla="*/ 4143294 h 4143437"/>
              <a:gd name="connsiteX6" fmla="*/ 2247785 w 2924945"/>
              <a:gd name="connsiteY6" fmla="*/ 3883649 h 4143437"/>
              <a:gd name="connsiteX7" fmla="*/ 2507429 w 2924945"/>
              <a:gd name="connsiteY7" fmla="*/ 3522405 h 4143437"/>
              <a:gd name="connsiteX8" fmla="*/ 2891251 w 2924945"/>
              <a:gd name="connsiteY8" fmla="*/ 3025694 h 4143437"/>
              <a:gd name="connsiteX9" fmla="*/ 2879962 w 2924945"/>
              <a:gd name="connsiteY9" fmla="*/ 1975827 h 4143437"/>
              <a:gd name="connsiteX10" fmla="*/ 2665473 w 2924945"/>
              <a:gd name="connsiteY10" fmla="*/ 846938 h 4143437"/>
              <a:gd name="connsiteX11" fmla="*/ 2462273 w 2924945"/>
              <a:gd name="connsiteY11" fmla="*/ 101872 h 4143437"/>
              <a:gd name="connsiteX12" fmla="*/ 1604318 w 2924945"/>
              <a:gd name="connsiteY12" fmla="*/ 11560 h 4143437"/>
              <a:gd name="connsiteX13" fmla="*/ 543162 w 2924945"/>
              <a:gd name="connsiteY13" fmla="*/ 147027 h 4143437"/>
              <a:gd name="connsiteX14" fmla="*/ 46451 w 2924945"/>
              <a:gd name="connsiteY14" fmla="*/ 248627 h 414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24945" h="4143437">
                <a:moveTo>
                  <a:pt x="46451" y="248627"/>
                </a:moveTo>
                <a:cubicBezTo>
                  <a:pt x="-40097" y="342701"/>
                  <a:pt x="20110" y="470642"/>
                  <a:pt x="23873" y="711472"/>
                </a:cubicBezTo>
                <a:cubicBezTo>
                  <a:pt x="27636" y="952302"/>
                  <a:pt x="14466" y="1341768"/>
                  <a:pt x="69029" y="1693605"/>
                </a:cubicBezTo>
                <a:cubicBezTo>
                  <a:pt x="123592" y="2045442"/>
                  <a:pt x="285399" y="2463131"/>
                  <a:pt x="351251" y="2822494"/>
                </a:cubicBezTo>
                <a:cubicBezTo>
                  <a:pt x="417103" y="3181857"/>
                  <a:pt x="351251" y="3629650"/>
                  <a:pt x="464140" y="3849783"/>
                </a:cubicBezTo>
                <a:cubicBezTo>
                  <a:pt x="577029" y="4069916"/>
                  <a:pt x="731311" y="4137650"/>
                  <a:pt x="1028585" y="4143294"/>
                </a:cubicBezTo>
                <a:cubicBezTo>
                  <a:pt x="1325859" y="4148938"/>
                  <a:pt x="2001311" y="3987130"/>
                  <a:pt x="2247785" y="3883649"/>
                </a:cubicBezTo>
                <a:cubicBezTo>
                  <a:pt x="2494259" y="3780168"/>
                  <a:pt x="2400185" y="3665398"/>
                  <a:pt x="2507429" y="3522405"/>
                </a:cubicBezTo>
                <a:cubicBezTo>
                  <a:pt x="2614673" y="3379413"/>
                  <a:pt x="2829162" y="3283457"/>
                  <a:pt x="2891251" y="3025694"/>
                </a:cubicBezTo>
                <a:cubicBezTo>
                  <a:pt x="2953340" y="2767931"/>
                  <a:pt x="2917592" y="2338953"/>
                  <a:pt x="2879962" y="1975827"/>
                </a:cubicBezTo>
                <a:cubicBezTo>
                  <a:pt x="2842332" y="1612701"/>
                  <a:pt x="2735088" y="1159264"/>
                  <a:pt x="2665473" y="846938"/>
                </a:cubicBezTo>
                <a:cubicBezTo>
                  <a:pt x="2595858" y="534612"/>
                  <a:pt x="2639132" y="241102"/>
                  <a:pt x="2462273" y="101872"/>
                </a:cubicBezTo>
                <a:cubicBezTo>
                  <a:pt x="2285414" y="-37358"/>
                  <a:pt x="1924170" y="4034"/>
                  <a:pt x="1604318" y="11560"/>
                </a:cubicBezTo>
                <a:cubicBezTo>
                  <a:pt x="1284466" y="19086"/>
                  <a:pt x="804688" y="107516"/>
                  <a:pt x="543162" y="147027"/>
                </a:cubicBezTo>
                <a:cubicBezTo>
                  <a:pt x="281636" y="186538"/>
                  <a:pt x="132999" y="154553"/>
                  <a:pt x="46451" y="248627"/>
                </a:cubicBezTo>
                <a:close/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2697057" y="2695989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BLE</a:t>
            </a:r>
            <a:endParaRPr lang="zh-TW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511143" y="260648"/>
            <a:ext cx="378622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dirty="0"/>
              <a:t>WISE Coordinator </a:t>
            </a:r>
            <a:r>
              <a:rPr lang="zh-TW" altLang="en-US" dirty="0"/>
              <a:t>與</a:t>
            </a:r>
            <a:r>
              <a:rPr lang="en-US" altLang="zh-TW" dirty="0"/>
              <a:t>WISE Item</a:t>
            </a:r>
            <a:r>
              <a:rPr lang="zh-TW" altLang="en-US" dirty="0"/>
              <a:t>的連通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4430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BLE</a:t>
            </a:r>
            <a:r>
              <a:rPr lang="zh-TW" altLang="en-US" dirty="0" smtClean="0"/>
              <a:t>整合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WISE Coordinator </a:t>
            </a:r>
            <a:r>
              <a:rPr lang="zh-TW" altLang="en-US" sz="2800" dirty="0" smtClean="0"/>
              <a:t>與</a:t>
            </a:r>
            <a:r>
              <a:rPr lang="en-US" altLang="zh-TW" sz="2800" dirty="0" smtClean="0"/>
              <a:t>WISE Item</a:t>
            </a:r>
            <a:r>
              <a:rPr lang="zh-TW" altLang="en-US" sz="2800" dirty="0" smtClean="0"/>
              <a:t>的連通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二種方式</a:t>
            </a:r>
            <a:endParaRPr lang="en-US" altLang="zh-TW" sz="2400" dirty="0" smtClean="0"/>
          </a:p>
          <a:p>
            <a:pPr lvl="2"/>
            <a:r>
              <a:rPr lang="en-US" altLang="zh-TW" sz="2000" dirty="0" smtClean="0"/>
              <a:t>Android (Coordinator) &lt;-&gt; </a:t>
            </a:r>
            <a:r>
              <a:rPr lang="en-US" altLang="zh-TW" sz="2000" dirty="0"/>
              <a:t>Arduino +</a:t>
            </a:r>
            <a:r>
              <a:rPr lang="en-US" altLang="zh-TW" sz="2000" dirty="0" err="1"/>
              <a:t>Redbear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Shield (Item)</a:t>
            </a:r>
          </a:p>
          <a:p>
            <a:pPr lvl="2"/>
            <a:r>
              <a:rPr lang="en-US" altLang="zh-TW" sz="2000" dirty="0" err="1" smtClean="0"/>
              <a:t>RPI+eSense+Bluez</a:t>
            </a:r>
            <a:r>
              <a:rPr lang="en-US" altLang="zh-TW" sz="2000" dirty="0" smtClean="0"/>
              <a:t> (Coordinator) &lt;-&gt; Arduino +</a:t>
            </a:r>
            <a:r>
              <a:rPr lang="en-US" altLang="zh-TW" sz="2000" dirty="0" err="1" smtClean="0"/>
              <a:t>Redbear</a:t>
            </a:r>
            <a:r>
              <a:rPr lang="en-US" altLang="zh-TW" sz="2000" dirty="0" smtClean="0"/>
              <a:t> Shield (Item)</a:t>
            </a:r>
          </a:p>
          <a:p>
            <a:pPr lvl="1"/>
            <a:r>
              <a:rPr lang="zh-TW" altLang="en-US" sz="2400" dirty="0" smtClean="0"/>
              <a:t>影片</a:t>
            </a:r>
            <a:endParaRPr lang="en-US" altLang="zh-TW" sz="2400" dirty="0" smtClean="0">
              <a:hlinkClick r:id="rId2"/>
            </a:endParaRPr>
          </a:p>
          <a:p>
            <a:pPr lvl="2"/>
            <a:r>
              <a:rPr lang="en-US" altLang="zh-TW" sz="2000" dirty="0" smtClean="0">
                <a:hlinkClick r:id="rId2"/>
              </a:rPr>
              <a:t>https</a:t>
            </a:r>
            <a:r>
              <a:rPr lang="en-US" altLang="zh-TW" sz="2000" dirty="0">
                <a:hlinkClick r:id="rId2"/>
              </a:rPr>
              <a:t>://</a:t>
            </a:r>
            <a:r>
              <a:rPr lang="en-US" altLang="zh-TW" sz="2000" dirty="0" smtClean="0">
                <a:hlinkClick r:id="rId2"/>
              </a:rPr>
              <a:t>www.youtube.com/watch?v=MkYJxEKBqkM&amp;feature=youtu.be</a:t>
            </a:r>
            <a:endParaRPr lang="en-US" altLang="zh-TW" sz="2000" dirty="0" smtClean="0"/>
          </a:p>
          <a:p>
            <a:pPr lvl="1"/>
            <a:r>
              <a:rPr lang="zh-TW" altLang="en-US" sz="2400" dirty="0" smtClean="0"/>
              <a:t>還要完成的工作</a:t>
            </a:r>
            <a:endParaRPr lang="en-US" altLang="zh-TW" sz="2400" dirty="0" smtClean="0"/>
          </a:p>
          <a:p>
            <a:pPr lvl="2"/>
            <a:r>
              <a:rPr lang="en-US" altLang="zh-TW" sz="2000" dirty="0" smtClean="0"/>
              <a:t>Survey</a:t>
            </a:r>
            <a:r>
              <a:rPr lang="zh-TW" altLang="en-US" sz="2000" dirty="0" smtClean="0"/>
              <a:t>如何透過</a:t>
            </a:r>
            <a:r>
              <a:rPr lang="en-US" altLang="zh-TW" sz="2000" dirty="0" err="1" smtClean="0"/>
              <a:t>Java+Bluez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收</a:t>
            </a:r>
            <a:r>
              <a:rPr lang="en-US" altLang="zh-TW" sz="2000" dirty="0" smtClean="0"/>
              <a:t>/</a:t>
            </a:r>
            <a:r>
              <a:rPr lang="zh-TW" altLang="en-US" sz="2000" dirty="0" smtClean="0"/>
              <a:t>發 訊息 </a:t>
            </a:r>
            <a:r>
              <a:rPr lang="en-US" altLang="zh-TW" sz="2000" dirty="0" smtClean="0"/>
              <a:t>over BLE</a:t>
            </a:r>
          </a:p>
        </p:txBody>
      </p:sp>
    </p:spTree>
    <p:extLst>
      <p:ext uri="{BB962C8B-B14F-4D97-AF65-F5344CB8AC3E}">
        <p14:creationId xmlns:p14="http://schemas.microsoft.com/office/powerpoint/2010/main" val="106952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336550"/>
            <a:ext cx="7742237" cy="618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4283649" y="5265743"/>
            <a:ext cx="1244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HW: RPI B+</a:t>
            </a:r>
          </a:p>
          <a:p>
            <a:r>
              <a:rPr lang="en-US" altLang="zh-TW" dirty="0" smtClean="0"/>
              <a:t>VM: </a:t>
            </a:r>
            <a:r>
              <a:rPr lang="en-US" altLang="zh-TW" dirty="0" err="1" smtClean="0"/>
              <a:t>Erlang</a:t>
            </a:r>
            <a:endParaRPr lang="zh-TW" altLang="en-US" dirty="0"/>
          </a:p>
        </p:txBody>
      </p:sp>
      <p:pic>
        <p:nvPicPr>
          <p:cNvPr id="27" name="內容版面配置區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765" y="4133913"/>
            <a:ext cx="855095" cy="1152128"/>
          </a:xfrm>
          <a:prstGeom prst="rect">
            <a:avLst/>
          </a:prstGeom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193" y="3964893"/>
            <a:ext cx="1205707" cy="25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697322" y="208996"/>
            <a:ext cx="122982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MQ</a:t>
            </a:r>
            <a:r>
              <a:rPr lang="zh-TW" altLang="en-US" dirty="0" smtClean="0"/>
              <a:t>的選擇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305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新訊息交換核心的選擇</a:t>
            </a:r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2090767" y="1268760"/>
            <a:ext cx="53285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Scenario C: </a:t>
            </a:r>
            <a:r>
              <a:rPr lang="en-US" altLang="zh-TW" dirty="0" err="1"/>
              <a:t>Enqueuing</a:t>
            </a:r>
            <a:r>
              <a:rPr lang="en-US" altLang="zh-TW" dirty="0"/>
              <a:t> and </a:t>
            </a:r>
            <a:r>
              <a:rPr lang="en-US" altLang="zh-TW" dirty="0" err="1"/>
              <a:t>dequeuing</a:t>
            </a:r>
            <a:r>
              <a:rPr lang="en-US" altLang="zh-TW" dirty="0"/>
              <a:t> simultaneously 200,000 messages of 32 bytes each.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085" y="2348880"/>
            <a:ext cx="5753274" cy="3085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3890967" y="2708920"/>
            <a:ext cx="360040" cy="244827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141609" y="2701604"/>
            <a:ext cx="360040" cy="244827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378799" y="2708920"/>
            <a:ext cx="360040" cy="244827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730727" y="22768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(s)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075376" y="558924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CPU: Intel Core i3 @ 2.40 GHz</a:t>
            </a:r>
          </a:p>
          <a:p>
            <a:r>
              <a:rPr lang="en-US" altLang="zh-TW" dirty="0"/>
              <a:t>RAM: 4 Gb</a:t>
            </a:r>
          </a:p>
          <a:p>
            <a:r>
              <a:rPr lang="en-US" altLang="zh-TW" dirty="0"/>
              <a:t>OS: Windows 7 64 bits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925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新訊息交換核心的選擇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之前使用的</a:t>
            </a:r>
            <a:r>
              <a:rPr lang="zh-TW" altLang="en-US" sz="2400" dirty="0"/>
              <a:t>訊息交換核心</a:t>
            </a:r>
            <a:r>
              <a:rPr lang="en-US" altLang="zh-TW" sz="2400" dirty="0" err="1" smtClean="0"/>
              <a:t>ActiveMQ</a:t>
            </a:r>
            <a:r>
              <a:rPr lang="zh-TW" altLang="en-US" sz="2400" dirty="0" smtClean="0"/>
              <a:t>平台效能不彰，在</a:t>
            </a:r>
            <a:r>
              <a:rPr lang="en-US" altLang="zh-TW" sz="2400" dirty="0" smtClean="0"/>
              <a:t>RPI</a:t>
            </a:r>
            <a:r>
              <a:rPr lang="zh-TW" altLang="en-US" sz="2400" dirty="0" smtClean="0"/>
              <a:t>上平均一秒只能處理一個訊息</a:t>
            </a:r>
            <a:endParaRPr lang="en-US" altLang="zh-TW" sz="2400" dirty="0" smtClean="0"/>
          </a:p>
          <a:p>
            <a:r>
              <a:rPr lang="zh-TW" altLang="en-US" sz="2400" dirty="0" smtClean="0"/>
              <a:t>新訊息交換核心的選擇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在</a:t>
            </a:r>
            <a:r>
              <a:rPr lang="en-US" altLang="zh-TW" sz="2000" dirty="0" smtClean="0"/>
              <a:t>size</a:t>
            </a:r>
            <a:r>
              <a:rPr lang="zh-TW" altLang="en-US" sz="2000" dirty="0" smtClean="0"/>
              <a:t>小量大的交通量下以</a:t>
            </a:r>
            <a:r>
              <a:rPr lang="en-US" altLang="zh-TW" sz="2000" dirty="0" err="1" smtClean="0"/>
              <a:t>ZeroMQ</a:t>
            </a:r>
            <a:r>
              <a:rPr lang="zh-TW" altLang="en-US" sz="2000" dirty="0" smtClean="0"/>
              <a:t>的效能最好，但使用上有難度，原本無法編譯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目前已有一些初步成果，正在努力中</a:t>
            </a:r>
            <a:endParaRPr lang="en-US" altLang="zh-TW" sz="2000" dirty="0" smtClean="0"/>
          </a:p>
          <a:p>
            <a:pPr marL="914400" lvl="2" indent="0">
              <a:buNone/>
            </a:pPr>
            <a:endParaRPr lang="zh-TW" alt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77072"/>
            <a:ext cx="5860554" cy="2381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49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新訊息交換核心的選擇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Current Solution: </a:t>
            </a:r>
            <a:r>
              <a:rPr lang="en-US" altLang="zh-TW" dirty="0" err="1" smtClean="0"/>
              <a:t>RabbitMQ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目前採用效能其次的</a:t>
            </a:r>
            <a:r>
              <a:rPr lang="en-US" altLang="zh-TW" dirty="0" err="1" smtClean="0"/>
              <a:t>RabbitMQ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已完成置入</a:t>
            </a:r>
            <a:r>
              <a:rPr lang="en-US" altLang="zh-TW" dirty="0" smtClean="0"/>
              <a:t>RPI</a:t>
            </a:r>
            <a:r>
              <a:rPr lang="zh-TW" altLang="en-US" dirty="0" smtClean="0"/>
              <a:t>系統及</a:t>
            </a:r>
            <a:r>
              <a:rPr lang="en-US" altLang="zh-TW" dirty="0" smtClean="0"/>
              <a:t>Java/C#</a:t>
            </a:r>
            <a:r>
              <a:rPr lang="zh-TW" altLang="en-US" dirty="0" smtClean="0"/>
              <a:t>整合測試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198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653</Words>
  <Application>Microsoft Office PowerPoint</Application>
  <PresentationFormat>如螢幕大小 (4:3)</PresentationFormat>
  <Paragraphs>162</Paragraphs>
  <Slides>22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4" baseType="lpstr">
      <vt:lpstr>Office 佈景主題</vt:lpstr>
      <vt:lpstr>Equation</vt:lpstr>
      <vt:lpstr>子四進度報告</vt:lpstr>
      <vt:lpstr>主要進度</vt:lpstr>
      <vt:lpstr>PowerPoint 簡報</vt:lpstr>
      <vt:lpstr>PowerPoint 簡報</vt:lpstr>
      <vt:lpstr>BLE整合</vt:lpstr>
      <vt:lpstr>PowerPoint 簡報</vt:lpstr>
      <vt:lpstr>新訊息交換核心的選擇</vt:lpstr>
      <vt:lpstr>新訊息交換核心的選擇</vt:lpstr>
      <vt:lpstr>新訊息交換核心的選擇</vt:lpstr>
      <vt:lpstr>PowerPoint 簡報</vt:lpstr>
      <vt:lpstr>WISE Coordinator—RMQ—Unity 整合</vt:lpstr>
      <vt:lpstr>PowerPoint 簡報</vt:lpstr>
      <vt:lpstr>WISE Coordinator—RMQ—Unity 整合</vt:lpstr>
      <vt:lpstr>PowerPoint 簡報</vt:lpstr>
      <vt:lpstr>PowerPoint 簡報</vt:lpstr>
      <vt:lpstr>PowerPoint 簡報</vt:lpstr>
      <vt:lpstr>PowerPoint 簡報</vt:lpstr>
      <vt:lpstr>PowerPoint 簡報</vt:lpstr>
      <vt:lpstr>Backup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Administrator</dc:creator>
  <cp:lastModifiedBy>try</cp:lastModifiedBy>
  <cp:revision>182</cp:revision>
  <dcterms:created xsi:type="dcterms:W3CDTF">2014-10-28T05:02:18Z</dcterms:created>
  <dcterms:modified xsi:type="dcterms:W3CDTF">2014-12-23T02:48:30Z</dcterms:modified>
</cp:coreProperties>
</file>