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91" r:id="rId3"/>
    <p:sldId id="292" r:id="rId4"/>
    <p:sldId id="295" r:id="rId5"/>
    <p:sldId id="296" r:id="rId6"/>
    <p:sldId id="294" r:id="rId7"/>
    <p:sldId id="293" r:id="rId8"/>
    <p:sldId id="297" r:id="rId9"/>
    <p:sldId id="29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204" y="1122363"/>
            <a:ext cx="11759711" cy="23876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203" y="3602038"/>
            <a:ext cx="1175971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28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6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85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23" y="167726"/>
            <a:ext cx="11768504" cy="6627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23" y="1037492"/>
            <a:ext cx="11768504" cy="52402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3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68943"/>
            <a:ext cx="11849100" cy="6627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" y="1011115"/>
            <a:ext cx="5848350" cy="516584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11113"/>
            <a:ext cx="5848350" cy="51658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2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2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10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05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3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74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99" y="18256"/>
            <a:ext cx="12104077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8" y="730982"/>
            <a:ext cx="12104077" cy="554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AF9B0-A1C3-4B3B-9431-C05C2D471BF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65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xuhgRRqYsY?feature=oembe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F23DB6-BE3F-7D89-169B-0B0BFE95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정렬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66BFA5-5D2B-AD82-E6A8-20273128A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56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1F14F06-E16C-84E6-812A-C410DA86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정렬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8210E67-2986-7369-1953-7EB2458EC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ECECEC"/>
                </a:solidFill>
                <a:effectLst/>
                <a:latin typeface="-apple-system"/>
              </a:rPr>
              <a:t>정렬 </a:t>
            </a:r>
            <a:r>
              <a:rPr lang="en-US" altLang="ko-KR" b="0" i="0">
                <a:solidFill>
                  <a:srgbClr val="ECECEC"/>
                </a:solidFill>
                <a:effectLst/>
                <a:latin typeface="-apple-system"/>
              </a:rPr>
              <a:t>: </a:t>
            </a:r>
            <a:r>
              <a:rPr lang="ko-KR" altLang="en-US" b="0" i="0">
                <a:solidFill>
                  <a:srgbClr val="ECECEC"/>
                </a:solidFill>
                <a:effectLst/>
                <a:latin typeface="-apple-system"/>
              </a:rPr>
              <a:t>섞여 있는 데이터를 순서대로 나열하는 것</a:t>
            </a:r>
            <a:endParaRPr lang="en-US" altLang="ko-KR" b="0" i="0">
              <a:solidFill>
                <a:srgbClr val="ECECEC"/>
              </a:solidFill>
              <a:effectLst/>
              <a:latin typeface="-apple-system"/>
            </a:endParaRPr>
          </a:p>
          <a:p>
            <a:endParaRPr lang="en-US" altLang="ko-KR"/>
          </a:p>
          <a:p>
            <a:pPr lvl="1"/>
            <a:r>
              <a:rPr lang="ko-KR" altLang="en-US"/>
              <a:t>정렬하는 방법에 따라 성능</a:t>
            </a:r>
            <a:r>
              <a:rPr lang="en-US" altLang="ko-KR"/>
              <a:t>(</a:t>
            </a:r>
            <a:r>
              <a:rPr lang="ko-KR" altLang="en-US"/>
              <a:t>정렬 속도</a:t>
            </a:r>
            <a:r>
              <a:rPr lang="en-US" altLang="ko-KR"/>
              <a:t>)</a:t>
            </a:r>
            <a:r>
              <a:rPr lang="ko-KR" altLang="en-US"/>
              <a:t>이 크게 달라진다</a:t>
            </a:r>
            <a:endParaRPr lang="en-US" altLang="ko-KR"/>
          </a:p>
          <a:p>
            <a:pPr lvl="1"/>
            <a:r>
              <a:rPr lang="ko-KR" altLang="en-US"/>
              <a:t>성능이 좋을 수록 구현 방법이 어려워진다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9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0B4D5-8F1E-03CD-38BD-2540775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다음을 정렬 해 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F6638C-2E8E-78F7-6F1C-E5F607C5D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769A95-A1D5-B55D-F903-B6E87AB38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482" y="2090171"/>
            <a:ext cx="7935986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common/sorting.py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sort_test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array = [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9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7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  <a:t>TODO : array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A8C02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정렬해 보세요</a:t>
            </a:r>
            <a:b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A8C02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en-US" altLang="ko-KR" sz="1400">
                <a:solidFill>
                  <a:srgbClr val="A9B7C6"/>
                </a:solidFill>
                <a:latin typeface="Arial Unicode MS"/>
                <a:ea typeface="JetBrains Mono"/>
              </a:rPr>
              <a:t>array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__name__ ==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"__main__"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sort_test()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endParaRPr kumimoji="0" lang="ko-KR" altLang="ko-K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1E84E-CE5D-E25F-D2C4-54830B889CF7}"/>
              </a:ext>
            </a:extLst>
          </p:cNvPr>
          <p:cNvSpPr txBox="1"/>
          <p:nvPr/>
        </p:nvSpPr>
        <p:spPr>
          <a:xfrm>
            <a:off x="2015454" y="4940683"/>
            <a:ext cx="80390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D:\Project\WS\_venv\Scripts\python.exe D:/Project/WS/common/sorting.py</a:t>
            </a:r>
          </a:p>
          <a:p>
            <a:r>
              <a:rPr lang="ko-KR" altLang="en-US"/>
              <a:t>[1, 2, 3, 4, 5, 6, 7, 8, 9]</a:t>
            </a:r>
          </a:p>
          <a:p>
            <a:endParaRPr lang="ko-KR" altLang="en-US"/>
          </a:p>
          <a:p>
            <a:r>
              <a:rPr lang="ko-KR" altLang="en-US"/>
              <a:t>Process finished with exit code 0</a:t>
            </a:r>
          </a:p>
        </p:txBody>
      </p:sp>
    </p:spTree>
    <p:extLst>
      <p:ext uri="{BB962C8B-B14F-4D97-AF65-F5344CB8AC3E}">
        <p14:creationId xmlns:p14="http://schemas.microsoft.com/office/powerpoint/2010/main" val="288506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DC64A-FE6A-4F09-D607-5A60AEDA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시간 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1CFEA5-6616-4447-F386-A3B18565B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알고리즘 문제를 풀다 보면 문제에 대한 해답을 찾는 것이 가장 중요하다</a:t>
            </a:r>
            <a:r>
              <a:rPr lang="en-US" altLang="ko-KR"/>
              <a:t>.</a:t>
            </a:r>
          </a:p>
          <a:p>
            <a:r>
              <a:rPr lang="ko-KR" altLang="en-US"/>
              <a:t>그러나 그에 못지않게</a:t>
            </a:r>
            <a:r>
              <a:rPr lang="en-US" altLang="ko-KR"/>
              <a:t>, </a:t>
            </a:r>
            <a:r>
              <a:rPr lang="ko-KR" altLang="en-US"/>
              <a:t>효율적인 방법으로 문제를 해결을 했는지도 중요하다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효율적인 방법을 고민한다는 것은 시간 복잡도를 고민한다는 것과 같은 말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입력값의 변화에 따라 연산을 실행할 때</a:t>
            </a:r>
            <a:r>
              <a:rPr lang="en-US" altLang="ko-KR"/>
              <a:t>, </a:t>
            </a:r>
            <a:r>
              <a:rPr lang="ko-KR" altLang="en-US"/>
              <a:t>연산 횟수에 비해 시간이 얼마만큼 걸리는가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입력값이 커짐에 따라 증가하는 시간의 비율을 최소화한 알고리즘을 구성해야 한다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이런 고민을 시간 복잡도를 고려한다고 한다</a:t>
            </a:r>
            <a:endParaRPr lang="en-US" altLang="ko-KR"/>
          </a:p>
          <a:p>
            <a:pPr lvl="1"/>
            <a:r>
              <a:rPr lang="ko-KR" altLang="en-US"/>
              <a:t>그리고 이 시간 복잡도는 주로 빅</a:t>
            </a:r>
            <a:r>
              <a:rPr lang="en-US" altLang="ko-KR"/>
              <a:t>-</a:t>
            </a:r>
            <a:r>
              <a:rPr lang="ko-KR" altLang="en-US"/>
              <a:t>오 표기법을 사용해 나타낸다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79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4CDC3-2018-3E59-AAC1-5C84D4DD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시간 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B6F012-2370-F734-1B00-2D8AA4E74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O(1)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일정한 복잡도</a:t>
            </a:r>
            <a:r>
              <a:rPr lang="en-US" altLang="ko-KR"/>
              <a:t>(constant complexity)</a:t>
            </a:r>
          </a:p>
          <a:p>
            <a:pPr lvl="1"/>
            <a:r>
              <a:rPr lang="ko-KR" altLang="en-US"/>
              <a:t>입력값이 증가하더라도 시간이 늘어나지 않는다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r>
              <a:rPr lang="en-US" altLang="ko-KR"/>
              <a:t>O(log n) :</a:t>
            </a:r>
            <a:r>
              <a:rPr lang="ko-KR" altLang="en-US"/>
              <a:t> 로그 복잡도</a:t>
            </a:r>
            <a:r>
              <a:rPr lang="en-US" altLang="ko-KR"/>
              <a:t>(logarithmic complexity)</a:t>
            </a:r>
          </a:p>
          <a:p>
            <a:pPr lvl="1"/>
            <a:r>
              <a:rPr lang="en-US" altLang="ko-KR"/>
              <a:t>Big-O</a:t>
            </a:r>
            <a:r>
              <a:rPr lang="ko-KR" altLang="en-US"/>
              <a:t>표기법중 </a:t>
            </a:r>
            <a:r>
              <a:rPr lang="en-US" altLang="ko-KR"/>
              <a:t>O(1) </a:t>
            </a:r>
            <a:r>
              <a:rPr lang="ko-KR" altLang="en-US"/>
              <a:t>다음으로 빠른 시간 복잡도를 가진다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r>
              <a:rPr lang="en-US" altLang="ko-KR"/>
              <a:t>O(n) : </a:t>
            </a:r>
            <a:r>
              <a:rPr lang="ko-KR" altLang="en-US"/>
              <a:t>선형 복잡도</a:t>
            </a:r>
            <a:r>
              <a:rPr lang="en-US" altLang="ko-KR"/>
              <a:t>(linear complexity)</a:t>
            </a:r>
          </a:p>
          <a:p>
            <a:pPr lvl="1"/>
            <a:r>
              <a:rPr lang="ko-KR" altLang="en-US"/>
              <a:t>입력값이 증가함에 따라 시간 또한 같은 비율로 증가하는 것을 의미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r>
              <a:rPr lang="en-US" altLang="ko-KR"/>
              <a:t>O(n2)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차 복잡도</a:t>
            </a:r>
            <a:r>
              <a:rPr lang="en-US" altLang="ko-KR"/>
              <a:t>(quadratic complexity)</a:t>
            </a:r>
          </a:p>
          <a:p>
            <a:pPr lvl="1"/>
            <a:r>
              <a:rPr lang="ko-KR" altLang="en-US"/>
              <a:t>입력값이 증가함에 따라 시간이 </a:t>
            </a:r>
            <a:r>
              <a:rPr lang="en-US" altLang="ko-KR"/>
              <a:t>n</a:t>
            </a:r>
            <a:r>
              <a:rPr lang="ko-KR" altLang="en-US"/>
              <a:t>의 제곱수의 비율로 증가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O(2n)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기하급수적 복잡도</a:t>
            </a:r>
            <a:r>
              <a:rPr lang="en-US" altLang="ko-KR"/>
              <a:t>(exponential complexity)</a:t>
            </a:r>
          </a:p>
          <a:p>
            <a:pPr lvl="1"/>
            <a:r>
              <a:rPr lang="ko-KR" altLang="en-US"/>
              <a:t>가장 느린 시간 복잡도를 가진다</a:t>
            </a:r>
            <a:endParaRPr lang="en-US" altLang="ko-KR"/>
          </a:p>
        </p:txBody>
      </p:sp>
      <p:pic>
        <p:nvPicPr>
          <p:cNvPr id="2050" name="Picture 2" descr="Big-O Complexity Chart">
            <a:extLst>
              <a:ext uri="{FF2B5EF4-FFF2-40B4-BE49-F238E27FC236}">
                <a16:creationId xmlns:a16="http://schemas.microsoft.com/office/drawing/2014/main" id="{5C93743E-06F1-0023-1981-DB959452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645" y="243226"/>
            <a:ext cx="4758750" cy="318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7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F96B4-76C9-9BD2-274E-E61B9CBC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정렬 알고리즘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4341B-50D9-6D18-E612-6AA766A6F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b="1" i="0">
                <a:solidFill>
                  <a:srgbClr val="ECECEC"/>
                </a:solidFill>
                <a:effectLst/>
                <a:latin typeface="-apple-system"/>
              </a:rPr>
              <a:t>O(n²)</a:t>
            </a:r>
            <a:r>
              <a:rPr lang="ko-KR" altLang="en-US" b="1" i="0">
                <a:solidFill>
                  <a:srgbClr val="ECECEC"/>
                </a:solidFill>
                <a:effectLst/>
                <a:latin typeface="-apple-system"/>
              </a:rPr>
              <a:t>의 시간 복잡도</a:t>
            </a:r>
            <a:endParaRPr lang="en-US" altLang="ko-KR" i="0">
              <a:solidFill>
                <a:srgbClr val="ECECEC"/>
              </a:solidFill>
              <a:effectLst/>
              <a:latin typeface="-apple-system"/>
            </a:endParaRPr>
          </a:p>
          <a:p>
            <a:pPr lvl="1"/>
            <a:r>
              <a:rPr lang="ko-KR" altLang="en-US" b="0" i="0">
                <a:solidFill>
                  <a:srgbClr val="ECECEC"/>
                </a:solidFill>
                <a:effectLst/>
                <a:latin typeface="-apple-system"/>
              </a:rPr>
              <a:t>버블 정렬</a:t>
            </a:r>
            <a:r>
              <a:rPr lang="en-US" altLang="ko-KR" b="0" i="0">
                <a:solidFill>
                  <a:srgbClr val="ECECEC"/>
                </a:solidFill>
                <a:effectLst/>
                <a:latin typeface="-apple-system"/>
              </a:rPr>
              <a:t>(Bubble Sort)</a:t>
            </a:r>
          </a:p>
          <a:p>
            <a:pPr lvl="1"/>
            <a:r>
              <a:rPr lang="ko-KR" altLang="en-US" b="0" i="0">
                <a:solidFill>
                  <a:srgbClr val="ECECEC"/>
                </a:solidFill>
                <a:effectLst/>
                <a:latin typeface="-apple-system"/>
              </a:rPr>
              <a:t>선택 정렬</a:t>
            </a:r>
            <a:r>
              <a:rPr lang="en-US" altLang="ko-KR" b="0" i="0">
                <a:solidFill>
                  <a:srgbClr val="ECECEC"/>
                </a:solidFill>
                <a:effectLst/>
                <a:latin typeface="-apple-system"/>
              </a:rPr>
              <a:t>(Selection Sort)</a:t>
            </a:r>
          </a:p>
          <a:p>
            <a:pPr lvl="1"/>
            <a:r>
              <a:rPr lang="ko-KR" altLang="en-US" b="0" i="0">
                <a:solidFill>
                  <a:srgbClr val="ECECEC"/>
                </a:solidFill>
                <a:effectLst/>
                <a:latin typeface="-apple-system"/>
              </a:rPr>
              <a:t>삽입 정렬</a:t>
            </a:r>
            <a:r>
              <a:rPr lang="en-US" altLang="ko-KR" b="0" i="0">
                <a:solidFill>
                  <a:srgbClr val="ECECEC"/>
                </a:solidFill>
                <a:effectLst/>
                <a:latin typeface="-apple-system"/>
              </a:rPr>
              <a:t>(Insertion Sort)</a:t>
            </a:r>
          </a:p>
          <a:p>
            <a:pPr lvl="1"/>
            <a:endParaRPr lang="en-US" altLang="ko-KR" b="0" i="0">
              <a:solidFill>
                <a:srgbClr val="ECECEC"/>
              </a:solidFill>
              <a:effectLst/>
              <a:latin typeface="-apple-system"/>
            </a:endParaRPr>
          </a:p>
          <a:p>
            <a:pPr algn="l"/>
            <a:r>
              <a:rPr lang="en-US" altLang="ko-KR" b="1" i="0">
                <a:solidFill>
                  <a:srgbClr val="ECECEC"/>
                </a:solidFill>
                <a:effectLst/>
                <a:latin typeface="-apple-system"/>
              </a:rPr>
              <a:t>O(n log n)</a:t>
            </a:r>
            <a:r>
              <a:rPr lang="ko-KR" altLang="en-US" b="1" i="0">
                <a:solidFill>
                  <a:srgbClr val="ECECEC"/>
                </a:solidFill>
                <a:effectLst/>
                <a:latin typeface="-apple-system"/>
              </a:rPr>
              <a:t>의 시간 복잡도</a:t>
            </a:r>
          </a:p>
          <a:p>
            <a:pPr lvl="1"/>
            <a:r>
              <a:rPr lang="ko-KR" altLang="en-US" b="0" i="0">
                <a:solidFill>
                  <a:srgbClr val="ECECEC"/>
                </a:solidFill>
                <a:effectLst/>
                <a:latin typeface="-apple-system"/>
              </a:rPr>
              <a:t>병합 정렬</a:t>
            </a:r>
            <a:r>
              <a:rPr lang="en-US" altLang="ko-KR" b="0" i="0">
                <a:solidFill>
                  <a:srgbClr val="ECECEC"/>
                </a:solidFill>
                <a:effectLst/>
                <a:latin typeface="-apple-system"/>
              </a:rPr>
              <a:t>(Merge Sort)</a:t>
            </a:r>
          </a:p>
          <a:p>
            <a:pPr lvl="1"/>
            <a:r>
              <a:rPr lang="ko-KR" altLang="en-US" b="0" i="0">
                <a:solidFill>
                  <a:srgbClr val="ECECEC"/>
                </a:solidFill>
                <a:effectLst/>
                <a:latin typeface="-apple-system"/>
              </a:rPr>
              <a:t>퀵 정렬</a:t>
            </a:r>
            <a:r>
              <a:rPr lang="en-US" altLang="ko-KR" b="0" i="0">
                <a:solidFill>
                  <a:srgbClr val="ECECEC"/>
                </a:solidFill>
                <a:effectLst/>
                <a:latin typeface="-apple-system"/>
              </a:rPr>
              <a:t>(Quick Sort)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6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EF59F-CE01-4CAE-1397-AFE04156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버블 정렬</a:t>
            </a:r>
          </a:p>
        </p:txBody>
      </p:sp>
      <p:pic>
        <p:nvPicPr>
          <p:cNvPr id="4" name="온라인 미디어 3" title="[코들리] 알고리즘 - 버블정렬">
            <a:hlinkClick r:id="" action="ppaction://media"/>
            <a:extLst>
              <a:ext uri="{FF2B5EF4-FFF2-40B4-BE49-F238E27FC236}">
                <a16:creationId xmlns:a16="http://schemas.microsoft.com/office/drawing/2014/main" id="{5FF7BC9F-170E-0EA8-E25E-AB577D289B0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50975" y="1038225"/>
            <a:ext cx="9272588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3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F0411-9AA7-0BA9-0DE5-C0FFF0BF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510DE-DE90-6DDE-FF8A-9AEF3622C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808E8E-E683-61DF-6CD4-88695897B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6" t="16881" r="5933" b="8461"/>
          <a:stretch/>
        </p:blipFill>
        <p:spPr>
          <a:xfrm>
            <a:off x="2169952" y="1387734"/>
            <a:ext cx="7852096" cy="512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3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9B5B0-C74D-6307-6313-B062DF31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버블정렬 구현하기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9B31F-0E67-DEC6-985A-76E06C78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겁내지 말자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E19A652-B166-EBA5-D9FB-9357FCE3E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350" y="1241553"/>
            <a:ext cx="6820249" cy="48320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</a:rPr>
              <a:t># common/sorting.py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ea typeface="JetBrains Mono"/>
              </a:rPr>
              <a:t>bubble_sort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(array):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n 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ea typeface="JetBrains Mono"/>
              </a:rPr>
              <a:t>len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(array)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range1 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ea typeface="JetBrains Mono"/>
              </a:rPr>
              <a:t>range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(n-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i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in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range1: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range2 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ea typeface="JetBrains Mono"/>
              </a:rPr>
              <a:t>range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(n - i -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j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in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range2: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    cmp1 = array[j]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    cmp2 = array[j +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]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cmp1 &gt; cmp2: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array[j]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array[j +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] = array[j +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]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array[j]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ea typeface="JetBrains Mono"/>
              </a:rPr>
              <a:t>print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(array)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__name__ ==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JetBrains Mono"/>
              </a:rPr>
              <a:t>"__main__"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</a:rPr>
              <a:t># sort_test()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arr = [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9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8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7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6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]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ea typeface="JetBrains Mono"/>
              </a:rPr>
              <a:t>print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JetBrains Mono"/>
              </a:rPr>
              <a:t>"before: 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arr)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bubble_sort(arr)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ea typeface="JetBrains Mono"/>
              </a:rPr>
              <a:t>print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JetBrains Mono"/>
              </a:rPr>
              <a:t>"after:"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arr)</a:t>
            </a:r>
            <a:endParaRPr kumimoji="0" lang="ko-KR" altLang="ko-K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54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20_FastAPI_API생성연습_프로젝트추가</Template>
  <TotalTime>3016</TotalTime>
  <Words>564</Words>
  <Application>Microsoft Office PowerPoint</Application>
  <PresentationFormat>와이드스크린</PresentationFormat>
  <Paragraphs>50</Paragraphs>
  <Slides>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-apple-system</vt:lpstr>
      <vt:lpstr>Arial Unicode MS</vt:lpstr>
      <vt:lpstr>맑은 고딕</vt:lpstr>
      <vt:lpstr>Arial</vt:lpstr>
      <vt:lpstr>Calibri</vt:lpstr>
      <vt:lpstr>Calibri Light</vt:lpstr>
      <vt:lpstr>Consolas</vt:lpstr>
      <vt:lpstr>Office 테마</vt:lpstr>
      <vt:lpstr>정렬</vt:lpstr>
      <vt:lpstr>정렬</vt:lpstr>
      <vt:lpstr>다음을 정렬 해 보자</vt:lpstr>
      <vt:lpstr>시간 복잡도</vt:lpstr>
      <vt:lpstr>시간 복잡도</vt:lpstr>
      <vt:lpstr>정렬 알고리즘 종류</vt:lpstr>
      <vt:lpstr>버블 정렬</vt:lpstr>
      <vt:lpstr>PowerPoint 프레젠테이션</vt:lpstr>
      <vt:lpstr>버블정렬 구현하기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입력과 출력</dc:title>
  <dc:creator>percussive</dc:creator>
  <cp:lastModifiedBy>percussive</cp:lastModifiedBy>
  <cp:revision>30</cp:revision>
  <dcterms:created xsi:type="dcterms:W3CDTF">2022-06-29T07:42:51Z</dcterms:created>
  <dcterms:modified xsi:type="dcterms:W3CDTF">2023-02-21T08:31:02Z</dcterms:modified>
</cp:coreProperties>
</file>