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3" r:id="rId4"/>
    <p:sldId id="27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2" r:id="rId18"/>
    <p:sldId id="274" r:id="rId19"/>
    <p:sldId id="277" r:id="rId20"/>
    <p:sldId id="278" r:id="rId21"/>
    <p:sldId id="275" r:id="rId22"/>
    <p:sldId id="276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04" y="1122363"/>
            <a:ext cx="11759711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203" y="3602038"/>
            <a:ext cx="1175971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28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6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5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23" y="167726"/>
            <a:ext cx="11768504" cy="6627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037492"/>
            <a:ext cx="11768504" cy="52402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68943"/>
            <a:ext cx="11849100" cy="6627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" y="1011115"/>
            <a:ext cx="5848350" cy="51658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11113"/>
            <a:ext cx="5848350" cy="51658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2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0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05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3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9B0-A1C3-4B3B-9431-C05C2D471BF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4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99" y="18256"/>
            <a:ext cx="12104077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8" y="730982"/>
            <a:ext cx="12104077" cy="554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AF9B0-A1C3-4B3B-9431-C05C2D471BF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0877-77A3-4D36-97CF-AC4DF7416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65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F23DB6-BE3F-7D89-169B-0B0BFE95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66BFA5-5D2B-AD82-E6A8-20273128A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56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3D93E-7244-0153-6732-85203D1E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user_info </a:t>
            </a:r>
            <a:r>
              <a:rPr lang="ko-KR" altLang="en-US"/>
              <a:t>테이블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E2989-3F8F-C7D6-BEAE-0FD926421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Peroperties </a:t>
            </a:r>
            <a:r>
              <a:rPr lang="ko-KR" altLang="en-US"/>
              <a:t>를 눌러서 테이블 형태를 확인하자</a:t>
            </a:r>
            <a:endParaRPr lang="en-US" altLang="ko-KR"/>
          </a:p>
          <a:p>
            <a:r>
              <a:rPr lang="ko-KR" altLang="en-US"/>
              <a:t>각 열</a:t>
            </a:r>
            <a:r>
              <a:rPr lang="en-US" altLang="ko-KR"/>
              <a:t>(column) </a:t>
            </a:r>
            <a:r>
              <a:rPr lang="ko-KR" altLang="en-US"/>
              <a:t>에 대한 속성값을 알 수 있다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397262-D323-BA10-649E-D351AD7E6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054" y="2181136"/>
            <a:ext cx="6325892" cy="36736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12B4DEB-8599-5E5F-FD6E-F2A047AECB1D}"/>
              </a:ext>
            </a:extLst>
          </p:cNvPr>
          <p:cNvSpPr/>
          <p:nvPr/>
        </p:nvSpPr>
        <p:spPr>
          <a:xfrm>
            <a:off x="4538421" y="2561096"/>
            <a:ext cx="1557579" cy="461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54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A6A3A-FB0A-5F21-4705-B4BFDD5E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C2B53-3F39-BB38-5A75-5B5CD26C4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새로운 테이블을 생성 해 보자</a:t>
            </a:r>
            <a:endParaRPr lang="en-US" altLang="ko-KR"/>
          </a:p>
          <a:p>
            <a:r>
              <a:rPr lang="en-US" altLang="ko-KR"/>
              <a:t>Databases -&gt; Study -&gt; Schemas -&gt; Public -&gt; Tables </a:t>
            </a:r>
            <a:r>
              <a:rPr lang="ko-KR" altLang="en-US"/>
              <a:t>에서 마우스 우클릭 </a:t>
            </a:r>
            <a:r>
              <a:rPr lang="en-US" altLang="ko-KR"/>
              <a:t>-&gt; Create New Table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670C3C-1BA5-7C4F-FB83-D4488EF21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055" y="2181136"/>
            <a:ext cx="6325892" cy="36736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4ECFD33-85B3-1F3D-4C32-649042E26D54}"/>
              </a:ext>
            </a:extLst>
          </p:cNvPr>
          <p:cNvSpPr/>
          <p:nvPr/>
        </p:nvSpPr>
        <p:spPr>
          <a:xfrm>
            <a:off x="3122909" y="3134533"/>
            <a:ext cx="1557579" cy="8834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16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2C672-DE3A-1889-2B67-FD775F19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F6FAC-49A4-9585-B42E-613C6B93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테이블 명 작성 </a:t>
            </a:r>
            <a:r>
              <a:rPr lang="en-US" altLang="ko-KR"/>
              <a:t>-&gt; reservation</a:t>
            </a:r>
          </a:p>
          <a:p>
            <a:r>
              <a:rPr lang="ko-KR" altLang="en-US"/>
              <a:t>새 </a:t>
            </a:r>
            <a:r>
              <a:rPr lang="en-US" altLang="ko-KR"/>
              <a:t>column </a:t>
            </a:r>
            <a:r>
              <a:rPr lang="ko-KR" altLang="en-US"/>
              <a:t>추가하기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416140-FCBD-F449-B8DD-ECB723EA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052" y="2181137"/>
            <a:ext cx="6325891" cy="36735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73C939A-7BDC-B4D2-363F-617A19E6F91A}"/>
              </a:ext>
            </a:extLst>
          </p:cNvPr>
          <p:cNvSpPr/>
          <p:nvPr/>
        </p:nvSpPr>
        <p:spPr>
          <a:xfrm>
            <a:off x="7326825" y="5501898"/>
            <a:ext cx="1557579" cy="286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452AB2-C870-99E7-2A22-547A5A97F593}"/>
              </a:ext>
            </a:extLst>
          </p:cNvPr>
          <p:cNvSpPr/>
          <p:nvPr/>
        </p:nvSpPr>
        <p:spPr>
          <a:xfrm>
            <a:off x="4716652" y="2856853"/>
            <a:ext cx="1557579" cy="286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20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E8A8D-3E70-6E37-D4C2-C298873B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id,</a:t>
            </a:r>
            <a:r>
              <a:rPr lang="ko-KR" altLang="en-US"/>
              <a:t> </a:t>
            </a:r>
            <a:r>
              <a:rPr lang="en-US" altLang="ko-KR"/>
              <a:t>serial,</a:t>
            </a:r>
            <a:r>
              <a:rPr lang="ko-KR" altLang="en-US"/>
              <a:t> </a:t>
            </a:r>
            <a:r>
              <a:rPr lang="en-US" altLang="ko-KR"/>
              <a:t>not null</a:t>
            </a:r>
          </a:p>
          <a:p>
            <a:r>
              <a:rPr lang="en-US" altLang="ko-KR"/>
              <a:t>name, varchar, not null</a:t>
            </a:r>
          </a:p>
          <a:p>
            <a:r>
              <a:rPr lang="en-US" altLang="ko-KR"/>
              <a:t>reserveDate, timestapmptz, not null, now()</a:t>
            </a:r>
          </a:p>
          <a:p>
            <a:r>
              <a:rPr lang="en-US" altLang="ko-KR"/>
              <a:t>roomNum, int, not null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CAB6FB-3CBD-668D-C9D5-098ACCCF6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431" y="2665459"/>
            <a:ext cx="6325891" cy="36735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7D60AA4-BBE6-54B3-F3F8-AE7A2C80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생성하기</a:t>
            </a:r>
          </a:p>
        </p:txBody>
      </p:sp>
    </p:spTree>
    <p:extLst>
      <p:ext uri="{BB962C8B-B14F-4D97-AF65-F5344CB8AC3E}">
        <p14:creationId xmlns:p14="http://schemas.microsoft.com/office/powerpoint/2010/main" val="399646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074FC-FE27-F951-D751-C89D3AC5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C19DD-DD04-C3E7-F2EC-F89961D94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 미리보기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59FF55-DD4F-63EF-8937-0946DFBF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052" y="2181137"/>
            <a:ext cx="6325890" cy="36735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A45F16-5224-731F-E9E2-7822C17F1E5C}"/>
              </a:ext>
            </a:extLst>
          </p:cNvPr>
          <p:cNvSpPr/>
          <p:nvPr/>
        </p:nvSpPr>
        <p:spPr>
          <a:xfrm>
            <a:off x="5479943" y="4472551"/>
            <a:ext cx="746501" cy="286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7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21DEC-EC17-B8FF-8335-F3346374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B5766-9F4A-E015-8457-A7246226B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row</a:t>
            </a:r>
            <a:r>
              <a:rPr lang="ko-KR" altLang="en-US"/>
              <a:t>를 추가하여 보자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A29670-A509-CB38-E7F3-E9402C0F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053" y="2181136"/>
            <a:ext cx="6325890" cy="36735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97D18E-6F18-B348-72CE-5004BCB47F33}"/>
              </a:ext>
            </a:extLst>
          </p:cNvPr>
          <p:cNvSpPr/>
          <p:nvPr/>
        </p:nvSpPr>
        <p:spPr>
          <a:xfrm>
            <a:off x="6080017" y="5394701"/>
            <a:ext cx="746501" cy="286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722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A7750-C1E3-8918-BDF2-962F025D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3DF68-7FA5-D9F9-5553-F301CA46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 생성 완료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C1B4AC-C7CE-5BF4-35E0-999778EE3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053" y="2181135"/>
            <a:ext cx="6325890" cy="36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19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C71A8-F9B2-037C-AFC1-FED8F6B3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93E09-F5C7-BFAD-F5A7-20E75046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Structured Query Language</a:t>
            </a:r>
          </a:p>
          <a:p>
            <a:r>
              <a:rPr lang="ko-KR" altLang="en-US"/>
              <a:t>데이터베이스에서 데이터를 정의</a:t>
            </a:r>
            <a:r>
              <a:rPr lang="en-US" altLang="ko-KR"/>
              <a:t>, </a:t>
            </a:r>
            <a:r>
              <a:rPr lang="ko-KR" altLang="en-US"/>
              <a:t>조작</a:t>
            </a:r>
            <a:r>
              <a:rPr lang="en-US" altLang="ko-KR"/>
              <a:t>, </a:t>
            </a:r>
            <a:r>
              <a:rPr lang="ko-KR" altLang="en-US"/>
              <a:t>제어하기 위해 사용하는 언어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크게 세 가지로 구분 가능하다</a:t>
            </a:r>
            <a:endParaRPr lang="en-US" altLang="ko-KR"/>
          </a:p>
          <a:p>
            <a:pPr lvl="1"/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93C703F-6743-6FF3-20BA-186B71C80938}"/>
              </a:ext>
            </a:extLst>
          </p:cNvPr>
          <p:cNvGraphicFramePr>
            <a:graphicFrameLocks noGrp="1"/>
          </p:cNvGraphicFramePr>
          <p:nvPr/>
        </p:nvGraphicFramePr>
        <p:xfrm>
          <a:off x="1657674" y="2885555"/>
          <a:ext cx="8876653" cy="2021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8453">
                  <a:extLst>
                    <a:ext uri="{9D8B030D-6E8A-4147-A177-3AD203B41FA5}">
                      <a16:colId xmlns:a16="http://schemas.microsoft.com/office/drawing/2014/main" val="2296612966"/>
                    </a:ext>
                  </a:extLst>
                </a:gridCol>
                <a:gridCol w="5118102">
                  <a:extLst>
                    <a:ext uri="{9D8B030D-6E8A-4147-A177-3AD203B41FA5}">
                      <a16:colId xmlns:a16="http://schemas.microsoft.com/office/drawing/2014/main" val="1444489186"/>
                    </a:ext>
                  </a:extLst>
                </a:gridCol>
                <a:gridCol w="2530098">
                  <a:extLst>
                    <a:ext uri="{9D8B030D-6E8A-4147-A177-3AD203B41FA5}">
                      <a16:colId xmlns:a16="http://schemas.microsoft.com/office/drawing/2014/main" val="1109890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주요 명령어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80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DDL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DB</a:t>
                      </a:r>
                      <a:r>
                        <a:rPr lang="ko-KR" altLang="en-US"/>
                        <a:t>나 테이블등을 생성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삭제하거나 구조를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CREATE, ALTER, DROP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51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DML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DB</a:t>
                      </a:r>
                      <a:r>
                        <a:rPr lang="ko-KR" altLang="en-US"/>
                        <a:t>에 저장된 데이터를 처리하거나 조회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검색하기 위한 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INSERT, UPDATE, </a:t>
                      </a:r>
                    </a:p>
                    <a:p>
                      <a:pPr latinLnBrk="1"/>
                      <a:r>
                        <a:rPr lang="en-US" altLang="ko-KR"/>
                        <a:t>DELETE, SELECT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DCL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DB</a:t>
                      </a:r>
                      <a:r>
                        <a:rPr lang="ko-KR" altLang="en-US"/>
                        <a:t>에 저장된 데이터를 관리하기 위하여 보안성 및 무결성을 제어하는 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GRANT, REVOKE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604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327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41B70-FF5B-D840-E12B-90693555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CREATE </a:t>
            </a:r>
            <a:r>
              <a:rPr lang="ko-KR" altLang="en-US"/>
              <a:t>문법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제약 조건</a:t>
            </a:r>
            <a:endParaRPr lang="en-US" altLang="ko-KR"/>
          </a:p>
          <a:p>
            <a:pPr lvl="1"/>
            <a:r>
              <a:rPr lang="en-US" altLang="ko-KR"/>
              <a:t>Not Null : Null</a:t>
            </a:r>
            <a:r>
              <a:rPr lang="ko-KR" altLang="en-US"/>
              <a:t> 값을 사용 못함</a:t>
            </a:r>
            <a:endParaRPr lang="en-US" altLang="ko-KR"/>
          </a:p>
          <a:p>
            <a:pPr lvl="1"/>
            <a:r>
              <a:rPr lang="en-US" altLang="ko-KR"/>
              <a:t>Unique : </a:t>
            </a:r>
            <a:r>
              <a:rPr lang="ko-KR" altLang="en-US"/>
              <a:t>값이 유일해야 함</a:t>
            </a:r>
            <a:endParaRPr lang="en-US" altLang="ko-KR"/>
          </a:p>
          <a:p>
            <a:pPr lvl="1"/>
            <a:r>
              <a:rPr lang="en-US" altLang="ko-KR"/>
              <a:t>Primary Key : </a:t>
            </a:r>
            <a:r>
              <a:rPr lang="ko-KR" altLang="en-US"/>
              <a:t>테이블에서 가장 대표적인 값</a:t>
            </a:r>
            <a:r>
              <a:rPr lang="en-US" altLang="ko-KR"/>
              <a:t>. Not Null </a:t>
            </a:r>
            <a:r>
              <a:rPr lang="ko-KR" altLang="en-US"/>
              <a:t>과 </a:t>
            </a:r>
            <a:r>
              <a:rPr lang="en-US" altLang="ko-KR"/>
              <a:t>Unique </a:t>
            </a:r>
            <a:r>
              <a:rPr lang="ko-KR" altLang="en-US"/>
              <a:t>둘 다 가짐</a:t>
            </a:r>
            <a:endParaRPr lang="en-US" altLang="ko-KR"/>
          </a:p>
          <a:p>
            <a:pPr lvl="1"/>
            <a:r>
              <a:rPr lang="en-US" altLang="ko-KR"/>
              <a:t>Foreign Key : </a:t>
            </a:r>
            <a:r>
              <a:rPr lang="ko-KR" altLang="en-US"/>
              <a:t>다른 테이블에 의존되어 참조하는 값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Default : </a:t>
            </a:r>
            <a:r>
              <a:rPr lang="ko-KR" altLang="en-US"/>
              <a:t>기본 값</a:t>
            </a:r>
            <a:endParaRPr lang="en-US" altLang="ko-KR"/>
          </a:p>
          <a:p>
            <a:pPr marL="457200" lvl="1" indent="0">
              <a:buNone/>
            </a:pP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32F490-88AB-A558-D67E-88BCDB4BFE8C}"/>
              </a:ext>
            </a:extLst>
          </p:cNvPr>
          <p:cNvSpPr/>
          <p:nvPr/>
        </p:nvSpPr>
        <p:spPr>
          <a:xfrm>
            <a:off x="3047031" y="1565330"/>
            <a:ext cx="6097938" cy="1937288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CREATE</a:t>
            </a:r>
            <a:r>
              <a:rPr lang="ko-KR" altLang="en-US"/>
              <a:t> </a:t>
            </a:r>
            <a:r>
              <a:rPr lang="en-US" altLang="ko-KR"/>
              <a:t>TABLE </a:t>
            </a:r>
            <a:r>
              <a:rPr lang="ko-KR" altLang="en-US">
                <a:solidFill>
                  <a:srgbClr val="FF0000"/>
                </a:solidFill>
              </a:rPr>
              <a:t>테이블이름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/>
              <a:t>(</a:t>
            </a:r>
          </a:p>
          <a:p>
            <a:r>
              <a:rPr lang="en-US" altLang="ko-KR"/>
              <a:t>	</a:t>
            </a:r>
            <a:r>
              <a:rPr lang="ko-KR" altLang="en-US">
                <a:solidFill>
                  <a:srgbClr val="FF0000"/>
                </a:solidFill>
              </a:rPr>
              <a:t>컬럼이름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en-US" altLang="ko-KR"/>
              <a:t> </a:t>
            </a:r>
            <a:r>
              <a:rPr lang="ko-KR" altLang="en-US"/>
              <a:t>컬럼타입</a:t>
            </a:r>
            <a:r>
              <a:rPr lang="en-US" altLang="ko-KR"/>
              <a:t>1 </a:t>
            </a:r>
            <a:r>
              <a:rPr lang="ko-KR" altLang="en-US"/>
              <a:t>제약 조건</a:t>
            </a:r>
            <a:r>
              <a:rPr lang="en-US" altLang="ko-KR"/>
              <a:t>,</a:t>
            </a:r>
          </a:p>
          <a:p>
            <a:r>
              <a:rPr lang="en-US" altLang="ko-KR"/>
              <a:t>	</a:t>
            </a:r>
            <a:r>
              <a:rPr lang="ko-KR" altLang="en-US">
                <a:solidFill>
                  <a:srgbClr val="FF0000"/>
                </a:solidFill>
              </a:rPr>
              <a:t>컬럼이름</a:t>
            </a:r>
            <a:r>
              <a:rPr lang="en-US" altLang="ko-KR">
                <a:solidFill>
                  <a:srgbClr val="FF0000"/>
                </a:solidFill>
              </a:rPr>
              <a:t>2</a:t>
            </a:r>
            <a:r>
              <a:rPr lang="en-US" altLang="ko-KR"/>
              <a:t> </a:t>
            </a:r>
            <a:r>
              <a:rPr lang="ko-KR" altLang="en-US"/>
              <a:t>컬럼타입</a:t>
            </a:r>
            <a:r>
              <a:rPr lang="en-US" altLang="ko-KR"/>
              <a:t>2 </a:t>
            </a:r>
            <a:r>
              <a:rPr lang="ko-KR" altLang="en-US"/>
              <a:t>제약 조건</a:t>
            </a:r>
            <a:r>
              <a:rPr lang="en-US" altLang="ko-KR"/>
              <a:t>,</a:t>
            </a:r>
          </a:p>
          <a:p>
            <a:r>
              <a:rPr lang="en-US" altLang="ko-KR"/>
              <a:t>	...</a:t>
            </a:r>
          </a:p>
          <a:p>
            <a:r>
              <a:rPr lang="en-US" altLang="ko-KR"/>
              <a:t>)</a:t>
            </a:r>
            <a:r>
              <a:rPr lang="ko-KR" altLang="en-US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4C71E-E998-D507-6318-0282478AB214}"/>
              </a:ext>
            </a:extLst>
          </p:cNvPr>
          <p:cNvSpPr txBox="1"/>
          <p:nvPr/>
        </p:nvSpPr>
        <p:spPr>
          <a:xfrm>
            <a:off x="2747075" y="1656811"/>
            <a:ext cx="6699142" cy="175432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/>
              <a:t>CREATE TABLE </a:t>
            </a:r>
            <a:r>
              <a:rPr lang="ko-KR" altLang="en-US">
                <a:solidFill>
                  <a:srgbClr val="FF0000"/>
                </a:solidFill>
              </a:rPr>
              <a:t>reservation</a:t>
            </a:r>
            <a:r>
              <a:rPr lang="ko-KR" altLang="en-US"/>
              <a:t> (</a:t>
            </a:r>
          </a:p>
          <a:p>
            <a:r>
              <a:rPr lang="ko-KR" altLang="en-US"/>
              <a:t>	</a:t>
            </a:r>
            <a:r>
              <a:rPr lang="ko-KR" altLang="en-US">
                <a:solidFill>
                  <a:srgbClr val="FF0000"/>
                </a:solidFill>
              </a:rPr>
              <a:t>id</a:t>
            </a:r>
            <a:r>
              <a:rPr lang="ko-KR" altLang="en-US"/>
              <a:t> serial4 NOT NULL,</a:t>
            </a:r>
          </a:p>
          <a:p>
            <a:r>
              <a:rPr lang="ko-KR" altLang="en-US"/>
              <a:t>	</a:t>
            </a:r>
            <a:r>
              <a:rPr lang="ko-KR" altLang="en-US">
                <a:solidFill>
                  <a:srgbClr val="FF0000"/>
                </a:solidFill>
              </a:rPr>
              <a:t>name</a:t>
            </a:r>
            <a:r>
              <a:rPr lang="ko-KR" altLang="en-US"/>
              <a:t> varchar NOT NULL,</a:t>
            </a:r>
          </a:p>
          <a:p>
            <a:r>
              <a:rPr lang="ko-KR" altLang="en-US"/>
              <a:t>	</a:t>
            </a:r>
            <a:r>
              <a:rPr lang="ko-KR" altLang="en-US">
                <a:solidFill>
                  <a:srgbClr val="FF0000"/>
                </a:solidFill>
              </a:rPr>
              <a:t>reservedate</a:t>
            </a:r>
            <a:r>
              <a:rPr lang="ko-KR" altLang="en-US"/>
              <a:t> timestamptz NOT NULL DEFAULT now(),</a:t>
            </a:r>
          </a:p>
          <a:p>
            <a:r>
              <a:rPr lang="ko-KR" altLang="en-US"/>
              <a:t>	</a:t>
            </a:r>
            <a:r>
              <a:rPr lang="ko-KR" altLang="en-US">
                <a:solidFill>
                  <a:srgbClr val="FF0000"/>
                </a:solidFill>
              </a:rPr>
              <a:t>roomnum</a:t>
            </a:r>
            <a:r>
              <a:rPr lang="ko-KR" altLang="en-US"/>
              <a:t> int4 NOT NULL</a:t>
            </a:r>
          </a:p>
          <a:p>
            <a:r>
              <a:rPr lang="ko-KR" altLang="en-US"/>
              <a:t>);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E1FA10-548D-9BD6-0568-4490AAC7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</a:t>
            </a:r>
          </a:p>
        </p:txBody>
      </p:sp>
    </p:spTree>
    <p:extLst>
      <p:ext uri="{BB962C8B-B14F-4D97-AF65-F5344CB8AC3E}">
        <p14:creationId xmlns:p14="http://schemas.microsoft.com/office/powerpoint/2010/main" val="274370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56438-44A9-0874-3664-885F0AFF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61F1A-30E7-39B1-7107-614949C00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DBeaver </a:t>
            </a:r>
            <a:r>
              <a:rPr lang="ko-KR" altLang="en-US"/>
              <a:t>에서 쿼리 실행해보기</a:t>
            </a:r>
            <a:endParaRPr lang="en-US" altLang="ko-KR"/>
          </a:p>
          <a:p>
            <a:r>
              <a:rPr lang="en-US" altLang="ko-KR"/>
              <a:t>Databases -&gt; Study -&gt; Schemas -&gt; Public -&gt; </a:t>
            </a:r>
            <a:r>
              <a:rPr lang="ko-KR" altLang="en-US"/>
              <a:t>마우스 우클릭</a:t>
            </a:r>
            <a:r>
              <a:rPr lang="en-US" altLang="ko-KR"/>
              <a:t> -&gt; SQL </a:t>
            </a:r>
            <a:r>
              <a:rPr lang="ko-KR" altLang="en-US"/>
              <a:t>편집기 </a:t>
            </a:r>
            <a:r>
              <a:rPr lang="en-US" altLang="ko-KR"/>
              <a:t>-&gt; </a:t>
            </a:r>
            <a:r>
              <a:rPr lang="ko-KR" altLang="en-US"/>
              <a:t>새 </a:t>
            </a:r>
            <a:r>
              <a:rPr lang="en-US" altLang="ko-KR"/>
              <a:t>SQL </a:t>
            </a:r>
            <a:r>
              <a:rPr lang="ko-KR" altLang="en-US"/>
              <a:t>편집기</a:t>
            </a:r>
            <a:endParaRPr lang="en-US" altLang="ko-KR"/>
          </a:p>
          <a:p>
            <a:r>
              <a:rPr lang="en-US" altLang="ko-KR"/>
              <a:t>Ctrl + ] 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2A05CC-249A-7BA6-33D7-B5C926CF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34" y="2437172"/>
            <a:ext cx="6900332" cy="400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2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BCB118-A625-3C54-668B-A696AF81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데이터관리 </a:t>
            </a:r>
            <a:r>
              <a:rPr lang="en-US" altLang="ko-KR"/>
              <a:t>- </a:t>
            </a:r>
            <a:r>
              <a:rPr lang="ko-KR" altLang="en-US"/>
              <a:t>파일시스템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9B6F587-458C-EA4D-7EF0-2FA8C7D4D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파일시스템을 통해 데이터를 관리할 수 있다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스프레드시트</a:t>
            </a:r>
            <a:r>
              <a:rPr lang="en-US" altLang="ko-KR"/>
              <a:t>, </a:t>
            </a:r>
            <a:r>
              <a:rPr lang="ko-KR" altLang="en-US"/>
              <a:t>또는 파일 관리의 단점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단일 사용자를 위한 포맷이다</a:t>
            </a:r>
            <a:r>
              <a:rPr lang="en-US" altLang="ko-KR"/>
              <a:t>. </a:t>
            </a:r>
            <a:r>
              <a:rPr lang="ko-KR" altLang="en-US"/>
              <a:t>동시에 수정을 하려고 하면 문제가 발생한다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복잡한 질의를 하기 어렵다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정보를 빼먹거나</a:t>
            </a:r>
            <a:r>
              <a:rPr lang="en-US" altLang="ko-KR"/>
              <a:t>, </a:t>
            </a:r>
            <a:r>
              <a:rPr lang="ko-KR" altLang="en-US"/>
              <a:t>형식을 엉뚱하게 저장하여 정확성이 떨어질 수 있다</a:t>
            </a:r>
            <a:r>
              <a:rPr lang="en-US" altLang="ko-KR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C0F4E8-A7D0-DABB-40B9-F376B8363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804664"/>
            <a:ext cx="33337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2D04A-B3A2-BAEB-7205-D1F4D3FF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AFA65-629C-A75C-E092-321C4E60A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customer</a:t>
            </a:r>
            <a:r>
              <a:rPr lang="ko-KR" altLang="en-US"/>
              <a:t> 테이블 생성하기</a:t>
            </a:r>
            <a:endParaRPr lang="en-US" altLang="ko-KR"/>
          </a:p>
          <a:p>
            <a:r>
              <a:rPr lang="en-US" altLang="ko-KR"/>
              <a:t>id,</a:t>
            </a:r>
            <a:r>
              <a:rPr lang="ko-KR" altLang="en-US"/>
              <a:t> </a:t>
            </a:r>
            <a:r>
              <a:rPr lang="en-US" altLang="ko-KR"/>
              <a:t>serial,</a:t>
            </a:r>
            <a:r>
              <a:rPr lang="ko-KR" altLang="en-US"/>
              <a:t> </a:t>
            </a:r>
            <a:r>
              <a:rPr lang="en-US" altLang="ko-KR"/>
              <a:t>not null</a:t>
            </a:r>
          </a:p>
          <a:p>
            <a:r>
              <a:rPr lang="en-US" altLang="ko-KR"/>
              <a:t>name, varchar, not null</a:t>
            </a:r>
          </a:p>
          <a:p>
            <a:r>
              <a:rPr lang="en-US" altLang="ko-KR"/>
              <a:t>age,</a:t>
            </a:r>
            <a:r>
              <a:rPr lang="ko-KR" altLang="en-US"/>
              <a:t> </a:t>
            </a:r>
            <a:r>
              <a:rPr lang="en-US" altLang="ko-KR"/>
              <a:t>int, </a:t>
            </a:r>
          </a:p>
          <a:p>
            <a:r>
              <a:rPr lang="en-US" altLang="ko-KR"/>
              <a:t>address, varchar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AD5789-481E-F552-A18B-A11FB98C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4" y="2382138"/>
            <a:ext cx="6900334" cy="40071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8C705A-7013-86A5-929A-93BE36AEF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4" y="2382139"/>
            <a:ext cx="6900334" cy="400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27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0679-68F7-1EF4-2E47-9D6960AF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테이블에 데이터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BB188-D824-2C0C-4F03-714DF83F5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INSERT </a:t>
            </a:r>
            <a:r>
              <a:rPr lang="ko-KR" altLang="en-US"/>
              <a:t>문법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value </a:t>
            </a:r>
            <a:r>
              <a:rPr lang="ko-KR" altLang="en-US"/>
              <a:t>값은 컬럼이름 나열 순서대로 적용된다</a:t>
            </a:r>
            <a:endParaRPr lang="en-US" altLang="ko-KR"/>
          </a:p>
          <a:p>
            <a:r>
              <a:rPr lang="ko-KR" altLang="en-US"/>
              <a:t>컬럼이름 순서는 임의로 바꿀 수 있다</a:t>
            </a:r>
            <a:r>
              <a:rPr lang="en-US" altLang="ko-KR"/>
              <a:t>. (value </a:t>
            </a:r>
            <a:r>
              <a:rPr lang="ko-KR" altLang="en-US"/>
              <a:t>값도 순서 변경 필요</a:t>
            </a:r>
            <a:r>
              <a:rPr lang="en-US" altLang="ko-KR"/>
              <a:t>)</a:t>
            </a:r>
          </a:p>
          <a:p>
            <a:r>
              <a:rPr lang="en-US" altLang="ko-KR"/>
              <a:t>null </a:t>
            </a:r>
            <a:r>
              <a:rPr lang="ko-KR" altLang="en-US"/>
              <a:t>이 허용되는 컬럼은 생략 가능하다</a:t>
            </a:r>
            <a:endParaRPr lang="en-US" altLang="ko-KR"/>
          </a:p>
          <a:p>
            <a:r>
              <a:rPr lang="en-US" altLang="ko-KR"/>
              <a:t>null </a:t>
            </a:r>
            <a:r>
              <a:rPr lang="ko-KR" altLang="en-US"/>
              <a:t>을 명시하려면 데이터값 부분에 </a:t>
            </a:r>
            <a:r>
              <a:rPr lang="en-US" altLang="ko-KR"/>
              <a:t>null </a:t>
            </a:r>
            <a:r>
              <a:rPr lang="ko-KR" altLang="en-US"/>
              <a:t>로 표기한다</a:t>
            </a:r>
            <a:endParaRPr lang="en-US" altLang="ko-KR"/>
          </a:p>
          <a:p>
            <a:r>
              <a:rPr lang="en-US" altLang="ko-KR"/>
              <a:t>default </a:t>
            </a:r>
            <a:r>
              <a:rPr lang="ko-KR" altLang="en-US"/>
              <a:t>값이 있는 컬럼도 생략 가능하다</a:t>
            </a:r>
            <a:endParaRPr lang="en-US" altLang="ko-KR"/>
          </a:p>
          <a:p>
            <a:r>
              <a:rPr lang="en-US" altLang="ko-KR"/>
              <a:t>values </a:t>
            </a:r>
            <a:r>
              <a:rPr lang="ko-KR" altLang="en-US"/>
              <a:t>에 컬럼 순서대로 모든 값을 나열 해 주면 테이블이름 뒤의 컬럼값을 생략할 수 있다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4F8F80-E564-6DD0-1426-263B6A50A170}"/>
              </a:ext>
            </a:extLst>
          </p:cNvPr>
          <p:cNvSpPr/>
          <p:nvPr/>
        </p:nvSpPr>
        <p:spPr>
          <a:xfrm>
            <a:off x="889000" y="1565330"/>
            <a:ext cx="10414000" cy="69103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accent1"/>
                </a:solidFill>
              </a:rPr>
              <a:t>INSERT INTO </a:t>
            </a:r>
            <a:r>
              <a:rPr lang="ko-KR" altLang="en-US">
                <a:solidFill>
                  <a:srgbClr val="FF0000"/>
                </a:solidFill>
              </a:rPr>
              <a:t>테이블이름</a:t>
            </a:r>
            <a:r>
              <a:rPr lang="en-US" altLang="ko-KR"/>
              <a:t>(</a:t>
            </a:r>
            <a:r>
              <a:rPr lang="ko-KR" altLang="en-US"/>
              <a:t>컬럼이름</a:t>
            </a:r>
            <a:r>
              <a:rPr lang="en-US" altLang="ko-KR"/>
              <a:t>1, </a:t>
            </a:r>
            <a:r>
              <a:rPr lang="ko-KR" altLang="en-US"/>
              <a:t>컬럼이름</a:t>
            </a:r>
            <a:r>
              <a:rPr lang="en-US" altLang="ko-KR"/>
              <a:t>2, ...) </a:t>
            </a:r>
            <a:r>
              <a:rPr lang="en-US" altLang="ko-KR">
                <a:solidFill>
                  <a:schemeClr val="accent1"/>
                </a:solidFill>
              </a:rPr>
              <a:t>VALUES</a:t>
            </a:r>
            <a:r>
              <a:rPr lang="en-US" altLang="ko-KR"/>
              <a:t> (</a:t>
            </a:r>
            <a:r>
              <a:rPr lang="ko-KR" altLang="en-US">
                <a:solidFill>
                  <a:srgbClr val="FF0000"/>
                </a:solidFill>
              </a:rPr>
              <a:t>데이터값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en-US" altLang="ko-KR"/>
              <a:t>, </a:t>
            </a:r>
            <a:r>
              <a:rPr lang="ko-KR" altLang="en-US">
                <a:solidFill>
                  <a:srgbClr val="FF0000"/>
                </a:solidFill>
              </a:rPr>
              <a:t>데이터값</a:t>
            </a:r>
            <a:r>
              <a:rPr lang="en-US" altLang="ko-KR">
                <a:solidFill>
                  <a:srgbClr val="FF0000"/>
                </a:solidFill>
              </a:rPr>
              <a:t>2</a:t>
            </a:r>
            <a:r>
              <a:rPr lang="en-US" altLang="ko-KR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1915272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0679-68F7-1EF4-2E47-9D6960AF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테이블에 데이터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BB188-D824-2C0C-4F03-714DF83F5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INSERT </a:t>
            </a:r>
            <a:r>
              <a:rPr lang="ko-KR" altLang="en-US"/>
              <a:t>문법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C2C1B-AA91-D78C-4792-CD7D85FADB6F}"/>
              </a:ext>
            </a:extLst>
          </p:cNvPr>
          <p:cNvSpPr txBox="1"/>
          <p:nvPr/>
        </p:nvSpPr>
        <p:spPr>
          <a:xfrm>
            <a:off x="2746429" y="1674674"/>
            <a:ext cx="6699142" cy="175432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/>
              <a:t>CREATE TABLE </a:t>
            </a:r>
            <a:r>
              <a:rPr lang="ko-KR" altLang="en-US">
                <a:solidFill>
                  <a:srgbClr val="FF0000"/>
                </a:solidFill>
              </a:rPr>
              <a:t>reservation</a:t>
            </a:r>
            <a:r>
              <a:rPr lang="ko-KR" altLang="en-US"/>
              <a:t> (</a:t>
            </a:r>
          </a:p>
          <a:p>
            <a:r>
              <a:rPr lang="ko-KR" altLang="en-US"/>
              <a:t>	</a:t>
            </a:r>
            <a:r>
              <a:rPr lang="ko-KR" altLang="en-US">
                <a:solidFill>
                  <a:srgbClr val="FF0000"/>
                </a:solidFill>
              </a:rPr>
              <a:t>id</a:t>
            </a:r>
            <a:r>
              <a:rPr lang="ko-KR" altLang="en-US"/>
              <a:t> serial4 NOT NULL,</a:t>
            </a:r>
          </a:p>
          <a:p>
            <a:r>
              <a:rPr lang="ko-KR" altLang="en-US"/>
              <a:t>	</a:t>
            </a:r>
            <a:r>
              <a:rPr lang="ko-KR" altLang="en-US">
                <a:solidFill>
                  <a:srgbClr val="FF0000"/>
                </a:solidFill>
              </a:rPr>
              <a:t>name</a:t>
            </a:r>
            <a:r>
              <a:rPr lang="ko-KR" altLang="en-US"/>
              <a:t> varchar NOT NULL,</a:t>
            </a:r>
          </a:p>
          <a:p>
            <a:r>
              <a:rPr lang="ko-KR" altLang="en-US"/>
              <a:t>	</a:t>
            </a:r>
            <a:r>
              <a:rPr lang="ko-KR" altLang="en-US">
                <a:solidFill>
                  <a:srgbClr val="FF0000"/>
                </a:solidFill>
              </a:rPr>
              <a:t>reservedate</a:t>
            </a:r>
            <a:r>
              <a:rPr lang="ko-KR" altLang="en-US"/>
              <a:t> timestamptz NOT NULL DEFAULT now(),</a:t>
            </a:r>
          </a:p>
          <a:p>
            <a:r>
              <a:rPr lang="ko-KR" altLang="en-US"/>
              <a:t>	</a:t>
            </a:r>
            <a:r>
              <a:rPr lang="ko-KR" altLang="en-US">
                <a:solidFill>
                  <a:srgbClr val="FF0000"/>
                </a:solidFill>
              </a:rPr>
              <a:t>roomnum</a:t>
            </a:r>
            <a:r>
              <a:rPr lang="ko-KR" altLang="en-US"/>
              <a:t> int4 NOT NULL</a:t>
            </a:r>
          </a:p>
          <a:p>
            <a:r>
              <a:rPr lang="ko-KR" altLang="en-US"/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F64B42-7265-EC6E-4798-CB92C8DB0C53}"/>
              </a:ext>
            </a:extLst>
          </p:cNvPr>
          <p:cNvSpPr/>
          <p:nvPr/>
        </p:nvSpPr>
        <p:spPr>
          <a:xfrm>
            <a:off x="724546" y="4455763"/>
            <a:ext cx="10742908" cy="129749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INSERT INTO </a:t>
            </a:r>
            <a:r>
              <a:rPr lang="en-US" altLang="ko-KR">
                <a:solidFill>
                  <a:srgbClr val="FF0000"/>
                </a:solidFill>
              </a:rPr>
              <a:t>reservation</a:t>
            </a:r>
            <a:r>
              <a:rPr lang="en-US" altLang="ko-KR"/>
              <a:t>(name, reserevdate, roomnum) VALUES (</a:t>
            </a:r>
            <a:r>
              <a:rPr lang="en-US" altLang="ko-KR">
                <a:solidFill>
                  <a:srgbClr val="FF0000"/>
                </a:solidFill>
              </a:rPr>
              <a:t>'John', '2023-02-13' , 103</a:t>
            </a:r>
            <a:r>
              <a:rPr lang="en-US" altLang="ko-KR"/>
              <a:t>);</a:t>
            </a:r>
          </a:p>
          <a:p>
            <a:r>
              <a:rPr lang="en-US" altLang="ko-KR"/>
              <a:t>INSERT INTO </a:t>
            </a:r>
            <a:r>
              <a:rPr lang="en-US" altLang="ko-KR">
                <a:solidFill>
                  <a:srgbClr val="FF0000"/>
                </a:solidFill>
              </a:rPr>
              <a:t>reservation</a:t>
            </a:r>
            <a:r>
              <a:rPr lang="en-US" altLang="ko-KR"/>
              <a:t>(name, roomnum) VALUES (</a:t>
            </a:r>
            <a:r>
              <a:rPr lang="en-US" altLang="ko-KR">
                <a:solidFill>
                  <a:srgbClr val="FF0000"/>
                </a:solidFill>
              </a:rPr>
              <a:t>'Janos', 202</a:t>
            </a:r>
            <a:r>
              <a:rPr lang="en-US" altLang="ko-KR"/>
              <a:t>);</a:t>
            </a:r>
          </a:p>
          <a:p>
            <a:r>
              <a:rPr lang="en-US" altLang="ko-KR"/>
              <a:t>INSERT INTO </a:t>
            </a:r>
            <a:r>
              <a:rPr lang="en-US" altLang="ko-KR">
                <a:solidFill>
                  <a:srgbClr val="FF0000"/>
                </a:solidFill>
              </a:rPr>
              <a:t>reservation</a:t>
            </a:r>
            <a:r>
              <a:rPr lang="en-US" altLang="ko-KR"/>
              <a:t>(roomnum, name) VALUES (</a:t>
            </a:r>
            <a:r>
              <a:rPr lang="en-US" altLang="ko-KR">
                <a:solidFill>
                  <a:srgbClr val="FF0000"/>
                </a:solidFill>
              </a:rPr>
              <a:t>505, ' Isac'</a:t>
            </a:r>
            <a:r>
              <a:rPr lang="en-US" altLang="ko-KR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07442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A7F38-1E5E-C96E-8BF7-B4052F7E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INSERT </a:t>
            </a:r>
            <a:r>
              <a:rPr lang="ko-KR" altLang="en-US"/>
              <a:t>쿼리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3D6FB-C3C5-5291-061F-518B43D5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 </a:t>
            </a:r>
            <a:r>
              <a:rPr lang="ko-KR" altLang="en-US"/>
              <a:t>편집기를 열어서 </a:t>
            </a:r>
            <a:r>
              <a:rPr lang="en-US" altLang="ko-KR"/>
              <a:t>( </a:t>
            </a:r>
            <a:r>
              <a:rPr lang="en-US" altLang="ko-KR">
                <a:solidFill>
                  <a:schemeClr val="accent1"/>
                </a:solidFill>
              </a:rPr>
              <a:t>ctrl + ]</a:t>
            </a:r>
            <a:r>
              <a:rPr lang="en-US" altLang="ko-KR"/>
              <a:t> )</a:t>
            </a:r>
            <a:r>
              <a:rPr lang="ko-KR" altLang="en-US"/>
              <a:t> 쿼리를 실행 </a:t>
            </a:r>
            <a:r>
              <a:rPr lang="en-US" altLang="ko-KR"/>
              <a:t>( </a:t>
            </a:r>
            <a:r>
              <a:rPr lang="en-US" altLang="ko-KR">
                <a:solidFill>
                  <a:schemeClr val="accent1"/>
                </a:solidFill>
              </a:rPr>
              <a:t>ctrl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+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ENTER 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768669-A0F3-250F-C252-82F8427CA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33" y="1870980"/>
            <a:ext cx="6900334" cy="400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97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2662E-C260-73E9-BD21-D37FE782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테이블의 데이터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B4646-DA6B-E4CC-EB29-0311C193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SELECT</a:t>
            </a:r>
            <a:r>
              <a:rPr lang="ko-KR" altLang="en-US"/>
              <a:t> 문법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조회하고 싶은 컬럼 이름을 </a:t>
            </a:r>
            <a:r>
              <a:rPr lang="en-US" altLang="ko-KR"/>
              <a:t>SELECT </a:t>
            </a:r>
            <a:r>
              <a:rPr lang="ko-KR" altLang="en-US"/>
              <a:t>뒤에 나열한다 </a:t>
            </a:r>
            <a:r>
              <a:rPr lang="en-US" altLang="ko-KR"/>
              <a:t>( , </a:t>
            </a:r>
            <a:r>
              <a:rPr lang="ko-KR" altLang="en-US"/>
              <a:t>로 구분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조회 대상인 테이블 이름을 </a:t>
            </a:r>
            <a:r>
              <a:rPr lang="en-US" altLang="ko-KR"/>
              <a:t>FROM </a:t>
            </a:r>
            <a:r>
              <a:rPr lang="ko-KR" altLang="en-US"/>
              <a:t>뒤에 명시한다</a:t>
            </a:r>
            <a:endParaRPr lang="en-US" altLang="ko-KR"/>
          </a:p>
          <a:p>
            <a:r>
              <a:rPr lang="en-US" altLang="ko-KR"/>
              <a:t>WHERE</a:t>
            </a:r>
            <a:r>
              <a:rPr lang="ko-KR" altLang="en-US"/>
              <a:t> 절을 사용하면 범위를 좁혀서 조회할 수 있다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모든 컬럼을 조회한다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F02677-8AB9-47FB-3B91-8E1F63853A5C}"/>
              </a:ext>
            </a:extLst>
          </p:cNvPr>
          <p:cNvSpPr/>
          <p:nvPr/>
        </p:nvSpPr>
        <p:spPr>
          <a:xfrm>
            <a:off x="889000" y="1565330"/>
            <a:ext cx="10414000" cy="69103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accent1"/>
                </a:solidFill>
              </a:rPr>
              <a:t>SELECT </a:t>
            </a:r>
            <a:r>
              <a:rPr lang="ko-KR" altLang="en-US">
                <a:solidFill>
                  <a:srgbClr val="FF0000"/>
                </a:solidFill>
              </a:rPr>
              <a:t>컬럼이름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FROM </a:t>
            </a:r>
            <a:r>
              <a:rPr lang="ko-KR" altLang="en-US">
                <a:solidFill>
                  <a:srgbClr val="FF0000"/>
                </a:solidFill>
              </a:rPr>
              <a:t>테이블이름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[WHERE </a:t>
            </a:r>
            <a:r>
              <a:rPr lang="ko-KR" altLang="en-US">
                <a:solidFill>
                  <a:schemeClr val="accent1"/>
                </a:solidFill>
              </a:rPr>
              <a:t>조건</a:t>
            </a:r>
            <a:r>
              <a:rPr lang="en-US" altLang="ko-KR">
                <a:solidFill>
                  <a:schemeClr val="accent1"/>
                </a:solidFill>
              </a:rPr>
              <a:t>]</a:t>
            </a:r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ACE9CE-D3CF-621C-6BC7-25473AF954C6}"/>
              </a:ext>
            </a:extLst>
          </p:cNvPr>
          <p:cNvSpPr/>
          <p:nvPr/>
        </p:nvSpPr>
        <p:spPr>
          <a:xfrm>
            <a:off x="894160" y="4305946"/>
            <a:ext cx="10414000" cy="69103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accent1"/>
                </a:solidFill>
              </a:rPr>
              <a:t>SELECT </a:t>
            </a:r>
            <a:r>
              <a:rPr lang="en-US" altLang="ko-KR">
                <a:solidFill>
                  <a:srgbClr val="FF0000"/>
                </a:solidFill>
              </a:rPr>
              <a:t>*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FROM </a:t>
            </a:r>
            <a:r>
              <a:rPr lang="ko-KR" altLang="en-US">
                <a:solidFill>
                  <a:srgbClr val="FF0000"/>
                </a:solidFill>
              </a:rPr>
              <a:t>테이블이름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[WHERE </a:t>
            </a:r>
            <a:r>
              <a:rPr lang="ko-KR" altLang="en-US">
                <a:solidFill>
                  <a:schemeClr val="accent1"/>
                </a:solidFill>
              </a:rPr>
              <a:t>조건</a:t>
            </a:r>
            <a:r>
              <a:rPr lang="en-US" altLang="ko-KR">
                <a:solidFill>
                  <a:schemeClr val="accent1"/>
                </a:solidFill>
              </a:rPr>
              <a:t>]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8325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9C668-69B2-91E7-E865-4F6BBCD0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조회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CAFAD-64FC-D323-F746-E5DADB85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 </a:t>
            </a:r>
            <a:r>
              <a:rPr lang="ko-KR" altLang="en-US"/>
              <a:t>편집기를 열어서 </a:t>
            </a:r>
            <a:r>
              <a:rPr lang="en-US" altLang="ko-KR"/>
              <a:t>( </a:t>
            </a:r>
            <a:r>
              <a:rPr lang="en-US" altLang="ko-KR">
                <a:solidFill>
                  <a:schemeClr val="accent1"/>
                </a:solidFill>
              </a:rPr>
              <a:t>ctrl + ]</a:t>
            </a:r>
            <a:r>
              <a:rPr lang="en-US" altLang="ko-KR"/>
              <a:t> )</a:t>
            </a:r>
            <a:r>
              <a:rPr lang="ko-KR" altLang="en-US"/>
              <a:t> 쿼리를 실행 </a:t>
            </a:r>
            <a:r>
              <a:rPr lang="en-US" altLang="ko-KR"/>
              <a:t>( </a:t>
            </a:r>
            <a:r>
              <a:rPr lang="en-US" altLang="ko-KR">
                <a:solidFill>
                  <a:schemeClr val="accent1"/>
                </a:solidFill>
              </a:rPr>
              <a:t>ctrl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+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ENTER 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EAC133-D42D-FCDF-C2F8-D2663FA05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33" y="1870978"/>
            <a:ext cx="6900334" cy="40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66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6ADF4-1627-F4CD-3720-5B987EEA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SELECT </a:t>
            </a:r>
            <a:r>
              <a:rPr lang="ko-KR" altLang="en-US"/>
              <a:t>의 조건절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042C5-3C76-37BA-34D7-F550DDD43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name </a:t>
            </a:r>
            <a:r>
              <a:rPr lang="ko-KR" altLang="en-US"/>
              <a:t>이 </a:t>
            </a:r>
            <a:r>
              <a:rPr lang="en-US" altLang="ko-KR"/>
              <a:t>'John'</a:t>
            </a:r>
            <a:r>
              <a:rPr lang="ko-KR" altLang="en-US"/>
              <a:t> 인 사람의 예약 기록을 조회하려면 아래와 같이 할 수 있다</a:t>
            </a:r>
            <a:endParaRPr lang="en-US" altLang="ko-KR"/>
          </a:p>
          <a:p>
            <a:r>
              <a:rPr lang="en-US" altLang="ko-KR"/>
              <a:t>SQL </a:t>
            </a:r>
            <a:r>
              <a:rPr lang="ko-KR" altLang="en-US"/>
              <a:t>편집기를 열어서 </a:t>
            </a:r>
            <a:r>
              <a:rPr lang="en-US" altLang="ko-KR"/>
              <a:t>( </a:t>
            </a:r>
            <a:r>
              <a:rPr lang="en-US" altLang="ko-KR">
                <a:solidFill>
                  <a:schemeClr val="accent1"/>
                </a:solidFill>
              </a:rPr>
              <a:t>ctrl + ]</a:t>
            </a:r>
            <a:r>
              <a:rPr lang="en-US" altLang="ko-KR"/>
              <a:t> )</a:t>
            </a:r>
            <a:r>
              <a:rPr lang="ko-KR" altLang="en-US"/>
              <a:t> 쿼리를 실행 </a:t>
            </a:r>
            <a:r>
              <a:rPr lang="en-US" altLang="ko-KR"/>
              <a:t>( </a:t>
            </a:r>
            <a:r>
              <a:rPr lang="en-US" altLang="ko-KR">
                <a:solidFill>
                  <a:schemeClr val="accent1"/>
                </a:solidFill>
              </a:rPr>
              <a:t>ctrl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+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ENTER 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9D4604-C90C-78A5-6884-22F0DDC5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32" y="2138324"/>
            <a:ext cx="6900337" cy="40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5D5AF-FC7A-1CE8-E4F4-C20DA4B3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데이터관리 </a:t>
            </a:r>
            <a:r>
              <a:rPr lang="en-US" altLang="ko-KR"/>
              <a:t>- </a:t>
            </a:r>
            <a:r>
              <a:rPr lang="ko-KR" altLang="en-US"/>
              <a:t>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CCFA9-26ED-7A97-1271-B2482F12B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통합하여 관리하는 데이터의 집합체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중복된 데이터를 없애고</a:t>
            </a:r>
            <a:r>
              <a:rPr lang="en-US" altLang="ko-KR"/>
              <a:t>, </a:t>
            </a:r>
            <a:r>
              <a:rPr lang="ko-KR" altLang="en-US"/>
              <a:t>자료를 구조화하여 효율적인 처리를 할 수 있도록 관리</a:t>
            </a:r>
            <a:endParaRPr lang="en-US" altLang="ko-KR"/>
          </a:p>
          <a:p>
            <a:r>
              <a:rPr lang="ko-KR" altLang="en-US"/>
              <a:t>응용 프로그램과는 다른 별도의 미들웨어에 의해 관리됨 </a:t>
            </a:r>
            <a:endParaRPr lang="en-US" altLang="ko-KR"/>
          </a:p>
          <a:p>
            <a:r>
              <a:rPr lang="ko-KR" altLang="en-US"/>
              <a:t>데이터베이스를 관리하는 미들웨어를 </a:t>
            </a:r>
            <a:r>
              <a:rPr lang="en-US" altLang="ko-KR"/>
              <a:t>DBMS (Database Management System)</a:t>
            </a:r>
            <a:r>
              <a:rPr lang="ko-KR" altLang="en-US"/>
              <a:t> 라고 함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F4AF7F-B3D7-BC9C-C8FD-EC63BBEBC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6" t="9152" r="6165" b="19097"/>
          <a:stretch/>
        </p:blipFill>
        <p:spPr>
          <a:xfrm>
            <a:off x="4145150" y="3524841"/>
            <a:ext cx="3901700" cy="275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7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6CBD0-3C96-2EA9-D89B-E094D7CD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9E139-F5A6-51D8-ECA0-0B263B4A7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/>
              <a:t>중복 최소화</a:t>
            </a:r>
            <a:endParaRPr lang="en-US" altLang="ko-KR"/>
          </a:p>
          <a:p>
            <a:pPr lvl="1"/>
            <a:r>
              <a:rPr lang="ko-KR" altLang="en-US"/>
              <a:t>데이터를 중복으로 저장하지 않아도 되므로 저장 공간을 절약할 수 있다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일관성 유지</a:t>
            </a:r>
            <a:endParaRPr lang="en-US" altLang="ko-KR"/>
          </a:p>
          <a:p>
            <a:pPr lvl="1"/>
            <a:r>
              <a:rPr lang="ko-KR" altLang="en-US"/>
              <a:t>여러 사용자가 동시에 데이터를 수정하더라도 데이터 일관성을 유지할 수 있다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보안 강화</a:t>
            </a:r>
            <a:endParaRPr lang="en-US" altLang="ko-KR"/>
          </a:p>
          <a:p>
            <a:pPr lvl="1"/>
            <a:r>
              <a:rPr lang="ko-KR" altLang="en-US"/>
              <a:t>데이터를 암호화하고 접근 권한을 관리할 수 있어서 보안성을 강화할 수 있다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검색 및 분석 용이성</a:t>
            </a:r>
            <a:endParaRPr lang="en-US" altLang="ko-KR"/>
          </a:p>
          <a:p>
            <a:pPr lvl="1"/>
            <a:r>
              <a:rPr lang="ko-KR" altLang="en-US"/>
              <a:t>다양한 검색 조건에 따라 데이터를 검색하고 분석할 수 있다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ko-KR" altLang="en-US"/>
              <a:t>백업 및 복구 용이성</a:t>
            </a:r>
            <a:endParaRPr lang="en-US" altLang="ko-KR"/>
          </a:p>
          <a:p>
            <a:pPr lvl="1"/>
            <a:r>
              <a:rPr lang="ko-KR" altLang="en-US"/>
              <a:t>데이터를 주기적으로 백업하고 복구할 수 있어서 데이터 손실을 방지할 수 있다</a:t>
            </a:r>
          </a:p>
        </p:txBody>
      </p:sp>
    </p:spTree>
    <p:extLst>
      <p:ext uri="{BB962C8B-B14F-4D97-AF65-F5344CB8AC3E}">
        <p14:creationId xmlns:p14="http://schemas.microsoft.com/office/powerpoint/2010/main" val="268585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9D11F-0245-91FD-8EC4-29B41A66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506E8-FA1B-AD60-1388-78045FE2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DB</a:t>
            </a:r>
            <a:r>
              <a:rPr lang="ko-KR" altLang="en-US"/>
              <a:t>는 다음의 문제를 해결한다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Queries (</a:t>
            </a:r>
            <a:r>
              <a:rPr lang="ko-KR" altLang="en-US"/>
              <a:t>질의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Integrity (</a:t>
            </a:r>
            <a:r>
              <a:rPr lang="ko-KR" altLang="en-US"/>
              <a:t>무결성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Update (</a:t>
            </a:r>
            <a:r>
              <a:rPr lang="ko-KR" altLang="en-US"/>
              <a:t>갱신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Multiple User (</a:t>
            </a:r>
            <a:r>
              <a:rPr lang="ko-KR" altLang="en-US"/>
              <a:t>다중사용자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Crashes (</a:t>
            </a:r>
            <a:r>
              <a:rPr lang="ko-KR" altLang="en-US"/>
              <a:t>크래시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Security (</a:t>
            </a:r>
            <a:r>
              <a:rPr lang="ko-KR" altLang="en-US"/>
              <a:t>보안</a:t>
            </a:r>
            <a:r>
              <a:rPr lang="en-US" altLang="ko-KR"/>
              <a:t>) </a:t>
            </a:r>
          </a:p>
          <a:p>
            <a:pPr lvl="1"/>
            <a:r>
              <a:rPr lang="en-US" altLang="ko-KR"/>
              <a:t>Effeciency (</a:t>
            </a:r>
            <a:r>
              <a:rPr lang="ko-KR" altLang="en-US"/>
              <a:t>효율성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3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CEFEEF6-8790-2877-9845-CE3B5AEB7CBA}"/>
              </a:ext>
            </a:extLst>
          </p:cNvPr>
          <p:cNvGrpSpPr/>
          <p:nvPr/>
        </p:nvGrpSpPr>
        <p:grpSpPr>
          <a:xfrm>
            <a:off x="2040609" y="1902417"/>
            <a:ext cx="7703950" cy="3053166"/>
            <a:chOff x="132450" y="990888"/>
            <a:chExt cx="10702393" cy="4876224"/>
          </a:xfrm>
        </p:grpSpPr>
        <p:pic>
          <p:nvPicPr>
            <p:cNvPr id="1026" name="Picture 2" descr="Oracle DB 11g Errors Guide:Amazon.ca:Appstore for Android">
              <a:extLst>
                <a:ext uri="{FF2B5EF4-FFF2-40B4-BE49-F238E27FC236}">
                  <a16:creationId xmlns:a16="http://schemas.microsoft.com/office/drawing/2014/main" id="{A313AF3E-A211-D29F-1C14-FB3F7F536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83" y="99088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MySQL - 나무위키">
              <a:extLst>
                <a:ext uri="{FF2B5EF4-FFF2-40B4-BE49-F238E27FC236}">
                  <a16:creationId xmlns:a16="http://schemas.microsoft.com/office/drawing/2014/main" id="{CB9516BA-1D94-669C-BE26-BED6FEBA48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8326" y="1167100"/>
              <a:ext cx="2543175" cy="1790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ostgreSQL을 소개합니다 | kimDuBiA">
              <a:extLst>
                <a:ext uri="{FF2B5EF4-FFF2-40B4-BE49-F238E27FC236}">
                  <a16:creationId xmlns:a16="http://schemas.microsoft.com/office/drawing/2014/main" id="{1E0F0C04-A465-BA78-9AAF-6E9BBCCE8A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7418" y="1048038"/>
              <a:ext cx="2257425" cy="202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SQLite - 위키백과, 우리 모두의 백과사전">
              <a:extLst>
                <a:ext uri="{FF2B5EF4-FFF2-40B4-BE49-F238E27FC236}">
                  <a16:creationId xmlns:a16="http://schemas.microsoft.com/office/drawing/2014/main" id="{967F543C-5D79-42F3-4DE4-12B8580D0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450" y="3895437"/>
              <a:ext cx="3105150" cy="1466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What is MongoDB? NoSQL database explained in an easy way.">
              <a:extLst>
                <a:ext uri="{FF2B5EF4-FFF2-40B4-BE49-F238E27FC236}">
                  <a16:creationId xmlns:a16="http://schemas.microsoft.com/office/drawing/2014/main" id="{3BFF40A2-97AC-C778-DADC-FBA45F59D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5257" y="3390612"/>
              <a:ext cx="1847850" cy="2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Redis #.1 소개 및 설치 - RastaLion's IT Blog">
              <a:extLst>
                <a:ext uri="{FF2B5EF4-FFF2-40B4-BE49-F238E27FC236}">
                  <a16:creationId xmlns:a16="http://schemas.microsoft.com/office/drawing/2014/main" id="{38847537-946F-AD5E-EF3C-6904D5404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0848" y="3647787"/>
              <a:ext cx="2333625" cy="196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D4BB83-C164-6EA2-9F7B-019A6BC4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23" y="167726"/>
            <a:ext cx="11768504" cy="662782"/>
          </a:xfrm>
        </p:spPr>
        <p:txBody>
          <a:bodyPr/>
          <a:lstStyle/>
          <a:p>
            <a:r>
              <a:rPr lang="ko-KR" altLang="en-US"/>
              <a:t>데이터베이스 상품들</a:t>
            </a:r>
          </a:p>
        </p:txBody>
      </p:sp>
    </p:spTree>
    <p:extLst>
      <p:ext uri="{BB962C8B-B14F-4D97-AF65-F5344CB8AC3E}">
        <p14:creationId xmlns:p14="http://schemas.microsoft.com/office/powerpoint/2010/main" val="207332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FB6AA-FD13-B58D-2122-CBADE614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관계형 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00003-1893-F2FB-157D-CA160D1F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Relational database</a:t>
            </a:r>
          </a:p>
          <a:p>
            <a:r>
              <a:rPr lang="ko-KR" altLang="en-US"/>
              <a:t>테이블</a:t>
            </a:r>
            <a:r>
              <a:rPr lang="en-US" altLang="ko-KR"/>
              <a:t>(table)</a:t>
            </a:r>
            <a:r>
              <a:rPr lang="ko-KR" altLang="en-US"/>
              <a:t>로 이루어져 있으며</a:t>
            </a:r>
            <a:r>
              <a:rPr lang="en-US" altLang="ko-KR"/>
              <a:t>, </a:t>
            </a:r>
            <a:r>
              <a:rPr lang="ko-KR" altLang="en-US"/>
              <a:t>이 테이블은  </a:t>
            </a:r>
            <a:r>
              <a:rPr lang="en-US" altLang="ko-KR"/>
              <a:t>key </a:t>
            </a:r>
            <a:r>
              <a:rPr lang="ko-KR" altLang="en-US"/>
              <a:t>와 </a:t>
            </a:r>
            <a:r>
              <a:rPr lang="en-US" altLang="ko-KR"/>
              <a:t>value </a:t>
            </a:r>
            <a:r>
              <a:rPr lang="ko-KR" altLang="en-US"/>
              <a:t>관계를 나타냄</a:t>
            </a:r>
            <a:endParaRPr lang="en-US" altLang="ko-KR"/>
          </a:p>
          <a:p>
            <a:r>
              <a:rPr lang="ko-KR" altLang="en-US"/>
              <a:t>데이터의 종속성을 관계</a:t>
            </a:r>
            <a:r>
              <a:rPr lang="en-US" altLang="ko-KR"/>
              <a:t>(relationship)</a:t>
            </a:r>
            <a:r>
              <a:rPr lang="ko-KR" altLang="en-US"/>
              <a:t>으로 표현하는 것이 관계형 </a:t>
            </a:r>
            <a:r>
              <a:rPr lang="en-US" altLang="ko-KR"/>
              <a:t>DB</a:t>
            </a:r>
            <a:r>
              <a:rPr lang="ko-KR" altLang="en-US"/>
              <a:t>의 특징</a:t>
            </a:r>
          </a:p>
        </p:txBody>
      </p:sp>
      <p:pic>
        <p:nvPicPr>
          <p:cNvPr id="1028" name="Picture 4" descr="entity relationship diagram">
            <a:extLst>
              <a:ext uri="{FF2B5EF4-FFF2-40B4-BE49-F238E27FC236}">
                <a16:creationId xmlns:a16="http://schemas.microsoft.com/office/drawing/2014/main" id="{181CC206-C8BB-6E8C-8F04-82F7861FB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778" y="2561095"/>
            <a:ext cx="5258445" cy="347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09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0AB3E-C7BF-FFDF-6B8B-D7EBA2B0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DB </a:t>
            </a:r>
            <a:r>
              <a:rPr lang="ko-KR" altLang="en-US"/>
              <a:t>에 연결해 봅시다</a:t>
            </a:r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E97F1-FDE1-780F-CB3D-9DBDA3090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DB</a:t>
            </a:r>
            <a:r>
              <a:rPr lang="ko-KR" altLang="en-US"/>
              <a:t>는 제가 미리 만들어 두었습니다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DBeaver </a:t>
            </a:r>
            <a:r>
              <a:rPr lang="ko-KR" altLang="en-US"/>
              <a:t>설치 </a:t>
            </a:r>
            <a:r>
              <a:rPr lang="en-US" altLang="ko-KR"/>
              <a:t>(https://dbeaver.io/)</a:t>
            </a:r>
          </a:p>
          <a:p>
            <a:pPr lvl="1"/>
            <a:r>
              <a:rPr lang="en-US" altLang="ko-KR"/>
              <a:t>SQL </a:t>
            </a:r>
            <a:r>
              <a:rPr lang="ko-KR" altLang="en-US"/>
              <a:t>클라이언트이자 데이터베이스 관리 도구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DB</a:t>
            </a:r>
            <a:r>
              <a:rPr lang="ko-KR" altLang="en-US"/>
              <a:t> 접속 정보</a:t>
            </a:r>
            <a:endParaRPr lang="en-US" altLang="ko-KR"/>
          </a:p>
          <a:p>
            <a:pPr lvl="1"/>
            <a:r>
              <a:rPr lang="en-US" altLang="ko-KR"/>
              <a:t>DB : PostgreSQL</a:t>
            </a:r>
          </a:p>
          <a:p>
            <a:pPr lvl="1"/>
            <a:r>
              <a:rPr lang="en-US" altLang="ko-KR"/>
              <a:t>HOST : 192.168.50.5:5432</a:t>
            </a:r>
          </a:p>
          <a:p>
            <a:pPr lvl="1"/>
            <a:r>
              <a:rPr lang="en-US" altLang="ko-KR"/>
              <a:t>Database : study</a:t>
            </a:r>
          </a:p>
          <a:p>
            <a:pPr lvl="1"/>
            <a:r>
              <a:rPr lang="en-US" altLang="ko-KR"/>
              <a:t>Username : postgres</a:t>
            </a:r>
          </a:p>
          <a:p>
            <a:pPr lvl="1"/>
            <a:r>
              <a:rPr lang="en-US" altLang="ko-KR"/>
              <a:t>Password : admin</a:t>
            </a:r>
          </a:p>
          <a:p>
            <a:pPr lvl="1"/>
            <a:endParaRPr lang="en-US" altLang="ko-KR"/>
          </a:p>
          <a:p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BC82DC-E677-1989-9A1F-7ADD4F33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0" y="3049358"/>
            <a:ext cx="5393264" cy="349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5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6A21D-722F-40A8-FEB3-E3260174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접속해서 테이블 내용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2DC3-AC07-A0ED-132C-B24867AE5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Databases -&gt; Study -&gt; Schemas -&gt; Public -&gt; Tables -&gt; user_info</a:t>
            </a:r>
          </a:p>
          <a:p>
            <a:r>
              <a:rPr lang="en-US" altLang="ko-KR"/>
              <a:t>user_info</a:t>
            </a:r>
            <a:r>
              <a:rPr lang="ko-KR" altLang="en-US"/>
              <a:t>는 미리 만들어 둔 샘플 테이블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DBeaver</a:t>
            </a:r>
            <a:r>
              <a:rPr lang="ko-KR" altLang="en-US"/>
              <a:t>를 이용하여 값을 생성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삭제해 보자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772E7A8-3E73-9A80-F54F-865B1674CD35}"/>
              </a:ext>
            </a:extLst>
          </p:cNvPr>
          <p:cNvGrpSpPr/>
          <p:nvPr/>
        </p:nvGrpSpPr>
        <p:grpSpPr>
          <a:xfrm>
            <a:off x="2874936" y="2181136"/>
            <a:ext cx="6384010" cy="3673600"/>
            <a:chOff x="2874936" y="2181136"/>
            <a:chExt cx="6384010" cy="36736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041ECF3-56B0-78F0-57E7-F9B2FB881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3054" y="2181136"/>
              <a:ext cx="6325892" cy="36736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1BE6462-64EF-158F-FC75-24FB0309EF8F}"/>
                </a:ext>
              </a:extLst>
            </p:cNvPr>
            <p:cNvSpPr/>
            <p:nvPr/>
          </p:nvSpPr>
          <p:spPr>
            <a:xfrm>
              <a:off x="2874936" y="3053166"/>
              <a:ext cx="1557579" cy="8834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F76268C-9277-409E-4524-DB780AED8EE4}"/>
                </a:ext>
              </a:extLst>
            </p:cNvPr>
            <p:cNvSpPr/>
            <p:nvPr/>
          </p:nvSpPr>
          <p:spPr>
            <a:xfrm>
              <a:off x="4643034" y="2545598"/>
              <a:ext cx="1389682" cy="457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319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20_FastAPI_API생성연습_프로젝트추가</Template>
  <TotalTime>2006</TotalTime>
  <Words>901</Words>
  <Application>Microsoft Office PowerPoint</Application>
  <PresentationFormat>와이드스크린</PresentationFormat>
  <Paragraphs>189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테마</vt:lpstr>
      <vt:lpstr>데이터베이스</vt:lpstr>
      <vt:lpstr>데이터관리 - 파일시스템</vt:lpstr>
      <vt:lpstr>데이터관리 - 데이터베이스</vt:lpstr>
      <vt:lpstr>데이터베이스를 사용하는 이유</vt:lpstr>
      <vt:lpstr>데이터베이스를 사용하는 이유</vt:lpstr>
      <vt:lpstr>데이터베이스 상품들</vt:lpstr>
      <vt:lpstr>관계형 데이터베이스</vt:lpstr>
      <vt:lpstr>DB 에 연결해 봅시다</vt:lpstr>
      <vt:lpstr>접속해서 테이블 내용 확인</vt:lpstr>
      <vt:lpstr>user_info 테이블 구조</vt:lpstr>
      <vt:lpstr>테이블 생성하기</vt:lpstr>
      <vt:lpstr>테이블 생성하기</vt:lpstr>
      <vt:lpstr>테이블 생성하기</vt:lpstr>
      <vt:lpstr>테이블 생성하기</vt:lpstr>
      <vt:lpstr>테이블 생성하기</vt:lpstr>
      <vt:lpstr>테이블 생성하기</vt:lpstr>
      <vt:lpstr>SQL</vt:lpstr>
      <vt:lpstr>테이블 생성</vt:lpstr>
      <vt:lpstr>테이블 생성</vt:lpstr>
      <vt:lpstr>테이블 생성</vt:lpstr>
      <vt:lpstr>테이블에 데이터 추가</vt:lpstr>
      <vt:lpstr>테이블에 데이터 추가</vt:lpstr>
      <vt:lpstr>INSERT 쿼리 실행하기</vt:lpstr>
      <vt:lpstr>테이블의 데이터 조회</vt:lpstr>
      <vt:lpstr>데이터 조회 예제</vt:lpstr>
      <vt:lpstr>SELECT 의 조건절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입력과 출력</dc:title>
  <dc:creator>percussive</dc:creator>
  <cp:lastModifiedBy>percussive</cp:lastModifiedBy>
  <cp:revision>23</cp:revision>
  <dcterms:created xsi:type="dcterms:W3CDTF">2022-06-29T07:42:51Z</dcterms:created>
  <dcterms:modified xsi:type="dcterms:W3CDTF">2023-02-13T15:24:49Z</dcterms:modified>
</cp:coreProperties>
</file>