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67A938-4952-4311-9DFF-C64B317CCE99}">
  <a:tblStyle styleId="{0267A938-4952-4311-9DFF-C64B317CCE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D44CB99-039E-4D7E-9DBA-4A40342518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4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0b411821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0b411821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2a8adf1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2a8adf1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2a8adf1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2a8adf1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2a8adf1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2a8adf1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0b411821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0b411821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0b411821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0b411821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0b411821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0b411821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0b411821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0b411821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to note (orally) that this constraint is more attractive than the portfolio from Q3!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0b411821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0b411821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0b411821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0b411821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0b41182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0b41182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2cf6cf3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2cf6cf3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0b411821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0b411821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10909d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10909d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2f2a6b9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2f2a6b9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2f2a6b91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2f2a6b91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0b411821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30b411821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0b411821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0b411821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0b41182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0b41182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2a8adf19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2a8adf1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a8adf1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a8adf1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2a8adf19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2a8adf19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0b411821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0b411821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10ba49d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10ba49d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10ba49d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10ba49d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0b41182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0b41182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658" l="0" r="0" t="31469"/>
          <a:stretch/>
        </p:blipFill>
        <p:spPr>
          <a:xfrm>
            <a:off x="0" y="0"/>
            <a:ext cx="9144000" cy="34396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4728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Sustainable and Entrepreneurial Finance (</a:t>
            </a: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Prof. Jondeau) </a:t>
            </a: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Assignment</a:t>
            </a: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2</a:t>
            </a:r>
            <a:endParaRPr i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1050" y="4005375"/>
            <a:ext cx="84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8: </a:t>
            </a: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Charlotte 🇩🇪</a:t>
            </a: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David 🇨🇭🇬🇧, Guillaume 🇨🇭🇵🇹 &amp; Per Christian 🇳🇴</a:t>
            </a:r>
            <a:endParaRPr i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1050" y="3589875"/>
            <a:ext cx="84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Portfolio allocation with GHG emissions constraints - Energy Firms</a:t>
            </a:r>
            <a:endParaRPr b="1" i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Q3: The min var portfolio outperforms the lower ⅔</a:t>
            </a: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carbon min var portfolio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975"/>
            <a:ext cx="8839204" cy="149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04150" y="3478325"/>
            <a:ext cx="3388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43% lower return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10% higher volatility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Negative sharpe ratio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6512925" y="4252225"/>
            <a:ext cx="792000" cy="792000"/>
          </a:xfrm>
          <a:prstGeom prst="mathPlus">
            <a:avLst>
              <a:gd fmla="val 23520" name="adj1"/>
            </a:avLst>
          </a:prstGeom>
          <a:solidFill>
            <a:srgbClr val="63BE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043300" y="4366825"/>
            <a:ext cx="910500" cy="5628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2"/>
          <p:cNvCxnSpPr/>
          <p:nvPr/>
        </p:nvCxnSpPr>
        <p:spPr>
          <a:xfrm flipH="1">
            <a:off x="4570050" y="3487850"/>
            <a:ext cx="3900" cy="13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2"/>
          <p:cNvSpPr txBox="1"/>
          <p:nvPr/>
        </p:nvSpPr>
        <p:spPr>
          <a:xfrm>
            <a:off x="4751025" y="3478325"/>
            <a:ext cx="431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35% decrease in Carbon Intensity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470350" y="2871125"/>
            <a:ext cx="42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</a:t>
            </a: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ow ⅔ carbon min var portfolio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3815625" y="2435625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6137350" y="2233425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137350" y="2435625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137350" y="1495100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815625" y="1501250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811850" y="1501250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811850" y="2435625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137350" y="1697300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815625" y="1697300"/>
            <a:ext cx="727800" cy="202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Q4: The Value-Weighted Portfolios yields better returns across all Quintiles except Quintile four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23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1" name="Google Shape;151;p23"/>
          <p:cNvGraphicFramePr/>
          <p:nvPr/>
        </p:nvGraphicFramePr>
        <p:xfrm>
          <a:off x="190775" y="117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{0267A938-4952-4311-9DFF-C64B317CCE99}</a:tableStyleId>
              </a:tblPr>
              <a:tblGrid>
                <a:gridCol w="1009650"/>
                <a:gridCol w="742950"/>
                <a:gridCol w="619125"/>
                <a:gridCol w="619125"/>
                <a:gridCol w="619125"/>
                <a:gridCol w="619125"/>
                <a:gridCol w="542925"/>
                <a:gridCol w="619125"/>
                <a:gridCol w="619125"/>
                <a:gridCol w="619125"/>
                <a:gridCol w="619125"/>
                <a:gridCol w="619125"/>
                <a:gridCol w="685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Equally Weighted Portfolio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Long - Short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Value Weighted Portfolio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Long - Short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Quintile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2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5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1-5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2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5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1-5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Portfolio Intensity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472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624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804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2043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472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624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804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2043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Portfolio Market Cap (US Billions)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AAR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8,7%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7,5%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5,7%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9,3%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12,3%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10,7%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7,6%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2,8%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Annualized Mean Volatility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0,43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0,36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0,41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0,27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0,26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0,27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0,14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Minimum Monthly Return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-31,8%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-23,8%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-21,4%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-23,2%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-30,2%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-9,4%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-25,0%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-19,1%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-15,1%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-28,7%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-15,1%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Maximum Monthly Return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26,0%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27,3%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25,0%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10,2%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24,9%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23,5%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21,4%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30,9%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10,6%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Sharpe Ratio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0,12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0,05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-0,29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0,22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0,33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0,18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-0,05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3"/>
          <p:cNvSpPr/>
          <p:nvPr/>
        </p:nvSpPr>
        <p:spPr>
          <a:xfrm>
            <a:off x="4962800" y="1168100"/>
            <a:ext cx="3095700" cy="36459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6BC0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Q4: The “green” Quintiles perform better than the “brown” Quintiles for both portfolio types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4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9" name="Google Shape;159;p24"/>
          <p:cNvGraphicFramePr/>
          <p:nvPr/>
        </p:nvGraphicFramePr>
        <p:xfrm>
          <a:off x="190775" y="117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{0267A938-4952-4311-9DFF-C64B317CCE99}</a:tableStyleId>
              </a:tblPr>
              <a:tblGrid>
                <a:gridCol w="1009650"/>
                <a:gridCol w="742950"/>
                <a:gridCol w="619125"/>
                <a:gridCol w="619125"/>
                <a:gridCol w="619125"/>
                <a:gridCol w="619125"/>
                <a:gridCol w="542925"/>
                <a:gridCol w="619125"/>
                <a:gridCol w="619125"/>
                <a:gridCol w="619125"/>
                <a:gridCol w="619125"/>
                <a:gridCol w="619125"/>
                <a:gridCol w="685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Equally Weighted Portfolio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Long - Short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Value Weighted Portfolio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Long - Short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Quintile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2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5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1-5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2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5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1-5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Portfolio Intensity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472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624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804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2043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472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624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804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2043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Portfolio Market Cap (US Billions)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AAR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8,7%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7,5%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5,7%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9,3%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12,3%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10,7%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7,6%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2,8%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Annualized Mean Volatility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0,43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0,36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0,41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0,27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0,26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0,27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0,14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Minimum Monthly Return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-31,8%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-23,8%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-21,4%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-23,2%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-30,2%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-9,4%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-25,0%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-19,1%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-15,1%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-28,7%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-15,1%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Maximum Monthly Return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26,0%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27,3%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25,0%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10,2%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24,9%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23,5%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21,4%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30,9%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10,6%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Sharpe Ratio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0,12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0,05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-0,29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0,22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0,33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0,18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-0,05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4"/>
          <p:cNvSpPr/>
          <p:nvPr/>
        </p:nvSpPr>
        <p:spPr>
          <a:xfrm>
            <a:off x="5581925" y="1640000"/>
            <a:ext cx="1238400" cy="3174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6BC0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1200425" y="1640000"/>
            <a:ext cx="1362000" cy="3174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6BC0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3181550" y="1640000"/>
            <a:ext cx="1238400" cy="3174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F86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6876425" y="1640000"/>
            <a:ext cx="1182000" cy="3174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F86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Q4: Going long in Quintile 1 and short in Quintile 5 for the 105 companies shows no “Greenium”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5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0" name="Google Shape;170;p25"/>
          <p:cNvGraphicFramePr/>
          <p:nvPr/>
        </p:nvGraphicFramePr>
        <p:xfrm>
          <a:off x="190775" y="117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{0267A938-4952-4311-9DFF-C64B317CCE99}</a:tableStyleId>
              </a:tblPr>
              <a:tblGrid>
                <a:gridCol w="1009650"/>
                <a:gridCol w="742950"/>
                <a:gridCol w="619125"/>
                <a:gridCol w="619125"/>
                <a:gridCol w="619125"/>
                <a:gridCol w="619125"/>
                <a:gridCol w="542925"/>
                <a:gridCol w="619125"/>
                <a:gridCol w="619125"/>
                <a:gridCol w="619125"/>
                <a:gridCol w="619125"/>
                <a:gridCol w="619125"/>
                <a:gridCol w="685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Equally Weighted Portfolio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Long - Short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Value Weighted Portfolio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Long - Short</a:t>
                      </a:r>
                      <a:endParaRPr b="1" sz="800"/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Quintile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2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5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1-5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2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</a:t>
                      </a:r>
                      <a:endParaRPr b="1"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5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1-5</a:t>
                      </a:r>
                      <a:endParaRPr b="1"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Portfolio Intensity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472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624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804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2043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472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624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804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2043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Portfolio Market Cap (US Billions)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AAR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8,7%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7,5%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5,7%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9,3%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12,3%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10,7%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7,6%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2,8%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Annualized Mean Volatility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0,43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0,39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0,36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0,41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0,27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0,26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0,27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0,14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Minimum Monthly Return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-31,8%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-23,8%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-21,4%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-23,2%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-30,2%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-9,4%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-25,0%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-19,1%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-15,1%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-28,7%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-15,1%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Maximum Monthly Return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26,0%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33,2%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27,3%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22,8%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25,0%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10,2%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24,9%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23,5%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21,9%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21,4%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30</a:t>
                      </a:r>
                      <a:r>
                        <a:rPr lang="en-GB" sz="800"/>
                        <a:t>,9%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10,6%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Sharpe Ratio</a:t>
                      </a:r>
                      <a:endParaRPr b="1"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0,12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0,12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0,11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0,05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-0,29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0,22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0,34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0,33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0,18</a:t>
                      </a:r>
                      <a:endParaRPr sz="800"/>
                    </a:p>
                  </a:txBody>
                  <a:tcPr marT="91425" marB="91425" marR="68575" marL="68575"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0,15</a:t>
                      </a:r>
                      <a:endParaRPr sz="800"/>
                    </a:p>
                  </a:txBody>
                  <a:tcPr marT="91425" marB="91425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-0,05</a:t>
                      </a:r>
                      <a:endParaRPr sz="8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5"/>
          <p:cNvSpPr/>
          <p:nvPr/>
        </p:nvSpPr>
        <p:spPr>
          <a:xfrm>
            <a:off x="8058425" y="2760050"/>
            <a:ext cx="685800" cy="2054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6BC0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4419875" y="2760050"/>
            <a:ext cx="543000" cy="2054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FA8A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226550" y="41325"/>
            <a:ext cx="887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Q4: The Equally-W</a:t>
            </a: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eighted Portfolio exhibits higher volatility than the Value Weighted Portfolio</a:t>
            </a: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6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75" y="1284950"/>
            <a:ext cx="7258452" cy="38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Q4: Plotting each V.W and Eq. V quintile portfolio gives a more nuanced picture of the returns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7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5325"/>
            <a:ext cx="8839199" cy="351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226550" y="41325"/>
            <a:ext cx="90996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Q4: Investing in the Value-Weighted Long-Short portfolio gives an AAR of 2,8% but is highly volatile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" name="Google Shape;192;p28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5325"/>
            <a:ext cx="8839199" cy="351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Q5: Reducing the carbon intensity of the min var portfolio by 50% led to more attractive results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" name="Google Shape;199;p29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0" y="1754875"/>
            <a:ext cx="8481900" cy="33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26550" y="1181150"/>
            <a:ext cx="8481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‘Greener min var (MV)’ portfolio has a better risk-adjusted return than the original MV portfolio (Sharpe ratio 0.195 vs 0.111). +We get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better results than the Q3 portfolio!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Q5: The Greener MV portfolio correctly punishes assets that rank low in ‘cleanness’ (2019)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7" name="Google Shape;207;p30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0"/>
          <p:cNvSpPr txBox="1"/>
          <p:nvPr/>
        </p:nvSpPr>
        <p:spPr>
          <a:xfrm>
            <a:off x="226550" y="2495438"/>
            <a:ext cx="3097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Greener MV portfolio weights 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Cleanness rank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3324350" y="2708438"/>
            <a:ext cx="152400" cy="59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3371975" y="2799188"/>
            <a:ext cx="80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-0.33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226550" y="3790725"/>
            <a:ext cx="3097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MV portfolio weights 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Cleanness rank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3324350" y="4003725"/>
            <a:ext cx="152400" cy="59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3371975" y="4094475"/>
            <a:ext cx="80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~</a:t>
            </a: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</a:t>
            </a:r>
            <a:endParaRPr/>
          </a:p>
        </p:txBody>
      </p:sp>
      <p:grpSp>
        <p:nvGrpSpPr>
          <p:cNvPr id="214" name="Google Shape;214;p30"/>
          <p:cNvGrpSpPr/>
          <p:nvPr/>
        </p:nvGrpSpPr>
        <p:grpSpPr>
          <a:xfrm>
            <a:off x="4172078" y="1020813"/>
            <a:ext cx="4875123" cy="3972264"/>
            <a:chOff x="4048078" y="1022925"/>
            <a:chExt cx="4875123" cy="3972264"/>
          </a:xfrm>
        </p:grpSpPr>
        <p:grpSp>
          <p:nvGrpSpPr>
            <p:cNvPr id="215" name="Google Shape;215;p30"/>
            <p:cNvGrpSpPr/>
            <p:nvPr/>
          </p:nvGrpSpPr>
          <p:grpSpPr>
            <a:xfrm>
              <a:off x="4301650" y="1114413"/>
              <a:ext cx="4621551" cy="3725327"/>
              <a:chOff x="4301650" y="1114413"/>
              <a:chExt cx="4621551" cy="3725327"/>
            </a:xfrm>
          </p:grpSpPr>
          <p:grpSp>
            <p:nvGrpSpPr>
              <p:cNvPr id="216" name="Google Shape;216;p30"/>
              <p:cNvGrpSpPr/>
              <p:nvPr/>
            </p:nvGrpSpPr>
            <p:grpSpPr>
              <a:xfrm>
                <a:off x="4301650" y="1114413"/>
                <a:ext cx="4621551" cy="3725327"/>
                <a:chOff x="4301650" y="1114413"/>
                <a:chExt cx="4621551" cy="3725327"/>
              </a:xfrm>
            </p:grpSpPr>
            <p:sp>
              <p:nvSpPr>
                <p:cNvPr id="217" name="Google Shape;217;p30"/>
                <p:cNvSpPr txBox="1"/>
                <p:nvPr/>
              </p:nvSpPr>
              <p:spPr>
                <a:xfrm rot="-5399433">
                  <a:off x="6924792" y="2850589"/>
                  <a:ext cx="36396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solidFill>
                        <a:schemeClr val="dk1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Asset cleanness rank (color &amp; size)</a:t>
                  </a:r>
                  <a:endParaRPr sz="1000"/>
                </a:p>
              </p:txBody>
            </p:sp>
            <p:grpSp>
              <p:nvGrpSpPr>
                <p:cNvPr id="218" name="Google Shape;218;p30"/>
                <p:cNvGrpSpPr/>
                <p:nvPr/>
              </p:nvGrpSpPr>
              <p:grpSpPr>
                <a:xfrm>
                  <a:off x="4301650" y="1114413"/>
                  <a:ext cx="4621551" cy="3714775"/>
                  <a:chOff x="4301650" y="1114413"/>
                  <a:chExt cx="4621551" cy="3714775"/>
                </a:xfrm>
              </p:grpSpPr>
              <p:pic>
                <p:nvPicPr>
                  <p:cNvPr id="219" name="Google Shape;219;p3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4561" t="0"/>
                  <a:stretch/>
                </p:blipFill>
                <p:spPr>
                  <a:xfrm>
                    <a:off x="4301650" y="1114413"/>
                    <a:ext cx="4621551" cy="371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0" name="Google Shape;220;p30"/>
                  <p:cNvSpPr/>
                  <p:nvPr/>
                </p:nvSpPr>
                <p:spPr>
                  <a:xfrm>
                    <a:off x="5229225" y="4698975"/>
                    <a:ext cx="2442600" cy="130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1" name="Google Shape;221;p30"/>
                <p:cNvSpPr/>
                <p:nvPr/>
              </p:nvSpPr>
              <p:spPr>
                <a:xfrm>
                  <a:off x="4743450" y="1114425"/>
                  <a:ext cx="3048000" cy="1428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2" name="Google Shape;222;p30"/>
              <p:cNvSpPr/>
              <p:nvPr/>
            </p:nvSpPr>
            <p:spPr>
              <a:xfrm rot="-5402956">
                <a:off x="3146508" y="2941838"/>
                <a:ext cx="2442601" cy="13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30"/>
            <p:cNvSpPr txBox="1"/>
            <p:nvPr/>
          </p:nvSpPr>
          <p:spPr>
            <a:xfrm rot="-5399433">
              <a:off x="2466317" y="2845389"/>
              <a:ext cx="3639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99999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Normalized avg Greener MV weight</a:t>
              </a:r>
              <a:endParaRPr sz="900">
                <a:solidFill>
                  <a:srgbClr val="999999"/>
                </a:solidFill>
              </a:endParaRPr>
            </a:p>
          </p:txBody>
        </p:sp>
        <p:sp>
          <p:nvSpPr>
            <p:cNvPr id="224" name="Google Shape;224;p30"/>
            <p:cNvSpPr txBox="1"/>
            <p:nvPr/>
          </p:nvSpPr>
          <p:spPr>
            <a:xfrm rot="567">
              <a:off x="4447967" y="4656189"/>
              <a:ext cx="36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99999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Normalized avg MV weight</a:t>
              </a:r>
              <a:endParaRPr sz="1000">
                <a:solidFill>
                  <a:srgbClr val="999999"/>
                </a:solidFill>
              </a:endParaRPr>
            </a:p>
          </p:txBody>
        </p:sp>
        <p:sp>
          <p:nvSpPr>
            <p:cNvPr id="225" name="Google Shape;225;p30"/>
            <p:cNvSpPr txBox="1"/>
            <p:nvPr/>
          </p:nvSpPr>
          <p:spPr>
            <a:xfrm rot="651">
              <a:off x="4048078" y="1023375"/>
              <a:ext cx="4755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99999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2019 weights of MV &amp; Greener MV portfolios vs cleanness rank</a:t>
              </a:r>
              <a:endParaRPr sz="900">
                <a:solidFill>
                  <a:srgbClr val="999999"/>
                </a:solidFill>
              </a:endParaRPr>
            </a:p>
          </p:txBody>
        </p:sp>
        <p:sp>
          <p:nvSpPr>
            <p:cNvPr id="226" name="Google Shape;226;p30"/>
            <p:cNvSpPr txBox="1"/>
            <p:nvPr/>
          </p:nvSpPr>
          <p:spPr>
            <a:xfrm rot="-5399433">
              <a:off x="6866867" y="2772664"/>
              <a:ext cx="3639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99999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Asset cleanness rank (size &amp; color)</a:t>
              </a:r>
              <a:endParaRPr sz="900">
                <a:solidFill>
                  <a:srgbClr val="999999"/>
                </a:solidFill>
              </a:endParaRPr>
            </a:p>
          </p:txBody>
        </p:sp>
      </p:grpSp>
      <p:sp>
        <p:nvSpPr>
          <p:cNvPr id="227" name="Google Shape;227;p30"/>
          <p:cNvSpPr txBox="1"/>
          <p:nvPr/>
        </p:nvSpPr>
        <p:spPr>
          <a:xfrm>
            <a:off x="226550" y="1181150"/>
            <a:ext cx="3945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ranked our assets by ‘Cleanness’ (lowest to highest absolute carbon intensity). Correlations with weights: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Q5: The Greener MV portfolio modified positions based on emissions, but still valued stable assets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31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1"/>
          <p:cNvSpPr txBox="1"/>
          <p:nvPr/>
        </p:nvSpPr>
        <p:spPr>
          <a:xfrm>
            <a:off x="226550" y="1181150"/>
            <a:ext cx="3821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Table: top 10 assets of the Greener MV portfolio by avg weight (2019)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= assets also in top 10 MV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Avg. cleanness rank of top 10 increased positions: 	</a:t>
            </a:r>
            <a:r>
              <a:rPr b="1" lang="en-GB" sz="1500">
                <a:solidFill>
                  <a:srgbClr val="63BE7B"/>
                </a:solidFill>
                <a:latin typeface="Montserrat"/>
                <a:ea typeface="Montserrat"/>
                <a:cs typeface="Montserrat"/>
                <a:sym typeface="Montserrat"/>
              </a:rPr>
              <a:t>12.9</a:t>
            </a:r>
            <a:endParaRPr b="1" sz="1500">
              <a:solidFill>
                <a:srgbClr val="63BE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63BE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Avg. cleanness rank of top 10 decreased positions: 	</a:t>
            </a:r>
            <a:r>
              <a:rPr b="1" lang="en-GB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67.4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4203250" y="11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{7D44CB99-039E-4D7E-9DBA-4A4034251839}</a:tableStyleId>
              </a:tblPr>
              <a:tblGrid>
                <a:gridCol w="2151975"/>
                <a:gridCol w="1340775"/>
                <a:gridCol w="1012450"/>
              </a:tblGrid>
              <a:tr h="367100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Company name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Avg Greener MV weight (2019)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Cleanness rank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A86E8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PETRONAS DAGANGAN </a:t>
                      </a:r>
                      <a:endParaRPr sz="1100">
                        <a:solidFill>
                          <a:srgbClr val="4A86E8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20.89%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C07B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A86E8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UDR </a:t>
                      </a:r>
                      <a:endParaRPr sz="1100">
                        <a:solidFill>
                          <a:srgbClr val="4A86E8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19.27%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C37C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A86E8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MARICO </a:t>
                      </a:r>
                      <a:endParaRPr sz="1100">
                        <a:solidFill>
                          <a:srgbClr val="4A86E8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15.45%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A7D"/>
                    </a:solidFill>
                  </a:tcPr>
                </a:tc>
              </a:tr>
              <a:tr h="367100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A86E8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OIL &amp; GAS DEVELOPMENT COMPANY </a:t>
                      </a:r>
                      <a:endParaRPr sz="1100">
                        <a:solidFill>
                          <a:srgbClr val="4A86E8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7.40%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33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280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A86E8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EXXON MOBIL </a:t>
                      </a:r>
                      <a:endParaRPr sz="1100">
                        <a:solidFill>
                          <a:srgbClr val="4A86E8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5.81%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70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8A72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PAKISTAN STATE OIL COMPANY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5.78%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QATAR GS.TRAN.NAKILAT </a:t>
                      </a:r>
                      <a:endParaRPr sz="1100">
                        <a:solidFill>
                          <a:schemeClr val="accen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5.45%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87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696B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INDIAN OIL </a:t>
                      </a:r>
                      <a:endParaRPr sz="1100">
                        <a:solidFill>
                          <a:schemeClr val="accen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3.84%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47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77A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ULTRAPAR PARTICIPOES ON </a:t>
                      </a:r>
                      <a:endParaRPr sz="1100">
                        <a:solidFill>
                          <a:schemeClr val="accen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3.70%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C57C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CABOT OIL &amp; GAS 'A'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2.56% 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34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07F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312275" y="2048775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9275" y="41325"/>
            <a:ext cx="9144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Q1: We focus on energy firms. Their stocks are volatile &amp; carbon-intensive, esp. Scopes 1 &amp; 3 (TRUCOST)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4" name="Google Shape;64;p14"/>
          <p:cNvGraphicFramePr/>
          <p:nvPr/>
        </p:nvGraphicFramePr>
        <p:xfrm>
          <a:off x="930225" y="167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{0267A938-4952-4311-9DFF-C64B317CCE99}</a:tableStyleId>
              </a:tblPr>
              <a:tblGrid>
                <a:gridCol w="1632600"/>
                <a:gridCol w="1538400"/>
                <a:gridCol w="1433750"/>
                <a:gridCol w="1339550"/>
                <a:gridCol w="1130250"/>
              </a:tblGrid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 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1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2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3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Total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# Observations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Min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1,04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0,00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22,47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41,74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Max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43437,14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2772,09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1591,51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43839,07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Mean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618,73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65,56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260,64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944,93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Median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280,86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36,13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239,08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622,67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Standard Deviation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1885,77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132,49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174,16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1920,79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Key takeaways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650" y="1565600"/>
            <a:ext cx="1259651" cy="125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175" y="1565602"/>
            <a:ext cx="1259651" cy="125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700" y="1565600"/>
            <a:ext cx="1259651" cy="125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319463" y="3289675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Energy firms have high scope 1 &amp; 3, with significant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/>
          </a:p>
        </p:txBody>
      </p:sp>
      <p:sp>
        <p:nvSpPr>
          <p:cNvPr id="247" name="Google Shape;247;p32"/>
          <p:cNvSpPr txBox="1"/>
          <p:nvPr/>
        </p:nvSpPr>
        <p:spPr>
          <a:xfrm>
            <a:off x="3072000" y="3289675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Carbon intensity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works better</a:t>
            </a: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than the exclusion strategy</a:t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5824513" y="3289675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</a:t>
            </a: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arbon intensity strongly depends on the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chain</a:t>
            </a: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GB" sz="15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Exxon</a:t>
            </a: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vs. </a:t>
            </a:r>
            <a:r>
              <a:rPr lang="en-GB" sz="1500">
                <a:solidFill>
                  <a:srgbClr val="63BE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Pakistan State Oil</a:t>
            </a:r>
            <a:r>
              <a:rPr lang="en-GB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1658" l="0" r="0" t="31469"/>
          <a:stretch/>
        </p:blipFill>
        <p:spPr>
          <a:xfrm>
            <a:off x="0" y="0"/>
            <a:ext cx="9144000" cy="343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0" y="4728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Following: Appendix</a:t>
            </a:r>
            <a:endParaRPr i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31050" y="4005375"/>
            <a:ext cx="84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8: Charlotte 🇩🇪, David 🇨🇭🇬🇧, Guillaume 🇨🇭🇵🇹 &amp; Per Christian 🇳🇴</a:t>
            </a:r>
            <a:endParaRPr i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331050" y="3589875"/>
            <a:ext cx="84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Portfolio allocation with GHG emissions constraints - Energy Firms</a:t>
            </a:r>
            <a:endParaRPr b="1" i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Q2: Different portfolio volatilities lead to very different asset allocations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4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" name="Google Shape;2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63" y="1326768"/>
            <a:ext cx="4367477" cy="320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062" y="1326757"/>
            <a:ext cx="4367477" cy="320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Q2: Portfolio 0.16 return: Top 10 firms driving carbon intensity up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35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600" y="3327925"/>
            <a:ext cx="6976802" cy="135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600" y="1088816"/>
            <a:ext cx="7534800" cy="223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Q2: Portfolio 0.26 return: Top 10 firms driving carbon intensity up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8" name="Google Shape;278;p36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Google Shape;279;p36"/>
          <p:cNvGrpSpPr/>
          <p:nvPr/>
        </p:nvGrpSpPr>
        <p:grpSpPr>
          <a:xfrm>
            <a:off x="500300" y="1022923"/>
            <a:ext cx="7934399" cy="3809701"/>
            <a:chOff x="500300" y="1022923"/>
            <a:chExt cx="7934399" cy="3809701"/>
          </a:xfrm>
        </p:grpSpPr>
        <p:pic>
          <p:nvPicPr>
            <p:cNvPr id="280" name="Google Shape;28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475" y="2150750"/>
              <a:ext cx="7466399" cy="2681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36"/>
            <p:cNvPicPr preferRelativeResize="0"/>
            <p:nvPr/>
          </p:nvPicPr>
          <p:blipFill rotWithShape="1">
            <a:blip r:embed="rId4">
              <a:alphaModFix/>
            </a:blip>
            <a:srcRect b="15718" l="0" r="0" t="0"/>
            <a:stretch/>
          </p:blipFill>
          <p:spPr>
            <a:xfrm>
              <a:off x="500300" y="1022923"/>
              <a:ext cx="7934399" cy="1160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Q5 appendix: The Greener MV portfolio correctly punishes assets that rank low in ‘cleanness’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7" name="Google Shape;287;p37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7"/>
          <p:cNvSpPr txBox="1"/>
          <p:nvPr/>
        </p:nvSpPr>
        <p:spPr>
          <a:xfrm>
            <a:off x="226550" y="1048400"/>
            <a:ext cx="8481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Here are the correlations between average portfolio weights (2019) and the asset cleanness rank:</a:t>
            </a:r>
            <a:endParaRPr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0" y="1933568"/>
            <a:ext cx="3844175" cy="303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108" y="1933575"/>
            <a:ext cx="4052342" cy="30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Q5 appendix: top 10 position increases and decreases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6" name="Google Shape;296;p38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600" y="1175325"/>
            <a:ext cx="5968850" cy="1903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600" y="3145351"/>
            <a:ext cx="5968850" cy="18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 txBox="1"/>
          <p:nvPr/>
        </p:nvSpPr>
        <p:spPr>
          <a:xfrm>
            <a:off x="226550" y="1919075"/>
            <a:ext cx="84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Position increases:</a:t>
            </a:r>
            <a:endParaRPr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226550" y="3879813"/>
            <a:ext cx="84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Position decreases:</a:t>
            </a:r>
            <a:endParaRPr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Appendix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6" name="Google Shape;306;p39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9"/>
          <p:cNvSpPr txBox="1"/>
          <p:nvPr/>
        </p:nvSpPr>
        <p:spPr>
          <a:xfrm>
            <a:off x="226550" y="1048400"/>
            <a:ext cx="84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Text</a:t>
            </a:r>
            <a:endParaRPr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Q1: Scope 1 emissions dominate, reflecting the carbon intense nature of fossil fuel production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1" name="Google Shape;71;p15"/>
          <p:cNvGraphicFramePr/>
          <p:nvPr/>
        </p:nvGraphicFramePr>
        <p:xfrm>
          <a:off x="930225" y="167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{0267A938-4952-4311-9DFF-C64B317CCE99}</a:tableStyleId>
              </a:tblPr>
              <a:tblGrid>
                <a:gridCol w="1632600"/>
                <a:gridCol w="1538400"/>
                <a:gridCol w="1433750"/>
                <a:gridCol w="1339550"/>
                <a:gridCol w="1130250"/>
              </a:tblGrid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 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1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2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3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Total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# Observations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Min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1,04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0,00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22,47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41,74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Max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43437,14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2772,09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1591,51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43839,07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Mean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618,73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65,56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260,64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944,93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Median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280,86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36,13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239,08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622,67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Standard Deviation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1885,77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132,49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174,16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1920,79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5"/>
          <p:cNvSpPr/>
          <p:nvPr/>
        </p:nvSpPr>
        <p:spPr>
          <a:xfrm>
            <a:off x="2562825" y="3315100"/>
            <a:ext cx="1538400" cy="411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512525" y="3315100"/>
            <a:ext cx="1362000" cy="411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562825" y="3315100"/>
            <a:ext cx="1538400" cy="411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Q1: The large gap between the Mean and Median of Scope 1 and Total highlights huge outliers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1" name="Google Shape;81;p16"/>
          <p:cNvGraphicFramePr/>
          <p:nvPr/>
        </p:nvGraphicFramePr>
        <p:xfrm>
          <a:off x="930225" y="167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{0267A938-4952-4311-9DFF-C64B317CCE99}</a:tableStyleId>
              </a:tblPr>
              <a:tblGrid>
                <a:gridCol w="1632600"/>
                <a:gridCol w="1538400"/>
                <a:gridCol w="1433750"/>
                <a:gridCol w="1339550"/>
                <a:gridCol w="1130250"/>
              </a:tblGrid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 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1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2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3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Total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# Observations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Min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1,04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0,00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22,47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41,74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Max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43437,14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2772,09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1591,51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43839,07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Mean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618,73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65,56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260,64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944,93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Median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280,86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36,13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239,08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622,67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Standard Deviation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1885,77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132,49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174,16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1920,79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6"/>
          <p:cNvSpPr/>
          <p:nvPr/>
        </p:nvSpPr>
        <p:spPr>
          <a:xfrm>
            <a:off x="2562825" y="3315100"/>
            <a:ext cx="1538400" cy="822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874525" y="3315100"/>
            <a:ext cx="1130100" cy="822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Q1: The Standard Deviation supports the same findings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0" name="Google Shape;90;p17"/>
          <p:cNvGraphicFramePr/>
          <p:nvPr/>
        </p:nvGraphicFramePr>
        <p:xfrm>
          <a:off x="930225" y="167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{0267A938-4952-4311-9DFF-C64B317CCE99}</a:tableStyleId>
              </a:tblPr>
              <a:tblGrid>
                <a:gridCol w="1632600"/>
                <a:gridCol w="1538400"/>
                <a:gridCol w="1433750"/>
                <a:gridCol w="1339550"/>
                <a:gridCol w="1130250"/>
              </a:tblGrid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 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1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2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3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Scope Total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# Observations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27288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Min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1,04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0,00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22,47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41,74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Max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43437,14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2772,09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1591,51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43839,07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Mean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618,73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65,56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260,64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944,93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Median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280,86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36,13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239,08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622,67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200"/>
                        <a:t>Standard Deviation</a:t>
                      </a:r>
                      <a:endParaRPr b="1"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1885,77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132,49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174,16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1920,79</a:t>
                      </a:r>
                      <a:endParaRPr i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7"/>
          <p:cNvSpPr/>
          <p:nvPr/>
        </p:nvSpPr>
        <p:spPr>
          <a:xfrm>
            <a:off x="2562825" y="4137100"/>
            <a:ext cx="1538400" cy="411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874525" y="4137100"/>
            <a:ext cx="1130100" cy="411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Q1: The observations have a highly skewed distribution with some outliers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02" y="1419200"/>
            <a:ext cx="7566775" cy="3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Q2: Different portfolios returns lead to very different asset allocations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3" y="1326768"/>
            <a:ext cx="4367477" cy="320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062" y="1326757"/>
            <a:ext cx="4367477" cy="320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Q2: Portfolio volatilities are positively correlated with carbon intensities</a:t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0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50" y="1022925"/>
            <a:ext cx="7621093" cy="41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26550" y="41325"/>
            <a:ext cx="8481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Q3: We created a min var portfolio with the 67% lowest carbon-intensive firms </a:t>
            </a:r>
            <a:endParaRPr sz="25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>
            <a:off x="226550" y="957775"/>
            <a:ext cx="848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1"/>
          <p:cNvSpPr txBox="1"/>
          <p:nvPr/>
        </p:nvSpPr>
        <p:spPr>
          <a:xfrm>
            <a:off x="226550" y="1190675"/>
            <a:ext cx="8481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The lower ⅔ carbon portfolio has </a:t>
            </a:r>
            <a:r>
              <a:rPr b="1" lang="en-GB" sz="1500">
                <a:latin typeface="Montserrat"/>
                <a:ea typeface="Montserrat"/>
                <a:cs typeface="Montserrat"/>
                <a:sym typeface="Montserrat"/>
              </a:rPr>
              <a:t>lower returns</a:t>
            </a:r>
            <a:r>
              <a:rPr lang="en-GB" sz="1500">
                <a:latin typeface="Montserrat Medium"/>
                <a:ea typeface="Montserrat Medium"/>
                <a:cs typeface="Montserrat Medium"/>
                <a:sym typeface="Montserrat Medium"/>
              </a:rPr>
              <a:t> than the “normal” min var portfolio (2.77% vs 4.84% AAR).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9416"/>
            <a:ext cx="9144001" cy="239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