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7" r:id="rId2"/>
    <p:sldId id="261" r:id="rId3"/>
    <p:sldId id="262" r:id="rId4"/>
    <p:sldId id="264" r:id="rId5"/>
    <p:sldId id="263" r:id="rId6"/>
    <p:sldId id="275" r:id="rId7"/>
    <p:sldId id="276" r:id="rId8"/>
    <p:sldId id="286" r:id="rId9"/>
    <p:sldId id="298" r:id="rId10"/>
    <p:sldId id="287" r:id="rId11"/>
    <p:sldId id="288" r:id="rId12"/>
    <p:sldId id="289" r:id="rId13"/>
    <p:sldId id="290" r:id="rId14"/>
    <p:sldId id="291" r:id="rId15"/>
    <p:sldId id="292"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954" autoAdjust="0"/>
  </p:normalViewPr>
  <p:slideViewPr>
    <p:cSldViewPr snapToGrid="0">
      <p:cViewPr varScale="1">
        <p:scale>
          <a:sx n="59" d="100"/>
          <a:sy n="59" d="100"/>
        </p:scale>
        <p:origin x="11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5AEA4-76A0-42C4-A455-17B0D89EC48D}"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A25A9-753F-4A61-9E92-CCFBF5EF4A7B}" type="slidenum">
              <a:rPr lang="en-US" smtClean="0"/>
              <a:t>‹#›</a:t>
            </a:fld>
            <a:endParaRPr lang="en-US"/>
          </a:p>
        </p:txBody>
      </p:sp>
    </p:spTree>
    <p:extLst>
      <p:ext uri="{BB962C8B-B14F-4D97-AF65-F5344CB8AC3E}">
        <p14:creationId xmlns:p14="http://schemas.microsoft.com/office/powerpoint/2010/main" val="413477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1798E-18CE-4C4B-AA49-F221656EEFAF}" type="slidenum">
              <a:rPr lang="en-US"/>
              <a:pPr/>
              <a:t>2</a:t>
            </a:fld>
            <a:endParaRPr lang="en-US"/>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r>
              <a:rPr lang="en-US"/>
              <a:t>1</a:t>
            </a:r>
          </a:p>
        </p:txBody>
      </p:sp>
    </p:spTree>
    <p:extLst>
      <p:ext uri="{BB962C8B-B14F-4D97-AF65-F5344CB8AC3E}">
        <p14:creationId xmlns:p14="http://schemas.microsoft.com/office/powerpoint/2010/main" val="320115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Primary activity that unites all phases is usability evaluation</a:t>
            </a:r>
          </a:p>
          <a:p>
            <a:endParaRPr lang="en-US" dirty="0" smtClean="0"/>
          </a:p>
          <a:p>
            <a:r>
              <a:rPr lang="en-US" dirty="0" smtClean="0"/>
              <a:t>How will we proceed?</a:t>
            </a:r>
          </a:p>
          <a:p>
            <a:pPr lvl="1"/>
            <a:r>
              <a:rPr lang="en-US" dirty="0" smtClean="0"/>
              <a:t>Our approach is somewhat star-like</a:t>
            </a:r>
          </a:p>
          <a:p>
            <a:pPr lvl="1"/>
            <a:r>
              <a:rPr lang="en-US" dirty="0" smtClean="0"/>
              <a:t>We do task analysis only once</a:t>
            </a:r>
            <a:r>
              <a:rPr lang="en-US" i="1" dirty="0" smtClean="0"/>
              <a:t> but</a:t>
            </a:r>
            <a:r>
              <a:rPr lang="en-US" dirty="0" smtClean="0"/>
              <a:t> we may do other steps more than once</a:t>
            </a:r>
          </a:p>
          <a:p>
            <a:endParaRPr lang="en-US" dirty="0" smtClean="0"/>
          </a:p>
          <a:p>
            <a:r>
              <a:rPr lang="en-US" dirty="0" smtClean="0"/>
              <a:t>Not a sequential model</a:t>
            </a:r>
          </a:p>
          <a:p>
            <a:pPr lvl="1"/>
            <a:r>
              <a:rPr lang="en-US" dirty="0" smtClean="0"/>
              <a:t>Activities can proceed in any order</a:t>
            </a:r>
          </a:p>
          <a:p>
            <a:pPr lvl="1"/>
            <a:r>
              <a:rPr lang="en-US" dirty="0" smtClean="0"/>
              <a:t>All phases are interconnected</a:t>
            </a:r>
          </a:p>
          <a:p>
            <a:pPr lvl="1"/>
            <a:r>
              <a:rPr lang="en-US" dirty="0" err="1" smtClean="0"/>
              <a:t>Centred</a:t>
            </a:r>
            <a:r>
              <a:rPr lang="en-US" dirty="0" smtClean="0"/>
              <a:t> on user evaluation</a:t>
            </a:r>
          </a:p>
          <a:p>
            <a:endParaRPr lang="en-US" dirty="0"/>
          </a:p>
        </p:txBody>
      </p:sp>
      <p:sp>
        <p:nvSpPr>
          <p:cNvPr id="4" name="Slide Number Placeholder 3"/>
          <p:cNvSpPr>
            <a:spLocks noGrp="1"/>
          </p:cNvSpPr>
          <p:nvPr>
            <p:ph type="sldNum" sz="quarter" idx="10"/>
          </p:nvPr>
        </p:nvSpPr>
        <p:spPr/>
        <p:txBody>
          <a:bodyPr/>
          <a:lstStyle/>
          <a:p>
            <a:fld id="{1ECA25A9-753F-4A61-9E92-CCFBF5EF4A7B}" type="slidenum">
              <a:rPr lang="en-US" smtClean="0"/>
              <a:t>14</a:t>
            </a:fld>
            <a:endParaRPr lang="en-US"/>
          </a:p>
        </p:txBody>
      </p:sp>
    </p:spTree>
    <p:extLst>
      <p:ext uri="{BB962C8B-B14F-4D97-AF65-F5344CB8AC3E}">
        <p14:creationId xmlns:p14="http://schemas.microsoft.com/office/powerpoint/2010/main" val="23513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Usability Engineering Life Cycle</a:t>
            </a:r>
          </a:p>
          <a:p>
            <a:r>
              <a:rPr lang="en-US" sz="1200" b="0" i="0" kern="1200" dirty="0" smtClean="0">
                <a:solidFill>
                  <a:schemeClr val="tx1"/>
                </a:solidFill>
                <a:effectLst/>
                <a:latin typeface="+mn-lt"/>
                <a:ea typeface="+mn-ea"/>
                <a:cs typeface="+mn-cs"/>
              </a:rPr>
              <a:t>Bias and Mayhew (2005) created the Usability Engineering Life Cycle (UEL) as a means to build a usability test plan. If you can integrate the UEL into your product development cycle at the beginning, it will provide you with a rigorous analysis and testing regimen that will help you get the most out of your usability design, analysis, and testing.</a:t>
            </a:r>
          </a:p>
          <a:p>
            <a:r>
              <a:rPr lang="en-US" sz="1200" b="0" i="0" kern="1200" dirty="0" smtClean="0">
                <a:solidFill>
                  <a:schemeClr val="tx1"/>
                </a:solidFill>
                <a:effectLst/>
                <a:latin typeface="+mn-lt"/>
                <a:ea typeface="+mn-ea"/>
                <a:cs typeface="+mn-cs"/>
              </a:rPr>
              <a:t>The UEL is a cyclic model that incorporates three phases (Bias and Mayhew, 2005):</a:t>
            </a:r>
          </a:p>
          <a:p>
            <a:r>
              <a:rPr lang="en-US" sz="1200" b="1" i="0" kern="1200" dirty="0" smtClean="0">
                <a:solidFill>
                  <a:schemeClr val="tx1"/>
                </a:solidFill>
                <a:effectLst/>
                <a:latin typeface="+mn-lt"/>
                <a:ea typeface="+mn-ea"/>
                <a:cs typeface="+mn-cs"/>
              </a:rPr>
              <a:t>Requirements analysis</a:t>
            </a:r>
            <a:r>
              <a:rPr lang="en-US" sz="1200" b="0" i="0" kern="1200" dirty="0" smtClean="0">
                <a:solidFill>
                  <a:schemeClr val="tx1"/>
                </a:solidFill>
                <a:effectLst/>
                <a:latin typeface="+mn-lt"/>
                <a:ea typeface="+mn-ea"/>
                <a:cs typeface="+mn-cs"/>
              </a:rPr>
              <a:t>—In this step, you establish your user characteristics, what tasks the product requires for operation so you can determine what the users need to do, set your goals for the usability study, and determine the usability study design guidelines.</a:t>
            </a:r>
          </a:p>
          <a:p>
            <a:r>
              <a:rPr lang="en-US" sz="1200" b="1" i="0" kern="1200" dirty="0" smtClean="0">
                <a:solidFill>
                  <a:schemeClr val="tx1"/>
                </a:solidFill>
                <a:effectLst/>
                <a:latin typeface="+mn-lt"/>
                <a:ea typeface="+mn-ea"/>
                <a:cs typeface="+mn-cs"/>
              </a:rPr>
              <a:t>Design, testing, and development</a:t>
            </a:r>
            <a:r>
              <a:rPr lang="en-US" sz="1200" b="0" i="0" kern="1200" dirty="0" smtClean="0">
                <a:solidFill>
                  <a:schemeClr val="tx1"/>
                </a:solidFill>
                <a:effectLst/>
                <a:latin typeface="+mn-lt"/>
                <a:ea typeface="+mn-ea"/>
                <a:cs typeface="+mn-cs"/>
              </a:rPr>
              <a:t>—In this step, you create a structured, top-down approach to designing the product, be it a user interface, Web site, documentation, or a combination of the three. This is the step that requires the most feedback from your project team.</a:t>
            </a:r>
          </a:p>
          <a:p>
            <a:r>
              <a:rPr lang="en-US" sz="1200" b="1" i="0" kern="1200" dirty="0" smtClean="0">
                <a:solidFill>
                  <a:schemeClr val="tx1"/>
                </a:solidFill>
                <a:effectLst/>
                <a:latin typeface="+mn-lt"/>
                <a:ea typeface="+mn-ea"/>
                <a:cs typeface="+mn-cs"/>
              </a:rPr>
              <a:t>Installation</a:t>
            </a:r>
            <a:r>
              <a:rPr lang="en-US" sz="1200" b="0" i="0" kern="1200" dirty="0" smtClean="0">
                <a:solidFill>
                  <a:schemeClr val="tx1"/>
                </a:solidFill>
                <a:effectLst/>
                <a:latin typeface="+mn-lt"/>
                <a:ea typeface="+mn-ea"/>
                <a:cs typeface="+mn-cs"/>
              </a:rPr>
              <a:t>—In this step, you gather feedback from users during and after the development process and share this feedback with the project team to determine if you need to make any product changes.</a:t>
            </a:r>
          </a:p>
          <a:p>
            <a:r>
              <a:rPr lang="en-US" sz="1200" b="0" i="0" kern="1200" dirty="0" smtClean="0">
                <a:solidFill>
                  <a:schemeClr val="tx1"/>
                </a:solidFill>
                <a:effectLst/>
                <a:latin typeface="+mn-lt"/>
                <a:ea typeface="+mn-ea"/>
                <a:cs typeface="+mn-cs"/>
              </a:rPr>
              <a:t>If you and your team find that any changes do need to be made, you will likely go back to Phase 2 and design, test, and develop the changes that your project team made. However, user testing could also expose flaws in the requirements analysis that would require you to reanalyze your requirements and then go through the steps again.</a:t>
            </a:r>
          </a:p>
          <a:p>
            <a:r>
              <a:rPr lang="en-US" sz="1200" b="0" i="0" kern="1200" dirty="0" smtClean="0">
                <a:solidFill>
                  <a:schemeClr val="tx1"/>
                </a:solidFill>
                <a:effectLst/>
                <a:latin typeface="+mn-lt"/>
                <a:ea typeface="+mn-ea"/>
                <a:cs typeface="+mn-cs"/>
              </a:rPr>
              <a:t>Mayhew and Tremaine (2005) assert that implementing the UEL to develop a usable Web site or Web-enabled application takes 8 to 12 months to develop and provide a decent ROI, but this assertion is an average estimate. My experience has shown that it doesn't take 8 to 12 months to design and publish a Web site, depending on how much programming is included in the site.</a:t>
            </a:r>
          </a:p>
          <a:p>
            <a:r>
              <a:rPr lang="en-US" sz="1200" b="0" i="0" kern="1200" dirty="0" smtClean="0">
                <a:solidFill>
                  <a:schemeClr val="tx1"/>
                </a:solidFill>
                <a:effectLst/>
                <a:latin typeface="+mn-lt"/>
                <a:ea typeface="+mn-ea"/>
                <a:cs typeface="+mn-cs"/>
              </a:rPr>
              <a:t>Therefore, for a Web site that doesn't incorporate a great deal of programming, more time may be needed to market the Web site and make incremental changes as needed. Web sites that require a lot of programming, such as dynamically driven Web sites that use databases to manage and output information, will take more time to develop. This could lengthen the amount of time to realize a decent ROI or keep the amount of time the same and require less time to realize ROI. The same is true of software development.</a:t>
            </a:r>
          </a:p>
          <a:p>
            <a:r>
              <a:rPr lang="en-US" sz="1200" b="0" i="0" kern="1200" dirty="0" smtClean="0">
                <a:solidFill>
                  <a:schemeClr val="tx1"/>
                </a:solidFill>
                <a:effectLst/>
                <a:latin typeface="+mn-lt"/>
                <a:ea typeface="+mn-ea"/>
                <a:cs typeface="+mn-cs"/>
              </a:rPr>
              <a:t>As the car commercials say, your mileage may vary. The UEL is only a guideline, and you can adapt the UEL to suit your needs, because every project is different. You may also be constrained by tight schedules that don't permit a thorough usability test. However, it's good to have a by-the-book description of how to engineer a usability test ready to go, and the UEL is flexible enough for you to select the tasks you need to perform a solid usability test. However, you should keep the 8 to 12 month timeframe in mind when you implement the UEL in your product development processes.</a:t>
            </a:r>
          </a:p>
          <a:p>
            <a:r>
              <a:rPr lang="en-US" sz="1200" b="1" i="0" kern="1200" dirty="0" smtClean="0">
                <a:solidFill>
                  <a:schemeClr val="tx1"/>
                </a:solidFill>
                <a:effectLst/>
                <a:latin typeface="+mn-lt"/>
                <a:ea typeface="+mn-ea"/>
                <a:cs typeface="+mn-cs"/>
              </a:rPr>
              <a:t>Phase 1: Requirements Analysis</a:t>
            </a:r>
          </a:p>
          <a:p>
            <a:r>
              <a:rPr lang="en-US" sz="1200" b="0" i="0" kern="1200" dirty="0" smtClean="0">
                <a:solidFill>
                  <a:schemeClr val="tx1"/>
                </a:solidFill>
                <a:effectLst/>
                <a:latin typeface="+mn-lt"/>
                <a:ea typeface="+mn-ea"/>
                <a:cs typeface="+mn-cs"/>
              </a:rPr>
              <a:t>You can gather your users' requirements for your product in a number of ways. For example, you can use paper prototyping to give people printed representations of what your product will look like and how the system will react to user input. You'll learn more about paper prototyping in Chapter 4. You can also observe the users and see how they work; you will learn more about user observations in Chapter 9.</a:t>
            </a:r>
          </a:p>
          <a:p>
            <a:r>
              <a:rPr lang="en-US" sz="1200" b="0" i="0" kern="1200" dirty="0" smtClean="0">
                <a:solidFill>
                  <a:schemeClr val="tx1"/>
                </a:solidFill>
                <a:effectLst/>
                <a:latin typeface="+mn-lt"/>
                <a:ea typeface="+mn-ea"/>
                <a:cs typeface="+mn-cs"/>
              </a:rPr>
              <a:t>No matter how you decide to obtain your requirements, you should ensure that you have covered the following points in your requirements analysis. Even if you did create a paper prototype or observe the user at work, be sure to review the following points to ensure that you have all the bases covered.</a:t>
            </a:r>
          </a:p>
          <a:p>
            <a:r>
              <a:rPr lang="en-US" sz="1200" b="1" i="0" kern="1200" dirty="0" smtClean="0">
                <a:solidFill>
                  <a:schemeClr val="tx1"/>
                </a:solidFill>
                <a:effectLst/>
                <a:latin typeface="+mn-lt"/>
                <a:ea typeface="+mn-ea"/>
                <a:cs typeface="+mn-cs"/>
              </a:rPr>
              <a:t>User profile</a:t>
            </a:r>
            <a:r>
              <a:rPr lang="en-US" sz="1200" b="0" i="0" kern="1200" dirty="0" smtClean="0">
                <a:solidFill>
                  <a:schemeClr val="tx1"/>
                </a:solidFill>
                <a:effectLst/>
                <a:latin typeface="+mn-lt"/>
                <a:ea typeface="+mn-ea"/>
                <a:cs typeface="+mn-cs"/>
              </a:rPr>
              <a:t>—A description of your users' specific characteristics. There is no standard set of characteristics to measure, but you should pay particular attention to any issues that the user has with using the software, such as physical limitations.</a:t>
            </a:r>
          </a:p>
          <a:p>
            <a:r>
              <a:rPr lang="en-US" sz="1200" b="1" i="0" kern="1200" dirty="0" smtClean="0">
                <a:solidFill>
                  <a:schemeClr val="tx1"/>
                </a:solidFill>
                <a:effectLst/>
                <a:latin typeface="+mn-lt"/>
                <a:ea typeface="+mn-ea"/>
                <a:cs typeface="+mn-cs"/>
              </a:rPr>
              <a:t>Contextual text analysis</a:t>
            </a:r>
            <a:r>
              <a:rPr lang="en-US" sz="1200" b="0" i="0" kern="1200" dirty="0" smtClean="0">
                <a:solidFill>
                  <a:schemeClr val="tx1"/>
                </a:solidFill>
                <a:effectLst/>
                <a:latin typeface="+mn-lt"/>
                <a:ea typeface="+mn-ea"/>
                <a:cs typeface="+mn-cs"/>
              </a:rPr>
              <a:t>—A study of your users' current tasks, workflow patterns, work environments, and conceptual frameworks. This context will help you understand why the user reacts the way she does to the software, hardware, or Web site being tested.</a:t>
            </a:r>
          </a:p>
          <a:p>
            <a:r>
              <a:rPr lang="en-US" sz="1200" b="1" i="0" kern="1200" dirty="0" smtClean="0">
                <a:solidFill>
                  <a:schemeClr val="tx1"/>
                </a:solidFill>
                <a:effectLst/>
                <a:latin typeface="+mn-lt"/>
                <a:ea typeface="+mn-ea"/>
                <a:cs typeface="+mn-cs"/>
              </a:rPr>
              <a:t>Usability goal setting</a:t>
            </a:r>
            <a:r>
              <a:rPr lang="en-US" sz="1200" b="0" i="0" kern="1200" dirty="0" smtClean="0">
                <a:solidFill>
                  <a:schemeClr val="tx1"/>
                </a:solidFill>
                <a:effectLst/>
                <a:latin typeface="+mn-lt"/>
                <a:ea typeface="+mn-ea"/>
                <a:cs typeface="+mn-cs"/>
              </a:rPr>
              <a:t>—You need to set specific, qualitative goals that reflect the requirements you glean from the user profile. For example, you may want to have the users complete a task within a certain period and see if they can do that. If a user has some constraints that require a different method for completing the task, you should reset the goal for that user appropriately.</a:t>
            </a:r>
          </a:p>
          <a:p>
            <a:r>
              <a:rPr lang="en-US" sz="1200" b="1" i="0" kern="1200" dirty="0" smtClean="0">
                <a:solidFill>
                  <a:schemeClr val="tx1"/>
                </a:solidFill>
                <a:effectLst/>
                <a:latin typeface="+mn-lt"/>
                <a:ea typeface="+mn-ea"/>
                <a:cs typeface="+mn-cs"/>
              </a:rPr>
              <a:t>Platform capabilities and constraints</a:t>
            </a:r>
            <a:r>
              <a:rPr lang="en-US" sz="1200" b="0" i="0" kern="1200" dirty="0" smtClean="0">
                <a:solidFill>
                  <a:schemeClr val="tx1"/>
                </a:solidFill>
                <a:effectLst/>
                <a:latin typeface="+mn-lt"/>
                <a:ea typeface="+mn-ea"/>
                <a:cs typeface="+mn-cs"/>
              </a:rPr>
              <a:t>—You must define the scope of possibilities for addressing usability needs by determining the capabilities and constraints of the interface or product. This information can also be affected by the usability needs of the users.</a:t>
            </a:r>
          </a:p>
          <a:p>
            <a:r>
              <a:rPr lang="en-US" sz="1200" b="1" i="0" kern="1200" dirty="0" smtClean="0">
                <a:solidFill>
                  <a:schemeClr val="tx1"/>
                </a:solidFill>
                <a:effectLst/>
                <a:latin typeface="+mn-lt"/>
                <a:ea typeface="+mn-ea"/>
                <a:cs typeface="+mn-cs"/>
              </a:rPr>
              <a:t>General design guidelines</a:t>
            </a:r>
            <a:r>
              <a:rPr lang="en-US" sz="1200" b="0" i="0" kern="1200" dirty="0" smtClean="0">
                <a:solidFill>
                  <a:schemeClr val="tx1"/>
                </a:solidFill>
                <a:effectLst/>
                <a:latin typeface="+mn-lt"/>
                <a:ea typeface="+mn-ea"/>
                <a:cs typeface="+mn-cs"/>
              </a:rPr>
              <a:t>—You must apply generally accepted design guidelines for designing your interface. For example, there are guidelines for creating Web pages so that they appear correctly in every Web browser. You will learn more about design guidelines for user interfaces in Chapter 7, "Designing a User Interface," and for Web sites in Chapter 8, "Designing a Web Site."</a:t>
            </a:r>
          </a:p>
          <a:p>
            <a:r>
              <a:rPr lang="en-US" sz="1200" b="1" i="0" kern="1200" dirty="0" smtClean="0">
                <a:solidFill>
                  <a:schemeClr val="tx1"/>
                </a:solidFill>
                <a:effectLst/>
                <a:latin typeface="+mn-lt"/>
                <a:ea typeface="+mn-ea"/>
                <a:cs typeface="+mn-cs"/>
              </a:rPr>
              <a:t>Phase 2: Design, Testing, and Development</a:t>
            </a:r>
          </a:p>
          <a:p>
            <a:r>
              <a:rPr lang="en-US" sz="1200" b="0" i="0" kern="1200" dirty="0" smtClean="0">
                <a:solidFill>
                  <a:schemeClr val="tx1"/>
                </a:solidFill>
                <a:effectLst/>
                <a:latin typeface="+mn-lt"/>
                <a:ea typeface="+mn-ea"/>
                <a:cs typeface="+mn-cs"/>
              </a:rPr>
              <a:t>This phase is split into three levels of design work. Each level takes you from designing the concepts in the requirements analysis to developing a working product that users can test.</a:t>
            </a:r>
          </a:p>
          <a:p>
            <a:r>
              <a:rPr lang="en-US" sz="1200" b="1" i="0" kern="1200" dirty="0" smtClean="0">
                <a:solidFill>
                  <a:schemeClr val="tx1"/>
                </a:solidFill>
                <a:effectLst/>
                <a:latin typeface="+mn-lt"/>
                <a:ea typeface="+mn-ea"/>
                <a:cs typeface="+mn-cs"/>
              </a:rPr>
              <a:t>Level 1 Design</a:t>
            </a:r>
          </a:p>
          <a:p>
            <a:r>
              <a:rPr lang="en-US" sz="1200" b="0" i="0" kern="1200" dirty="0" smtClean="0">
                <a:solidFill>
                  <a:schemeClr val="tx1"/>
                </a:solidFill>
                <a:effectLst/>
                <a:latin typeface="+mn-lt"/>
                <a:ea typeface="+mn-ea"/>
                <a:cs typeface="+mn-cs"/>
              </a:rPr>
              <a:t>Level 1 design is the conceptual design level, which is where you design functionality, workflow, and rules. If you and your team have the time, you should get as much information from the users as possible before you decide how to design conceptual models. Models conceived from user input stand a far better chance of being accepted by users during the design evaluation stage in Level 3. The four steps in this level are as follows:</a:t>
            </a:r>
          </a:p>
          <a:p>
            <a:r>
              <a:rPr lang="en-US" sz="1200" b="1" i="0" kern="1200" dirty="0" smtClean="0">
                <a:solidFill>
                  <a:schemeClr val="tx1"/>
                </a:solidFill>
                <a:effectLst/>
                <a:latin typeface="+mn-lt"/>
                <a:ea typeface="+mn-ea"/>
                <a:cs typeface="+mn-cs"/>
              </a:rPr>
              <a:t>Work re-engineering</a:t>
            </a:r>
            <a:r>
              <a:rPr lang="en-US" sz="1200" b="0" i="0" kern="1200" dirty="0" smtClean="0">
                <a:solidFill>
                  <a:schemeClr val="tx1"/>
                </a:solidFill>
                <a:effectLst/>
                <a:latin typeface="+mn-lt"/>
                <a:ea typeface="+mn-ea"/>
                <a:cs typeface="+mn-cs"/>
              </a:rPr>
              <a:t>—Your project team organizes functionality and workflow design based on the users' tasks and streamlines work before you begin design. No interface design is produced in this task.</a:t>
            </a:r>
          </a:p>
          <a:p>
            <a:r>
              <a:rPr lang="en-US" sz="1200" b="1" i="0" kern="1200" dirty="0" smtClean="0">
                <a:solidFill>
                  <a:schemeClr val="tx1"/>
                </a:solidFill>
                <a:effectLst/>
                <a:latin typeface="+mn-lt"/>
                <a:ea typeface="+mn-ea"/>
                <a:cs typeface="+mn-cs"/>
              </a:rPr>
              <a:t>Conceptual model design</a:t>
            </a:r>
            <a:r>
              <a:rPr lang="en-US" sz="1200" b="0" i="0" kern="1200" dirty="0" smtClean="0">
                <a:solidFill>
                  <a:schemeClr val="tx1"/>
                </a:solidFill>
                <a:effectLst/>
                <a:latin typeface="+mn-lt"/>
                <a:ea typeface="+mn-ea"/>
                <a:cs typeface="+mn-cs"/>
              </a:rPr>
              <a:t>—The team creates high-level design rules for presenting information and interacting with the hardware, software, or Web site interface. If you have product screens or Web pages, this task doesn't go into that level of detail.</a:t>
            </a:r>
          </a:p>
          <a:p>
            <a:r>
              <a:rPr lang="en-US" sz="1200" b="1" i="0" kern="1200" dirty="0" smtClean="0">
                <a:solidFill>
                  <a:schemeClr val="tx1"/>
                </a:solidFill>
                <a:effectLst/>
                <a:latin typeface="+mn-lt"/>
                <a:ea typeface="+mn-ea"/>
                <a:cs typeface="+mn-cs"/>
              </a:rPr>
              <a:t>Conceptual model mockups</a:t>
            </a:r>
            <a:r>
              <a:rPr lang="en-US" sz="1200" b="0" i="0" kern="1200" dirty="0" smtClean="0">
                <a:solidFill>
                  <a:schemeClr val="tx1"/>
                </a:solidFill>
                <a:effectLst/>
                <a:latin typeface="+mn-lt"/>
                <a:ea typeface="+mn-ea"/>
                <a:cs typeface="+mn-cs"/>
              </a:rPr>
              <a:t>—You can create paper prototype mockups, as you will learn about in Chapter 4. You can also create wireframe versions, which are small programs that show some functionality but not the entire program, or you can even create a prototype with </a:t>
            </a:r>
            <a:r>
              <a:rPr lang="en-US" sz="1200" b="0" i="0" kern="1200" dirty="0" err="1" smtClean="0">
                <a:solidFill>
                  <a:schemeClr val="tx1"/>
                </a:solidFill>
                <a:effectLst/>
                <a:latin typeface="+mn-lt"/>
                <a:ea typeface="+mn-ea"/>
                <a:cs typeface="+mn-cs"/>
              </a:rPr>
              <a:t>nonoperating</a:t>
            </a:r>
            <a:r>
              <a:rPr lang="en-US" sz="1200" b="0" i="0" kern="1200" dirty="0" smtClean="0">
                <a:solidFill>
                  <a:schemeClr val="tx1"/>
                </a:solidFill>
                <a:effectLst/>
                <a:latin typeface="+mn-lt"/>
                <a:ea typeface="+mn-ea"/>
                <a:cs typeface="+mn-cs"/>
              </a:rPr>
              <a:t> functionality such as small colored paper squares that represent lights on a hardware prototype.</a:t>
            </a:r>
          </a:p>
          <a:p>
            <a:r>
              <a:rPr lang="en-US" sz="1200" b="1" i="0" kern="1200" dirty="0" smtClean="0">
                <a:solidFill>
                  <a:schemeClr val="tx1"/>
                </a:solidFill>
                <a:effectLst/>
                <a:latin typeface="+mn-lt"/>
                <a:ea typeface="+mn-ea"/>
                <a:cs typeface="+mn-cs"/>
              </a:rPr>
              <a:t>Iterative conceptual model evaluation</a:t>
            </a:r>
            <a:r>
              <a:rPr lang="en-US" sz="1200" b="0" i="0" kern="1200" dirty="0" smtClean="0">
                <a:solidFill>
                  <a:schemeClr val="tx1"/>
                </a:solidFill>
                <a:effectLst/>
                <a:latin typeface="+mn-lt"/>
                <a:ea typeface="+mn-ea"/>
                <a:cs typeface="+mn-cs"/>
              </a:rPr>
              <a:t>—The project team evaluates the mockups and modifies them through iterative evaluation processes. In other words, if the team decides it doesn't like one or more portions of the mockups, it works on those portions repeatedly until it decides that the portion looks good.</a:t>
            </a:r>
          </a:p>
          <a:p>
            <a:r>
              <a:rPr lang="en-US" sz="1200" b="1" i="0" kern="1200" dirty="0" smtClean="0">
                <a:solidFill>
                  <a:schemeClr val="tx1"/>
                </a:solidFill>
                <a:effectLst/>
                <a:latin typeface="+mn-lt"/>
                <a:ea typeface="+mn-ea"/>
                <a:cs typeface="+mn-cs"/>
              </a:rPr>
              <a:t>Level 2 Design</a:t>
            </a:r>
          </a:p>
          <a:p>
            <a:r>
              <a:rPr lang="en-US" sz="1200" b="0" i="0" kern="1200" dirty="0" smtClean="0">
                <a:solidFill>
                  <a:schemeClr val="tx1"/>
                </a:solidFill>
                <a:effectLst/>
                <a:latin typeface="+mn-lt"/>
                <a:ea typeface="+mn-ea"/>
                <a:cs typeface="+mn-cs"/>
              </a:rPr>
              <a:t>Level 2 design is where you create the standards for your project. Creating standards is especially important because everyone on the team needs to understand how the project will be put together. Having people creating their own standards as you develop the user interface design is a recipe for chaos. Four steps comprise this design level.</a:t>
            </a:r>
          </a:p>
          <a:p>
            <a:r>
              <a:rPr lang="en-US" sz="1200" b="1" i="0" kern="1200" dirty="0" smtClean="0">
                <a:solidFill>
                  <a:schemeClr val="tx1"/>
                </a:solidFill>
                <a:effectLst/>
                <a:latin typeface="+mn-lt"/>
                <a:ea typeface="+mn-ea"/>
                <a:cs typeface="+mn-cs"/>
              </a:rPr>
              <a:t>Design standards</a:t>
            </a:r>
            <a:r>
              <a:rPr lang="en-US" sz="1200" b="0" i="0" kern="1200" dirty="0" smtClean="0">
                <a:solidFill>
                  <a:schemeClr val="tx1"/>
                </a:solidFill>
                <a:effectLst/>
                <a:latin typeface="+mn-lt"/>
                <a:ea typeface="+mn-ea"/>
                <a:cs typeface="+mn-cs"/>
              </a:rPr>
              <a:t>—Now that you have settled on a model, the project team must construct a set of interface- or site-specific standards and conventions that will apply to the design of the product.</a:t>
            </a:r>
          </a:p>
          <a:p>
            <a:r>
              <a:rPr lang="en-US" sz="1200" b="1" i="0" kern="1200" dirty="0" smtClean="0">
                <a:solidFill>
                  <a:schemeClr val="tx1"/>
                </a:solidFill>
                <a:effectLst/>
                <a:latin typeface="+mn-lt"/>
                <a:ea typeface="+mn-ea"/>
                <a:cs typeface="+mn-cs"/>
              </a:rPr>
              <a:t>Design standards prototyping</a:t>
            </a:r>
            <a:r>
              <a:rPr lang="en-US" sz="1200" b="0" i="0" kern="1200" dirty="0" smtClean="0">
                <a:solidFill>
                  <a:schemeClr val="tx1"/>
                </a:solidFill>
                <a:effectLst/>
                <a:latin typeface="+mn-lt"/>
                <a:ea typeface="+mn-ea"/>
                <a:cs typeface="+mn-cs"/>
              </a:rPr>
              <a:t>—The project team applies the interface standards to product functionality. This functionality can be presented in specific screens or Web pages that you create to test the look and feel as well as links to other screens or Web pages.</a:t>
            </a:r>
          </a:p>
          <a:p>
            <a:r>
              <a:rPr lang="en-US" sz="1200" b="1" i="0" kern="1200" dirty="0" smtClean="0">
                <a:solidFill>
                  <a:schemeClr val="tx1"/>
                </a:solidFill>
                <a:effectLst/>
                <a:latin typeface="+mn-lt"/>
                <a:ea typeface="+mn-ea"/>
                <a:cs typeface="+mn-cs"/>
              </a:rPr>
              <a:t>Iterative design standards evaluation</a:t>
            </a:r>
            <a:r>
              <a:rPr lang="en-US" sz="1200" b="0" i="0" kern="1200" dirty="0" smtClean="0">
                <a:solidFill>
                  <a:schemeClr val="tx1"/>
                </a:solidFill>
                <a:effectLst/>
                <a:latin typeface="+mn-lt"/>
                <a:ea typeface="+mn-ea"/>
                <a:cs typeface="+mn-cs"/>
              </a:rPr>
              <a:t>—The project team conducts formal usability testing or other types of evaluation to refine the screen design standards in the interface. This process continues until major usability issues have been resolved and usability goals are within reach. You'll learn more about usability testing in Chapter 9.</a:t>
            </a:r>
          </a:p>
          <a:p>
            <a:r>
              <a:rPr lang="en-US" sz="1200" b="1" i="0" kern="1200" dirty="0" smtClean="0">
                <a:solidFill>
                  <a:schemeClr val="tx1"/>
                </a:solidFill>
                <a:effectLst/>
                <a:latin typeface="+mn-lt"/>
                <a:ea typeface="+mn-ea"/>
                <a:cs typeface="+mn-cs"/>
              </a:rPr>
              <a:t>Style guide development</a:t>
            </a:r>
            <a:r>
              <a:rPr lang="en-US" sz="1200" b="0" i="0" kern="1200" dirty="0" smtClean="0">
                <a:solidFill>
                  <a:schemeClr val="tx1"/>
                </a:solidFill>
                <a:effectLst/>
                <a:latin typeface="+mn-lt"/>
                <a:ea typeface="+mn-ea"/>
                <a:cs typeface="+mn-cs"/>
              </a:rPr>
              <a:t>—After you have a stable and validated set of screen design standards, you document this information along with the results of the requirements analysis in the product style guide and then distribute the documented information to all project team members. Other style guides, such as a general style guide for the company and the documentation style guide, could also affect the product style guide, and vice versa.</a:t>
            </a:r>
          </a:p>
          <a:p>
            <a:r>
              <a:rPr lang="en-US" sz="1200" b="1" i="0" kern="1200" dirty="0" smtClean="0">
                <a:solidFill>
                  <a:schemeClr val="tx1"/>
                </a:solidFill>
                <a:effectLst/>
                <a:latin typeface="+mn-lt"/>
                <a:ea typeface="+mn-ea"/>
                <a:cs typeface="+mn-cs"/>
              </a:rPr>
              <a:t>Level 3 Design</a:t>
            </a:r>
          </a:p>
          <a:p>
            <a:r>
              <a:rPr lang="en-US" sz="1200" b="0" i="0" kern="1200" dirty="0" smtClean="0">
                <a:solidFill>
                  <a:schemeClr val="tx1"/>
                </a:solidFill>
                <a:effectLst/>
                <a:latin typeface="+mn-lt"/>
                <a:ea typeface="+mn-ea"/>
                <a:cs typeface="+mn-cs"/>
              </a:rPr>
              <a:t>Level 3 design is the level at which you actually design the product after making all your preparations in the previous two levels.</a:t>
            </a:r>
          </a:p>
          <a:p>
            <a:r>
              <a:rPr lang="en-US" sz="1200" b="1" i="0" kern="1200" dirty="0" smtClean="0">
                <a:solidFill>
                  <a:schemeClr val="tx1"/>
                </a:solidFill>
                <a:effectLst/>
                <a:latin typeface="+mn-lt"/>
                <a:ea typeface="+mn-ea"/>
                <a:cs typeface="+mn-cs"/>
              </a:rPr>
              <a:t>Detailed user interface design</a:t>
            </a:r>
            <a:r>
              <a:rPr lang="en-US" sz="1200" b="0" i="0" kern="1200" dirty="0" smtClean="0">
                <a:solidFill>
                  <a:schemeClr val="tx1"/>
                </a:solidFill>
                <a:effectLst/>
                <a:latin typeface="+mn-lt"/>
                <a:ea typeface="+mn-ea"/>
                <a:cs typeface="+mn-cs"/>
              </a:rPr>
              <a:t>—The project designers design the product based on the style guide conventions created in Level 2 design. The product that results is the "beta" version available for internal or external testers to use and test and for which they can provide feedback for the product team.</a:t>
            </a:r>
          </a:p>
          <a:p>
            <a:r>
              <a:rPr lang="en-US" sz="1200" b="1" i="0" kern="1200" dirty="0" smtClean="0">
                <a:solidFill>
                  <a:schemeClr val="tx1"/>
                </a:solidFill>
                <a:effectLst/>
                <a:latin typeface="+mn-lt"/>
                <a:ea typeface="+mn-ea"/>
                <a:cs typeface="+mn-cs"/>
              </a:rPr>
              <a:t>Iterative detailed user interface design evaluation</a:t>
            </a:r>
            <a:r>
              <a:rPr lang="en-US" sz="1200" b="0" i="0" kern="1200" dirty="0" smtClean="0">
                <a:solidFill>
                  <a:schemeClr val="tx1"/>
                </a:solidFill>
                <a:effectLst/>
                <a:latin typeface="+mn-lt"/>
                <a:ea typeface="+mn-ea"/>
                <a:cs typeface="+mn-cs"/>
              </a:rPr>
              <a:t>—The project team conducts formal usability testing or other types of evaluation to refine the screen design standards in the interface. This process continues until the project team validates the product against usability goals.</a:t>
            </a:r>
          </a:p>
          <a:p>
            <a:r>
              <a:rPr lang="en-US" sz="1200" b="1" i="0" kern="1200" dirty="0" smtClean="0">
                <a:solidFill>
                  <a:schemeClr val="tx1"/>
                </a:solidFill>
                <a:effectLst/>
                <a:latin typeface="+mn-lt"/>
                <a:ea typeface="+mn-ea"/>
                <a:cs typeface="+mn-cs"/>
              </a:rPr>
              <a:t>Phase 3: Installation and Feedback</a:t>
            </a:r>
          </a:p>
          <a:p>
            <a:r>
              <a:rPr lang="en-US" sz="1200" b="0" i="0" kern="1200" dirty="0" smtClean="0">
                <a:solidFill>
                  <a:schemeClr val="tx1"/>
                </a:solidFill>
                <a:effectLst/>
                <a:latin typeface="+mn-lt"/>
                <a:ea typeface="+mn-ea"/>
                <a:cs typeface="+mn-cs"/>
              </a:rPr>
              <a:t>After the product has been installed and used for a period of time, the company should gather feedback from users about what they like and don't like about the product and how they use it.</a:t>
            </a:r>
          </a:p>
          <a:p>
            <a:r>
              <a:rPr lang="en-US" sz="1200" b="0" i="0" kern="1200" dirty="0" smtClean="0">
                <a:solidFill>
                  <a:schemeClr val="tx1"/>
                </a:solidFill>
                <a:effectLst/>
                <a:latin typeface="+mn-lt"/>
                <a:ea typeface="+mn-ea"/>
                <a:cs typeface="+mn-cs"/>
              </a:rPr>
              <a:t>You can obtain feedback in any number of ways: by e-mail, phone, mail, or on your Web site. You can send surveys to customers, and you may want to offer prizes or special offers to entice customers to return the surveys, especially if the surveys are long. You may also want to conduct focus groups either in person at your company building or at the client, or online using a collaborative software tool that employs real time videoconferencing such as WebEx, Microsoft LiveMeeting, or </a:t>
            </a:r>
            <a:r>
              <a:rPr lang="en-US" sz="1200" b="0" i="0" kern="1200" dirty="0" err="1" smtClean="0">
                <a:solidFill>
                  <a:schemeClr val="tx1"/>
                </a:solidFill>
                <a:effectLst/>
                <a:latin typeface="+mn-lt"/>
                <a:ea typeface="+mn-ea"/>
                <a:cs typeface="+mn-cs"/>
              </a:rPr>
              <a:t>Raindance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The Never-Ending Process</a:t>
            </a:r>
          </a:p>
          <a:p>
            <a:r>
              <a:rPr lang="en-US" sz="1200" b="0" i="0" kern="1200" dirty="0" smtClean="0">
                <a:solidFill>
                  <a:schemeClr val="tx1"/>
                </a:solidFill>
                <a:effectLst/>
                <a:latin typeface="+mn-lt"/>
                <a:ea typeface="+mn-ea"/>
                <a:cs typeface="+mn-cs"/>
              </a:rPr>
              <a:t>One thing to keep in mind is that the UEL really never ends. Feedback during the development process will ensure that you don't have many problems to fix after the product is out the door—and good feedback is always a feather in your company's cap. You will also need product feedback from your customers after the development process ends.</a:t>
            </a:r>
          </a:p>
          <a:p>
            <a:r>
              <a:rPr lang="en-US" sz="1200" b="0" i="0" kern="1200" dirty="0" smtClean="0">
                <a:solidFill>
                  <a:schemeClr val="tx1"/>
                </a:solidFill>
                <a:effectLst/>
                <a:latin typeface="+mn-lt"/>
                <a:ea typeface="+mn-ea"/>
                <a:cs typeface="+mn-cs"/>
              </a:rPr>
              <a:t>In addition, you may have upgrades to your product that need to be produced—or updates to the documentation you may want to place on the company Web site. So be sure to include the additional costs of implementing continual feedback as needed, especially between product releases, into your ROI proposal and your business case.</a:t>
            </a:r>
          </a:p>
          <a:p>
            <a:endParaRPr lang="en-US" dirty="0"/>
          </a:p>
        </p:txBody>
      </p:sp>
      <p:sp>
        <p:nvSpPr>
          <p:cNvPr id="4" name="Slide Number Placeholder 3"/>
          <p:cNvSpPr>
            <a:spLocks noGrp="1"/>
          </p:cNvSpPr>
          <p:nvPr>
            <p:ph type="sldNum" sz="quarter" idx="10"/>
          </p:nvPr>
        </p:nvSpPr>
        <p:spPr/>
        <p:txBody>
          <a:bodyPr/>
          <a:lstStyle/>
          <a:p>
            <a:fld id="{1ECA25A9-753F-4A61-9E92-CCFBF5EF4A7B}" type="slidenum">
              <a:rPr lang="en-US" smtClean="0"/>
              <a:t>16</a:t>
            </a:fld>
            <a:endParaRPr lang="en-US"/>
          </a:p>
        </p:txBody>
      </p:sp>
    </p:spTree>
    <p:extLst>
      <p:ext uri="{BB962C8B-B14F-4D97-AF65-F5344CB8AC3E}">
        <p14:creationId xmlns:p14="http://schemas.microsoft.com/office/powerpoint/2010/main" val="190877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400A9-4591-4F74-87B0-3B99D8C9D6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81373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400A9-4591-4F74-87B0-3B99D8C9D6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27643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400A9-4591-4F74-87B0-3B99D8C9D6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366792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400A9-4591-4F74-87B0-3B99D8C9D6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105699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400A9-4591-4F74-87B0-3B99D8C9D6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406818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400A9-4591-4F74-87B0-3B99D8C9D683}"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99033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400A9-4591-4F74-87B0-3B99D8C9D683}"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181528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400A9-4591-4F74-87B0-3B99D8C9D683}"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358087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400A9-4591-4F74-87B0-3B99D8C9D683}"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110642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400A9-4591-4F74-87B0-3B99D8C9D683}"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167296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400A9-4591-4F74-87B0-3B99D8C9D683}"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FCCFF-442B-4FEC-92DE-6A3B99C1A3D8}" type="slidenum">
              <a:rPr lang="en-US" smtClean="0"/>
              <a:t>‹#›</a:t>
            </a:fld>
            <a:endParaRPr lang="en-US"/>
          </a:p>
        </p:txBody>
      </p:sp>
    </p:spTree>
    <p:extLst>
      <p:ext uri="{BB962C8B-B14F-4D97-AF65-F5344CB8AC3E}">
        <p14:creationId xmlns:p14="http://schemas.microsoft.com/office/powerpoint/2010/main" val="123885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400A9-4591-4F74-87B0-3B99D8C9D683}" type="datetimeFigureOut">
              <a:rPr lang="en-US" smtClean="0"/>
              <a:t>1/28/2019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FCCFF-442B-4FEC-92DE-6A3B99C1A3D8}" type="slidenum">
              <a:rPr lang="en-US" smtClean="0"/>
              <a:t>‹#›</a:t>
            </a:fld>
            <a:endParaRPr lang="en-US"/>
          </a:p>
        </p:txBody>
      </p:sp>
    </p:spTree>
    <p:extLst>
      <p:ext uri="{BB962C8B-B14F-4D97-AF65-F5344CB8AC3E}">
        <p14:creationId xmlns:p14="http://schemas.microsoft.com/office/powerpoint/2010/main" val="519433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2.3 HCI in sw process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9421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r>
              <a:rPr lang="en-GB"/>
              <a:t>The Software Lifecycle</a:t>
            </a:r>
            <a:endParaRPr lang="en-US"/>
          </a:p>
        </p:txBody>
      </p:sp>
      <p:sp>
        <p:nvSpPr>
          <p:cNvPr id="656387" name="Rectangle 3"/>
          <p:cNvSpPr>
            <a:spLocks noGrp="1" noChangeArrowheads="1"/>
          </p:cNvSpPr>
          <p:nvPr>
            <p:ph type="body" idx="1"/>
          </p:nvPr>
        </p:nvSpPr>
        <p:spPr/>
        <p:txBody>
          <a:bodyPr/>
          <a:lstStyle/>
          <a:p>
            <a:r>
              <a:rPr lang="en-GB"/>
              <a:t>Software engineering is the discipline for understanding the software design process, or life cycle</a:t>
            </a:r>
          </a:p>
          <a:p>
            <a:endParaRPr lang="en-GB"/>
          </a:p>
          <a:p>
            <a:r>
              <a:rPr lang="en-GB"/>
              <a:t>Designing for usability occurs at all stages of the life cycle, not as a single isolated activity</a:t>
            </a:r>
          </a:p>
          <a:p>
            <a:endParaRPr lang="en-US" sz="2400"/>
          </a:p>
        </p:txBody>
      </p:sp>
    </p:spTree>
    <p:extLst>
      <p:ext uri="{BB962C8B-B14F-4D97-AF65-F5344CB8AC3E}">
        <p14:creationId xmlns:p14="http://schemas.microsoft.com/office/powerpoint/2010/main" val="29165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en-GB"/>
              <a:t>The Life Cycle for Interactive Systems</a:t>
            </a:r>
            <a:endParaRPr lang="en-US"/>
          </a:p>
        </p:txBody>
      </p:sp>
      <p:grpSp>
        <p:nvGrpSpPr>
          <p:cNvPr id="631812" name="Group 4"/>
          <p:cNvGrpSpPr>
            <a:grpSpLocks/>
          </p:cNvGrpSpPr>
          <p:nvPr/>
        </p:nvGrpSpPr>
        <p:grpSpPr bwMode="auto">
          <a:xfrm>
            <a:off x="2895600" y="2057400"/>
            <a:ext cx="5867400" cy="4343400"/>
            <a:chOff x="576" y="1104"/>
            <a:chExt cx="3696" cy="2736"/>
          </a:xfrm>
        </p:grpSpPr>
        <p:grpSp>
          <p:nvGrpSpPr>
            <p:cNvPr id="631813" name="Group 5"/>
            <p:cNvGrpSpPr>
              <a:grpSpLocks/>
            </p:cNvGrpSpPr>
            <p:nvPr/>
          </p:nvGrpSpPr>
          <p:grpSpPr bwMode="auto">
            <a:xfrm>
              <a:off x="576" y="1296"/>
              <a:ext cx="2544" cy="2064"/>
              <a:chOff x="1392" y="1296"/>
              <a:chExt cx="2544" cy="2064"/>
            </a:xfrm>
          </p:grpSpPr>
          <p:sp>
            <p:nvSpPr>
              <p:cNvPr id="631814" name="Rectangle 6"/>
              <p:cNvSpPr>
                <a:spLocks noChangeArrowheads="1"/>
              </p:cNvSpPr>
              <p:nvPr/>
            </p:nvSpPr>
            <p:spPr bwMode="auto">
              <a:xfrm>
                <a:off x="3120" y="273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815" name="Rectangle 7"/>
              <p:cNvSpPr>
                <a:spLocks noChangeArrowheads="1"/>
              </p:cNvSpPr>
              <p:nvPr/>
            </p:nvSpPr>
            <p:spPr bwMode="auto">
              <a:xfrm>
                <a:off x="3696" y="321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31816" name="AutoShape 8"/>
              <p:cNvCxnSpPr>
                <a:cxnSpLocks noChangeShapeType="1"/>
                <a:stCxn id="631815" idx="1"/>
                <a:endCxn id="631814" idx="2"/>
              </p:cNvCxnSpPr>
              <p:nvPr/>
            </p:nvCxnSpPr>
            <p:spPr bwMode="auto">
              <a:xfrm rot="10800000">
                <a:off x="3240" y="288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17" name="AutoShape 9"/>
              <p:cNvCxnSpPr>
                <a:cxnSpLocks noChangeShapeType="1"/>
                <a:stCxn id="631815" idx="1"/>
                <a:endCxn id="631818" idx="2"/>
              </p:cNvCxnSpPr>
              <p:nvPr/>
            </p:nvCxnSpPr>
            <p:spPr bwMode="auto">
              <a:xfrm rot="10800000">
                <a:off x="2664" y="240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1818" name="Rectangle 10"/>
              <p:cNvSpPr>
                <a:spLocks noChangeArrowheads="1"/>
              </p:cNvSpPr>
              <p:nvPr/>
            </p:nvSpPr>
            <p:spPr bwMode="auto">
              <a:xfrm>
                <a:off x="2544" y="225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819" name="Rectangle 11"/>
              <p:cNvSpPr>
                <a:spLocks noChangeArrowheads="1"/>
              </p:cNvSpPr>
              <p:nvPr/>
            </p:nvSpPr>
            <p:spPr bwMode="auto">
              <a:xfrm>
                <a:off x="1968" y="177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820" name="Rectangle 12"/>
              <p:cNvSpPr>
                <a:spLocks noChangeArrowheads="1"/>
              </p:cNvSpPr>
              <p:nvPr/>
            </p:nvSpPr>
            <p:spPr bwMode="auto">
              <a:xfrm>
                <a:off x="1392" y="129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31821" name="AutoShape 13"/>
              <p:cNvCxnSpPr>
                <a:cxnSpLocks noChangeShapeType="1"/>
                <a:stCxn id="631815" idx="1"/>
                <a:endCxn id="631819" idx="2"/>
              </p:cNvCxnSpPr>
              <p:nvPr/>
            </p:nvCxnSpPr>
            <p:spPr bwMode="auto">
              <a:xfrm rot="10800000">
                <a:off x="2088" y="192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22" name="AutoShape 14"/>
              <p:cNvCxnSpPr>
                <a:cxnSpLocks noChangeShapeType="1"/>
                <a:stCxn id="631814" idx="1"/>
                <a:endCxn id="631818" idx="2"/>
              </p:cNvCxnSpPr>
              <p:nvPr/>
            </p:nvCxnSpPr>
            <p:spPr bwMode="auto">
              <a:xfrm rot="10800000">
                <a:off x="2664" y="240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23" name="AutoShape 15"/>
              <p:cNvCxnSpPr>
                <a:cxnSpLocks noChangeShapeType="1"/>
                <a:stCxn id="631814" idx="1"/>
                <a:endCxn id="631819" idx="2"/>
              </p:cNvCxnSpPr>
              <p:nvPr/>
            </p:nvCxnSpPr>
            <p:spPr bwMode="auto">
              <a:xfrm rot="10800000">
                <a:off x="2088" y="192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24" name="AutoShape 16"/>
              <p:cNvCxnSpPr>
                <a:cxnSpLocks noChangeShapeType="1"/>
                <a:stCxn id="631814" idx="1"/>
                <a:endCxn id="631820" idx="2"/>
              </p:cNvCxnSpPr>
              <p:nvPr/>
            </p:nvCxnSpPr>
            <p:spPr bwMode="auto">
              <a:xfrm rot="10800000">
                <a:off x="1512" y="144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25" name="AutoShape 17"/>
              <p:cNvCxnSpPr>
                <a:cxnSpLocks noChangeShapeType="1"/>
                <a:stCxn id="631815" idx="1"/>
                <a:endCxn id="631820" idx="2"/>
              </p:cNvCxnSpPr>
              <p:nvPr/>
            </p:nvCxnSpPr>
            <p:spPr bwMode="auto">
              <a:xfrm rot="10800000">
                <a:off x="1512" y="1440"/>
                <a:ext cx="2184" cy="184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26" name="AutoShape 18"/>
              <p:cNvCxnSpPr>
                <a:cxnSpLocks noChangeShapeType="1"/>
                <a:stCxn id="631818" idx="1"/>
                <a:endCxn id="631819" idx="2"/>
              </p:cNvCxnSpPr>
              <p:nvPr/>
            </p:nvCxnSpPr>
            <p:spPr bwMode="auto">
              <a:xfrm rot="10800000">
                <a:off x="2088" y="192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27" name="AutoShape 19"/>
              <p:cNvCxnSpPr>
                <a:cxnSpLocks noChangeShapeType="1"/>
                <a:stCxn id="631818" idx="1"/>
                <a:endCxn id="631820" idx="2"/>
              </p:cNvCxnSpPr>
              <p:nvPr/>
            </p:nvCxnSpPr>
            <p:spPr bwMode="auto">
              <a:xfrm rot="10800000">
                <a:off x="1512" y="144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28" name="AutoShape 20"/>
              <p:cNvCxnSpPr>
                <a:cxnSpLocks noChangeShapeType="1"/>
                <a:stCxn id="631819" idx="1"/>
                <a:endCxn id="631820" idx="2"/>
              </p:cNvCxnSpPr>
              <p:nvPr/>
            </p:nvCxnSpPr>
            <p:spPr bwMode="auto">
              <a:xfrm rot="10800000">
                <a:off x="1512" y="144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31829" name="Group 21"/>
            <p:cNvGrpSpPr>
              <a:grpSpLocks/>
            </p:cNvGrpSpPr>
            <p:nvPr/>
          </p:nvGrpSpPr>
          <p:grpSpPr bwMode="auto">
            <a:xfrm>
              <a:off x="576" y="1104"/>
              <a:ext cx="3696" cy="2736"/>
              <a:chOff x="576" y="1152"/>
              <a:chExt cx="3696" cy="2736"/>
            </a:xfrm>
          </p:grpSpPr>
          <p:sp>
            <p:nvSpPr>
              <p:cNvPr id="631830" name="Rectangle 22"/>
              <p:cNvSpPr>
                <a:spLocks noChangeArrowheads="1"/>
              </p:cNvSpPr>
              <p:nvPr/>
            </p:nvSpPr>
            <p:spPr bwMode="auto">
              <a:xfrm>
                <a:off x="576" y="11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eaLnBrk="0" hangingPunct="0"/>
                <a:r>
                  <a:rPr lang="en-GB" sz="1200"/>
                  <a:t>Requirements</a:t>
                </a:r>
                <a:br>
                  <a:rPr lang="en-GB" sz="1200"/>
                </a:br>
                <a:r>
                  <a:rPr lang="en-GB" sz="1200"/>
                  <a:t>specification</a:t>
                </a:r>
                <a:endParaRPr lang="en-GB" sz="2400">
                  <a:latin typeface="Times" panose="02020603050405020304" pitchFamily="18" charset="0"/>
                </a:endParaRPr>
              </a:p>
            </p:txBody>
          </p:sp>
          <p:sp>
            <p:nvSpPr>
              <p:cNvPr id="631831" name="Rectangle 23"/>
              <p:cNvSpPr>
                <a:spLocks noChangeArrowheads="1"/>
              </p:cNvSpPr>
              <p:nvPr/>
            </p:nvSpPr>
            <p:spPr bwMode="auto">
              <a:xfrm>
                <a:off x="1152" y="163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eaLnBrk="0" hangingPunct="0"/>
                <a:r>
                  <a:rPr lang="en-GB" sz="1200"/>
                  <a:t>Architectural</a:t>
                </a:r>
                <a:br>
                  <a:rPr lang="en-GB" sz="1200"/>
                </a:br>
                <a:r>
                  <a:rPr lang="en-GB" sz="1200"/>
                  <a:t>design</a:t>
                </a:r>
                <a:endParaRPr lang="en-GB" sz="2400">
                  <a:latin typeface="Times" panose="02020603050405020304" pitchFamily="18" charset="0"/>
                </a:endParaRPr>
              </a:p>
            </p:txBody>
          </p:sp>
          <p:sp>
            <p:nvSpPr>
              <p:cNvPr id="631832" name="Rectangle 24"/>
              <p:cNvSpPr>
                <a:spLocks noChangeArrowheads="1"/>
              </p:cNvSpPr>
              <p:nvPr/>
            </p:nvSpPr>
            <p:spPr bwMode="auto">
              <a:xfrm>
                <a:off x="1728" y="211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eaLnBrk="0" hangingPunct="0"/>
                <a:r>
                  <a:rPr lang="en-GB" sz="1200"/>
                  <a:t>Detailed</a:t>
                </a:r>
                <a:br>
                  <a:rPr lang="en-GB" sz="1200"/>
                </a:br>
                <a:r>
                  <a:rPr lang="en-GB" sz="1200"/>
                  <a:t>design</a:t>
                </a:r>
                <a:endParaRPr lang="en-GB" sz="2400">
                  <a:latin typeface="Times" panose="02020603050405020304" pitchFamily="18" charset="0"/>
                </a:endParaRPr>
              </a:p>
            </p:txBody>
          </p:sp>
          <p:sp>
            <p:nvSpPr>
              <p:cNvPr id="631833" name="Rectangle 25"/>
              <p:cNvSpPr>
                <a:spLocks noChangeArrowheads="1"/>
              </p:cNvSpPr>
              <p:nvPr/>
            </p:nvSpPr>
            <p:spPr bwMode="auto">
              <a:xfrm>
                <a:off x="2304" y="259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eaLnBrk="0" hangingPunct="0"/>
                <a:r>
                  <a:rPr lang="en-GB" sz="1200"/>
                  <a:t>Coding and</a:t>
                </a:r>
                <a:br>
                  <a:rPr lang="en-GB" sz="1200"/>
                </a:br>
                <a:r>
                  <a:rPr lang="en-GB" sz="1200"/>
                  <a:t>unit testing</a:t>
                </a:r>
                <a:endParaRPr lang="en-GB" sz="2400">
                  <a:latin typeface="Times" panose="02020603050405020304" pitchFamily="18" charset="0"/>
                </a:endParaRPr>
              </a:p>
            </p:txBody>
          </p:sp>
          <p:sp>
            <p:nvSpPr>
              <p:cNvPr id="631834" name="Rectangle 26"/>
              <p:cNvSpPr>
                <a:spLocks noChangeArrowheads="1"/>
              </p:cNvSpPr>
              <p:nvPr/>
            </p:nvSpPr>
            <p:spPr bwMode="auto">
              <a:xfrm>
                <a:off x="2880" y="307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eaLnBrk="0" hangingPunct="0"/>
                <a:r>
                  <a:rPr lang="en-GB" sz="1200"/>
                  <a:t>Integration</a:t>
                </a:r>
                <a:br>
                  <a:rPr lang="en-GB" sz="1200"/>
                </a:br>
                <a:r>
                  <a:rPr lang="en-GB" sz="1200"/>
                  <a:t>and testing</a:t>
                </a:r>
                <a:endParaRPr lang="en-GB" sz="2400">
                  <a:latin typeface="Times" panose="02020603050405020304" pitchFamily="18" charset="0"/>
                </a:endParaRPr>
              </a:p>
            </p:txBody>
          </p:sp>
          <p:sp>
            <p:nvSpPr>
              <p:cNvPr id="631835" name="Rectangle 27"/>
              <p:cNvSpPr>
                <a:spLocks noChangeArrowheads="1"/>
              </p:cNvSpPr>
              <p:nvPr/>
            </p:nvSpPr>
            <p:spPr bwMode="auto">
              <a:xfrm>
                <a:off x="3456" y="35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eaLnBrk="0" hangingPunct="0"/>
                <a:r>
                  <a:rPr lang="en-GB" sz="1200"/>
                  <a:t>Operation and</a:t>
                </a:r>
                <a:br>
                  <a:rPr lang="en-GB" sz="1200"/>
                </a:br>
                <a:r>
                  <a:rPr lang="en-GB" sz="1200"/>
                  <a:t>maintenance</a:t>
                </a:r>
                <a:endParaRPr lang="en-GB" sz="2400">
                  <a:latin typeface="Times" panose="02020603050405020304" pitchFamily="18" charset="0"/>
                </a:endParaRPr>
              </a:p>
            </p:txBody>
          </p:sp>
          <p:cxnSp>
            <p:nvCxnSpPr>
              <p:cNvPr id="631836" name="AutoShape 28"/>
              <p:cNvCxnSpPr>
                <a:cxnSpLocks noChangeShapeType="1"/>
                <a:stCxn id="631830" idx="3"/>
                <a:endCxn id="631831" idx="0"/>
              </p:cNvCxnSpPr>
              <p:nvPr/>
            </p:nvCxnSpPr>
            <p:spPr bwMode="auto">
              <a:xfrm>
                <a:off x="1392" y="132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37" name="AutoShape 29"/>
              <p:cNvCxnSpPr>
                <a:cxnSpLocks noChangeShapeType="1"/>
                <a:stCxn id="631831" idx="3"/>
                <a:endCxn id="631832" idx="0"/>
              </p:cNvCxnSpPr>
              <p:nvPr/>
            </p:nvCxnSpPr>
            <p:spPr bwMode="auto">
              <a:xfrm>
                <a:off x="1968" y="180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38" name="AutoShape 30"/>
              <p:cNvCxnSpPr>
                <a:cxnSpLocks noChangeShapeType="1"/>
                <a:stCxn id="631832" idx="3"/>
                <a:endCxn id="631833" idx="0"/>
              </p:cNvCxnSpPr>
              <p:nvPr/>
            </p:nvCxnSpPr>
            <p:spPr bwMode="auto">
              <a:xfrm>
                <a:off x="2544" y="228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39" name="AutoShape 31"/>
              <p:cNvCxnSpPr>
                <a:cxnSpLocks noChangeShapeType="1"/>
                <a:stCxn id="631833" idx="3"/>
                <a:endCxn id="631834" idx="0"/>
              </p:cNvCxnSpPr>
              <p:nvPr/>
            </p:nvCxnSpPr>
            <p:spPr bwMode="auto">
              <a:xfrm>
                <a:off x="3120" y="276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40" name="AutoShape 32"/>
              <p:cNvCxnSpPr>
                <a:cxnSpLocks noChangeShapeType="1"/>
                <a:stCxn id="631834" idx="3"/>
                <a:endCxn id="631835" idx="0"/>
              </p:cNvCxnSpPr>
              <p:nvPr/>
            </p:nvCxnSpPr>
            <p:spPr bwMode="auto">
              <a:xfrm>
                <a:off x="3696" y="324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631844" name="Rectangle 36"/>
          <p:cNvSpPr>
            <a:spLocks noGrp="1" noChangeArrowheads="1"/>
          </p:cNvSpPr>
          <p:nvPr>
            <p:ph type="body" idx="1"/>
          </p:nvPr>
        </p:nvSpPr>
        <p:spPr bwMode="blackWhite">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a:spcBef>
                <a:spcPct val="0"/>
              </a:spcBef>
              <a:buFontTx/>
              <a:buNone/>
            </a:pPr>
            <a:endParaRPr lang="en-GB" sz="2400">
              <a:latin typeface="Verdana" panose="020B0604030504040204" pitchFamily="34" charset="0"/>
            </a:endParaRPr>
          </a:p>
          <a:p>
            <a:pPr>
              <a:spcBef>
                <a:spcPct val="0"/>
              </a:spcBef>
              <a:buFontTx/>
              <a:buNone/>
            </a:pPr>
            <a:endParaRPr lang="en-GB" sz="2400">
              <a:latin typeface="Verdana" panose="020B0604030504040204" pitchFamily="34" charset="0"/>
            </a:endParaRPr>
          </a:p>
          <a:p>
            <a:pPr>
              <a:spcBef>
                <a:spcPct val="0"/>
              </a:spcBef>
              <a:buFontTx/>
              <a:buNone/>
            </a:pPr>
            <a:endParaRPr lang="en-GB" sz="2400">
              <a:latin typeface="Verdana" panose="020B0604030504040204" pitchFamily="34" charset="0"/>
            </a:endParaRPr>
          </a:p>
          <a:p>
            <a:pPr>
              <a:spcBef>
                <a:spcPct val="0"/>
              </a:spcBef>
              <a:buFontTx/>
              <a:buNone/>
            </a:pPr>
            <a:endParaRPr lang="en-GB" sz="2400">
              <a:latin typeface="Verdana" panose="020B0604030504040204" pitchFamily="34" charset="0"/>
            </a:endParaRPr>
          </a:p>
          <a:p>
            <a:pPr>
              <a:spcBef>
                <a:spcPct val="0"/>
              </a:spcBef>
              <a:buFontTx/>
              <a:buNone/>
            </a:pPr>
            <a:endParaRPr lang="en-GB" sz="2400">
              <a:latin typeface="Verdana" panose="020B0604030504040204" pitchFamily="34" charset="0"/>
            </a:endParaRPr>
          </a:p>
          <a:p>
            <a:pPr>
              <a:spcBef>
                <a:spcPct val="0"/>
              </a:spcBef>
              <a:buFontTx/>
              <a:buNone/>
            </a:pPr>
            <a:endParaRPr lang="en-GB" sz="2400">
              <a:latin typeface="Verdana" panose="020B0604030504040204" pitchFamily="34" charset="0"/>
            </a:endParaRPr>
          </a:p>
          <a:p>
            <a:pPr>
              <a:spcBef>
                <a:spcPct val="0"/>
              </a:spcBef>
              <a:buFontTx/>
              <a:buNone/>
            </a:pPr>
            <a:endParaRPr lang="en-GB" sz="2400">
              <a:latin typeface="Verdana" panose="020B0604030504040204" pitchFamily="34" charset="0"/>
            </a:endParaRPr>
          </a:p>
          <a:p>
            <a:pPr>
              <a:spcBef>
                <a:spcPct val="0"/>
              </a:spcBef>
              <a:buFontTx/>
              <a:buNone/>
            </a:pPr>
            <a:endParaRPr lang="en-GB" sz="2400">
              <a:latin typeface="Verdana" panose="020B0604030504040204" pitchFamily="34" charset="0"/>
            </a:endParaRPr>
          </a:p>
          <a:p>
            <a:pPr>
              <a:spcBef>
                <a:spcPct val="0"/>
              </a:spcBef>
              <a:buFontTx/>
              <a:buNone/>
            </a:pPr>
            <a:endParaRPr lang="en-GB" sz="2400">
              <a:latin typeface="Verdana" panose="020B0604030504040204" pitchFamily="34" charset="0"/>
            </a:endParaRPr>
          </a:p>
          <a:p>
            <a:pPr>
              <a:spcBef>
                <a:spcPct val="0"/>
              </a:spcBef>
              <a:buFontTx/>
              <a:buNone/>
            </a:pPr>
            <a:endParaRPr lang="en-GB" sz="2400">
              <a:latin typeface="Verdana" panose="020B0604030504040204" pitchFamily="34" charset="0"/>
            </a:endParaRPr>
          </a:p>
          <a:p>
            <a:pPr>
              <a:spcBef>
                <a:spcPct val="0"/>
              </a:spcBef>
              <a:buFontTx/>
              <a:buNone/>
            </a:pPr>
            <a:r>
              <a:rPr lang="en-GB"/>
              <a:t>lots of feedback!</a:t>
            </a:r>
            <a:endParaRPr lang="en-US"/>
          </a:p>
        </p:txBody>
      </p:sp>
      <p:sp>
        <p:nvSpPr>
          <p:cNvPr id="631845" name="Rectangle 37"/>
          <p:cNvSpPr>
            <a:spLocks noChangeArrowheads="1"/>
          </p:cNvSpPr>
          <p:nvPr/>
        </p:nvSpPr>
        <p:spPr bwMode="blackWhite">
          <a:xfrm>
            <a:off x="6019800" y="1884363"/>
            <a:ext cx="25053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lang="en-GB"/>
              <a:t>cannot assume a linear</a:t>
            </a:r>
            <a:br>
              <a:rPr lang="en-GB"/>
            </a:br>
            <a:r>
              <a:rPr lang="en-GB"/>
              <a:t>sequence of activities</a:t>
            </a:r>
            <a:br>
              <a:rPr lang="en-GB"/>
            </a:br>
            <a:r>
              <a:rPr lang="en-GB"/>
              <a:t>as in the waterfall model</a:t>
            </a:r>
          </a:p>
        </p:txBody>
      </p:sp>
    </p:spTree>
    <p:extLst>
      <p:ext uri="{BB962C8B-B14F-4D97-AF65-F5344CB8AC3E}">
        <p14:creationId xmlns:p14="http://schemas.microsoft.com/office/powerpoint/2010/main" val="4208206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a:t>A Simple Interaction Design Model</a:t>
            </a:r>
          </a:p>
        </p:txBody>
      </p:sp>
      <p:sp>
        <p:nvSpPr>
          <p:cNvPr id="658435" name="Rectangle 3"/>
          <p:cNvSpPr>
            <a:spLocks noGrp="1" noChangeArrowheads="1"/>
          </p:cNvSpPr>
          <p:nvPr>
            <p:ph type="body" idx="1"/>
          </p:nvPr>
        </p:nvSpPr>
        <p:spPr/>
        <p:txBody>
          <a:bodyPr/>
          <a:lstStyle/>
          <a:p>
            <a:endParaRPr lang="en-US"/>
          </a:p>
        </p:txBody>
      </p:sp>
      <p:sp>
        <p:nvSpPr>
          <p:cNvPr id="658436" name="Arc 4"/>
          <p:cNvSpPr>
            <a:spLocks/>
          </p:cNvSpPr>
          <p:nvPr/>
        </p:nvSpPr>
        <p:spPr bwMode="auto">
          <a:xfrm>
            <a:off x="7177088" y="2286000"/>
            <a:ext cx="1371600" cy="1371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37" name="Oval 5"/>
          <p:cNvSpPr>
            <a:spLocks noChangeArrowheads="1"/>
          </p:cNvSpPr>
          <p:nvPr/>
        </p:nvSpPr>
        <p:spPr bwMode="auto">
          <a:xfrm>
            <a:off x="5424488" y="1676400"/>
            <a:ext cx="1828800" cy="11430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38" name="Oval 6"/>
          <p:cNvSpPr>
            <a:spLocks noChangeArrowheads="1"/>
          </p:cNvSpPr>
          <p:nvPr/>
        </p:nvSpPr>
        <p:spPr bwMode="auto">
          <a:xfrm>
            <a:off x="3214688" y="3124200"/>
            <a:ext cx="1828800" cy="11430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39" name="Oval 7"/>
          <p:cNvSpPr>
            <a:spLocks noChangeArrowheads="1"/>
          </p:cNvSpPr>
          <p:nvPr/>
        </p:nvSpPr>
        <p:spPr bwMode="auto">
          <a:xfrm>
            <a:off x="7634288" y="3505200"/>
            <a:ext cx="1828800" cy="11430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0" name="Text Box 8"/>
          <p:cNvSpPr txBox="1">
            <a:spLocks noChangeArrowheads="1"/>
          </p:cNvSpPr>
          <p:nvPr/>
        </p:nvSpPr>
        <p:spPr bwMode="auto">
          <a:xfrm>
            <a:off x="8091489" y="3886200"/>
            <a:ext cx="973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panose="020B0604020202020204" pitchFamily="34" charset="0"/>
              </a:defRPr>
            </a:lvl1pPr>
            <a:lvl2pPr marL="571500" algn="l">
              <a:defRPr>
                <a:solidFill>
                  <a:schemeClr val="tx1"/>
                </a:solidFill>
                <a:latin typeface="Arial" panose="020B0604020202020204" pitchFamily="34" charset="0"/>
              </a:defRPr>
            </a:lvl2pPr>
            <a:lvl3pPr marL="1143000" algn="l">
              <a:defRPr>
                <a:solidFill>
                  <a:schemeClr val="tx1"/>
                </a:solidFill>
                <a:latin typeface="Arial" panose="020B0604020202020204" pitchFamily="34" charset="0"/>
              </a:defRPr>
            </a:lvl3pPr>
            <a:lvl4pPr marL="1714500" algn="l">
              <a:defRPr>
                <a:solidFill>
                  <a:schemeClr val="tx1"/>
                </a:solidFill>
                <a:latin typeface="Arial" panose="020B0604020202020204" pitchFamily="34" charset="0"/>
              </a:defRPr>
            </a:lvl4pPr>
            <a:lvl5pPr marL="2286000" algn="l">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GB" sz="1600"/>
              <a:t>Evaluate</a:t>
            </a:r>
          </a:p>
        </p:txBody>
      </p:sp>
      <p:sp>
        <p:nvSpPr>
          <p:cNvPr id="658441" name="Text Box 9"/>
          <p:cNvSpPr txBox="1">
            <a:spLocks noChangeArrowheads="1"/>
          </p:cNvSpPr>
          <p:nvPr/>
        </p:nvSpPr>
        <p:spPr bwMode="auto">
          <a:xfrm>
            <a:off x="3595689" y="3505200"/>
            <a:ext cx="1209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panose="020B0604020202020204" pitchFamily="34" charset="0"/>
              </a:defRPr>
            </a:lvl1pPr>
            <a:lvl2pPr marL="571500" algn="l">
              <a:defRPr>
                <a:solidFill>
                  <a:schemeClr val="tx1"/>
                </a:solidFill>
                <a:latin typeface="Arial" panose="020B0604020202020204" pitchFamily="34" charset="0"/>
              </a:defRPr>
            </a:lvl2pPr>
            <a:lvl3pPr marL="1143000" algn="l">
              <a:defRPr>
                <a:solidFill>
                  <a:schemeClr val="tx1"/>
                </a:solidFill>
                <a:latin typeface="Arial" panose="020B0604020202020204" pitchFamily="34" charset="0"/>
              </a:defRPr>
            </a:lvl3pPr>
            <a:lvl4pPr marL="1714500" algn="l">
              <a:defRPr>
                <a:solidFill>
                  <a:schemeClr val="tx1"/>
                </a:solidFill>
                <a:latin typeface="Arial" panose="020B0604020202020204" pitchFamily="34" charset="0"/>
              </a:defRPr>
            </a:lvl4pPr>
            <a:lvl5pPr marL="2286000" algn="l">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GB" sz="1600"/>
              <a:t>(Re)Design</a:t>
            </a:r>
            <a:endParaRPr lang="en-GB"/>
          </a:p>
        </p:txBody>
      </p:sp>
      <p:sp>
        <p:nvSpPr>
          <p:cNvPr id="658442" name="Text Box 10"/>
          <p:cNvSpPr txBox="1">
            <a:spLocks noChangeArrowheads="1"/>
          </p:cNvSpPr>
          <p:nvPr/>
        </p:nvSpPr>
        <p:spPr bwMode="auto">
          <a:xfrm>
            <a:off x="5576889" y="1828800"/>
            <a:ext cx="15636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panose="020B0604020202020204" pitchFamily="34" charset="0"/>
              </a:defRPr>
            </a:lvl1pPr>
            <a:lvl2pPr marL="571500" algn="l">
              <a:defRPr>
                <a:solidFill>
                  <a:schemeClr val="tx1"/>
                </a:solidFill>
                <a:latin typeface="Arial" panose="020B0604020202020204" pitchFamily="34" charset="0"/>
              </a:defRPr>
            </a:lvl2pPr>
            <a:lvl3pPr marL="1143000" algn="l">
              <a:defRPr>
                <a:solidFill>
                  <a:schemeClr val="tx1"/>
                </a:solidFill>
                <a:latin typeface="Arial" panose="020B0604020202020204" pitchFamily="34" charset="0"/>
              </a:defRPr>
            </a:lvl3pPr>
            <a:lvl4pPr marL="1714500" algn="l">
              <a:defRPr>
                <a:solidFill>
                  <a:schemeClr val="tx1"/>
                </a:solidFill>
                <a:latin typeface="Arial" panose="020B0604020202020204" pitchFamily="34" charset="0"/>
              </a:defRPr>
            </a:lvl4pPr>
            <a:lvl5pPr marL="2286000" algn="l">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algn="ctr" eaLnBrk="0" hangingPunct="0"/>
            <a:r>
              <a:rPr lang="en-GB" sz="1600"/>
              <a:t>Identify needs/ </a:t>
            </a:r>
          </a:p>
          <a:p>
            <a:pPr algn="ctr" eaLnBrk="0" hangingPunct="0"/>
            <a:r>
              <a:rPr lang="en-GB" sz="1600"/>
              <a:t>establish </a:t>
            </a:r>
          </a:p>
          <a:p>
            <a:pPr algn="ctr" eaLnBrk="0" hangingPunct="0"/>
            <a:r>
              <a:rPr lang="en-GB" sz="1600"/>
              <a:t>requirements</a:t>
            </a:r>
            <a:endParaRPr lang="en-GB"/>
          </a:p>
        </p:txBody>
      </p:sp>
      <p:sp>
        <p:nvSpPr>
          <p:cNvPr id="658443" name="Oval 11"/>
          <p:cNvSpPr>
            <a:spLocks noChangeArrowheads="1"/>
          </p:cNvSpPr>
          <p:nvPr/>
        </p:nvSpPr>
        <p:spPr bwMode="auto">
          <a:xfrm>
            <a:off x="5576888" y="4343400"/>
            <a:ext cx="1828800" cy="11430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4" name="Text Box 12"/>
          <p:cNvSpPr txBox="1">
            <a:spLocks noChangeArrowheads="1"/>
          </p:cNvSpPr>
          <p:nvPr/>
        </p:nvSpPr>
        <p:spPr bwMode="auto">
          <a:xfrm>
            <a:off x="6034088" y="4495800"/>
            <a:ext cx="11668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panose="020B0604020202020204" pitchFamily="34" charset="0"/>
              </a:defRPr>
            </a:lvl1pPr>
            <a:lvl2pPr marL="571500" algn="l">
              <a:defRPr>
                <a:solidFill>
                  <a:schemeClr val="tx1"/>
                </a:solidFill>
                <a:latin typeface="Arial" panose="020B0604020202020204" pitchFamily="34" charset="0"/>
              </a:defRPr>
            </a:lvl2pPr>
            <a:lvl3pPr marL="1143000" algn="l">
              <a:defRPr>
                <a:solidFill>
                  <a:schemeClr val="tx1"/>
                </a:solidFill>
                <a:latin typeface="Arial" panose="020B0604020202020204" pitchFamily="34" charset="0"/>
              </a:defRPr>
            </a:lvl3pPr>
            <a:lvl4pPr marL="1714500" algn="l">
              <a:defRPr>
                <a:solidFill>
                  <a:schemeClr val="tx1"/>
                </a:solidFill>
                <a:latin typeface="Arial" panose="020B0604020202020204" pitchFamily="34" charset="0"/>
              </a:defRPr>
            </a:lvl4pPr>
            <a:lvl5pPr marL="2286000" algn="l">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GB" sz="1600"/>
              <a:t>Build an </a:t>
            </a:r>
          </a:p>
          <a:p>
            <a:pPr eaLnBrk="0" hangingPunct="0"/>
            <a:r>
              <a:rPr lang="en-GB" sz="1600"/>
              <a:t>interactive </a:t>
            </a:r>
          </a:p>
          <a:p>
            <a:pPr eaLnBrk="0" hangingPunct="0"/>
            <a:r>
              <a:rPr lang="en-GB" sz="1600"/>
              <a:t>version</a:t>
            </a:r>
          </a:p>
        </p:txBody>
      </p:sp>
      <p:sp>
        <p:nvSpPr>
          <p:cNvPr id="658445" name="Arc 13"/>
          <p:cNvSpPr>
            <a:spLocks/>
          </p:cNvSpPr>
          <p:nvPr/>
        </p:nvSpPr>
        <p:spPr bwMode="auto">
          <a:xfrm flipH="1">
            <a:off x="3971925" y="2295525"/>
            <a:ext cx="1524000" cy="838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6" name="Arc 14"/>
          <p:cNvSpPr>
            <a:spLocks/>
          </p:cNvSpPr>
          <p:nvPr/>
        </p:nvSpPr>
        <p:spPr bwMode="auto">
          <a:xfrm flipV="1">
            <a:off x="4524375" y="2481263"/>
            <a:ext cx="9906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7" name="Arc 15"/>
          <p:cNvSpPr>
            <a:spLocks/>
          </p:cNvSpPr>
          <p:nvPr/>
        </p:nvSpPr>
        <p:spPr bwMode="auto">
          <a:xfrm flipH="1" flipV="1">
            <a:off x="4129088" y="4267200"/>
            <a:ext cx="1524000" cy="914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8" name="Arc 16"/>
          <p:cNvSpPr>
            <a:spLocks/>
          </p:cNvSpPr>
          <p:nvPr/>
        </p:nvSpPr>
        <p:spPr bwMode="auto">
          <a:xfrm>
            <a:off x="4510088" y="4191000"/>
            <a:ext cx="1143000" cy="534988"/>
          </a:xfrm>
          <a:custGeom>
            <a:avLst/>
            <a:gdLst>
              <a:gd name="G0" fmla="+- 806 0 0"/>
              <a:gd name="G1" fmla="+- 21600 0 0"/>
              <a:gd name="G2" fmla="+- 21600 0 0"/>
              <a:gd name="T0" fmla="*/ 0 w 22406"/>
              <a:gd name="T1" fmla="*/ 15 h 21600"/>
              <a:gd name="T2" fmla="*/ 22406 w 22406"/>
              <a:gd name="T3" fmla="*/ 21600 h 21600"/>
              <a:gd name="T4" fmla="*/ 806 w 22406"/>
              <a:gd name="T5" fmla="*/ 21600 h 21600"/>
            </a:gdLst>
            <a:ahLst/>
            <a:cxnLst>
              <a:cxn ang="0">
                <a:pos x="T0" y="T1"/>
              </a:cxn>
              <a:cxn ang="0">
                <a:pos x="T2" y="T3"/>
              </a:cxn>
              <a:cxn ang="0">
                <a:pos x="T4" y="T5"/>
              </a:cxn>
            </a:cxnLst>
            <a:rect l="0" t="0" r="r" b="b"/>
            <a:pathLst>
              <a:path w="22406" h="21600" fill="none" extrusionOk="0">
                <a:moveTo>
                  <a:pt x="0" y="15"/>
                </a:moveTo>
                <a:cubicBezTo>
                  <a:pt x="268" y="5"/>
                  <a:pt x="537" y="-1"/>
                  <a:pt x="806" y="0"/>
                </a:cubicBezTo>
                <a:cubicBezTo>
                  <a:pt x="12735" y="0"/>
                  <a:pt x="22406" y="9670"/>
                  <a:pt x="22406" y="21600"/>
                </a:cubicBezTo>
              </a:path>
              <a:path w="22406" h="21600" stroke="0" extrusionOk="0">
                <a:moveTo>
                  <a:pt x="0" y="15"/>
                </a:moveTo>
                <a:cubicBezTo>
                  <a:pt x="268" y="5"/>
                  <a:pt x="537" y="-1"/>
                  <a:pt x="806" y="0"/>
                </a:cubicBezTo>
                <a:cubicBezTo>
                  <a:pt x="12735" y="0"/>
                  <a:pt x="22406" y="9670"/>
                  <a:pt x="22406" y="21600"/>
                </a:cubicBezTo>
                <a:lnTo>
                  <a:pt x="806"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9" name="Arc 17"/>
          <p:cNvSpPr>
            <a:spLocks/>
          </p:cNvSpPr>
          <p:nvPr/>
        </p:nvSpPr>
        <p:spPr bwMode="auto">
          <a:xfrm flipV="1">
            <a:off x="7434263" y="4662488"/>
            <a:ext cx="762000" cy="457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50" name="Arc 18"/>
          <p:cNvSpPr>
            <a:spLocks/>
          </p:cNvSpPr>
          <p:nvPr/>
        </p:nvSpPr>
        <p:spPr bwMode="auto">
          <a:xfrm>
            <a:off x="9463088" y="4114800"/>
            <a:ext cx="914400" cy="1371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51" name="Text Box 19"/>
          <p:cNvSpPr txBox="1">
            <a:spLocks noChangeArrowheads="1"/>
          </p:cNvSpPr>
          <p:nvPr/>
        </p:nvSpPr>
        <p:spPr bwMode="auto">
          <a:xfrm>
            <a:off x="9310688" y="5562600"/>
            <a:ext cx="13573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panose="020B0604020202020204" pitchFamily="34" charset="0"/>
              </a:defRPr>
            </a:lvl1pPr>
            <a:lvl2pPr marL="571500" algn="l">
              <a:defRPr>
                <a:solidFill>
                  <a:schemeClr val="tx1"/>
                </a:solidFill>
                <a:latin typeface="Arial" panose="020B0604020202020204" pitchFamily="34" charset="0"/>
              </a:defRPr>
            </a:lvl2pPr>
            <a:lvl3pPr marL="1143000" algn="l">
              <a:defRPr>
                <a:solidFill>
                  <a:schemeClr val="tx1"/>
                </a:solidFill>
                <a:latin typeface="Arial" panose="020B0604020202020204" pitchFamily="34" charset="0"/>
              </a:defRPr>
            </a:lvl3pPr>
            <a:lvl4pPr marL="1714500" algn="l">
              <a:defRPr>
                <a:solidFill>
                  <a:schemeClr val="tx1"/>
                </a:solidFill>
                <a:latin typeface="Arial" panose="020B0604020202020204" pitchFamily="34" charset="0"/>
              </a:defRPr>
            </a:lvl4pPr>
            <a:lvl5pPr marL="2286000" algn="l">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GB" sz="1600"/>
              <a:t>Final product</a:t>
            </a:r>
          </a:p>
        </p:txBody>
      </p:sp>
      <p:sp>
        <p:nvSpPr>
          <p:cNvPr id="658452" name="Line 20"/>
          <p:cNvSpPr>
            <a:spLocks noChangeShapeType="1"/>
          </p:cNvSpPr>
          <p:nvPr/>
        </p:nvSpPr>
        <p:spPr bwMode="auto">
          <a:xfrm flipH="1" flipV="1">
            <a:off x="5043488" y="3657600"/>
            <a:ext cx="2590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53" name="Arc 21"/>
          <p:cNvSpPr>
            <a:spLocks/>
          </p:cNvSpPr>
          <p:nvPr/>
        </p:nvSpPr>
        <p:spPr bwMode="auto">
          <a:xfrm>
            <a:off x="5710238" y="1433513"/>
            <a:ext cx="685800" cy="228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54" name="Text Box 22"/>
          <p:cNvSpPr txBox="1">
            <a:spLocks noChangeArrowheads="1"/>
          </p:cNvSpPr>
          <p:nvPr/>
        </p:nvSpPr>
        <p:spPr bwMode="auto">
          <a:xfrm>
            <a:off x="1995489" y="5791200"/>
            <a:ext cx="48782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panose="020B0604020202020204" pitchFamily="34" charset="0"/>
              </a:defRPr>
            </a:lvl1pPr>
            <a:lvl2pPr marL="571500" algn="l">
              <a:defRPr>
                <a:solidFill>
                  <a:schemeClr val="tx1"/>
                </a:solidFill>
                <a:latin typeface="Arial" panose="020B0604020202020204" pitchFamily="34" charset="0"/>
              </a:defRPr>
            </a:lvl2pPr>
            <a:lvl3pPr marL="1143000" algn="l">
              <a:defRPr>
                <a:solidFill>
                  <a:schemeClr val="tx1"/>
                </a:solidFill>
                <a:latin typeface="Arial" panose="020B0604020202020204" pitchFamily="34" charset="0"/>
              </a:defRPr>
            </a:lvl3pPr>
            <a:lvl4pPr marL="1714500" algn="l">
              <a:defRPr>
                <a:solidFill>
                  <a:schemeClr val="tx1"/>
                </a:solidFill>
                <a:latin typeface="Arial" panose="020B0604020202020204" pitchFamily="34" charset="0"/>
              </a:defRPr>
            </a:lvl4pPr>
            <a:lvl5pPr marL="2286000" algn="l">
              <a:defRPr>
                <a:solidFill>
                  <a:schemeClr val="tx1"/>
                </a:solidFill>
                <a:latin typeface="Arial" panose="020B0604020202020204" pitchFamily="34" charset="0"/>
              </a:defRPr>
            </a:lvl5pPr>
            <a:lvl6pPr marL="2743200" fontAlgn="base">
              <a:spcBef>
                <a:spcPct val="0"/>
              </a:spcBef>
              <a:spcAft>
                <a:spcPct val="0"/>
              </a:spcAft>
              <a:defRPr>
                <a:solidFill>
                  <a:schemeClr val="tx1"/>
                </a:solidFill>
                <a:latin typeface="Arial" panose="020B0604020202020204" pitchFamily="34" charset="0"/>
              </a:defRPr>
            </a:lvl6pPr>
            <a:lvl7pPr marL="3200400" fontAlgn="base">
              <a:spcBef>
                <a:spcPct val="0"/>
              </a:spcBef>
              <a:spcAft>
                <a:spcPct val="0"/>
              </a:spcAft>
              <a:defRPr>
                <a:solidFill>
                  <a:schemeClr val="tx1"/>
                </a:solidFill>
                <a:latin typeface="Arial" panose="020B0604020202020204" pitchFamily="34" charset="0"/>
              </a:defRPr>
            </a:lvl7pPr>
            <a:lvl8pPr marL="3657600" fontAlgn="base">
              <a:spcBef>
                <a:spcPct val="0"/>
              </a:spcBef>
              <a:spcAft>
                <a:spcPct val="0"/>
              </a:spcAft>
              <a:defRPr>
                <a:solidFill>
                  <a:schemeClr val="tx1"/>
                </a:solidFill>
                <a:latin typeface="Arial" panose="020B0604020202020204" pitchFamily="34" charset="0"/>
              </a:defRPr>
            </a:lvl8pPr>
            <a:lvl9pPr marL="4114800" fontAlgn="base">
              <a:spcBef>
                <a:spcPct val="0"/>
              </a:spcBef>
              <a:spcAft>
                <a:spcPct val="0"/>
              </a:spcAft>
              <a:defRPr>
                <a:solidFill>
                  <a:schemeClr val="tx1"/>
                </a:solidFill>
                <a:latin typeface="Arial" panose="020B0604020202020204" pitchFamily="34" charset="0"/>
              </a:defRPr>
            </a:lvl9pPr>
          </a:lstStyle>
          <a:p>
            <a:pPr eaLnBrk="0" hangingPunct="0"/>
            <a:r>
              <a:rPr lang="en-US"/>
              <a:t>Exemplifies a user-centered design approach </a:t>
            </a:r>
          </a:p>
        </p:txBody>
      </p:sp>
      <p:sp>
        <p:nvSpPr>
          <p:cNvPr id="658455" name="Line 23"/>
          <p:cNvSpPr>
            <a:spLocks noChangeShapeType="1"/>
          </p:cNvSpPr>
          <p:nvPr/>
        </p:nvSpPr>
        <p:spPr bwMode="auto">
          <a:xfrm>
            <a:off x="10396538" y="5410200"/>
            <a:ext cx="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56" name="Line 24"/>
          <p:cNvSpPr>
            <a:spLocks noChangeShapeType="1"/>
          </p:cNvSpPr>
          <p:nvPr/>
        </p:nvSpPr>
        <p:spPr bwMode="auto">
          <a:xfrm flipH="1">
            <a:off x="4648200" y="4191000"/>
            <a:ext cx="76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57" name="Line 25"/>
          <p:cNvSpPr>
            <a:spLocks noChangeShapeType="1"/>
          </p:cNvSpPr>
          <p:nvPr/>
        </p:nvSpPr>
        <p:spPr bwMode="auto">
          <a:xfrm>
            <a:off x="5562600" y="5181600"/>
            <a:ext cx="152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58" name="Line 26"/>
          <p:cNvSpPr>
            <a:spLocks noChangeShapeType="1"/>
          </p:cNvSpPr>
          <p:nvPr/>
        </p:nvSpPr>
        <p:spPr bwMode="auto">
          <a:xfrm>
            <a:off x="3962400" y="3048000"/>
            <a:ext cx="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59" name="Line 27"/>
          <p:cNvSpPr>
            <a:spLocks noChangeShapeType="1"/>
          </p:cNvSpPr>
          <p:nvPr/>
        </p:nvSpPr>
        <p:spPr bwMode="auto">
          <a:xfrm flipV="1">
            <a:off x="5476875" y="2438400"/>
            <a:ext cx="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60" name="Line 28"/>
          <p:cNvSpPr>
            <a:spLocks noChangeShapeType="1"/>
          </p:cNvSpPr>
          <p:nvPr/>
        </p:nvSpPr>
        <p:spPr bwMode="auto">
          <a:xfrm flipV="1">
            <a:off x="8201025" y="4572000"/>
            <a:ext cx="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61" name="Line 29"/>
          <p:cNvSpPr>
            <a:spLocks noChangeShapeType="1"/>
          </p:cNvSpPr>
          <p:nvPr/>
        </p:nvSpPr>
        <p:spPr bwMode="auto">
          <a:xfrm>
            <a:off x="6400800" y="1600200"/>
            <a:ext cx="76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62" name="Line 30"/>
          <p:cNvSpPr>
            <a:spLocks noChangeShapeType="1"/>
          </p:cNvSpPr>
          <p:nvPr/>
        </p:nvSpPr>
        <p:spPr bwMode="auto">
          <a:xfrm flipH="1" flipV="1">
            <a:off x="7315200" y="2286000"/>
            <a:ext cx="76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3496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050"/>
          <p:cNvSpPr>
            <a:spLocks noGrp="1" noChangeArrowheads="1"/>
          </p:cNvSpPr>
          <p:nvPr>
            <p:ph type="title"/>
          </p:nvPr>
        </p:nvSpPr>
        <p:spPr/>
        <p:txBody>
          <a:bodyPr/>
          <a:lstStyle/>
          <a:p>
            <a:r>
              <a:rPr lang="en-US" sz="3200"/>
              <a:t>The Star Lifecycle Model</a:t>
            </a:r>
          </a:p>
        </p:txBody>
      </p:sp>
      <p:sp>
        <p:nvSpPr>
          <p:cNvPr id="486403" name="Rectangle 2051"/>
          <p:cNvSpPr>
            <a:spLocks noGrp="1" noChangeArrowheads="1"/>
          </p:cNvSpPr>
          <p:nvPr>
            <p:ph type="body" idx="1"/>
          </p:nvPr>
        </p:nvSpPr>
        <p:spPr/>
        <p:txBody>
          <a:bodyPr/>
          <a:lstStyle/>
          <a:p>
            <a:pPr eaLnBrk="0" hangingPunct="0">
              <a:spcBef>
                <a:spcPts val="300"/>
              </a:spcBef>
              <a:spcAft>
                <a:spcPts val="300"/>
              </a:spcAft>
            </a:pPr>
            <a:r>
              <a:rPr lang="en-GB"/>
              <a:t>Suggested by Hartson and Hix (1989</a:t>
            </a:r>
            <a:r>
              <a:rPr lang="en-GB">
                <a:latin typeface="Verdana" panose="020B0604030504040204" pitchFamily="34" charset="0"/>
              </a:rPr>
              <a:t>)</a:t>
            </a:r>
          </a:p>
          <a:p>
            <a:pPr eaLnBrk="0" hangingPunct="0">
              <a:spcBef>
                <a:spcPts val="300"/>
              </a:spcBef>
              <a:spcAft>
                <a:spcPts val="300"/>
              </a:spcAft>
            </a:pPr>
            <a:endParaRPr lang="en-GB">
              <a:latin typeface="Verdana" panose="020B0604030504040204" pitchFamily="34" charset="0"/>
            </a:endParaRPr>
          </a:p>
          <a:p>
            <a:pPr eaLnBrk="0" hangingPunct="0">
              <a:spcBef>
                <a:spcPts val="300"/>
              </a:spcBef>
              <a:spcAft>
                <a:spcPts val="300"/>
              </a:spcAft>
            </a:pPr>
            <a:r>
              <a:rPr lang="en-GB"/>
              <a:t>Important features:</a:t>
            </a:r>
          </a:p>
          <a:p>
            <a:pPr lvl="1" eaLnBrk="0" hangingPunct="0">
              <a:spcBef>
                <a:spcPts val="300"/>
              </a:spcBef>
              <a:spcAft>
                <a:spcPts val="300"/>
              </a:spcAft>
              <a:buFontTx/>
              <a:buChar char="—"/>
            </a:pPr>
            <a:r>
              <a:rPr lang="en-GB"/>
              <a:t>Evaluation at the centre of activities</a:t>
            </a:r>
          </a:p>
          <a:p>
            <a:pPr lvl="1" eaLnBrk="0" hangingPunct="0">
              <a:spcBef>
                <a:spcPts val="300"/>
              </a:spcBef>
              <a:spcAft>
                <a:spcPts val="300"/>
              </a:spcAft>
              <a:buFontTx/>
              <a:buChar char="—"/>
            </a:pPr>
            <a:r>
              <a:rPr lang="en-GB"/>
              <a:t>No particular ordering of activities. Development may start in any one</a:t>
            </a:r>
          </a:p>
          <a:p>
            <a:pPr lvl="1" eaLnBrk="0" hangingPunct="0">
              <a:spcBef>
                <a:spcPts val="300"/>
              </a:spcBef>
              <a:spcAft>
                <a:spcPts val="300"/>
              </a:spcAft>
              <a:buFontTx/>
              <a:buChar char="—"/>
            </a:pPr>
            <a:r>
              <a:rPr lang="en-GB"/>
              <a:t>Derived from empirical studies of interface designers</a:t>
            </a:r>
          </a:p>
          <a:p>
            <a:endParaRPr lang="en-US" sz="2400"/>
          </a:p>
        </p:txBody>
      </p:sp>
    </p:spTree>
    <p:extLst>
      <p:ext uri="{BB962C8B-B14F-4D97-AF65-F5344CB8AC3E}">
        <p14:creationId xmlns:p14="http://schemas.microsoft.com/office/powerpoint/2010/main" val="2915982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1026"/>
          <p:cNvSpPr>
            <a:spLocks noGrp="1" noChangeArrowheads="1"/>
          </p:cNvSpPr>
          <p:nvPr>
            <p:ph type="title"/>
          </p:nvPr>
        </p:nvSpPr>
        <p:spPr/>
        <p:txBody>
          <a:bodyPr/>
          <a:lstStyle/>
          <a:p>
            <a:r>
              <a:rPr lang="en-GB"/>
              <a:t>The Star Model (Hartson and Hix, 1989)</a:t>
            </a:r>
            <a:endParaRPr lang="en-US"/>
          </a:p>
        </p:txBody>
      </p:sp>
      <p:sp>
        <p:nvSpPr>
          <p:cNvPr id="447491" name="Rectangle 1027"/>
          <p:cNvSpPr>
            <a:spLocks noGrp="1" noChangeArrowheads="1"/>
          </p:cNvSpPr>
          <p:nvPr>
            <p:ph type="body" idx="1"/>
          </p:nvPr>
        </p:nvSpPr>
        <p:spPr>
          <a:xfrm>
            <a:off x="1981200" y="1600201"/>
            <a:ext cx="8001000" cy="4525963"/>
          </a:xfrm>
        </p:spPr>
        <p:txBody>
          <a:bodyPr/>
          <a:lstStyle/>
          <a:p>
            <a:pPr marL="381000" indent="-381000"/>
            <a:endParaRPr lang="en-GB" sz="2400">
              <a:solidFill>
                <a:srgbClr val="FF0000"/>
              </a:solidFill>
            </a:endParaRPr>
          </a:p>
        </p:txBody>
      </p:sp>
      <p:sp>
        <p:nvSpPr>
          <p:cNvPr id="447580" name="Rectangle 1116"/>
          <p:cNvSpPr>
            <a:spLocks noChangeArrowheads="1"/>
          </p:cNvSpPr>
          <p:nvPr/>
        </p:nvSpPr>
        <p:spPr bwMode="auto">
          <a:xfrm>
            <a:off x="5029200" y="3892550"/>
            <a:ext cx="221615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eaLnBrk="0" hangingPunct="0"/>
            <a:r>
              <a:rPr lang="en-GB"/>
              <a:t>Evaluation</a:t>
            </a:r>
          </a:p>
        </p:txBody>
      </p:sp>
      <p:sp>
        <p:nvSpPr>
          <p:cNvPr id="447581" name="Rectangle 1117"/>
          <p:cNvSpPr>
            <a:spLocks noChangeArrowheads="1"/>
          </p:cNvSpPr>
          <p:nvPr/>
        </p:nvSpPr>
        <p:spPr bwMode="auto">
          <a:xfrm>
            <a:off x="5111750" y="5264150"/>
            <a:ext cx="221615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eaLnBrk="0" hangingPunct="0"/>
            <a:r>
              <a:rPr lang="en-GB"/>
              <a:t>Conceptual/</a:t>
            </a:r>
          </a:p>
          <a:p>
            <a:pPr eaLnBrk="0" hangingPunct="0"/>
            <a:r>
              <a:rPr lang="en-GB"/>
              <a:t>formal design</a:t>
            </a:r>
          </a:p>
        </p:txBody>
      </p:sp>
      <p:sp>
        <p:nvSpPr>
          <p:cNvPr id="447582" name="Rectangle 1118"/>
          <p:cNvSpPr>
            <a:spLocks noChangeArrowheads="1"/>
          </p:cNvSpPr>
          <p:nvPr/>
        </p:nvSpPr>
        <p:spPr bwMode="auto">
          <a:xfrm>
            <a:off x="7918450" y="3816350"/>
            <a:ext cx="221615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eaLnBrk="0" hangingPunct="0"/>
            <a:r>
              <a:rPr lang="en-GB"/>
              <a:t>Requirements</a:t>
            </a:r>
          </a:p>
          <a:p>
            <a:pPr eaLnBrk="0" hangingPunct="0"/>
            <a:r>
              <a:rPr lang="en-GB"/>
              <a:t>specification</a:t>
            </a:r>
          </a:p>
        </p:txBody>
      </p:sp>
      <p:sp>
        <p:nvSpPr>
          <p:cNvPr id="447583" name="Rectangle 1119"/>
          <p:cNvSpPr>
            <a:spLocks noChangeArrowheads="1"/>
          </p:cNvSpPr>
          <p:nvPr/>
        </p:nvSpPr>
        <p:spPr bwMode="auto">
          <a:xfrm>
            <a:off x="2057400" y="3892550"/>
            <a:ext cx="221615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eaLnBrk="0" hangingPunct="0"/>
            <a:r>
              <a:rPr lang="en-GB"/>
              <a:t>Prototyping</a:t>
            </a:r>
          </a:p>
        </p:txBody>
      </p:sp>
      <p:sp>
        <p:nvSpPr>
          <p:cNvPr id="447584" name="Rectangle 1120"/>
          <p:cNvSpPr>
            <a:spLocks noChangeArrowheads="1"/>
          </p:cNvSpPr>
          <p:nvPr/>
        </p:nvSpPr>
        <p:spPr bwMode="auto">
          <a:xfrm>
            <a:off x="6762750" y="2368550"/>
            <a:ext cx="221615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eaLnBrk="0" hangingPunct="0"/>
            <a:r>
              <a:rPr lang="en-GB"/>
              <a:t>task/functional</a:t>
            </a:r>
          </a:p>
          <a:p>
            <a:pPr eaLnBrk="0" hangingPunct="0"/>
            <a:r>
              <a:rPr lang="en-GB"/>
              <a:t>analysis</a:t>
            </a:r>
          </a:p>
        </p:txBody>
      </p:sp>
      <p:sp>
        <p:nvSpPr>
          <p:cNvPr id="447585" name="Rectangle 1121"/>
          <p:cNvSpPr>
            <a:spLocks noChangeArrowheads="1"/>
          </p:cNvSpPr>
          <p:nvPr/>
        </p:nvSpPr>
        <p:spPr bwMode="auto">
          <a:xfrm>
            <a:off x="2965450" y="2368550"/>
            <a:ext cx="221615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eaLnBrk="0" hangingPunct="0"/>
            <a:r>
              <a:rPr lang="en-GB"/>
              <a:t>Implementation</a:t>
            </a:r>
          </a:p>
        </p:txBody>
      </p:sp>
      <p:sp>
        <p:nvSpPr>
          <p:cNvPr id="447586" name="Line 1122"/>
          <p:cNvSpPr>
            <a:spLocks noChangeShapeType="1"/>
          </p:cNvSpPr>
          <p:nvPr/>
        </p:nvSpPr>
        <p:spPr bwMode="auto">
          <a:xfrm>
            <a:off x="3963989" y="3213100"/>
            <a:ext cx="1127125" cy="5842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87" name="Line 1123"/>
          <p:cNvSpPr>
            <a:spLocks noChangeShapeType="1"/>
          </p:cNvSpPr>
          <p:nvPr/>
        </p:nvSpPr>
        <p:spPr bwMode="auto">
          <a:xfrm flipV="1">
            <a:off x="6853239" y="3124200"/>
            <a:ext cx="1127125" cy="6858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88" name="Line 1124"/>
          <p:cNvSpPr>
            <a:spLocks noChangeShapeType="1"/>
          </p:cNvSpPr>
          <p:nvPr/>
        </p:nvSpPr>
        <p:spPr bwMode="auto">
          <a:xfrm>
            <a:off x="4294189" y="4267200"/>
            <a:ext cx="631825"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89" name="Line 1125"/>
          <p:cNvSpPr>
            <a:spLocks noChangeShapeType="1"/>
          </p:cNvSpPr>
          <p:nvPr/>
        </p:nvSpPr>
        <p:spPr bwMode="auto">
          <a:xfrm>
            <a:off x="7265989" y="4267200"/>
            <a:ext cx="549275"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90" name="Line 1126"/>
          <p:cNvSpPr>
            <a:spLocks noChangeShapeType="1"/>
          </p:cNvSpPr>
          <p:nvPr/>
        </p:nvSpPr>
        <p:spPr bwMode="auto">
          <a:xfrm>
            <a:off x="6096000" y="4737100"/>
            <a:ext cx="0" cy="5080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91" name="Line 1127"/>
          <p:cNvSpPr>
            <a:spLocks noChangeShapeType="1"/>
          </p:cNvSpPr>
          <p:nvPr/>
        </p:nvSpPr>
        <p:spPr bwMode="auto">
          <a:xfrm flipV="1">
            <a:off x="3321050" y="46482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92" name="Line 1128"/>
          <p:cNvSpPr>
            <a:spLocks noChangeShapeType="1"/>
          </p:cNvSpPr>
          <p:nvPr/>
        </p:nvSpPr>
        <p:spPr bwMode="auto">
          <a:xfrm flipV="1">
            <a:off x="9036050" y="46482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93" name="Line 1129"/>
          <p:cNvSpPr>
            <a:spLocks noChangeShapeType="1"/>
          </p:cNvSpPr>
          <p:nvPr/>
        </p:nvSpPr>
        <p:spPr bwMode="auto">
          <a:xfrm rot="10968867" flipV="1">
            <a:off x="3854450" y="19812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594" name="Line 1130"/>
          <p:cNvSpPr>
            <a:spLocks noChangeShapeType="1"/>
          </p:cNvSpPr>
          <p:nvPr/>
        </p:nvSpPr>
        <p:spPr bwMode="auto">
          <a:xfrm rot="10968867" flipV="1">
            <a:off x="7893050" y="19812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14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sz="3200" dirty="0"/>
              <a:t>Usability Engineering Lifecycle Model</a:t>
            </a:r>
          </a:p>
        </p:txBody>
      </p:sp>
      <p:sp>
        <p:nvSpPr>
          <p:cNvPr id="528387" name="Rectangle 3"/>
          <p:cNvSpPr>
            <a:spLocks noGrp="1" noChangeArrowheads="1"/>
          </p:cNvSpPr>
          <p:nvPr>
            <p:ph type="body" idx="1"/>
          </p:nvPr>
        </p:nvSpPr>
        <p:spPr>
          <a:xfrm>
            <a:off x="1981200" y="1600201"/>
            <a:ext cx="8153400" cy="4525963"/>
          </a:xfrm>
        </p:spPr>
        <p:txBody>
          <a:bodyPr/>
          <a:lstStyle/>
          <a:p>
            <a:r>
              <a:rPr lang="en-GB" dirty="0"/>
              <a:t>Reported by Deborah </a:t>
            </a:r>
            <a:r>
              <a:rPr lang="en-GB" dirty="0" smtClean="0"/>
              <a:t>Mayhew</a:t>
            </a:r>
            <a:endParaRPr lang="en-GB" dirty="0"/>
          </a:p>
          <a:p>
            <a:r>
              <a:rPr lang="en-GB" dirty="0"/>
              <a:t>Important features</a:t>
            </a:r>
            <a:r>
              <a:rPr lang="en-GB" sz="1600" dirty="0"/>
              <a:t>:</a:t>
            </a:r>
          </a:p>
          <a:p>
            <a:pPr lvl="1"/>
            <a:r>
              <a:rPr lang="en-GB" dirty="0"/>
              <a:t>Holistic view of usability engineering</a:t>
            </a:r>
          </a:p>
          <a:p>
            <a:pPr lvl="1"/>
            <a:r>
              <a:rPr lang="en-GB" dirty="0"/>
              <a:t>Provides links to software engineering </a:t>
            </a:r>
            <a:r>
              <a:rPr lang="en-GB" dirty="0" smtClean="0"/>
              <a:t>approaches</a:t>
            </a:r>
          </a:p>
          <a:p>
            <a:pPr lvl="1"/>
            <a:r>
              <a:rPr lang="en-GB" dirty="0" smtClean="0"/>
              <a:t>Stages </a:t>
            </a:r>
            <a:r>
              <a:rPr lang="en-GB" dirty="0"/>
              <a:t>of identifying requirements, designing, evaluating, prototyping</a:t>
            </a:r>
          </a:p>
          <a:p>
            <a:pPr lvl="1"/>
            <a:r>
              <a:rPr lang="en-GB" dirty="0"/>
              <a:t>Can be scaled down for small projects</a:t>
            </a:r>
          </a:p>
          <a:p>
            <a:pPr lvl="1"/>
            <a:r>
              <a:rPr lang="en-GB" dirty="0"/>
              <a:t>Uses a style guide to capture a set of usability goals</a:t>
            </a:r>
          </a:p>
          <a:p>
            <a:endParaRPr lang="en-GB" dirty="0"/>
          </a:p>
          <a:p>
            <a:endParaRPr lang="en-US" sz="2400" dirty="0">
              <a:solidFill>
                <a:srgbClr val="FF0000"/>
              </a:solidFill>
            </a:endParaRPr>
          </a:p>
        </p:txBody>
      </p:sp>
    </p:spTree>
    <p:extLst>
      <p:ext uri="{BB962C8B-B14F-4D97-AF65-F5344CB8AC3E}">
        <p14:creationId xmlns:p14="http://schemas.microsoft.com/office/powerpoint/2010/main" val="224363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89315" y="116389"/>
            <a:ext cx="8679051" cy="6524252"/>
          </a:xfrm>
          <a:prstGeom prst="rect">
            <a:avLst/>
          </a:prstGeom>
        </p:spPr>
      </p:pic>
    </p:spTree>
    <p:extLst>
      <p:ext uri="{BB962C8B-B14F-4D97-AF65-F5344CB8AC3E}">
        <p14:creationId xmlns:p14="http://schemas.microsoft.com/office/powerpoint/2010/main" val="313243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endParaRPr lang="en-US" dirty="0"/>
          </a:p>
        </p:txBody>
      </p:sp>
      <p:sp>
        <p:nvSpPr>
          <p:cNvPr id="388099" name="Rectangle 3"/>
          <p:cNvSpPr>
            <a:spLocks noGrp="1" noChangeArrowheads="1"/>
          </p:cNvSpPr>
          <p:nvPr>
            <p:ph type="body" idx="1"/>
          </p:nvPr>
        </p:nvSpPr>
        <p:spPr/>
        <p:txBody>
          <a:bodyPr>
            <a:normAutofit/>
          </a:bodyPr>
          <a:lstStyle/>
          <a:p>
            <a:r>
              <a:rPr lang="en-US" dirty="0" smtClean="0"/>
              <a:t>HCI </a:t>
            </a:r>
            <a:r>
              <a:rPr lang="en-US" dirty="0"/>
              <a:t>in Software Processes</a:t>
            </a:r>
          </a:p>
          <a:p>
            <a:pPr lvl="1"/>
            <a:r>
              <a:rPr lang="en-US" dirty="0"/>
              <a:t>Star Life-cycle Model</a:t>
            </a:r>
          </a:p>
          <a:p>
            <a:pPr lvl="1"/>
            <a:r>
              <a:rPr lang="en-US" dirty="0"/>
              <a:t>Usability Life-cycle </a:t>
            </a:r>
            <a:r>
              <a:rPr lang="en-US" dirty="0" smtClean="0"/>
              <a:t>Model</a:t>
            </a:r>
            <a:endParaRPr lang="en-US" dirty="0"/>
          </a:p>
        </p:txBody>
      </p:sp>
    </p:spTree>
    <p:extLst>
      <p:ext uri="{BB962C8B-B14F-4D97-AF65-F5344CB8AC3E}">
        <p14:creationId xmlns:p14="http://schemas.microsoft.com/office/powerpoint/2010/main" val="401970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GB" sz="3200" dirty="0"/>
              <a:t>Lifecycle Models</a:t>
            </a:r>
            <a:endParaRPr lang="en-US" sz="3200" dirty="0"/>
          </a:p>
        </p:txBody>
      </p:sp>
      <p:sp>
        <p:nvSpPr>
          <p:cNvPr id="562179" name="Rectangle 3"/>
          <p:cNvSpPr>
            <a:spLocks noGrp="1" noChangeArrowheads="1"/>
          </p:cNvSpPr>
          <p:nvPr>
            <p:ph type="body" idx="1"/>
          </p:nvPr>
        </p:nvSpPr>
        <p:spPr/>
        <p:txBody>
          <a:bodyPr/>
          <a:lstStyle/>
          <a:p>
            <a:pPr eaLnBrk="0" hangingPunct="0">
              <a:spcBef>
                <a:spcPts val="300"/>
              </a:spcBef>
              <a:spcAft>
                <a:spcPts val="300"/>
              </a:spcAft>
            </a:pPr>
            <a:r>
              <a:rPr lang="en-GB"/>
              <a:t>Show how activities are related to each other</a:t>
            </a:r>
          </a:p>
          <a:p>
            <a:pPr eaLnBrk="0" hangingPunct="0">
              <a:spcBef>
                <a:spcPts val="300"/>
              </a:spcBef>
              <a:spcAft>
                <a:spcPts val="300"/>
              </a:spcAft>
            </a:pPr>
            <a:r>
              <a:rPr lang="en-GB"/>
              <a:t>Lifecycle models are:</a:t>
            </a:r>
          </a:p>
          <a:p>
            <a:pPr lvl="1" eaLnBrk="0" hangingPunct="0">
              <a:spcBef>
                <a:spcPts val="300"/>
              </a:spcBef>
              <a:spcAft>
                <a:spcPts val="300"/>
              </a:spcAft>
              <a:buFontTx/>
              <a:buChar char="—"/>
            </a:pPr>
            <a:r>
              <a:rPr lang="en-GB"/>
              <a:t>management tools</a:t>
            </a:r>
          </a:p>
          <a:p>
            <a:pPr lvl="1" eaLnBrk="0" hangingPunct="0">
              <a:spcBef>
                <a:spcPts val="300"/>
              </a:spcBef>
              <a:spcAft>
                <a:spcPts val="300"/>
              </a:spcAft>
              <a:buFontTx/>
              <a:buChar char="—"/>
            </a:pPr>
            <a:r>
              <a:rPr lang="en-GB"/>
              <a:t>simplified versions of reality</a:t>
            </a:r>
          </a:p>
          <a:p>
            <a:pPr eaLnBrk="0" hangingPunct="0">
              <a:spcBef>
                <a:spcPts val="300"/>
              </a:spcBef>
              <a:spcAft>
                <a:spcPts val="300"/>
              </a:spcAft>
            </a:pPr>
            <a:r>
              <a:rPr lang="en-GB"/>
              <a:t>Many lifecycle models exist, for example:</a:t>
            </a:r>
          </a:p>
          <a:p>
            <a:pPr lvl="1" eaLnBrk="0" hangingPunct="0">
              <a:spcBef>
                <a:spcPts val="300"/>
              </a:spcBef>
              <a:spcAft>
                <a:spcPts val="300"/>
              </a:spcAft>
              <a:buFontTx/>
              <a:buChar char="—"/>
            </a:pPr>
            <a:r>
              <a:rPr lang="en-GB"/>
              <a:t>from software engineering: waterfall, spiral, JAD/RAD, Microsoft</a:t>
            </a:r>
          </a:p>
          <a:p>
            <a:pPr lvl="1" eaLnBrk="0" hangingPunct="0">
              <a:spcBef>
                <a:spcPts val="300"/>
              </a:spcBef>
              <a:spcAft>
                <a:spcPts val="300"/>
              </a:spcAft>
              <a:buFontTx/>
              <a:buChar char="—"/>
            </a:pPr>
            <a:r>
              <a:rPr lang="en-GB"/>
              <a:t>from HCI: Star, usability engineering</a:t>
            </a:r>
          </a:p>
        </p:txBody>
      </p:sp>
    </p:spTree>
    <p:extLst>
      <p:ext uri="{BB962C8B-B14F-4D97-AF65-F5344CB8AC3E}">
        <p14:creationId xmlns:p14="http://schemas.microsoft.com/office/powerpoint/2010/main" val="384833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r>
              <a:rPr lang="en-US"/>
              <a:t>Definition of Software Engineering</a:t>
            </a:r>
          </a:p>
        </p:txBody>
      </p:sp>
      <p:sp>
        <p:nvSpPr>
          <p:cNvPr id="633859" name="Rectangle 3"/>
          <p:cNvSpPr>
            <a:spLocks noGrp="1" noChangeArrowheads="1"/>
          </p:cNvSpPr>
          <p:nvPr>
            <p:ph type="body" idx="1"/>
          </p:nvPr>
        </p:nvSpPr>
        <p:spPr/>
        <p:txBody>
          <a:bodyPr/>
          <a:lstStyle/>
          <a:p>
            <a:r>
              <a:rPr lang="en-US"/>
              <a:t>Fairley’s:</a:t>
            </a:r>
          </a:p>
          <a:p>
            <a:pPr lvl="1"/>
            <a:r>
              <a:rPr lang="en-US"/>
              <a:t>Software engineering is the </a:t>
            </a:r>
            <a:r>
              <a:rPr lang="en-US" u="sng"/>
              <a:t>technological</a:t>
            </a:r>
            <a:r>
              <a:rPr lang="en-US"/>
              <a:t> and </a:t>
            </a:r>
            <a:r>
              <a:rPr lang="en-US" u="sng"/>
              <a:t>managerial</a:t>
            </a:r>
            <a:r>
              <a:rPr lang="en-US"/>
              <a:t> discipline concerned with </a:t>
            </a:r>
            <a:r>
              <a:rPr lang="en-US" u="sng"/>
              <a:t>systematic production</a:t>
            </a:r>
            <a:r>
              <a:rPr lang="en-US"/>
              <a:t> and </a:t>
            </a:r>
            <a:r>
              <a:rPr lang="en-US" u="sng"/>
              <a:t>maintenance</a:t>
            </a:r>
            <a:r>
              <a:rPr lang="en-US"/>
              <a:t> of software products that are developed and </a:t>
            </a:r>
            <a:r>
              <a:rPr lang="en-US" u="sng"/>
              <a:t>modified</a:t>
            </a:r>
            <a:r>
              <a:rPr lang="en-US"/>
              <a:t> </a:t>
            </a:r>
            <a:r>
              <a:rPr lang="en-US" u="sng"/>
              <a:t>on time</a:t>
            </a:r>
            <a:r>
              <a:rPr lang="en-US"/>
              <a:t> and </a:t>
            </a:r>
            <a:r>
              <a:rPr lang="en-US" u="sng"/>
              <a:t>within cost estimates</a:t>
            </a:r>
            <a:r>
              <a:rPr lang="en-US"/>
              <a:t>.</a:t>
            </a:r>
          </a:p>
          <a:p>
            <a:endParaRPr lang="en-US"/>
          </a:p>
          <a:p>
            <a:r>
              <a:rPr lang="en-US"/>
              <a:t>Engineering versus science:</a:t>
            </a:r>
          </a:p>
          <a:p>
            <a:pPr lvl="1"/>
            <a:r>
              <a:rPr lang="en-US"/>
              <a:t>Production, practical, quality, maintenance, reuse, standards, teams, management, etc.</a:t>
            </a:r>
          </a:p>
          <a:p>
            <a:endParaRPr lang="en-US"/>
          </a:p>
        </p:txBody>
      </p:sp>
    </p:spTree>
    <p:extLst>
      <p:ext uri="{BB962C8B-B14F-4D97-AF65-F5344CB8AC3E}">
        <p14:creationId xmlns:p14="http://schemas.microsoft.com/office/powerpoint/2010/main" val="1984351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What’s the Problem?</a:t>
            </a:r>
          </a:p>
        </p:txBody>
      </p:sp>
      <p:sp>
        <p:nvSpPr>
          <p:cNvPr id="632835" name="Rectangle 3"/>
          <p:cNvSpPr>
            <a:spLocks noGrp="1" noChangeArrowheads="1"/>
          </p:cNvSpPr>
          <p:nvPr>
            <p:ph type="body" idx="1"/>
          </p:nvPr>
        </p:nvSpPr>
        <p:spPr/>
        <p:txBody>
          <a:bodyPr/>
          <a:lstStyle/>
          <a:p>
            <a:r>
              <a:rPr lang="en-US"/>
              <a:t>Software costs are increasing as hardware costs decline.</a:t>
            </a:r>
          </a:p>
          <a:p>
            <a:r>
              <a:rPr lang="en-US"/>
              <a:t>Many software development disasters:</a:t>
            </a:r>
          </a:p>
          <a:p>
            <a:pPr lvl="1"/>
            <a:r>
              <a:rPr lang="en-US"/>
              <a:t>Cost overruns, late delivery</a:t>
            </a:r>
          </a:p>
          <a:p>
            <a:pPr lvl="1"/>
            <a:r>
              <a:rPr lang="en-US"/>
              <a:t>Reduced or wrong </a:t>
            </a:r>
            <a:r>
              <a:rPr lang="en-US" i="1"/>
              <a:t>functionality</a:t>
            </a:r>
            <a:r>
              <a:rPr lang="en-US"/>
              <a:t>, non-existent documentation</a:t>
            </a:r>
          </a:p>
          <a:p>
            <a:r>
              <a:rPr lang="en-US"/>
              <a:t>Many failures  attributed to software</a:t>
            </a:r>
          </a:p>
          <a:p>
            <a:r>
              <a:rPr lang="en-US"/>
              <a:t>Cost of failure becoming very high:</a:t>
            </a:r>
          </a:p>
          <a:p>
            <a:pPr lvl="1"/>
            <a:r>
              <a:rPr lang="en-US"/>
              <a:t>Financial</a:t>
            </a:r>
          </a:p>
          <a:p>
            <a:pPr lvl="1"/>
            <a:r>
              <a:rPr lang="en-US"/>
              <a:t>Loss of life or loss of equipment</a:t>
            </a:r>
          </a:p>
          <a:p>
            <a:pPr lvl="1"/>
            <a:r>
              <a:rPr lang="en-US"/>
              <a:t>Inconvenience</a:t>
            </a:r>
          </a:p>
          <a:p>
            <a:endParaRPr lang="en-US"/>
          </a:p>
        </p:txBody>
      </p:sp>
    </p:spTree>
    <p:extLst>
      <p:ext uri="{BB962C8B-B14F-4D97-AF65-F5344CB8AC3E}">
        <p14:creationId xmlns:p14="http://schemas.microsoft.com/office/powerpoint/2010/main" val="1130101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a:t>Various Models for SW Lifecyles</a:t>
            </a:r>
          </a:p>
        </p:txBody>
      </p:sp>
      <p:sp>
        <p:nvSpPr>
          <p:cNvPr id="645123" name="Rectangle 3"/>
          <p:cNvSpPr>
            <a:spLocks noGrp="1" noChangeArrowheads="1"/>
          </p:cNvSpPr>
          <p:nvPr>
            <p:ph type="body" idx="1"/>
          </p:nvPr>
        </p:nvSpPr>
        <p:spPr/>
        <p:txBody>
          <a:bodyPr>
            <a:normAutofit/>
          </a:bodyPr>
          <a:lstStyle/>
          <a:p>
            <a:r>
              <a:rPr lang="en-US" dirty="0"/>
              <a:t>“Historical Models”</a:t>
            </a:r>
          </a:p>
          <a:p>
            <a:pPr lvl="1"/>
            <a:r>
              <a:rPr lang="en-US" dirty="0"/>
              <a:t>Waterfall model</a:t>
            </a:r>
          </a:p>
          <a:p>
            <a:pPr lvl="1"/>
            <a:r>
              <a:rPr lang="en-US" dirty="0"/>
              <a:t>Spiral model</a:t>
            </a:r>
          </a:p>
          <a:p>
            <a:r>
              <a:rPr lang="en-US" dirty="0" smtClean="0"/>
              <a:t>Corporate </a:t>
            </a:r>
            <a:r>
              <a:rPr lang="en-US" dirty="0"/>
              <a:t>“Standards” or common practices</a:t>
            </a:r>
          </a:p>
          <a:p>
            <a:pPr lvl="1"/>
            <a:r>
              <a:rPr lang="en-US" dirty="0"/>
              <a:t>Many companies define their own.</a:t>
            </a:r>
          </a:p>
          <a:p>
            <a:pPr lvl="1"/>
            <a:r>
              <a:rPr lang="en-US" dirty="0"/>
              <a:t>Perhaps using:</a:t>
            </a:r>
          </a:p>
          <a:p>
            <a:pPr lvl="2"/>
            <a:r>
              <a:rPr lang="en-US" dirty="0"/>
              <a:t>Unified Process (was the Rational U.P.)</a:t>
            </a:r>
          </a:p>
          <a:p>
            <a:pPr lvl="2"/>
            <a:r>
              <a:rPr lang="en-US" dirty="0"/>
              <a:t>Extreme Programming</a:t>
            </a:r>
          </a:p>
        </p:txBody>
      </p:sp>
    </p:spTree>
    <p:extLst>
      <p:ext uri="{BB962C8B-B14F-4D97-AF65-F5344CB8AC3E}">
        <p14:creationId xmlns:p14="http://schemas.microsoft.com/office/powerpoint/2010/main" val="4287312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a:t>Why Learn About Process Now?</a:t>
            </a:r>
          </a:p>
        </p:txBody>
      </p:sp>
      <p:sp>
        <p:nvSpPr>
          <p:cNvPr id="646147" name="Rectangle 3"/>
          <p:cNvSpPr>
            <a:spLocks noGrp="1" noChangeArrowheads="1"/>
          </p:cNvSpPr>
          <p:nvPr>
            <p:ph type="body" idx="1"/>
          </p:nvPr>
        </p:nvSpPr>
        <p:spPr/>
        <p:txBody>
          <a:bodyPr/>
          <a:lstStyle/>
          <a:p>
            <a:r>
              <a:rPr lang="en-US" dirty="0"/>
              <a:t>There are general principles of about:</a:t>
            </a:r>
          </a:p>
          <a:p>
            <a:pPr lvl="1"/>
            <a:r>
              <a:rPr lang="en-US" dirty="0"/>
              <a:t>What </a:t>
            </a:r>
            <a:r>
              <a:rPr lang="en-US" dirty="0" smtClean="0"/>
              <a:t>do we </a:t>
            </a:r>
            <a:r>
              <a:rPr lang="en-US" dirty="0"/>
              <a:t>do at various stages of SW development</a:t>
            </a:r>
          </a:p>
          <a:p>
            <a:pPr lvl="1"/>
            <a:r>
              <a:rPr lang="en-US" dirty="0"/>
              <a:t>How to inject quality into SW</a:t>
            </a:r>
          </a:p>
          <a:p>
            <a:pPr lvl="1"/>
            <a:r>
              <a:rPr lang="en-US" dirty="0"/>
              <a:t>How to avoid early problems that cause huge problems later</a:t>
            </a:r>
          </a:p>
          <a:p>
            <a:pPr lvl="1"/>
            <a:r>
              <a:rPr lang="en-US" dirty="0"/>
              <a:t>Recognize that SE is not just writing code</a:t>
            </a:r>
          </a:p>
          <a:p>
            <a:endParaRPr lang="en-US" dirty="0"/>
          </a:p>
        </p:txBody>
      </p:sp>
    </p:spTree>
    <p:extLst>
      <p:ext uri="{BB962C8B-B14F-4D97-AF65-F5344CB8AC3E}">
        <p14:creationId xmlns:p14="http://schemas.microsoft.com/office/powerpoint/2010/main" val="45331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en-US">
                <a:cs typeface="Times New Roman" panose="02020603050405020304" pitchFamily="18" charset="0"/>
              </a:rPr>
              <a:t>HCI in the Software Process</a:t>
            </a:r>
          </a:p>
        </p:txBody>
      </p:sp>
      <p:sp>
        <p:nvSpPr>
          <p:cNvPr id="657411" name="Rectangle 3"/>
          <p:cNvSpPr>
            <a:spLocks noGrp="1" noChangeArrowheads="1"/>
          </p:cNvSpPr>
          <p:nvPr>
            <p:ph idx="1"/>
          </p:nvPr>
        </p:nvSpPr>
        <p:spPr/>
        <p:txBody>
          <a:bodyPr/>
          <a:lstStyle/>
          <a:p>
            <a:pPr>
              <a:spcBef>
                <a:spcPct val="80000"/>
              </a:spcBef>
            </a:pPr>
            <a:r>
              <a:rPr lang="en-US" dirty="0">
                <a:cs typeface="Times New Roman" panose="02020603050405020304" pitchFamily="18" charset="0"/>
              </a:rPr>
              <a:t>Software engineering and the design process for interactive systems</a:t>
            </a:r>
            <a:endParaRPr lang="en-GB" dirty="0">
              <a:cs typeface="Times New Roman" panose="02020603050405020304" pitchFamily="18" charset="0"/>
            </a:endParaRPr>
          </a:p>
          <a:p>
            <a:pPr>
              <a:spcBef>
                <a:spcPct val="80000"/>
              </a:spcBef>
            </a:pPr>
            <a:r>
              <a:rPr lang="en-US" dirty="0">
                <a:cs typeface="Times New Roman" panose="02020603050405020304" pitchFamily="18" charset="0"/>
              </a:rPr>
              <a:t>Usability engineering</a:t>
            </a:r>
            <a:endParaRPr lang="en-GB" dirty="0">
              <a:cs typeface="Times New Roman" panose="02020603050405020304" pitchFamily="18" charset="0"/>
            </a:endParaRPr>
          </a:p>
          <a:p>
            <a:pPr>
              <a:spcBef>
                <a:spcPct val="80000"/>
              </a:spcBef>
            </a:pPr>
            <a:r>
              <a:rPr lang="en-US" dirty="0">
                <a:cs typeface="Times New Roman" panose="02020603050405020304" pitchFamily="18" charset="0"/>
              </a:rPr>
              <a:t>Iterative design and prototyping</a:t>
            </a:r>
            <a:endParaRPr lang="en-GB" dirty="0">
              <a:cs typeface="Times New Roman" panose="02020603050405020304" pitchFamily="18" charset="0"/>
            </a:endParaRPr>
          </a:p>
          <a:p>
            <a:pPr>
              <a:spcBef>
                <a:spcPct val="80000"/>
              </a:spcBef>
            </a:pPr>
            <a:r>
              <a:rPr lang="en-US" dirty="0">
                <a:cs typeface="Times New Roman" panose="02020603050405020304" pitchFamily="18" charset="0"/>
              </a:rPr>
              <a:t>Design rationale</a:t>
            </a:r>
          </a:p>
        </p:txBody>
      </p:sp>
    </p:spTree>
    <p:extLst>
      <p:ext uri="{BB962C8B-B14F-4D97-AF65-F5344CB8AC3E}">
        <p14:creationId xmlns:p14="http://schemas.microsoft.com/office/powerpoint/2010/main" val="1995749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t>HCI is used in software process to interact product with </a:t>
            </a:r>
            <a:r>
              <a:rPr lang="en-US" dirty="0" smtClean="0"/>
              <a:t>users </a:t>
            </a:r>
            <a:r>
              <a:rPr lang="en-US" dirty="0"/>
              <a:t>and give them a simple and </a:t>
            </a:r>
            <a:r>
              <a:rPr lang="en-US" dirty="0" smtClean="0"/>
              <a:t>comfortable </a:t>
            </a:r>
            <a:r>
              <a:rPr lang="en-US" dirty="0"/>
              <a:t>interface. </a:t>
            </a:r>
            <a:endParaRPr lang="en-US" dirty="0" smtClean="0"/>
          </a:p>
          <a:p>
            <a:pPr algn="just"/>
            <a:r>
              <a:rPr lang="en-US" dirty="0" smtClean="0"/>
              <a:t>Software </a:t>
            </a:r>
            <a:r>
              <a:rPr lang="en-US" dirty="0"/>
              <a:t>developers check the </a:t>
            </a:r>
            <a:r>
              <a:rPr lang="en-US" dirty="0" smtClean="0"/>
              <a:t>environment </a:t>
            </a:r>
            <a:r>
              <a:rPr lang="en-US" dirty="0"/>
              <a:t>that it is simple and interactive for selected </a:t>
            </a:r>
            <a:r>
              <a:rPr lang="en-US" dirty="0" smtClean="0"/>
              <a:t>environment </a:t>
            </a:r>
            <a:r>
              <a:rPr lang="en-US" dirty="0"/>
              <a:t>and it is only possible human interaction. </a:t>
            </a:r>
            <a:endParaRPr lang="en-US" dirty="0" smtClean="0"/>
          </a:p>
          <a:p>
            <a:pPr algn="just"/>
            <a:r>
              <a:rPr lang="en-US" dirty="0" smtClean="0"/>
              <a:t>In </a:t>
            </a:r>
            <a:r>
              <a:rPr lang="en-US" dirty="0"/>
              <a:t>addition, cultural and national differences play a part. </a:t>
            </a:r>
            <a:endParaRPr lang="en-US" dirty="0" smtClean="0"/>
          </a:p>
          <a:p>
            <a:pPr algn="just"/>
            <a:r>
              <a:rPr lang="en-US" dirty="0" smtClean="0"/>
              <a:t>Another </a:t>
            </a:r>
            <a:r>
              <a:rPr lang="en-US" dirty="0"/>
              <a:t>consideration in studying or designing HCI is that user interface technology changes rapidly, offering new interaction possibilities to which previous research findings may not </a:t>
            </a:r>
            <a:r>
              <a:rPr lang="en-US" dirty="0" smtClean="0"/>
              <a:t>apply.</a:t>
            </a:r>
          </a:p>
          <a:p>
            <a:pPr algn="just"/>
            <a:r>
              <a:rPr lang="en-US" dirty="0" smtClean="0"/>
              <a:t>Finally</a:t>
            </a:r>
            <a:r>
              <a:rPr lang="en-US" dirty="0"/>
              <a:t>, user preferences change as they gradually master new interfaces.</a:t>
            </a:r>
          </a:p>
        </p:txBody>
      </p:sp>
    </p:spTree>
    <p:extLst>
      <p:ext uri="{BB962C8B-B14F-4D97-AF65-F5344CB8AC3E}">
        <p14:creationId xmlns:p14="http://schemas.microsoft.com/office/powerpoint/2010/main" val="2792278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2577</Words>
  <Application>Microsoft Office PowerPoint</Application>
  <PresentationFormat>Widescreen</PresentationFormat>
  <Paragraphs>168</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vt:lpstr>
      <vt:lpstr>Times New Roman</vt:lpstr>
      <vt:lpstr>Verdana</vt:lpstr>
      <vt:lpstr>Office Theme</vt:lpstr>
      <vt:lpstr>2.3 HCI in sw process</vt:lpstr>
      <vt:lpstr>PowerPoint Presentation</vt:lpstr>
      <vt:lpstr>Lifecycle Models</vt:lpstr>
      <vt:lpstr>Definition of Software Engineering</vt:lpstr>
      <vt:lpstr>What’s the Problem?</vt:lpstr>
      <vt:lpstr>Various Models for SW Lifecyles</vt:lpstr>
      <vt:lpstr>Why Learn About Process Now?</vt:lpstr>
      <vt:lpstr>HCI in the Software Process</vt:lpstr>
      <vt:lpstr>PowerPoint Presentation</vt:lpstr>
      <vt:lpstr>The Software Lifecycle</vt:lpstr>
      <vt:lpstr>The Life Cycle for Interactive Systems</vt:lpstr>
      <vt:lpstr>A Simple Interaction Design Model</vt:lpstr>
      <vt:lpstr>The Star Lifecycle Model</vt:lpstr>
      <vt:lpstr>The Star Model (Hartson and Hix, 1989)</vt:lpstr>
      <vt:lpstr>Usability Engineering Lifecycle Model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dc:creator>
  <cp:lastModifiedBy>nam</cp:lastModifiedBy>
  <cp:revision>22</cp:revision>
  <dcterms:created xsi:type="dcterms:W3CDTF">2019-01-22T07:56:41Z</dcterms:created>
  <dcterms:modified xsi:type="dcterms:W3CDTF">2019-01-28T08:19:58Z</dcterms:modified>
</cp:coreProperties>
</file>