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80" r:id="rId6"/>
    <p:sldId id="262" r:id="rId7"/>
    <p:sldId id="281" r:id="rId8"/>
    <p:sldId id="28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3C2AB-CBE7-4AAC-A186-2444192CC293}"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100320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3C2AB-CBE7-4AAC-A186-2444192CC293}"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101228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3C2AB-CBE7-4AAC-A186-2444192CC293}"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9086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3C2AB-CBE7-4AAC-A186-2444192CC293}"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299047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3C2AB-CBE7-4AAC-A186-2444192CC293}" type="datetimeFigureOut">
              <a:rPr lang="en-US" smtClean="0"/>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302093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3C2AB-CBE7-4AAC-A186-2444192CC293}"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403921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3C2AB-CBE7-4AAC-A186-2444192CC293}" type="datetimeFigureOut">
              <a:rPr lang="en-US" smtClean="0"/>
              <a:t>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107113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3C2AB-CBE7-4AAC-A186-2444192CC293}" type="datetimeFigureOut">
              <a:rPr lang="en-US" smtClean="0"/>
              <a:t>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348846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3C2AB-CBE7-4AAC-A186-2444192CC293}" type="datetimeFigureOut">
              <a:rPr lang="en-US" smtClean="0"/>
              <a:t>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271875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3C2AB-CBE7-4AAC-A186-2444192CC293}"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344308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3C2AB-CBE7-4AAC-A186-2444192CC293}" type="datetimeFigureOut">
              <a:rPr lang="en-US" smtClean="0"/>
              <a:t>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D084-C521-4E15-9246-B0B3F42F010C}" type="slidenum">
              <a:rPr lang="en-US" smtClean="0"/>
              <a:t>‹#›</a:t>
            </a:fld>
            <a:endParaRPr lang="en-US"/>
          </a:p>
        </p:txBody>
      </p:sp>
    </p:spTree>
    <p:extLst>
      <p:ext uri="{BB962C8B-B14F-4D97-AF65-F5344CB8AC3E}">
        <p14:creationId xmlns:p14="http://schemas.microsoft.com/office/powerpoint/2010/main" val="323045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3C2AB-CBE7-4AAC-A186-2444192CC293}" type="datetimeFigureOut">
              <a:rPr lang="en-US" smtClean="0"/>
              <a:t>2/26/2019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4D084-C521-4E15-9246-B0B3F42F010C}" type="slidenum">
              <a:rPr lang="en-US" smtClean="0"/>
              <a:t>‹#›</a:t>
            </a:fld>
            <a:endParaRPr lang="en-US"/>
          </a:p>
        </p:txBody>
      </p:sp>
    </p:spTree>
    <p:extLst>
      <p:ext uri="{BB962C8B-B14F-4D97-AF65-F5344CB8AC3E}">
        <p14:creationId xmlns:p14="http://schemas.microsoft.com/office/powerpoint/2010/main" val="24827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cognitics.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ocus-on-user.doc" TargetMode="External"/><Relationship Id="rId2" Type="http://schemas.openxmlformats.org/officeDocument/2006/relationships/hyperlink" Target="http://www.its.monash.edu.au/web/slideshows/ucd/spusc.html" TargetMode="External"/><Relationship Id="rId1" Type="http://schemas.openxmlformats.org/officeDocument/2006/relationships/slideLayout" Target="../slideLayouts/slideLayout2.xml"/><Relationship Id="rId5" Type="http://schemas.openxmlformats.org/officeDocument/2006/relationships/hyperlink" Target="Methods%20for%20users%20Analysis.doc"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satMod val="200000"/>
                  </a:schemeClr>
                </a:solidFill>
                <a:ea typeface="+mj-ea"/>
              </a:rPr>
              <a:t>User centered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8043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209800" y="914400"/>
            <a:ext cx="7772400" cy="533400"/>
          </a:xfrm>
        </p:spPr>
        <p:txBody>
          <a:bodyPr/>
          <a:lstStyle/>
          <a:p>
            <a:r>
              <a:rPr lang="en-US" sz="3000" b="1"/>
              <a:t>The Use of an iterative design cycle</a:t>
            </a:r>
          </a:p>
        </p:txBody>
      </p:sp>
      <p:sp>
        <p:nvSpPr>
          <p:cNvPr id="30723" name="Rectangle 3"/>
          <p:cNvSpPr>
            <a:spLocks noGrp="1" noChangeArrowheads="1"/>
          </p:cNvSpPr>
          <p:nvPr>
            <p:ph type="body" idx="1"/>
          </p:nvPr>
        </p:nvSpPr>
        <p:spPr>
          <a:xfrm>
            <a:off x="2057400" y="1752600"/>
            <a:ext cx="7772400" cy="4114800"/>
          </a:xfrm>
        </p:spPr>
        <p:txBody>
          <a:bodyPr/>
          <a:lstStyle/>
          <a:p>
            <a:r>
              <a:rPr lang="en-US" sz="2400">
                <a:cs typeface="Times New Roman" panose="02020603050405020304" pitchFamily="18" charset="0"/>
              </a:rPr>
              <a:t>Iterative design is a process where an interface is progressively developed and improved over a series of iterations, each the result of user testing and feedback. </a:t>
            </a:r>
          </a:p>
          <a:p>
            <a:pPr>
              <a:buFontTx/>
              <a:buNone/>
            </a:pPr>
            <a:r>
              <a:rPr lang="en-US" sz="2400">
                <a:cs typeface="Times New Roman" panose="02020603050405020304" pitchFamily="18" charset="0"/>
              </a:rPr>
              <a:t> </a:t>
            </a:r>
            <a:endParaRPr lang="en-US" sz="1600">
              <a:cs typeface="Times New Roman" panose="02020603050405020304" pitchFamily="18" charset="0"/>
            </a:endParaRPr>
          </a:p>
          <a:p>
            <a:r>
              <a:rPr lang="en-US" sz="2400">
                <a:cs typeface="Times New Roman" panose="02020603050405020304" pitchFamily="18" charset="0"/>
              </a:rPr>
              <a:t>In its simplest form, the iterative design cycle can be said to have three phases: design, test, redesign. These phases operate in a continual cycle (in theory that is; in practice iterations are limited by budgetary considerations) so that designs are continually evaluated and improved.</a:t>
            </a:r>
          </a:p>
          <a:p>
            <a:pPr>
              <a:buFontTx/>
              <a:buNone/>
            </a:pPr>
            <a:endParaRPr lang="en-US" sz="2400"/>
          </a:p>
          <a:p>
            <a:pPr>
              <a:buFontTx/>
              <a:buNone/>
            </a:pPr>
            <a:endParaRPr lang="en-US" sz="2400"/>
          </a:p>
          <a:p>
            <a:pPr>
              <a:buFontTx/>
              <a:buNone/>
            </a:pPr>
            <a:endParaRPr lang="en-US" sz="2000"/>
          </a:p>
        </p:txBody>
      </p:sp>
    </p:spTree>
    <p:extLst>
      <p:ext uri="{BB962C8B-B14F-4D97-AF65-F5344CB8AC3E}">
        <p14:creationId xmlns:p14="http://schemas.microsoft.com/office/powerpoint/2010/main" val="382722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133600" y="609600"/>
            <a:ext cx="7772400" cy="4114800"/>
          </a:xfrm>
        </p:spPr>
        <p:txBody>
          <a:bodyPr>
            <a:normAutofit fontScale="85000" lnSpcReduction="20000"/>
          </a:bodyPr>
          <a:lstStyle/>
          <a:p>
            <a:pPr>
              <a:lnSpc>
                <a:spcPct val="90000"/>
              </a:lnSpc>
              <a:buFontTx/>
              <a:buNone/>
            </a:pPr>
            <a:r>
              <a:rPr lang="en-US" sz="3000" b="1"/>
              <a:t>Key aspects of user-centered design:</a:t>
            </a:r>
          </a:p>
          <a:p>
            <a:pPr>
              <a:lnSpc>
                <a:spcPct val="90000"/>
              </a:lnSpc>
              <a:buFontTx/>
              <a:buNone/>
            </a:pPr>
            <a:endParaRPr lang="en-US" sz="1200" b="1"/>
          </a:p>
          <a:p>
            <a:pPr>
              <a:lnSpc>
                <a:spcPct val="90000"/>
              </a:lnSpc>
              <a:buFontTx/>
              <a:buNone/>
            </a:pPr>
            <a:r>
              <a:rPr lang="en-US" sz="2600"/>
              <a:t>	* Early focus on users, tasks and environment</a:t>
            </a:r>
          </a:p>
          <a:p>
            <a:pPr>
              <a:lnSpc>
                <a:spcPct val="90000"/>
              </a:lnSpc>
              <a:buFontTx/>
              <a:buNone/>
            </a:pPr>
            <a:endParaRPr lang="en-US" sz="1200"/>
          </a:p>
          <a:p>
            <a:pPr>
              <a:lnSpc>
                <a:spcPct val="90000"/>
              </a:lnSpc>
              <a:buFontTx/>
              <a:buNone/>
            </a:pPr>
            <a:r>
              <a:rPr lang="en-US" sz="2600"/>
              <a:t>	* The active involvement of users</a:t>
            </a:r>
          </a:p>
          <a:p>
            <a:pPr>
              <a:lnSpc>
                <a:spcPct val="90000"/>
              </a:lnSpc>
              <a:buFontTx/>
              <a:buNone/>
            </a:pPr>
            <a:endParaRPr lang="en-US" sz="1200"/>
          </a:p>
          <a:p>
            <a:pPr>
              <a:lnSpc>
                <a:spcPct val="90000"/>
              </a:lnSpc>
              <a:buFontTx/>
              <a:buNone/>
            </a:pPr>
            <a:r>
              <a:rPr lang="en-US" sz="2600"/>
              <a:t>	* An appropriate allocation of function between user</a:t>
            </a:r>
          </a:p>
          <a:p>
            <a:pPr>
              <a:lnSpc>
                <a:spcPct val="90000"/>
              </a:lnSpc>
              <a:buFontTx/>
              <a:buNone/>
            </a:pPr>
            <a:r>
              <a:rPr lang="en-US" sz="2600"/>
              <a:t>       and system</a:t>
            </a:r>
          </a:p>
          <a:p>
            <a:pPr>
              <a:lnSpc>
                <a:spcPct val="90000"/>
              </a:lnSpc>
              <a:buFontTx/>
              <a:buNone/>
            </a:pPr>
            <a:endParaRPr lang="en-US" sz="1200"/>
          </a:p>
          <a:p>
            <a:pPr>
              <a:lnSpc>
                <a:spcPct val="90000"/>
              </a:lnSpc>
              <a:buFontTx/>
              <a:buNone/>
            </a:pPr>
            <a:r>
              <a:rPr lang="en-US" sz="2600"/>
              <a:t>	* Iterative design whereby a prototype is designed,</a:t>
            </a:r>
          </a:p>
          <a:p>
            <a:pPr>
              <a:lnSpc>
                <a:spcPct val="90000"/>
              </a:lnSpc>
              <a:buFontTx/>
              <a:buNone/>
            </a:pPr>
            <a:r>
              <a:rPr lang="en-US" sz="2600"/>
              <a:t>       tested and modified</a:t>
            </a:r>
          </a:p>
          <a:p>
            <a:pPr>
              <a:lnSpc>
                <a:spcPct val="90000"/>
              </a:lnSpc>
              <a:buFontTx/>
              <a:buNone/>
            </a:pPr>
            <a:endParaRPr lang="en-US" sz="1200"/>
          </a:p>
          <a:p>
            <a:pPr>
              <a:lnSpc>
                <a:spcPct val="90000"/>
              </a:lnSpc>
              <a:buFontTx/>
              <a:buNone/>
            </a:pPr>
            <a:r>
              <a:rPr lang="en-US" sz="2600"/>
              <a:t>	* Multi-disciplinary design teams</a:t>
            </a:r>
          </a:p>
          <a:p>
            <a:pPr>
              <a:lnSpc>
                <a:spcPct val="90000"/>
              </a:lnSpc>
            </a:pPr>
            <a:endParaRPr lang="en-US" sz="2600"/>
          </a:p>
        </p:txBody>
      </p:sp>
    </p:spTree>
    <p:extLst>
      <p:ext uri="{BB962C8B-B14F-4D97-AF65-F5344CB8AC3E}">
        <p14:creationId xmlns:p14="http://schemas.microsoft.com/office/powerpoint/2010/main" val="399402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a:r>
              <a:rPr lang="en-US" sz="2400" b="1"/>
              <a:t>Early focus on users, tasks and environment:</a:t>
            </a:r>
          </a:p>
        </p:txBody>
      </p:sp>
      <p:sp>
        <p:nvSpPr>
          <p:cNvPr id="20483" name="Rectangle 3"/>
          <p:cNvSpPr>
            <a:spLocks noGrp="1" noChangeArrowheads="1"/>
          </p:cNvSpPr>
          <p:nvPr>
            <p:ph type="body" idx="1"/>
          </p:nvPr>
        </p:nvSpPr>
        <p:spPr>
          <a:xfrm>
            <a:off x="2286000" y="1447800"/>
            <a:ext cx="7772400" cy="4114800"/>
          </a:xfrm>
        </p:spPr>
        <p:txBody>
          <a:bodyPr/>
          <a:lstStyle/>
          <a:p>
            <a:r>
              <a:rPr lang="en-US"/>
              <a:t>The characteristics of the intended users</a:t>
            </a:r>
          </a:p>
          <a:p>
            <a:r>
              <a:rPr lang="en-US"/>
              <a:t>The tasks the users will perform</a:t>
            </a:r>
          </a:p>
          <a:p>
            <a:r>
              <a:rPr lang="en-US"/>
              <a:t>The environment in which the users will use the system</a:t>
            </a:r>
          </a:p>
        </p:txBody>
      </p:sp>
    </p:spTree>
    <p:extLst>
      <p:ext uri="{BB962C8B-B14F-4D97-AF65-F5344CB8AC3E}">
        <p14:creationId xmlns:p14="http://schemas.microsoft.com/office/powerpoint/2010/main" val="90673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a:r>
              <a:rPr lang="en-US" sz="2400" b="1"/>
              <a:t>An appropriate allocation of function between user</a:t>
            </a:r>
            <a:br>
              <a:rPr lang="en-US" sz="2400" b="1"/>
            </a:br>
            <a:r>
              <a:rPr lang="en-US" sz="2400" b="1"/>
              <a:t>and system:</a:t>
            </a:r>
            <a:br>
              <a:rPr lang="en-US" sz="2400" b="1"/>
            </a:br>
            <a:endParaRPr lang="en-US" sz="2400" b="1"/>
          </a:p>
        </p:txBody>
      </p:sp>
      <p:sp>
        <p:nvSpPr>
          <p:cNvPr id="21507" name="Rectangle 3"/>
          <p:cNvSpPr>
            <a:spLocks noGrp="1" noChangeArrowheads="1"/>
          </p:cNvSpPr>
          <p:nvPr>
            <p:ph type="body" idx="1"/>
          </p:nvPr>
        </p:nvSpPr>
        <p:spPr>
          <a:xfrm>
            <a:off x="2209800" y="1447800"/>
            <a:ext cx="7772400" cy="4114800"/>
          </a:xfrm>
        </p:spPr>
        <p:txBody>
          <a:bodyPr/>
          <a:lstStyle/>
          <a:p>
            <a:r>
              <a:rPr lang="en-US" sz="2400"/>
              <a:t>Determining which aspects of a task should be handled by people and which can be handled by software and hardware is of critical importance. (Task Allocation)</a:t>
            </a:r>
          </a:p>
          <a:p>
            <a:r>
              <a:rPr lang="en-US" sz="2400"/>
              <a:t>The allocation of function should be based on an appreciation of human capabilities, and their limitations.</a:t>
            </a:r>
          </a:p>
          <a:p>
            <a:r>
              <a:rPr lang="en-US" sz="2400"/>
              <a:t>This allocation benefits from the input of end-users which will also help to ensure that the results are acceptable to the people who will be affected.</a:t>
            </a:r>
          </a:p>
        </p:txBody>
      </p:sp>
    </p:spTree>
    <p:extLst>
      <p:ext uri="{BB962C8B-B14F-4D97-AF65-F5344CB8AC3E}">
        <p14:creationId xmlns:p14="http://schemas.microsoft.com/office/powerpoint/2010/main" val="342970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en-US" sz="2400" b="1"/>
              <a:t>The active involvement of users:</a:t>
            </a:r>
          </a:p>
        </p:txBody>
      </p:sp>
      <p:sp>
        <p:nvSpPr>
          <p:cNvPr id="24579" name="Rectangle 3"/>
          <p:cNvSpPr>
            <a:spLocks noGrp="1" noChangeArrowheads="1"/>
          </p:cNvSpPr>
          <p:nvPr>
            <p:ph type="body" idx="1"/>
          </p:nvPr>
        </p:nvSpPr>
        <p:spPr>
          <a:xfrm>
            <a:off x="2286000" y="1524000"/>
            <a:ext cx="7772400" cy="4114800"/>
          </a:xfrm>
        </p:spPr>
        <p:txBody>
          <a:bodyPr/>
          <a:lstStyle/>
          <a:p>
            <a:r>
              <a:rPr lang="en-US" sz="2400"/>
              <a:t>The key strength of user-centered design</a:t>
            </a:r>
          </a:p>
          <a:p>
            <a:r>
              <a:rPr lang="en-US" sz="2400"/>
              <a:t>Involving end-users can also enhance the acceptance and commitment to the new software as staff some to feel that the system is being designed in consultation with them rather than being imposed on them.</a:t>
            </a:r>
          </a:p>
        </p:txBody>
      </p:sp>
    </p:spTree>
    <p:extLst>
      <p:ext uri="{BB962C8B-B14F-4D97-AF65-F5344CB8AC3E}">
        <p14:creationId xmlns:p14="http://schemas.microsoft.com/office/powerpoint/2010/main" val="360330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a:r>
              <a:rPr lang="en-US" sz="2400" b="1"/>
              <a:t>Iterative design whereby a prototype is designed, tested and modified / Iterative of design solutions:</a:t>
            </a:r>
          </a:p>
        </p:txBody>
      </p:sp>
      <p:sp>
        <p:nvSpPr>
          <p:cNvPr id="23555" name="Rectangle 3"/>
          <p:cNvSpPr>
            <a:spLocks noGrp="1" noChangeArrowheads="1"/>
          </p:cNvSpPr>
          <p:nvPr>
            <p:ph type="body" idx="1"/>
          </p:nvPr>
        </p:nvSpPr>
        <p:spPr>
          <a:xfrm>
            <a:off x="2209800" y="1676400"/>
            <a:ext cx="7772400" cy="4114800"/>
          </a:xfrm>
        </p:spPr>
        <p:txBody>
          <a:bodyPr/>
          <a:lstStyle/>
          <a:p>
            <a:r>
              <a:rPr lang="en-US" sz="2400"/>
              <a:t>The users attempt to accomplish ‘real world’ tasks using the prototype and the feedback from the exercise is used to develop the design further.</a:t>
            </a:r>
          </a:p>
        </p:txBody>
      </p:sp>
    </p:spTree>
    <p:extLst>
      <p:ext uri="{BB962C8B-B14F-4D97-AF65-F5344CB8AC3E}">
        <p14:creationId xmlns:p14="http://schemas.microsoft.com/office/powerpoint/2010/main" val="281344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en-US" sz="2400" b="1"/>
              <a:t>Multi-disciplinary design teams</a:t>
            </a:r>
            <a:br>
              <a:rPr lang="en-US" sz="2400" b="1"/>
            </a:br>
            <a:endParaRPr lang="en-US" sz="2400" b="1"/>
          </a:p>
        </p:txBody>
      </p:sp>
      <p:sp>
        <p:nvSpPr>
          <p:cNvPr id="25603" name="Rectangle 3"/>
          <p:cNvSpPr>
            <a:spLocks noGrp="1" noChangeArrowheads="1"/>
          </p:cNvSpPr>
          <p:nvPr>
            <p:ph type="body" idx="1"/>
          </p:nvPr>
        </p:nvSpPr>
        <p:spPr>
          <a:xfrm>
            <a:off x="2209800" y="1447800"/>
            <a:ext cx="7772400" cy="4114800"/>
          </a:xfrm>
        </p:spPr>
        <p:txBody>
          <a:bodyPr/>
          <a:lstStyle/>
          <a:p>
            <a:r>
              <a:rPr lang="en-US" sz="2400"/>
              <a:t>User-centered design is a collaborative process which benefits from the active involvement of various parties, each of whom have insights and expertise to share.</a:t>
            </a:r>
          </a:p>
          <a:p>
            <a:r>
              <a:rPr lang="en-US" sz="2400"/>
              <a:t>Design teams may include managers, usability specialists, training and support staff, software engineers, and of course the end user themselves.</a:t>
            </a:r>
          </a:p>
        </p:txBody>
      </p:sp>
    </p:spTree>
    <p:extLst>
      <p:ext uri="{BB962C8B-B14F-4D97-AF65-F5344CB8AC3E}">
        <p14:creationId xmlns:p14="http://schemas.microsoft.com/office/powerpoint/2010/main" val="3254716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286000" y="838200"/>
            <a:ext cx="7772400" cy="4114800"/>
          </a:xfrm>
        </p:spPr>
        <p:txBody>
          <a:bodyPr>
            <a:normAutofit fontScale="70000" lnSpcReduction="20000"/>
          </a:bodyPr>
          <a:lstStyle/>
          <a:p>
            <a:pPr>
              <a:lnSpc>
                <a:spcPct val="90000"/>
              </a:lnSpc>
              <a:buFontTx/>
              <a:buNone/>
            </a:pPr>
            <a:r>
              <a:rPr lang="en-US" sz="3000" b="1"/>
              <a:t>…more about User-Centered Design:</a:t>
            </a:r>
          </a:p>
          <a:p>
            <a:pPr>
              <a:lnSpc>
                <a:spcPct val="90000"/>
              </a:lnSpc>
              <a:buFontTx/>
              <a:buNone/>
            </a:pPr>
            <a:endParaRPr lang="en-US" sz="1200" b="1"/>
          </a:p>
          <a:p>
            <a:pPr>
              <a:lnSpc>
                <a:spcPct val="90000"/>
              </a:lnSpc>
              <a:buFontTx/>
              <a:buNone/>
            </a:pPr>
            <a:r>
              <a:rPr lang="en-US" sz="2400"/>
              <a:t>	* Project planning has to allow for iteration and for </a:t>
            </a:r>
          </a:p>
          <a:p>
            <a:pPr>
              <a:lnSpc>
                <a:spcPct val="90000"/>
              </a:lnSpc>
              <a:buFontTx/>
              <a:buNone/>
            </a:pPr>
            <a:r>
              <a:rPr lang="en-US" sz="2400"/>
              <a:t>	   incorporating user feedback. </a:t>
            </a:r>
          </a:p>
          <a:p>
            <a:pPr>
              <a:lnSpc>
                <a:spcPct val="90000"/>
              </a:lnSpc>
              <a:buFontTx/>
              <a:buNone/>
            </a:pPr>
            <a:endParaRPr lang="en-US" sz="1200"/>
          </a:p>
          <a:p>
            <a:pPr>
              <a:lnSpc>
                <a:spcPct val="90000"/>
              </a:lnSpc>
              <a:buFontTx/>
              <a:buNone/>
            </a:pPr>
            <a:r>
              <a:rPr lang="en-US" sz="2400"/>
              <a:t>	* More time will also be required for effective</a:t>
            </a:r>
          </a:p>
          <a:p>
            <a:pPr>
              <a:lnSpc>
                <a:spcPct val="90000"/>
              </a:lnSpc>
              <a:buFontTx/>
              <a:buNone/>
            </a:pPr>
            <a:r>
              <a:rPr lang="en-US" sz="2400"/>
              <a:t>	   communication between design team participants and for</a:t>
            </a:r>
          </a:p>
          <a:p>
            <a:pPr>
              <a:lnSpc>
                <a:spcPct val="90000"/>
              </a:lnSpc>
              <a:buFontTx/>
              <a:buNone/>
            </a:pPr>
            <a:r>
              <a:rPr lang="en-US" sz="2400"/>
              <a:t>        reconciling potential conflicts and trade-offs.</a:t>
            </a:r>
          </a:p>
          <a:p>
            <a:pPr>
              <a:lnSpc>
                <a:spcPct val="90000"/>
              </a:lnSpc>
              <a:buFontTx/>
              <a:buNone/>
            </a:pPr>
            <a:endParaRPr lang="en-US" sz="1200"/>
          </a:p>
          <a:p>
            <a:pPr>
              <a:lnSpc>
                <a:spcPct val="90000"/>
              </a:lnSpc>
              <a:buFontTx/>
              <a:buNone/>
            </a:pPr>
            <a:r>
              <a:rPr lang="en-US" sz="2400"/>
              <a:t>	* However, project managers will benefit from the </a:t>
            </a:r>
          </a:p>
          <a:p>
            <a:pPr>
              <a:lnSpc>
                <a:spcPct val="90000"/>
              </a:lnSpc>
              <a:buFontTx/>
              <a:buNone/>
            </a:pPr>
            <a:r>
              <a:rPr lang="en-US" sz="2400"/>
              <a:t>	   additionally creativity and ideas from an extended</a:t>
            </a:r>
          </a:p>
          <a:p>
            <a:pPr>
              <a:lnSpc>
                <a:spcPct val="90000"/>
              </a:lnSpc>
              <a:buFontTx/>
              <a:buNone/>
            </a:pPr>
            <a:r>
              <a:rPr lang="en-US" sz="2400"/>
              <a:t>	   development team and skill base.</a:t>
            </a:r>
          </a:p>
          <a:p>
            <a:pPr>
              <a:lnSpc>
                <a:spcPct val="90000"/>
              </a:lnSpc>
              <a:buFontTx/>
              <a:buNone/>
            </a:pPr>
            <a:endParaRPr lang="en-US" sz="1200"/>
          </a:p>
          <a:p>
            <a:pPr>
              <a:lnSpc>
                <a:spcPct val="90000"/>
              </a:lnSpc>
              <a:buFontTx/>
              <a:buNone/>
            </a:pPr>
            <a:r>
              <a:rPr lang="en-US" sz="2400"/>
              <a:t>	</a:t>
            </a:r>
          </a:p>
        </p:txBody>
      </p:sp>
    </p:spTree>
    <p:extLst>
      <p:ext uri="{BB962C8B-B14F-4D97-AF65-F5344CB8AC3E}">
        <p14:creationId xmlns:p14="http://schemas.microsoft.com/office/powerpoint/2010/main" val="226722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2286000" y="838200"/>
            <a:ext cx="7772400" cy="4114800"/>
          </a:xfrm>
        </p:spPr>
        <p:txBody>
          <a:bodyPr>
            <a:normAutofit lnSpcReduction="10000"/>
          </a:bodyPr>
          <a:lstStyle/>
          <a:p>
            <a:pPr>
              <a:buFontTx/>
              <a:buNone/>
            </a:pPr>
            <a:r>
              <a:rPr lang="en-US" sz="3000" b="1"/>
              <a:t>…more about User-Centered Design:</a:t>
            </a:r>
          </a:p>
          <a:p>
            <a:pPr>
              <a:buFontTx/>
              <a:buNone/>
            </a:pPr>
            <a:endParaRPr lang="en-US" sz="1200"/>
          </a:p>
          <a:p>
            <a:pPr>
              <a:buFontTx/>
              <a:buNone/>
            </a:pPr>
            <a:r>
              <a:rPr lang="en-US"/>
              <a:t> 	* Users will also feel a strong sense of ownership </a:t>
            </a:r>
          </a:p>
          <a:p>
            <a:pPr>
              <a:buFontTx/>
              <a:buNone/>
            </a:pPr>
            <a:r>
              <a:rPr lang="en-US"/>
              <a:t>	   of the system that results. </a:t>
            </a:r>
          </a:p>
          <a:p>
            <a:pPr>
              <a:buFontTx/>
              <a:buNone/>
            </a:pPr>
            <a:endParaRPr lang="en-US" sz="1200"/>
          </a:p>
          <a:p>
            <a:pPr>
              <a:buFontTx/>
              <a:buNone/>
            </a:pPr>
            <a:r>
              <a:rPr lang="en-US"/>
              <a:t>	* Above all, proper consideration of usage issues </a:t>
            </a:r>
          </a:p>
          <a:p>
            <a:pPr>
              <a:buFontTx/>
              <a:buNone/>
            </a:pPr>
            <a:r>
              <a:rPr lang="en-US"/>
              <a:t>	   early on in the project will result in a better</a:t>
            </a:r>
          </a:p>
          <a:p>
            <a:pPr>
              <a:buFontTx/>
              <a:buNone/>
            </a:pPr>
            <a:r>
              <a:rPr lang="en-US"/>
              <a:t>       design and significant savings at later stages</a:t>
            </a:r>
          </a:p>
          <a:p>
            <a:pPr>
              <a:buFontTx/>
              <a:buNone/>
            </a:pPr>
            <a:r>
              <a:rPr lang="en-US"/>
              <a:t>       when changes are much more costly.</a:t>
            </a:r>
          </a:p>
        </p:txBody>
      </p:sp>
    </p:spTree>
    <p:extLst>
      <p:ext uri="{BB962C8B-B14F-4D97-AF65-F5344CB8AC3E}">
        <p14:creationId xmlns:p14="http://schemas.microsoft.com/office/powerpoint/2010/main" val="286392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09800" y="381000"/>
            <a:ext cx="7772400" cy="1143000"/>
          </a:xfrm>
        </p:spPr>
        <p:txBody>
          <a:bodyPr/>
          <a:lstStyle/>
          <a:p>
            <a:r>
              <a:rPr lang="en-US" sz="2800" b="1"/>
              <a:t>HCI Design Models</a:t>
            </a:r>
          </a:p>
        </p:txBody>
      </p:sp>
      <p:sp>
        <p:nvSpPr>
          <p:cNvPr id="2051" name="Rectangle 3"/>
          <p:cNvSpPr>
            <a:spLocks noGrp="1" noChangeArrowheads="1"/>
          </p:cNvSpPr>
          <p:nvPr>
            <p:ph type="body" idx="1"/>
          </p:nvPr>
        </p:nvSpPr>
        <p:spPr>
          <a:xfrm>
            <a:off x="2209800" y="1447800"/>
            <a:ext cx="7772400" cy="4114800"/>
          </a:xfrm>
        </p:spPr>
        <p:txBody>
          <a:bodyPr/>
          <a:lstStyle/>
          <a:p>
            <a:r>
              <a:rPr lang="en-US"/>
              <a:t>The Star Life Cycle (Hix and Hartson, 1993)</a:t>
            </a:r>
          </a:p>
          <a:p>
            <a:r>
              <a:rPr lang="en-US"/>
              <a:t>Interface Design and usability Engineering (Saul Greenberg )</a:t>
            </a:r>
          </a:p>
          <a:p>
            <a:r>
              <a:rPr lang="en-US"/>
              <a:t>The LUCID Design Framework </a:t>
            </a:r>
            <a:br>
              <a:rPr lang="en-US"/>
            </a:br>
            <a:r>
              <a:rPr lang="en-US"/>
              <a:t>(Logical User Centered Interaction Design)</a:t>
            </a:r>
          </a:p>
          <a:p>
            <a:r>
              <a:rPr lang="en-US"/>
              <a:t>Iterative Design Process (Design, Implementation, Evaluation)</a:t>
            </a:r>
          </a:p>
          <a:p>
            <a:r>
              <a:rPr lang="en-US"/>
              <a:t>Discover, Design, Use (John Cato)</a:t>
            </a:r>
          </a:p>
          <a:p>
            <a:endParaRPr lang="en-US"/>
          </a:p>
          <a:p>
            <a:endParaRPr lang="en-US"/>
          </a:p>
          <a:p>
            <a:endParaRPr lang="en-US"/>
          </a:p>
          <a:p>
            <a:endParaRPr lang="en-US"/>
          </a:p>
        </p:txBody>
      </p:sp>
    </p:spTree>
    <p:extLst>
      <p:ext uri="{BB962C8B-B14F-4D97-AF65-F5344CB8AC3E}">
        <p14:creationId xmlns:p14="http://schemas.microsoft.com/office/powerpoint/2010/main" val="362849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2133600" y="838200"/>
            <a:ext cx="7772400" cy="609600"/>
          </a:xfrm>
        </p:spPr>
        <p:txBody>
          <a:bodyPr/>
          <a:lstStyle/>
          <a:p>
            <a:r>
              <a:rPr lang="en-US" sz="3000" b="1"/>
              <a:t>HCI and Design</a:t>
            </a:r>
          </a:p>
        </p:txBody>
      </p:sp>
      <p:sp>
        <p:nvSpPr>
          <p:cNvPr id="31747" name="Rectangle 1027"/>
          <p:cNvSpPr>
            <a:spLocks noGrp="1" noChangeArrowheads="1"/>
          </p:cNvSpPr>
          <p:nvPr>
            <p:ph type="body" idx="1"/>
          </p:nvPr>
        </p:nvSpPr>
        <p:spPr>
          <a:xfrm>
            <a:off x="2209800" y="1447800"/>
            <a:ext cx="7772400" cy="4114800"/>
          </a:xfrm>
        </p:spPr>
        <p:txBody>
          <a:bodyPr/>
          <a:lstStyle/>
          <a:p>
            <a:r>
              <a:rPr lang="en-US" sz="2400"/>
              <a:t>Rather than the traditional design models adopted within software engineering which are characterized by their linearity. HCI has adopted a design model which aspires to incorporate the following premises:</a:t>
            </a:r>
          </a:p>
          <a:p>
            <a:pPr>
              <a:buFontTx/>
              <a:buNone/>
            </a:pPr>
            <a:r>
              <a:rPr lang="en-US" sz="2400"/>
              <a:t>     * user centered</a:t>
            </a:r>
          </a:p>
          <a:p>
            <a:pPr>
              <a:buFontTx/>
              <a:buNone/>
            </a:pPr>
            <a:endParaRPr lang="en-US" sz="1200"/>
          </a:p>
          <a:p>
            <a:pPr>
              <a:buFontTx/>
              <a:buNone/>
            </a:pPr>
            <a:r>
              <a:rPr lang="en-US" sz="2400"/>
              <a:t>	* multi disciplinary</a:t>
            </a:r>
          </a:p>
          <a:p>
            <a:pPr>
              <a:buFontTx/>
              <a:buNone/>
            </a:pPr>
            <a:endParaRPr lang="en-US" sz="1600"/>
          </a:p>
          <a:p>
            <a:pPr>
              <a:buFontTx/>
              <a:buNone/>
            </a:pPr>
            <a:r>
              <a:rPr lang="en-US" sz="2400"/>
              <a:t>	* highly iterative</a:t>
            </a:r>
          </a:p>
          <a:p>
            <a:endParaRPr lang="en-US" sz="2400"/>
          </a:p>
          <a:p>
            <a:endParaRPr lang="en-US" sz="1800"/>
          </a:p>
          <a:p>
            <a:endParaRPr lang="en-US" sz="1800"/>
          </a:p>
        </p:txBody>
      </p:sp>
    </p:spTree>
    <p:extLst>
      <p:ext uri="{BB962C8B-B14F-4D97-AF65-F5344CB8AC3E}">
        <p14:creationId xmlns:p14="http://schemas.microsoft.com/office/powerpoint/2010/main" val="2475925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0" y="381000"/>
            <a:ext cx="7772400" cy="533400"/>
          </a:xfrm>
        </p:spPr>
        <p:txBody>
          <a:bodyPr/>
          <a:lstStyle/>
          <a:p>
            <a:r>
              <a:rPr lang="en-US" sz="3000" b="1"/>
              <a:t>The Star Life-Cycle (Hix &amp; Hartson, 1993)</a:t>
            </a:r>
          </a:p>
        </p:txBody>
      </p:sp>
      <p:sp>
        <p:nvSpPr>
          <p:cNvPr id="8195" name="Rectangle 3"/>
          <p:cNvSpPr>
            <a:spLocks noGrp="1" noChangeArrowheads="1"/>
          </p:cNvSpPr>
          <p:nvPr>
            <p:ph type="body" idx="1"/>
          </p:nvPr>
        </p:nvSpPr>
        <p:spPr>
          <a:xfrm>
            <a:off x="2286000" y="1295400"/>
            <a:ext cx="7772400" cy="4876800"/>
          </a:xfrm>
        </p:spPr>
        <p:txBody>
          <a:bodyPr>
            <a:normAutofit fontScale="92500" lnSpcReduction="20000"/>
          </a:bodyPr>
          <a:lstStyle/>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600"/>
          </a:p>
          <a:p>
            <a:pPr>
              <a:lnSpc>
                <a:spcPct val="90000"/>
              </a:lnSpc>
            </a:pPr>
            <a:endParaRPr lang="en-US" sz="1200"/>
          </a:p>
          <a:p>
            <a:pPr>
              <a:lnSpc>
                <a:spcPct val="90000"/>
              </a:lnSpc>
            </a:pPr>
            <a:endParaRPr lang="en-US" sz="1200"/>
          </a:p>
          <a:p>
            <a:pPr>
              <a:lnSpc>
                <a:spcPct val="90000"/>
              </a:lnSpc>
            </a:pPr>
            <a:endParaRPr lang="en-US" sz="1200"/>
          </a:p>
          <a:p>
            <a:pPr>
              <a:lnSpc>
                <a:spcPct val="90000"/>
              </a:lnSpc>
            </a:pPr>
            <a:endParaRPr lang="en-US" sz="1600"/>
          </a:p>
          <a:p>
            <a:pPr>
              <a:lnSpc>
                <a:spcPct val="90000"/>
              </a:lnSpc>
            </a:pPr>
            <a:r>
              <a:rPr lang="en-US" sz="1600"/>
              <a:t>At the center of the star life cycle is the very important evaluation stage. After every iteration, there is an evaluation process to determine the outcome of the last stage. Progress can be measured throughout the process. A range of evaluation strategies is needed to support this model</a:t>
            </a:r>
          </a:p>
        </p:txBody>
      </p:sp>
      <p:pic>
        <p:nvPicPr>
          <p:cNvPr id="8198" name="Picture 6" descr="C:\Documents and Settings\Administrator\My Documents\HCI2001\dia422.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371600"/>
            <a:ext cx="5360988"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493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000" b="1"/>
              <a:t>The LUCID Design Framework </a:t>
            </a:r>
            <a:br>
              <a:rPr lang="en-US" sz="3000" b="1"/>
            </a:br>
            <a:r>
              <a:rPr lang="en-US" sz="3000" b="1"/>
              <a:t>(Logical User Centered Interaction Design)</a:t>
            </a:r>
          </a:p>
        </p:txBody>
      </p:sp>
      <p:sp>
        <p:nvSpPr>
          <p:cNvPr id="3075" name="Rectangle 3"/>
          <p:cNvSpPr>
            <a:spLocks noGrp="1" noChangeArrowheads="1"/>
          </p:cNvSpPr>
          <p:nvPr>
            <p:ph type="body" idx="1"/>
          </p:nvPr>
        </p:nvSpPr>
        <p:spPr/>
        <p:txBody>
          <a:bodyPr/>
          <a:lstStyle/>
          <a:p>
            <a:r>
              <a:rPr lang="en-US" sz="2400">
                <a:hlinkClick r:id="rId2"/>
              </a:rPr>
              <a:t>http://www.cognitics.com</a:t>
            </a:r>
            <a:endParaRPr lang="en-US" sz="240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79819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4" y="542925"/>
            <a:ext cx="7648575"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079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914400"/>
            <a:ext cx="7772400" cy="533400"/>
          </a:xfrm>
        </p:spPr>
        <p:txBody>
          <a:bodyPr/>
          <a:lstStyle/>
          <a:p>
            <a:r>
              <a:rPr lang="en-US" sz="3000" b="1"/>
              <a:t>Iterative Design Using Prototypes</a:t>
            </a:r>
          </a:p>
        </p:txBody>
      </p:sp>
      <p:pic>
        <p:nvPicPr>
          <p:cNvPr id="410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0" y="2057400"/>
            <a:ext cx="7772400" cy="2833688"/>
          </a:xfrm>
          <a:noFill/>
          <a:ln/>
        </p:spPr>
      </p:pic>
      <p:sp>
        <p:nvSpPr>
          <p:cNvPr id="4101" name="Rectangle 5"/>
          <p:cNvSpPr>
            <a:spLocks noChangeArrowheads="1"/>
          </p:cNvSpPr>
          <p:nvPr/>
        </p:nvSpPr>
        <p:spPr bwMode="auto">
          <a:xfrm>
            <a:off x="2362200" y="49530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buFontTx/>
              <a:buChar char="•"/>
            </a:pPr>
            <a:r>
              <a:rPr lang="en-US" sz="1800" b="1">
                <a:solidFill>
                  <a:schemeClr val="tx2"/>
                </a:solidFill>
              </a:rPr>
              <a:t> Generate a prototype of the design e.g. initial design from guidelines and</a:t>
            </a:r>
          </a:p>
          <a:p>
            <a:r>
              <a:rPr lang="en-US" sz="1800" b="1">
                <a:solidFill>
                  <a:schemeClr val="tx2"/>
                </a:solidFill>
              </a:rPr>
              <a:t>   principles</a:t>
            </a:r>
          </a:p>
          <a:p>
            <a:pPr>
              <a:buFontTx/>
              <a:buChar char="•"/>
            </a:pPr>
            <a:r>
              <a:rPr lang="en-US" sz="1800" b="1">
                <a:solidFill>
                  <a:schemeClr val="tx2"/>
                </a:solidFill>
              </a:rPr>
              <a:t> Evaluate the design; Redesign to correct any errors; Build new prototype</a:t>
            </a:r>
          </a:p>
        </p:txBody>
      </p:sp>
    </p:spTree>
    <p:extLst>
      <p:ext uri="{BB962C8B-B14F-4D97-AF65-F5344CB8AC3E}">
        <p14:creationId xmlns:p14="http://schemas.microsoft.com/office/powerpoint/2010/main" val="3907184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000" b="1"/>
              <a:t>Interface Design and Usability Engineering</a:t>
            </a:r>
            <a:br>
              <a:rPr lang="en-US" sz="3000" b="1"/>
            </a:br>
            <a:r>
              <a:rPr lang="en-US" sz="3000" b="1"/>
              <a:t>(Saul Greenberg)</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676400"/>
            <a:ext cx="64008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95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3000" b="1"/>
              <a:t>Discover, Design, Use</a:t>
            </a:r>
            <a:br>
              <a:rPr lang="en-US" sz="3000" b="1"/>
            </a:br>
            <a:r>
              <a:rPr lang="en-US" sz="3000" b="1"/>
              <a:t>(John Cato)</a:t>
            </a:r>
          </a:p>
        </p:txBody>
      </p:sp>
      <p:sp>
        <p:nvSpPr>
          <p:cNvPr id="11267" name="Rectangle 3"/>
          <p:cNvSpPr>
            <a:spLocks noGrp="1" noChangeArrowheads="1"/>
          </p:cNvSpPr>
          <p:nvPr>
            <p:ph type="body" idx="1"/>
          </p:nvPr>
        </p:nvSpPr>
        <p:spPr>
          <a:xfrm>
            <a:off x="2286000" y="1600200"/>
            <a:ext cx="7772400" cy="4114800"/>
          </a:xfrm>
        </p:spPr>
        <p:txBody>
          <a:bodyPr/>
          <a:lstStyle/>
          <a:p>
            <a:r>
              <a:rPr lang="en-US" sz="2400"/>
              <a:t>For designing web interfaces</a:t>
            </a:r>
          </a:p>
          <a:p>
            <a:r>
              <a:rPr lang="en-US" sz="2400"/>
              <a:t>User-Centered Web Design</a:t>
            </a:r>
          </a:p>
        </p:txBody>
      </p:sp>
      <p:pic>
        <p:nvPicPr>
          <p:cNvPr id="11269" name="Picture 5" descr="C:\Documents and Settings\Administrator\Desktop\dgm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14600"/>
            <a:ext cx="5410200" cy="3983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81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211" y="358066"/>
            <a:ext cx="5344624" cy="3946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809" y="3875251"/>
            <a:ext cx="5225635" cy="1884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2669" y="5788838"/>
            <a:ext cx="4789339" cy="40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52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457200"/>
            <a:ext cx="7772400" cy="685800"/>
          </a:xfrm>
        </p:spPr>
        <p:txBody>
          <a:bodyPr/>
          <a:lstStyle/>
          <a:p>
            <a:r>
              <a:rPr lang="en-US" sz="3200" b="1"/>
              <a:t>What is User-Centered Design?</a:t>
            </a:r>
          </a:p>
        </p:txBody>
      </p:sp>
      <p:sp>
        <p:nvSpPr>
          <p:cNvPr id="16387" name="Rectangle 3"/>
          <p:cNvSpPr>
            <a:spLocks noGrp="1" noChangeArrowheads="1"/>
          </p:cNvSpPr>
          <p:nvPr>
            <p:ph type="body" idx="1"/>
          </p:nvPr>
        </p:nvSpPr>
        <p:spPr>
          <a:xfrm>
            <a:off x="2057400" y="1295400"/>
            <a:ext cx="7772400" cy="4114800"/>
          </a:xfrm>
        </p:spPr>
        <p:txBody>
          <a:bodyPr/>
          <a:lstStyle/>
          <a:p>
            <a:r>
              <a:rPr lang="en-US" sz="2400"/>
              <a:t>Is an approach to interactive system development that focuses specifically on making products/web interfaces usable.</a:t>
            </a:r>
          </a:p>
          <a:p>
            <a:endParaRPr lang="en-US" sz="2400" dirty="0"/>
          </a:p>
          <a:p>
            <a:r>
              <a:rPr lang="en-US" sz="2400" dirty="0"/>
              <a:t>The quality of interaction between the person who uses the product to achieve actual work and the product itself is the primary goal of user-centered design.</a:t>
            </a:r>
          </a:p>
          <a:p>
            <a:endParaRPr lang="en-US" sz="2400" dirty="0"/>
          </a:p>
          <a:p>
            <a:r>
              <a:rPr lang="en-US" sz="2400" dirty="0"/>
              <a:t>User-centered systems empower users and motivate them to learn and explore new system solutions</a:t>
            </a:r>
          </a:p>
          <a:p>
            <a:endParaRPr lang="en-US" sz="2400" dirty="0"/>
          </a:p>
          <a:p>
            <a:endParaRPr lang="en-US" dirty="0"/>
          </a:p>
          <a:p>
            <a:endParaRPr lang="en-US" dirty="0"/>
          </a:p>
        </p:txBody>
      </p:sp>
    </p:spTree>
    <p:extLst>
      <p:ext uri="{BB962C8B-B14F-4D97-AF65-F5344CB8AC3E}">
        <p14:creationId xmlns:p14="http://schemas.microsoft.com/office/powerpoint/2010/main" val="358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Principles of human-centered design:</a:t>
            </a:r>
          </a:p>
          <a:p>
            <a:pPr lvl="1"/>
            <a:r>
              <a:rPr lang="en-US" dirty="0"/>
              <a:t>Active involvement of users</a:t>
            </a:r>
          </a:p>
          <a:p>
            <a:pPr lvl="1"/>
            <a:r>
              <a:rPr lang="en-US" dirty="0"/>
              <a:t>Appropriate allocation of function between  user and system</a:t>
            </a:r>
          </a:p>
          <a:p>
            <a:pPr lvl="1"/>
            <a:r>
              <a:rPr lang="en-US" dirty="0"/>
              <a:t>Iteration of design solutions</a:t>
            </a:r>
          </a:p>
          <a:p>
            <a:pPr lvl="1"/>
            <a:r>
              <a:rPr lang="en-US" dirty="0"/>
              <a:t>Multidisciplinary design teams</a:t>
            </a:r>
          </a:p>
          <a:p>
            <a:r>
              <a:rPr lang="en-US" dirty="0"/>
              <a:t>Essential activities in human-centered design:</a:t>
            </a:r>
          </a:p>
          <a:p>
            <a:pPr lvl="1"/>
            <a:r>
              <a:rPr lang="en-US" dirty="0"/>
              <a:t>Understand and specify the context of use</a:t>
            </a:r>
          </a:p>
          <a:p>
            <a:pPr lvl="1"/>
            <a:r>
              <a:rPr lang="en-US" dirty="0"/>
              <a:t>Specify the user and organizational requirements</a:t>
            </a:r>
          </a:p>
          <a:p>
            <a:pPr lvl="1"/>
            <a:r>
              <a:rPr lang="en-US" dirty="0"/>
              <a:t>Produce design solutions (prototypes)</a:t>
            </a:r>
          </a:p>
          <a:p>
            <a:pPr lvl="1"/>
            <a:r>
              <a:rPr lang="en-US" dirty="0"/>
              <a:t>Evaluate designs with users against requirements</a:t>
            </a:r>
          </a:p>
          <a:p>
            <a:endParaRPr lang="en-US" dirty="0"/>
          </a:p>
        </p:txBody>
      </p:sp>
    </p:spTree>
    <p:extLst>
      <p:ext uri="{BB962C8B-B14F-4D97-AF65-F5344CB8AC3E}">
        <p14:creationId xmlns:p14="http://schemas.microsoft.com/office/powerpoint/2010/main" val="127557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2133600" y="609600"/>
            <a:ext cx="7772400" cy="4114800"/>
          </a:xfrm>
        </p:spPr>
        <p:txBody>
          <a:bodyPr/>
          <a:lstStyle/>
          <a:p>
            <a:pPr>
              <a:buFontTx/>
              <a:buNone/>
            </a:pPr>
            <a:r>
              <a:rPr lang="en-US" sz="2400" b="1"/>
              <a:t> </a:t>
            </a:r>
            <a:r>
              <a:rPr lang="en-US" sz="3000" b="1"/>
              <a:t>The user-centered design methodology is characterized by:</a:t>
            </a:r>
          </a:p>
          <a:p>
            <a:pPr>
              <a:buFontTx/>
              <a:buNone/>
            </a:pPr>
            <a:endParaRPr lang="en-US" sz="1800" b="1"/>
          </a:p>
          <a:p>
            <a:pPr>
              <a:buFontTx/>
              <a:buNone/>
            </a:pPr>
            <a:r>
              <a:rPr lang="en-US" sz="2400"/>
              <a:t>	* the involvement of users throughout the design process</a:t>
            </a:r>
          </a:p>
          <a:p>
            <a:pPr>
              <a:buFontTx/>
              <a:buNone/>
            </a:pPr>
            <a:endParaRPr lang="en-US" sz="1200"/>
          </a:p>
          <a:p>
            <a:pPr>
              <a:buFontTx/>
              <a:buNone/>
            </a:pPr>
            <a:r>
              <a:rPr lang="en-US" sz="2400"/>
              <a:t>	* the use of an iterative design cycle</a:t>
            </a:r>
            <a:endParaRPr lang="en-US" sz="2400" b="1"/>
          </a:p>
        </p:txBody>
      </p:sp>
    </p:spTree>
    <p:extLst>
      <p:ext uri="{BB962C8B-B14F-4D97-AF65-F5344CB8AC3E}">
        <p14:creationId xmlns:p14="http://schemas.microsoft.com/office/powerpoint/2010/main" val="55501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609600" indent="-609600">
              <a:buNone/>
            </a:pPr>
            <a:r>
              <a:rPr lang="en-GB" sz="2400" dirty="0"/>
              <a:t>There are four basic activities in Interaction Design:</a:t>
            </a:r>
          </a:p>
          <a:p>
            <a:pPr marL="609600" indent="-609600"/>
            <a:endParaRPr lang="en-GB" sz="2400" dirty="0"/>
          </a:p>
          <a:p>
            <a:pPr marL="457200" lvl="1" indent="0">
              <a:buNone/>
            </a:pPr>
            <a:r>
              <a:rPr lang="en-GB" sz="2000" dirty="0"/>
              <a:t>1. Identifying needs and establishing requirements</a:t>
            </a:r>
          </a:p>
          <a:p>
            <a:pPr marL="457200" lvl="1" indent="0">
              <a:buNone/>
            </a:pPr>
            <a:endParaRPr lang="en-GB" sz="2000" dirty="0"/>
          </a:p>
          <a:p>
            <a:pPr marL="457200" lvl="1" indent="0">
              <a:buNone/>
            </a:pPr>
            <a:r>
              <a:rPr lang="en-GB" sz="2000" dirty="0"/>
              <a:t>2. Developing alternative designs</a:t>
            </a:r>
          </a:p>
          <a:p>
            <a:pPr marL="457200" lvl="1" indent="0">
              <a:buNone/>
            </a:pPr>
            <a:endParaRPr lang="en-GB" sz="2000" dirty="0"/>
          </a:p>
          <a:p>
            <a:pPr marL="457200" lvl="1" indent="0">
              <a:buNone/>
            </a:pPr>
            <a:r>
              <a:rPr lang="en-GB" sz="2000" dirty="0"/>
              <a:t>3. Building interactive versions of the designs</a:t>
            </a:r>
          </a:p>
          <a:p>
            <a:pPr marL="457200" lvl="1" indent="0">
              <a:buNone/>
            </a:pPr>
            <a:endParaRPr lang="en-GB" sz="2000" dirty="0"/>
          </a:p>
          <a:p>
            <a:pPr marL="457200" lvl="1" indent="0">
              <a:buNone/>
            </a:pPr>
            <a:r>
              <a:rPr lang="en-GB" sz="2000" dirty="0"/>
              <a:t>4. Evaluating designs</a:t>
            </a:r>
          </a:p>
          <a:p>
            <a:endParaRPr lang="en-US" dirty="0" smtClean="0"/>
          </a:p>
          <a:p>
            <a:endParaRPr lang="en-US" dirty="0"/>
          </a:p>
        </p:txBody>
      </p:sp>
    </p:spTree>
    <p:extLst>
      <p:ext uri="{BB962C8B-B14F-4D97-AF65-F5344CB8AC3E}">
        <p14:creationId xmlns:p14="http://schemas.microsoft.com/office/powerpoint/2010/main" val="43002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interaction design model</a:t>
            </a:r>
          </a:p>
        </p:txBody>
      </p:sp>
      <p:pic>
        <p:nvPicPr>
          <p:cNvPr id="4" name="Picture 37" descr="9-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728048" y="2514925"/>
            <a:ext cx="6735903" cy="2972738"/>
          </a:xfrm>
          <a:noFill/>
        </p:spPr>
      </p:pic>
    </p:spTree>
    <p:extLst>
      <p:ext uri="{BB962C8B-B14F-4D97-AF65-F5344CB8AC3E}">
        <p14:creationId xmlns:p14="http://schemas.microsoft.com/office/powerpoint/2010/main" val="425047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400" b="1"/>
              <a:t>The involvement of users throughout the design process: An example of web design</a:t>
            </a:r>
          </a:p>
        </p:txBody>
      </p:sp>
      <p:sp>
        <p:nvSpPr>
          <p:cNvPr id="29699" name="Rectangle 3"/>
          <p:cNvSpPr>
            <a:spLocks noGrp="1" noChangeArrowheads="1"/>
          </p:cNvSpPr>
          <p:nvPr>
            <p:ph type="body" idx="1"/>
          </p:nvPr>
        </p:nvSpPr>
        <p:spPr>
          <a:xfrm>
            <a:off x="2057400" y="1752600"/>
            <a:ext cx="7772400" cy="4114800"/>
          </a:xfrm>
        </p:spPr>
        <p:txBody>
          <a:bodyPr>
            <a:normAutofit fontScale="92500"/>
          </a:bodyPr>
          <a:lstStyle/>
          <a:p>
            <a:pPr>
              <a:buFontTx/>
              <a:buNone/>
            </a:pPr>
            <a:r>
              <a:rPr lang="en-US" sz="2000"/>
              <a:t>Reference: </a:t>
            </a:r>
            <a:r>
              <a:rPr lang="en-US" sz="2000">
                <a:hlinkClick r:id="rId2"/>
              </a:rPr>
              <a:t>http://www.its.monash.edu.au/web/slideshows/ucd/spusc.html</a:t>
            </a:r>
            <a:endParaRPr lang="en-US" sz="2000"/>
          </a:p>
          <a:p>
            <a:pPr>
              <a:buFontTx/>
              <a:buNone/>
            </a:pPr>
            <a:r>
              <a:rPr lang="en-US" sz="2000"/>
              <a:t>Empowering users through user-centered web design by Dev Alexander</a:t>
            </a:r>
          </a:p>
          <a:p>
            <a:pPr>
              <a:buFontTx/>
              <a:buNone/>
            </a:pPr>
            <a:endParaRPr lang="en-US" sz="2000"/>
          </a:p>
          <a:p>
            <a:r>
              <a:rPr lang="en-US" sz="2000"/>
              <a:t>Focus on users</a:t>
            </a:r>
          </a:p>
          <a:p>
            <a:pPr>
              <a:buFontTx/>
              <a:buNone/>
            </a:pPr>
            <a:endParaRPr lang="en-US" sz="2000"/>
          </a:p>
          <a:p>
            <a:r>
              <a:rPr lang="en-US" sz="2000"/>
              <a:t>There are a number of ways in which user participation can be facilitated throughout the design process: </a:t>
            </a:r>
          </a:p>
          <a:p>
            <a:pPr>
              <a:buFontTx/>
              <a:buNone/>
            </a:pPr>
            <a:r>
              <a:rPr lang="en-US" sz="2000"/>
              <a:t>	Focus groups, Questionnaires and Interviews, Observation,</a:t>
            </a:r>
          </a:p>
          <a:p>
            <a:pPr>
              <a:buFontTx/>
              <a:buNone/>
            </a:pPr>
            <a:r>
              <a:rPr lang="en-US" sz="2000"/>
              <a:t>	User testing, and many more …</a:t>
            </a:r>
          </a:p>
          <a:p>
            <a:pPr>
              <a:buFontTx/>
              <a:buNone/>
            </a:pPr>
            <a:endParaRPr lang="en-US" sz="2000"/>
          </a:p>
          <a:p>
            <a:pPr>
              <a:buFontTx/>
              <a:buNone/>
            </a:pPr>
            <a:r>
              <a:rPr lang="en-US" sz="2000"/>
              <a:t>	more information at http://www.usableweb.com</a:t>
            </a:r>
          </a:p>
          <a:p>
            <a:pPr>
              <a:buFontTx/>
              <a:buNone/>
            </a:pPr>
            <a:endParaRPr lang="en-US" sz="2000"/>
          </a:p>
          <a:p>
            <a:pPr>
              <a:buFontTx/>
              <a:buNone/>
            </a:pPr>
            <a:endParaRPr lang="en-US" sz="2000"/>
          </a:p>
          <a:p>
            <a:pPr>
              <a:buFontTx/>
              <a:buNone/>
            </a:pPr>
            <a:endParaRPr lang="en-US" sz="2000"/>
          </a:p>
        </p:txBody>
      </p:sp>
      <p:pic>
        <p:nvPicPr>
          <p:cNvPr id="29700" name="Picture 4" descr="C:\Program Files\Common Files\Microsoft Shared\Clipart\themes1\bullets\bd21298_.gi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3276601"/>
            <a:ext cx="303213" cy="303213"/>
          </a:xfrm>
          <a:prstGeom prst="rect">
            <a:avLst/>
          </a:prstGeom>
          <a:noFill/>
          <a:extLst>
            <a:ext uri="{909E8E84-426E-40DD-AFC4-6F175D3DCCD1}">
              <a14:hiddenFill xmlns:a14="http://schemas.microsoft.com/office/drawing/2010/main">
                <a:solidFill>
                  <a:srgbClr val="FFFFFF"/>
                </a:solidFill>
              </a14:hiddenFill>
            </a:ext>
          </a:extLst>
        </p:spPr>
      </p:pic>
      <p:pic>
        <p:nvPicPr>
          <p:cNvPr id="29701" name="Picture 5" descr="C:\Program Files\Common Files\Microsoft Shared\Clipart\themes1\bullets\bd21298_.gif">
            <a:hlinkClick r:id="rId5"/>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4954588"/>
            <a:ext cx="303213" cy="303212"/>
          </a:xfrm>
          <a:prstGeom prst="rect">
            <a:avLst/>
          </a:prstGeom>
          <a:noFill/>
          <a:extLst>
            <a:ext uri="{909E8E84-426E-40DD-AFC4-6F175D3DCCD1}">
              <a14:hiddenFill xmlns:a14="http://schemas.microsoft.com/office/drawing/2010/main">
                <a:solidFill>
                  <a:srgbClr val="FFFFFF"/>
                </a:solidFill>
              </a14:hiddenFill>
            </a:ext>
          </a:extLst>
        </p:spPr>
      </p:pic>
      <p:sp>
        <p:nvSpPr>
          <p:cNvPr id="29702" name="Text Box 6">
            <a:hlinkClick r:id="rId3"/>
          </p:cNvPr>
          <p:cNvSpPr txBox="1">
            <a:spLocks noChangeArrowheads="1"/>
          </p:cNvSpPr>
          <p:nvPr/>
        </p:nvSpPr>
        <p:spPr bwMode="auto">
          <a:xfrm>
            <a:off x="2819400" y="3306764"/>
            <a:ext cx="1905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Focus on user</a:t>
            </a:r>
          </a:p>
        </p:txBody>
      </p:sp>
      <p:sp>
        <p:nvSpPr>
          <p:cNvPr id="29703" name="Text Box 7"/>
          <p:cNvSpPr txBox="1">
            <a:spLocks noChangeArrowheads="1"/>
          </p:cNvSpPr>
          <p:nvPr/>
        </p:nvSpPr>
        <p:spPr bwMode="auto">
          <a:xfrm>
            <a:off x="2819400" y="5029200"/>
            <a:ext cx="228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a:t>Methods for involving the users</a:t>
            </a:r>
          </a:p>
        </p:txBody>
      </p:sp>
    </p:spTree>
    <p:extLst>
      <p:ext uri="{BB962C8B-B14F-4D97-AF65-F5344CB8AC3E}">
        <p14:creationId xmlns:p14="http://schemas.microsoft.com/office/powerpoint/2010/main" val="2440974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720</Words>
  <Application>Microsoft Office PowerPoint</Application>
  <PresentationFormat>Widescreen</PresentationFormat>
  <Paragraphs>146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User centered design</vt:lpstr>
      <vt:lpstr>HCI and Design</vt:lpstr>
      <vt:lpstr>PowerPoint Presentation</vt:lpstr>
      <vt:lpstr>What is User-Centered Design?</vt:lpstr>
      <vt:lpstr>PowerPoint Presentation</vt:lpstr>
      <vt:lpstr>PowerPoint Presentation</vt:lpstr>
      <vt:lpstr>PowerPoint Presentation</vt:lpstr>
      <vt:lpstr>A simple interaction design model</vt:lpstr>
      <vt:lpstr>The involvement of users throughout the design process: An example of web design</vt:lpstr>
      <vt:lpstr>The Use of an iterative design cycle</vt:lpstr>
      <vt:lpstr>PowerPoint Presentation</vt:lpstr>
      <vt:lpstr>Early focus on users, tasks and environment:</vt:lpstr>
      <vt:lpstr>An appropriate allocation of function between user and system: </vt:lpstr>
      <vt:lpstr>The active involvement of users:</vt:lpstr>
      <vt:lpstr>Iterative design whereby a prototype is designed, tested and modified / Iterative of design solutions:</vt:lpstr>
      <vt:lpstr>Multi-disciplinary design teams </vt:lpstr>
      <vt:lpstr>PowerPoint Presentation</vt:lpstr>
      <vt:lpstr>PowerPoint Presentation</vt:lpstr>
      <vt:lpstr>HCI Design Models</vt:lpstr>
      <vt:lpstr>The Star Life-Cycle (Hix &amp; Hartson, 1993)</vt:lpstr>
      <vt:lpstr>The LUCID Design Framework  (Logical User Centered Interaction Design)</vt:lpstr>
      <vt:lpstr>PowerPoint Presentation</vt:lpstr>
      <vt:lpstr>Iterative Design Using Prototypes</vt:lpstr>
      <vt:lpstr>Interface Design and Usability Engineering (Saul Greenberg)</vt:lpstr>
      <vt:lpstr>Discover, Design, Use (John Cato)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centered design</dc:title>
  <dc:creator>nam</dc:creator>
  <cp:lastModifiedBy>nam</cp:lastModifiedBy>
  <cp:revision>2</cp:revision>
  <dcterms:created xsi:type="dcterms:W3CDTF">2019-02-26T08:45:46Z</dcterms:created>
  <dcterms:modified xsi:type="dcterms:W3CDTF">2019-02-26T08:52:27Z</dcterms:modified>
</cp:coreProperties>
</file>