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BDA29-35D7-44C3-8C8B-9525E38A97A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7EA91-9AD9-4BEA-B894-E67937CE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649A0BD-F843-4885-A9C4-74B6FDC3EE2E}" type="slidenum">
              <a:rPr lang="en-GB" sz="1300"/>
              <a:pPr/>
              <a:t>1</a:t>
            </a:fld>
            <a:endParaRPr lang="en-GB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2784555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667E589-6349-4A93-AD7B-761A7F6E11C5}" type="slidenum">
              <a:rPr lang="en-GB" sz="1300"/>
              <a:pPr/>
              <a:t>10</a:t>
            </a:fld>
            <a:endParaRPr lang="en-GB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187284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4229E82-F0BC-4499-9418-8483030CF79C}" type="slidenum">
              <a:rPr lang="en-GB" sz="1300"/>
              <a:pPr/>
              <a:t>11</a:t>
            </a:fld>
            <a:endParaRPr lang="en-GB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1285341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D7FA221-6A00-4B34-BA2B-89F0F7A2C2F8}" type="slidenum">
              <a:rPr lang="en-GB" sz="1300"/>
              <a:pPr/>
              <a:t>12</a:t>
            </a:fld>
            <a:endParaRPr lang="en-GB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223690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D91F2D7-2E4B-4CE9-93DC-106FF9DB7154}" type="slidenum">
              <a:rPr lang="en-GB" sz="1300"/>
              <a:pPr/>
              <a:t>13</a:t>
            </a:fld>
            <a:endParaRPr lang="en-GB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1620349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4384D71-80C8-4314-BB6F-6B8A2AD8AF29}" type="slidenum">
              <a:rPr lang="en-GB" sz="1300"/>
              <a:pPr/>
              <a:t>14</a:t>
            </a:fld>
            <a:endParaRPr lang="en-GB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2592969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CE0B00F-1C8A-4390-9A36-A0EB5460F135}" type="slidenum">
              <a:rPr lang="en-GB" sz="1300"/>
              <a:pPr/>
              <a:t>15</a:t>
            </a:fld>
            <a:endParaRPr lang="en-GB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74054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E8427CE-A6F0-4D43-BD68-676E10E685E8}" type="slidenum">
              <a:rPr lang="en-GB" sz="1300"/>
              <a:pPr/>
              <a:t>16</a:t>
            </a:fld>
            <a:endParaRPr lang="en-GB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6887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027A181-5F02-499A-BBFC-E4992DB7506F}" type="slidenum">
              <a:rPr lang="en-GB" sz="1300"/>
              <a:pPr/>
              <a:t>2</a:t>
            </a:fld>
            <a:endParaRPr lang="en-GB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267576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CE46351-92B2-48D3-976B-DEC42515CE89}" type="slidenum">
              <a:rPr lang="en-GB" sz="1300"/>
              <a:pPr/>
              <a:t>3</a:t>
            </a:fld>
            <a:endParaRPr lang="en-GB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221474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83B0C95-0E67-4D9A-8A9F-9E0AAD28EF04}" type="slidenum">
              <a:rPr lang="en-GB" sz="1300"/>
              <a:pPr/>
              <a:t>4</a:t>
            </a:fld>
            <a:endParaRPr lang="en-GB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310017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7EAEB07-6FB3-47C9-B576-4D4A2AA7C93C}" type="slidenum">
              <a:rPr lang="en-GB" sz="1300"/>
              <a:pPr/>
              <a:t>5</a:t>
            </a:fld>
            <a:endParaRPr lang="en-GB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3651890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AB3ED63-2DB8-4D57-883D-D58BFC2925E4}" type="slidenum">
              <a:rPr lang="en-GB" sz="1300"/>
              <a:pPr/>
              <a:t>6</a:t>
            </a:fld>
            <a:endParaRPr lang="en-GB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2608619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E1F40B3-016A-436F-A4F3-659C17489709}" type="slidenum">
              <a:rPr lang="en-GB" sz="1300"/>
              <a:pPr/>
              <a:t>7</a:t>
            </a:fld>
            <a:endParaRPr lang="en-GB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22329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48F9B3E-AEEC-4D0A-B5FE-A8D9D86A270F}" type="slidenum">
              <a:rPr lang="en-GB" sz="1300"/>
              <a:pPr/>
              <a:t>8</a:t>
            </a:fld>
            <a:endParaRPr lang="en-GB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307752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73F8465-11FD-4D43-AE31-9DD7704BFE12}" type="slidenum">
              <a:rPr lang="en-GB" sz="1300"/>
              <a:pPr/>
              <a:t>9</a:t>
            </a:fld>
            <a:endParaRPr lang="en-GB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379337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C8D7-6E57-496E-80A3-926C215FAC8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3AD-589F-4E9F-B9C7-81C43EBC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4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C8D7-6E57-496E-80A3-926C215FAC8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3AD-589F-4E9F-B9C7-81C43EBC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0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C8D7-6E57-496E-80A3-926C215FAC8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3AD-589F-4E9F-B9C7-81C43EBC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C8D7-6E57-496E-80A3-926C215FAC8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3AD-589F-4E9F-B9C7-81C43EBC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C8D7-6E57-496E-80A3-926C215FAC8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3AD-589F-4E9F-B9C7-81C43EBC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C8D7-6E57-496E-80A3-926C215FAC8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3AD-589F-4E9F-B9C7-81C43EBC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4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C8D7-6E57-496E-80A3-926C215FAC8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3AD-589F-4E9F-B9C7-81C43EBC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4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C8D7-6E57-496E-80A3-926C215FAC8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3AD-589F-4E9F-B9C7-81C43EBC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C8D7-6E57-496E-80A3-926C215FAC8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3AD-589F-4E9F-B9C7-81C43EBC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C8D7-6E57-496E-80A3-926C215FAC8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3AD-589F-4E9F-B9C7-81C43EBC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C8D7-6E57-496E-80A3-926C215FAC8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53AD-589F-4E9F-B9C7-81C43EBC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C8D7-6E57-496E-80A3-926C215FAC8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53AD-589F-4E9F-B9C7-81C43EBC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it.com/jakob/photo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md.edu/hcil/members/bshneiderman/Photos/ben-2004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cipatterns.org/tiki-index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D9B4604-D06A-4410-8921-5F158654FBF7}" type="slidenum">
              <a:rPr lang="en-GB" sz="1400"/>
              <a:pPr/>
              <a:t>1</a:t>
            </a:fld>
            <a:endParaRPr lang="en-GB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1981200"/>
            <a:ext cx="6629400" cy="1219200"/>
          </a:xfrm>
        </p:spPr>
        <p:txBody>
          <a:bodyPr/>
          <a:lstStyle/>
          <a:p>
            <a:pPr algn="ctr" eaLnBrk="1" hangingPunct="1">
              <a:spcAft>
                <a:spcPct val="30000"/>
              </a:spcAft>
            </a:pPr>
            <a:endParaRPr lang="en-GB" sz="4000" dirty="0">
              <a:solidFill>
                <a:srgbClr val="2E005D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286000"/>
          </a:xfrm>
        </p:spPr>
        <p:txBody>
          <a:bodyPr/>
          <a:lstStyle/>
          <a:p>
            <a:pPr eaLnBrk="1" hangingPunct="1"/>
            <a:r>
              <a:rPr lang="en-GB" sz="4400">
                <a:latin typeface="Comic Sans MS" panose="030F0702030302020204" pitchFamily="66" charset="0"/>
              </a:rPr>
              <a:t>design rules</a:t>
            </a:r>
          </a:p>
        </p:txBody>
      </p:sp>
    </p:spTree>
    <p:extLst>
      <p:ext uri="{BB962C8B-B14F-4D97-AF65-F5344CB8AC3E}">
        <p14:creationId xmlns:p14="http://schemas.microsoft.com/office/powerpoint/2010/main" val="32468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008072E-D8A1-41EC-A30C-242029D38906}" type="slidenum">
              <a:rPr lang="en-GB" sz="1400"/>
              <a:pPr/>
              <a:t>10</a:t>
            </a:fld>
            <a:endParaRPr lang="en-GB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Golden rules and heuristics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/>
              <a:t>“Broad brush” design rules</a:t>
            </a:r>
          </a:p>
          <a:p>
            <a:pPr eaLnBrk="1" hangingPunct="1"/>
            <a:r>
              <a:rPr lang="en-GB" sz="2400"/>
              <a:t>Useful check list for good design</a:t>
            </a:r>
          </a:p>
          <a:p>
            <a:pPr eaLnBrk="1" hangingPunct="1"/>
            <a:r>
              <a:rPr lang="en-GB" sz="2400"/>
              <a:t>Better design using these than using nothing!</a:t>
            </a:r>
          </a:p>
          <a:p>
            <a:pPr eaLnBrk="1" hangingPunct="1"/>
            <a:r>
              <a:rPr lang="en-GB" sz="2400"/>
              <a:t>Different collections e.g.</a:t>
            </a:r>
          </a:p>
          <a:p>
            <a:pPr lvl="1" eaLnBrk="1" hangingPunct="1"/>
            <a:r>
              <a:rPr lang="en-GB" smtClean="0"/>
              <a:t>Nielsen’s 10 Heuristics (see Chapter 9)</a:t>
            </a:r>
          </a:p>
          <a:p>
            <a:pPr lvl="1" eaLnBrk="1" hangingPunct="1"/>
            <a:r>
              <a:rPr lang="en-GB" smtClean="0"/>
              <a:t>Shneiderman’s 8 Golden Rules</a:t>
            </a:r>
          </a:p>
          <a:p>
            <a:pPr lvl="1" eaLnBrk="1" hangingPunct="1"/>
            <a:r>
              <a:rPr lang="en-GB" smtClean="0"/>
              <a:t>Norman’s 7 Principles</a:t>
            </a:r>
          </a:p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479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F83D7F9-67CA-4963-9BF5-A43901C9F6F4}" type="slidenum">
              <a:rPr lang="en-GB" sz="1400"/>
              <a:pPr/>
              <a:t>11</a:t>
            </a:fld>
            <a:endParaRPr lang="en-GB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333375"/>
            <a:ext cx="7773987" cy="1143000"/>
          </a:xfrm>
        </p:spPr>
        <p:txBody>
          <a:bodyPr/>
          <a:lstStyle/>
          <a:p>
            <a:pPr eaLnBrk="1" hangingPunct="1"/>
            <a:r>
              <a:rPr lang="en-GB" smtClean="0"/>
              <a:t>Nielsen’s 10 Usability Heuristics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0" y="1700214"/>
            <a:ext cx="6408738" cy="4537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/>
              <a:t>1. </a:t>
            </a:r>
            <a:r>
              <a:rPr lang="en-NZ" sz="2400" i="1"/>
              <a:t>Visibility of system status </a:t>
            </a:r>
            <a:endParaRPr lang="en-GB" sz="2400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/>
              <a:t>2. </a:t>
            </a:r>
            <a:r>
              <a:rPr lang="en-NZ" sz="2400" i="1"/>
              <a:t>Match between system and the real world </a:t>
            </a:r>
            <a:endParaRPr lang="en-GB" sz="2400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/>
              <a:t>3. </a:t>
            </a:r>
            <a:r>
              <a:rPr lang="en-NZ" sz="2400" i="1"/>
              <a:t>User control and freedom </a:t>
            </a:r>
            <a:endParaRPr lang="en-GB" sz="2400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/>
              <a:t>4. </a:t>
            </a:r>
            <a:r>
              <a:rPr lang="en-NZ" sz="2400" i="1"/>
              <a:t>Consistency and standards </a:t>
            </a:r>
            <a:endParaRPr lang="en-GB" sz="2400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/>
              <a:t>5. </a:t>
            </a:r>
            <a:r>
              <a:rPr lang="en-NZ" sz="2400" i="1"/>
              <a:t>Error prevention </a:t>
            </a:r>
            <a:endParaRPr lang="en-GB" sz="2400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/>
              <a:t>6. </a:t>
            </a:r>
            <a:r>
              <a:rPr lang="en-NZ" sz="2400" i="1"/>
              <a:t>Recognition rather than recall </a:t>
            </a:r>
            <a:endParaRPr lang="en-GB" sz="2400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/>
              <a:t>7. </a:t>
            </a:r>
            <a:r>
              <a:rPr lang="en-NZ" sz="2400" i="1"/>
              <a:t>Flexibility and efficiency of use </a:t>
            </a:r>
            <a:endParaRPr lang="en-GB" sz="2400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/>
              <a:t>8. </a:t>
            </a:r>
            <a:r>
              <a:rPr lang="en-NZ" sz="2400" i="1"/>
              <a:t>Aesthetic and minimalist design </a:t>
            </a:r>
            <a:endParaRPr lang="en-GB" sz="2400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/>
              <a:t>9. </a:t>
            </a:r>
            <a:r>
              <a:rPr lang="en-NZ" sz="2400" i="1"/>
              <a:t>Help users recognize, diagnose, and recover from errors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/>
              <a:t>10. </a:t>
            </a:r>
            <a:r>
              <a:rPr lang="en-NZ" sz="2400" i="1"/>
              <a:t>Help and documentation </a:t>
            </a:r>
            <a:endParaRPr lang="en-GB" sz="2400" i="1"/>
          </a:p>
        </p:txBody>
      </p:sp>
      <p:pic>
        <p:nvPicPr>
          <p:cNvPr id="12293" name="Picture 5" descr="Photo of Jakob Nielse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0" y="1268414"/>
            <a:ext cx="17859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1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2C25123-6DB4-4299-9A02-FBFFB39E00A6}" type="slidenum">
              <a:rPr lang="en-GB" sz="1400"/>
              <a:pPr/>
              <a:t>12</a:t>
            </a:fld>
            <a:endParaRPr lang="en-GB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Shneiderman’s 8 Golden Rules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64785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i="1"/>
              <a:t>1. Strive for consistency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i="1"/>
              <a:t>2. Enable frequent users to use shortcuts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i="1"/>
              <a:t>3. Offer informative feedback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i="1"/>
              <a:t>4. Design dialogs to yield closure </a:t>
            </a:r>
            <a:endParaRPr lang="en-GB" sz="2400">
              <a:latin typeface="TimesNewRomanPS-ItalicMT;TimesN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i="1"/>
              <a:t>5. Offer error prevention and simple error handling </a:t>
            </a:r>
            <a:endParaRPr lang="en-GB" sz="2400">
              <a:latin typeface="TimesNewRomanPS-ItalicMT;TimesN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i="1"/>
              <a:t>6. Permit easy reversal of actions </a:t>
            </a:r>
            <a:endParaRPr lang="en-GB" sz="2400">
              <a:latin typeface="TimesNewRomanPS-ItalicMT;TimesN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i="1"/>
              <a:t>7. Support internal locus of control </a:t>
            </a:r>
            <a:endParaRPr lang="en-GB" sz="2400">
              <a:latin typeface="TimesNewRomanPS-ItalicMT;TimesN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>
                <a:latin typeface="TimesNewRomanPS-ItalicMT;TimesN"/>
              </a:rPr>
              <a:t>8. </a:t>
            </a:r>
            <a:r>
              <a:rPr lang="en-GB" sz="2400" i="1"/>
              <a:t>Reduce short-term memory load</a:t>
            </a:r>
            <a:endParaRPr lang="en-GB" sz="2000">
              <a:latin typeface="TimesNewRomanPS-ItalicMT;TimesN"/>
            </a:endParaRPr>
          </a:p>
        </p:txBody>
      </p:sp>
      <p:pic>
        <p:nvPicPr>
          <p:cNvPr id="13317" name="Picture 5" descr="ben-2004-smal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1" y="1412875"/>
            <a:ext cx="15843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7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8CC0C0C-FCEC-4A03-8D8D-135286A1561D}" type="slidenum">
              <a:rPr lang="en-GB" sz="1400"/>
              <a:pPr/>
              <a:t>13</a:t>
            </a:fld>
            <a:endParaRPr lang="en-GB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Norman’s 7 Principles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i="1"/>
              <a:t>1. Use both knowledge in the world and   knowledge in the head.</a:t>
            </a:r>
          </a:p>
          <a:p>
            <a:pPr eaLnBrk="1" hangingPunct="1">
              <a:buFontTx/>
              <a:buNone/>
            </a:pPr>
            <a:r>
              <a:rPr lang="en-GB" sz="2400" i="1"/>
              <a:t>2. Simplify the structure of tasks.</a:t>
            </a:r>
          </a:p>
          <a:p>
            <a:pPr eaLnBrk="1" hangingPunct="1">
              <a:buFontTx/>
              <a:buNone/>
            </a:pPr>
            <a:r>
              <a:rPr lang="en-GB" sz="2400" i="1"/>
              <a:t>3. Make things visible: bridge the gulfs of  Execution and Evaluation.</a:t>
            </a:r>
          </a:p>
          <a:p>
            <a:pPr eaLnBrk="1" hangingPunct="1">
              <a:buFontTx/>
              <a:buNone/>
            </a:pPr>
            <a:r>
              <a:rPr lang="en-GB" sz="2400" i="1"/>
              <a:t>4. Get the mappings right.</a:t>
            </a:r>
          </a:p>
          <a:p>
            <a:pPr eaLnBrk="1" hangingPunct="1">
              <a:buFontTx/>
              <a:buNone/>
            </a:pPr>
            <a:r>
              <a:rPr lang="en-GB" sz="2400" i="1"/>
              <a:t>5. Exploit the power of constraints, both natural and artificial.</a:t>
            </a:r>
          </a:p>
          <a:p>
            <a:pPr eaLnBrk="1" hangingPunct="1">
              <a:buFontTx/>
              <a:buNone/>
            </a:pPr>
            <a:r>
              <a:rPr lang="en-GB" sz="2400" i="1"/>
              <a:t>6. Design for error.</a:t>
            </a:r>
          </a:p>
          <a:p>
            <a:pPr eaLnBrk="1" hangingPunct="1">
              <a:buFontTx/>
              <a:buNone/>
            </a:pPr>
            <a:r>
              <a:rPr lang="en-GB" sz="2400" i="1"/>
              <a:t>7. When all else fails, standardize.</a:t>
            </a:r>
            <a:endParaRPr lang="en-GB" smtClean="0"/>
          </a:p>
        </p:txBody>
      </p:sp>
      <p:pic>
        <p:nvPicPr>
          <p:cNvPr id="14341" name="Picture 5" descr="Image of Don Nor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5" y="1125538"/>
            <a:ext cx="147955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9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19A352A-B10F-40A4-B77B-B4AC32E0942F}" type="slidenum">
              <a:rPr lang="en-GB" sz="1400"/>
              <a:pPr/>
              <a:t>14</a:t>
            </a:fld>
            <a:endParaRPr lang="en-GB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HCI design patterns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/>
              <a:t>An approach to reusing knowledge about successful design solutions</a:t>
            </a:r>
          </a:p>
          <a:p>
            <a:pPr eaLnBrk="1" hangingPunct="1"/>
            <a:r>
              <a:rPr lang="en-GB" sz="2400"/>
              <a:t>Originated in architecture: Alexander</a:t>
            </a:r>
          </a:p>
          <a:p>
            <a:pPr eaLnBrk="1" hangingPunct="1"/>
            <a:r>
              <a:rPr lang="en-GB" sz="2400"/>
              <a:t>A pattern is an invariant solution to a recurrent problem within a specific context.</a:t>
            </a:r>
          </a:p>
          <a:p>
            <a:pPr eaLnBrk="1" hangingPunct="1"/>
            <a:r>
              <a:rPr lang="en-GB" sz="2400"/>
              <a:t>Examples</a:t>
            </a:r>
            <a:endParaRPr lang="en-GB" smtClean="0"/>
          </a:p>
          <a:p>
            <a:pPr lvl="1" eaLnBrk="1" hangingPunct="1"/>
            <a:r>
              <a:rPr lang="en-GB" sz="2000"/>
              <a:t>Light on Two Sides of Every Room (architecture)</a:t>
            </a:r>
          </a:p>
          <a:p>
            <a:pPr lvl="1" eaLnBrk="1" hangingPunct="1"/>
            <a:r>
              <a:rPr lang="en-GB" sz="2000"/>
              <a:t>Go back to a safe place (HCI)</a:t>
            </a:r>
          </a:p>
          <a:p>
            <a:pPr eaLnBrk="1" hangingPunct="1"/>
            <a:r>
              <a:rPr lang="en-GB" sz="2400"/>
              <a:t>Patterns do not exist in isolation but are linked to other patterns in </a:t>
            </a:r>
            <a:r>
              <a:rPr lang="en-GB" sz="2400" i="1"/>
              <a:t>languages </a:t>
            </a:r>
            <a:r>
              <a:rPr lang="en-GB" sz="2400"/>
              <a:t>which enable complete designs to be generated</a:t>
            </a:r>
          </a:p>
          <a:p>
            <a:pPr lvl="1" eaLnBrk="1" hangingPunct="1"/>
            <a:endParaRPr lang="en-GB" sz="2000"/>
          </a:p>
          <a:p>
            <a:pPr lvl="1"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420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HCI design patterns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mtClean="0"/>
              <a:t>Characteristics of patterns</a:t>
            </a:r>
            <a:endParaRPr lang="en-GB" sz="2400"/>
          </a:p>
          <a:p>
            <a:pPr lvl="1" eaLnBrk="1" hangingPunct="1">
              <a:lnSpc>
                <a:spcPct val="80000"/>
              </a:lnSpc>
            </a:pPr>
            <a:r>
              <a:rPr lang="en-GB" sz="2000"/>
              <a:t>capture design practice not theory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/>
              <a:t>capture the essential common properties of good examples of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/>
              <a:t>represent design knowledge at varying levels: social, organisational, conceptual, detailed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/>
              <a:t>embody values and can express what is humane in interface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/>
              <a:t>are intuitive and readable and can therefore be used for communication between all stakeholders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/>
              <a:t>a pattern language should be generative and assist in the development of complete designs.</a:t>
            </a:r>
          </a:p>
          <a:p>
            <a:pPr eaLnBrk="1" hangingPunct="1">
              <a:lnSpc>
                <a:spcPct val="80000"/>
              </a:lnSpc>
            </a:pPr>
            <a:r>
              <a:rPr lang="en-GB" smtClean="0"/>
              <a:t>Start point for more info</a:t>
            </a:r>
          </a:p>
          <a:p>
            <a:pPr lvl="1" eaLnBrk="1" hangingPunct="1">
              <a:lnSpc>
                <a:spcPct val="80000"/>
              </a:lnSpc>
            </a:pPr>
            <a:r>
              <a:rPr lang="en-GB" smtClean="0">
                <a:hlinkClick r:id="rId3"/>
              </a:rPr>
              <a:t>http://www.hcipatterns.org/tiki-index.php</a:t>
            </a:r>
            <a:r>
              <a:rPr lang="en-GB" smtClean="0"/>
              <a:t> 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C4D6D20-5B2F-49CA-B3BD-FA91557663B3}" type="slidenum">
              <a:rPr lang="en-GB" sz="1400"/>
              <a:pPr/>
              <a:t>15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3955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E1D125E-896A-4890-B5CD-98874997F04F}" type="slidenum">
              <a:rPr lang="en-GB" sz="1400"/>
              <a:pPr/>
              <a:t>16</a:t>
            </a:fld>
            <a:endParaRPr lang="en-GB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 &amp; Exercise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/>
              <a:t>Exercise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Match Nielsen/ Shneiderman/Norman lists to earlier principles</a:t>
            </a:r>
          </a:p>
          <a:p>
            <a:pPr lvl="1" eaLnBrk="1" hangingPunct="1">
              <a:lnSpc>
                <a:spcPct val="80000"/>
              </a:lnSpc>
            </a:pPr>
            <a:endParaRPr lang="en-GB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/>
              <a:t>Principles for usability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repeatable design for usability relies on maximizing benefit of one good design by abstracting out the general properties which can direct purposeful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The success of designing for usability requires both creative insight (new paradigms) and purposeful principled practice</a:t>
            </a:r>
          </a:p>
          <a:p>
            <a:pPr eaLnBrk="1" hangingPunct="1">
              <a:lnSpc>
                <a:spcPct val="80000"/>
              </a:lnSpc>
            </a:pPr>
            <a:endParaRPr lang="en-GB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/>
              <a:t>Using design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standards and guidelines to direct design activity</a:t>
            </a:r>
          </a:p>
          <a:p>
            <a:pPr eaLnBrk="1" hangingPunct="1">
              <a:lnSpc>
                <a:spcPct val="80000"/>
              </a:lnSpc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8465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61 47 7 52 –B3</a:t>
            </a:r>
            <a:br>
              <a:rPr lang="en-US" dirty="0" smtClean="0"/>
            </a:br>
            <a:r>
              <a:rPr lang="en-US" dirty="0" smtClean="0"/>
              <a:t>26 53 87-B1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28.1.19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FB67C90-AB6B-4737-B269-521367091526}" type="slidenum">
              <a:rPr lang="en-GB" sz="1400"/>
              <a:pPr/>
              <a:t>2</a:t>
            </a:fld>
            <a:endParaRPr lang="en-GB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Design rules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/>
              <a:t>Designing for maximum usability</a:t>
            </a:r>
            <a:br>
              <a:rPr lang="en-GB" sz="2400"/>
            </a:br>
            <a:r>
              <a:rPr lang="en-GB" sz="2400"/>
              <a:t>	– the goal of interaction design</a:t>
            </a:r>
          </a:p>
          <a:p>
            <a:pPr eaLnBrk="1" hangingPunct="1">
              <a:lnSpc>
                <a:spcPct val="90000"/>
              </a:lnSpc>
            </a:pPr>
            <a:endParaRPr lang="en-GB" sz="1800"/>
          </a:p>
          <a:p>
            <a:pPr eaLnBrk="1" hangingPunct="1">
              <a:lnSpc>
                <a:spcPct val="90000"/>
              </a:lnSpc>
            </a:pPr>
            <a:r>
              <a:rPr lang="en-GB" sz="2400"/>
              <a:t>Principles of usability</a:t>
            </a:r>
          </a:p>
          <a:p>
            <a:pPr marL="1136650" lvl="1"/>
            <a:r>
              <a:rPr lang="en-GB" sz="2000"/>
              <a:t>general understanding</a:t>
            </a:r>
          </a:p>
          <a:p>
            <a:pPr eaLnBrk="1" hangingPunct="1">
              <a:lnSpc>
                <a:spcPct val="90000"/>
              </a:lnSpc>
            </a:pPr>
            <a:endParaRPr lang="en-GB" sz="1800"/>
          </a:p>
          <a:p>
            <a:pPr eaLnBrk="1" hangingPunct="1">
              <a:lnSpc>
                <a:spcPct val="90000"/>
              </a:lnSpc>
            </a:pPr>
            <a:r>
              <a:rPr lang="en-GB" sz="2400"/>
              <a:t>Standards and guidelines</a:t>
            </a:r>
          </a:p>
          <a:p>
            <a:pPr marL="1136650" lvl="1"/>
            <a:r>
              <a:rPr lang="en-GB" sz="2000"/>
              <a:t>direction for design</a:t>
            </a:r>
          </a:p>
          <a:p>
            <a:pPr eaLnBrk="1" hangingPunct="1">
              <a:lnSpc>
                <a:spcPct val="90000"/>
              </a:lnSpc>
            </a:pPr>
            <a:endParaRPr lang="en-GB" sz="1800"/>
          </a:p>
          <a:p>
            <a:pPr eaLnBrk="1" hangingPunct="1">
              <a:lnSpc>
                <a:spcPct val="90000"/>
              </a:lnSpc>
            </a:pPr>
            <a:r>
              <a:rPr lang="en-GB" sz="2400"/>
              <a:t>Design patterns</a:t>
            </a:r>
          </a:p>
          <a:p>
            <a:pPr marL="1136650" lvl="1"/>
            <a:r>
              <a:rPr lang="en-GB" sz="2000"/>
              <a:t>capture and reuse design knowledge</a:t>
            </a:r>
          </a:p>
        </p:txBody>
      </p:sp>
    </p:spTree>
    <p:extLst>
      <p:ext uri="{BB962C8B-B14F-4D97-AF65-F5344CB8AC3E}">
        <p14:creationId xmlns:p14="http://schemas.microsoft.com/office/powerpoint/2010/main" val="8304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5B62D5D-1C1A-4CDC-A7FE-B4589022739A}" type="slidenum">
              <a:rPr lang="en-GB" sz="1400"/>
              <a:pPr/>
              <a:t>3</a:t>
            </a:fld>
            <a:endParaRPr lang="en-GB" sz="14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types of design rules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/>
              <a:t>principles</a:t>
            </a:r>
            <a:endParaRPr lang="en-GB" smtClean="0"/>
          </a:p>
          <a:p>
            <a:pPr marL="1327150" lvl="1"/>
            <a:r>
              <a:rPr lang="en-GB" sz="2000"/>
              <a:t>abstract design rules</a:t>
            </a:r>
            <a:endParaRPr lang="en-GB" smtClean="0"/>
          </a:p>
          <a:p>
            <a:pPr marL="1327150" lvl="1"/>
            <a:r>
              <a:rPr lang="en-GB" sz="2000"/>
              <a:t>low authority</a:t>
            </a:r>
          </a:p>
          <a:p>
            <a:pPr marL="1327150" lvl="1"/>
            <a:r>
              <a:rPr lang="en-GB" sz="2000"/>
              <a:t>high generality</a:t>
            </a:r>
            <a:endParaRPr lang="en-GB" smtClean="0"/>
          </a:p>
          <a:p>
            <a:pPr eaLnBrk="1" hangingPunct="1">
              <a:lnSpc>
                <a:spcPct val="90000"/>
              </a:lnSpc>
            </a:pPr>
            <a:r>
              <a:rPr lang="en-GB" sz="2400"/>
              <a:t>standards</a:t>
            </a:r>
            <a:endParaRPr lang="en-GB" smtClean="0"/>
          </a:p>
          <a:p>
            <a:pPr marL="1327150" lvl="1"/>
            <a:r>
              <a:rPr lang="en-GB" sz="2000"/>
              <a:t>specific design rules</a:t>
            </a:r>
          </a:p>
          <a:p>
            <a:pPr marL="1327150" lvl="1"/>
            <a:r>
              <a:rPr lang="en-GB" sz="2000"/>
              <a:t>high authority</a:t>
            </a:r>
          </a:p>
          <a:p>
            <a:pPr marL="1327150" lvl="1"/>
            <a:r>
              <a:rPr lang="en-GB" sz="2000"/>
              <a:t>limited application</a:t>
            </a:r>
            <a:endParaRPr lang="en-GB" smtClean="0"/>
          </a:p>
          <a:p>
            <a:pPr eaLnBrk="1" hangingPunct="1">
              <a:lnSpc>
                <a:spcPct val="90000"/>
              </a:lnSpc>
            </a:pPr>
            <a:r>
              <a:rPr lang="en-GB" sz="2400"/>
              <a:t>guidelines</a:t>
            </a:r>
          </a:p>
          <a:p>
            <a:pPr marL="1327150" lvl="1"/>
            <a:r>
              <a:rPr lang="en-GB" sz="2000"/>
              <a:t>lower authority</a:t>
            </a:r>
          </a:p>
          <a:p>
            <a:pPr marL="1327150" lvl="1"/>
            <a:r>
              <a:rPr lang="en-GB" sz="2000"/>
              <a:t>more general application</a:t>
            </a:r>
          </a:p>
        </p:txBody>
      </p:sp>
      <p:grpSp>
        <p:nvGrpSpPr>
          <p:cNvPr id="1030" name="Group 4"/>
          <p:cNvGrpSpPr>
            <a:grpSpLocks/>
          </p:cNvGrpSpPr>
          <p:nvPr/>
        </p:nvGrpSpPr>
        <p:grpSpPr bwMode="auto">
          <a:xfrm>
            <a:off x="6934200" y="2667000"/>
            <a:ext cx="2973388" cy="2971800"/>
            <a:chOff x="3263" y="774"/>
            <a:chExt cx="1873" cy="1872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3264" y="774"/>
            <a:ext cx="187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Picture" r:id="rId4" imgW="2466975" imgH="2466975" progId="Word.Picture.8">
                    <p:embed/>
                  </p:oleObj>
                </mc:Choice>
                <mc:Fallback>
                  <p:oleObj name="Picture" r:id="rId4" imgW="2466975" imgH="2466975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774"/>
                          <a:ext cx="1872" cy="18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" name="Text Box 6"/>
            <p:cNvSpPr txBox="1">
              <a:spLocks noChangeArrowheads="1"/>
            </p:cNvSpPr>
            <p:nvPr/>
          </p:nvSpPr>
          <p:spPr bwMode="auto">
            <a:xfrm>
              <a:off x="3648" y="2428"/>
              <a:ext cx="124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400">
                  <a:latin typeface="Arial" panose="020B0604020202020204" pitchFamily="34" charset="0"/>
                </a:rPr>
                <a:t>increasing authority</a:t>
              </a:r>
            </a:p>
          </p:txBody>
        </p:sp>
        <p:sp>
          <p:nvSpPr>
            <p:cNvPr id="1032" name="Text Box 7"/>
            <p:cNvSpPr txBox="1">
              <a:spLocks noChangeArrowheads="1"/>
            </p:cNvSpPr>
            <p:nvPr/>
          </p:nvSpPr>
          <p:spPr bwMode="auto">
            <a:xfrm rot="-5400000">
              <a:off x="2735" y="1583"/>
              <a:ext cx="124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400">
                  <a:latin typeface="Arial" panose="020B0604020202020204" pitchFamily="34" charset="0"/>
                </a:rPr>
                <a:t>increasing generality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3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37E7AFC-EEA3-420F-92A6-84C3303E227E}" type="slidenum">
              <a:rPr lang="en-GB" sz="1400"/>
              <a:pPr/>
              <a:t>4</a:t>
            </a:fld>
            <a:endParaRPr lang="en-GB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Principles to support usability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/>
              <a:t>Learnability</a:t>
            </a:r>
          </a:p>
          <a:p>
            <a:pPr marL="374650" lvl="1" indent="6350">
              <a:buNone/>
            </a:pPr>
            <a:r>
              <a:rPr lang="en-GB" sz="2000"/>
              <a:t>the ease with which new users can begin effective interaction and achieve maximal performance</a:t>
            </a:r>
          </a:p>
          <a:p>
            <a:pPr marL="0" indent="0">
              <a:buNone/>
            </a:pPr>
            <a:endParaRPr lang="en-GB" sz="1200"/>
          </a:p>
          <a:p>
            <a:pPr marL="0" indent="0">
              <a:buNone/>
            </a:pPr>
            <a:r>
              <a:rPr lang="en-GB" sz="2400"/>
              <a:t>Flexibility</a:t>
            </a:r>
          </a:p>
          <a:p>
            <a:pPr marL="374650" lvl="1" indent="6350">
              <a:buNone/>
            </a:pPr>
            <a:r>
              <a:rPr lang="en-GB" sz="2000"/>
              <a:t>the multiplicity of ways the user and system exchange information</a:t>
            </a:r>
          </a:p>
          <a:p>
            <a:pPr marL="0" indent="0">
              <a:buNone/>
            </a:pPr>
            <a:endParaRPr lang="en-GB" sz="1200"/>
          </a:p>
          <a:p>
            <a:pPr marL="0" indent="0">
              <a:buNone/>
            </a:pPr>
            <a:r>
              <a:rPr lang="en-GB" sz="2400"/>
              <a:t>Robustness</a:t>
            </a:r>
          </a:p>
          <a:p>
            <a:pPr marL="374650" lvl="1" indent="6350">
              <a:buNone/>
            </a:pPr>
            <a:r>
              <a:rPr lang="en-GB" sz="2000"/>
              <a:t>the level of support provided the user in determining successful achievement and assessment of goal-directed behaviour</a:t>
            </a:r>
          </a:p>
        </p:txBody>
      </p:sp>
    </p:spTree>
    <p:extLst>
      <p:ext uri="{BB962C8B-B14F-4D97-AF65-F5344CB8AC3E}">
        <p14:creationId xmlns:p14="http://schemas.microsoft.com/office/powerpoint/2010/main" val="1828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F3CC534-0C6E-4D0F-AD2B-E55E356F88E1}" type="slidenum">
              <a:rPr lang="en-GB" sz="1400"/>
              <a:pPr/>
              <a:t>5</a:t>
            </a:fld>
            <a:endParaRPr lang="en-GB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Principles of learnability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28776"/>
            <a:ext cx="8134350" cy="44672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sz="1600"/>
              <a:t>Predictability – users don’t like surprises (exception games and then only a few)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/>
              <a:t>determining effect of future actions based on past interaction history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/>
              <a:t>operation visibility</a:t>
            </a:r>
          </a:p>
          <a:p>
            <a:pPr marL="565150" lvl="1" indent="-273050">
              <a:lnSpc>
                <a:spcPct val="80000"/>
              </a:lnSpc>
            </a:pPr>
            <a:endParaRPr lang="en-GB" sz="1400"/>
          </a:p>
          <a:p>
            <a:pPr marL="0" indent="0">
              <a:lnSpc>
                <a:spcPct val="80000"/>
              </a:lnSpc>
              <a:buNone/>
            </a:pPr>
            <a:r>
              <a:rPr lang="en-GB" sz="1600"/>
              <a:t>Synthesizability – requires user to have a mental model (chap 1)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/>
              <a:t>assessing the effect of past actions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/>
              <a:t>immediate vs. eventual honesty – changing wysisyg doc vrs updating web pages</a:t>
            </a:r>
          </a:p>
          <a:p>
            <a:pPr marL="565150" lvl="1" indent="-273050">
              <a:lnSpc>
                <a:spcPct val="80000"/>
              </a:lnSpc>
            </a:pPr>
            <a:endParaRPr lang="en-GB" sz="1400"/>
          </a:p>
          <a:p>
            <a:pPr marL="0" indent="0">
              <a:lnSpc>
                <a:spcPct val="80000"/>
              </a:lnSpc>
              <a:buNone/>
            </a:pPr>
            <a:r>
              <a:rPr lang="en-GB" sz="1600"/>
              <a:t>Familiarity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/>
              <a:t>how prior knowledge applies to new system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/>
              <a:t>guessability; affordance</a:t>
            </a:r>
          </a:p>
          <a:p>
            <a:pPr marL="0" indent="0">
              <a:lnSpc>
                <a:spcPct val="80000"/>
              </a:lnSpc>
            </a:pPr>
            <a:endParaRPr lang="en-GB" sz="1600"/>
          </a:p>
          <a:p>
            <a:pPr marL="0" indent="0">
              <a:lnSpc>
                <a:spcPct val="80000"/>
              </a:lnSpc>
              <a:buNone/>
            </a:pPr>
            <a:r>
              <a:rPr lang="en-GB" sz="1600"/>
              <a:t>Generalizability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/>
              <a:t>extending specific interaction knowledge to new situations</a:t>
            </a:r>
          </a:p>
          <a:p>
            <a:pPr marL="0" indent="0">
              <a:lnSpc>
                <a:spcPct val="80000"/>
              </a:lnSpc>
            </a:pPr>
            <a:endParaRPr lang="en-GB" sz="1600"/>
          </a:p>
          <a:p>
            <a:pPr marL="0" indent="0">
              <a:lnSpc>
                <a:spcPct val="80000"/>
              </a:lnSpc>
              <a:buNone/>
            </a:pPr>
            <a:r>
              <a:rPr lang="en-GB" sz="1600"/>
              <a:t>Consistency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/>
              <a:t>likeness in input/output behaviour arising from similar situations or task objectives</a:t>
            </a:r>
            <a:endParaRPr lang="en-GB" sz="1200"/>
          </a:p>
          <a:p>
            <a:pPr marL="0" indent="0">
              <a:buNone/>
            </a:pPr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10586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Principles of flexibility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52812"/>
            <a:ext cx="10710796" cy="509809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sz="1400" dirty="0"/>
              <a:t>Dialogue initiative – system and users in a conversation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200" dirty="0"/>
              <a:t>freedom from system imposed constraints on input dialogue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200" dirty="0"/>
              <a:t>system vs. user pre-</a:t>
            </a:r>
            <a:r>
              <a:rPr lang="en-GB" sz="1200" dirty="0" err="1"/>
              <a:t>emptiveness</a:t>
            </a:r>
            <a:endParaRPr lang="en-GB" sz="1200" dirty="0"/>
          </a:p>
          <a:p>
            <a:pPr marL="565150" lvl="1" indent="-273050">
              <a:lnSpc>
                <a:spcPct val="80000"/>
              </a:lnSpc>
            </a:pPr>
            <a:r>
              <a:rPr lang="en-GB" sz="1200" dirty="0"/>
              <a:t>understanding of main use-cases</a:t>
            </a:r>
          </a:p>
          <a:p>
            <a:pPr marL="0" indent="0">
              <a:lnSpc>
                <a:spcPct val="80000"/>
              </a:lnSpc>
            </a:pPr>
            <a:endParaRPr lang="en-GB" sz="7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1400" dirty="0"/>
              <a:t>Multithreading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200" dirty="0"/>
              <a:t>ability of system to support user interaction for more than one task at a time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200" dirty="0"/>
              <a:t>concurrent vs. interleaving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200" dirty="0"/>
              <a:t>multimodality – button click / alt + / menu item</a:t>
            </a:r>
          </a:p>
          <a:p>
            <a:pPr marL="0" indent="0">
              <a:lnSpc>
                <a:spcPct val="80000"/>
              </a:lnSpc>
            </a:pPr>
            <a:endParaRPr lang="en-GB" sz="7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1400" dirty="0"/>
              <a:t>Task </a:t>
            </a:r>
            <a:r>
              <a:rPr lang="en-GB" sz="1400" dirty="0" err="1"/>
              <a:t>migratability</a:t>
            </a:r>
            <a:endParaRPr lang="en-GB" sz="1400" dirty="0"/>
          </a:p>
          <a:p>
            <a:pPr marL="565150" lvl="1" indent="-273050">
              <a:lnSpc>
                <a:spcPct val="80000"/>
              </a:lnSpc>
            </a:pPr>
            <a:r>
              <a:rPr lang="en-GB" sz="1200" dirty="0"/>
              <a:t>passing responsibility for task execution between user and system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200" dirty="0"/>
              <a:t>ultimate user control</a:t>
            </a:r>
          </a:p>
          <a:p>
            <a:pPr marL="565150" lvl="1" indent="-273050">
              <a:lnSpc>
                <a:spcPct val="80000"/>
              </a:lnSpc>
            </a:pPr>
            <a:endParaRPr lang="en-GB" sz="12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1400" dirty="0" err="1"/>
              <a:t>Substitutivity</a:t>
            </a:r>
            <a:endParaRPr lang="en-GB" sz="1400" dirty="0"/>
          </a:p>
          <a:p>
            <a:pPr marL="565150" lvl="1" indent="-273050">
              <a:lnSpc>
                <a:spcPct val="80000"/>
              </a:lnSpc>
            </a:pPr>
            <a:r>
              <a:rPr lang="en-GB" sz="1200" dirty="0"/>
              <a:t>allowing equivalent values of input and output to be substituted for each other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200" dirty="0"/>
              <a:t>representation multiplicity (graph/values)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200" dirty="0"/>
              <a:t>equal opportunity (define line by drawing or specifying length/position)</a:t>
            </a:r>
          </a:p>
          <a:p>
            <a:pPr marL="0" indent="0">
              <a:lnSpc>
                <a:spcPct val="80000"/>
              </a:lnSpc>
            </a:pPr>
            <a:endParaRPr lang="en-GB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1400" dirty="0"/>
              <a:t>Customizability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200" dirty="0"/>
              <a:t>modifiability of the user interface by user (adaptability) or system (</a:t>
            </a:r>
            <a:r>
              <a:rPr lang="en-GB" sz="1200" dirty="0" err="1"/>
              <a:t>adaptivity</a:t>
            </a:r>
            <a:r>
              <a:rPr lang="en-GB" sz="1200" dirty="0"/>
              <a:t>)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CC12292-0124-4A74-9078-EC9015A25AA9}" type="slidenum">
              <a:rPr lang="en-GB" sz="1400"/>
              <a:pPr/>
              <a:t>6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42315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Principles of robustness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sz="1600" dirty="0" err="1"/>
              <a:t>Observability</a:t>
            </a:r>
            <a:endParaRPr lang="en-GB" sz="1600" dirty="0"/>
          </a:p>
          <a:p>
            <a:pPr marL="565150" lvl="1" indent="-273050">
              <a:lnSpc>
                <a:spcPct val="80000"/>
              </a:lnSpc>
            </a:pPr>
            <a:r>
              <a:rPr lang="en-GB" sz="1400" dirty="0"/>
              <a:t>ability of user to evaluate the internal state of the system from its perceivable representation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 dirty="0" err="1"/>
              <a:t>browsability</a:t>
            </a:r>
            <a:r>
              <a:rPr lang="en-GB" sz="1400" dirty="0"/>
              <a:t>; defaults; reachability; persistence; operation visibility</a:t>
            </a:r>
          </a:p>
          <a:p>
            <a:pPr marL="0" indent="0">
              <a:lnSpc>
                <a:spcPct val="80000"/>
              </a:lnSpc>
            </a:pPr>
            <a:endParaRPr lang="en-GB" sz="16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1600" dirty="0"/>
              <a:t>Recoverability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 dirty="0"/>
              <a:t>ability of user to take corrective action once an error has been recognized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 dirty="0"/>
              <a:t>reachability; forward/backward recovery; commensurate effort</a:t>
            </a:r>
          </a:p>
          <a:p>
            <a:pPr marL="565150" lvl="1" indent="-273050">
              <a:lnSpc>
                <a:spcPct val="80000"/>
              </a:lnSpc>
            </a:pPr>
            <a:endParaRPr lang="en-GB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1600" dirty="0"/>
              <a:t>Responsiveness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 dirty="0"/>
              <a:t>how the user perceives the rate of communication with the system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 dirty="0"/>
              <a:t>Stability</a:t>
            </a:r>
          </a:p>
          <a:p>
            <a:pPr marL="0" indent="0">
              <a:lnSpc>
                <a:spcPct val="80000"/>
              </a:lnSpc>
            </a:pPr>
            <a:endParaRPr lang="en-GB" sz="16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1600" dirty="0"/>
              <a:t>Task conformance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 dirty="0"/>
              <a:t>degree to which system services support all of the user's tasks</a:t>
            </a:r>
          </a:p>
          <a:p>
            <a:pPr marL="565150" lvl="1" indent="-273050">
              <a:lnSpc>
                <a:spcPct val="80000"/>
              </a:lnSpc>
            </a:pPr>
            <a:r>
              <a:rPr lang="en-GB" sz="1400" dirty="0"/>
              <a:t>task completeness; task adequacy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CD43B5E-5BA1-4A7B-A05D-1E3394040EAE}" type="slidenum">
              <a:rPr lang="en-GB" sz="1400"/>
              <a:pPr/>
              <a:t>7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2276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Design Standards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GB" sz="2000" dirty="0"/>
              <a:t>set by national or international bodies to ensure compliance by a large community of designers standards require sound underlying theory and slowly changing technology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GB" sz="1800" dirty="0"/>
              <a:t>many large organisations have their own standards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GB" sz="2000" dirty="0"/>
              <a:t>hardware standards more common than software high authority and low level of detail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GB" sz="2000" dirty="0"/>
              <a:t>ISO 9241 defines usability as effectiveness, efficiency and satisfaction with which users accomplish tasks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GB" sz="2000" dirty="0"/>
              <a:t>There are also some ISO standards for usability reporting</a:t>
            </a:r>
          </a:p>
          <a:p>
            <a:pPr eaLnBrk="1" hangingPunct="1">
              <a:lnSpc>
                <a:spcPct val="80000"/>
              </a:lnSpc>
            </a:pPr>
            <a:endParaRPr lang="en-GB" sz="2000" dirty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344A8B-9EEF-4F45-A8FB-C1A840BC2602}" type="slidenum">
              <a:rPr lang="en-GB" sz="1400"/>
              <a:pPr/>
              <a:t>8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8943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Guidelines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/>
              <a:t>more suggestive and general</a:t>
            </a:r>
          </a:p>
          <a:p>
            <a:pPr eaLnBrk="1" hangingPunct="1"/>
            <a:r>
              <a:rPr lang="en-GB" sz="2400"/>
              <a:t>many textbooks and reports full of guidelines</a:t>
            </a:r>
          </a:p>
          <a:p>
            <a:pPr eaLnBrk="1" hangingPunct="1"/>
            <a:r>
              <a:rPr lang="en-GB" sz="2400"/>
              <a:t>abstract guidelines (principles) applicable during early life cycle activities</a:t>
            </a:r>
          </a:p>
          <a:p>
            <a:pPr eaLnBrk="1" hangingPunct="1"/>
            <a:r>
              <a:rPr lang="en-GB" sz="2400"/>
              <a:t>detailed guidelines (style guides) applicable during later life cycle activities</a:t>
            </a:r>
          </a:p>
          <a:p>
            <a:pPr eaLnBrk="1" hangingPunct="1"/>
            <a:r>
              <a:rPr lang="en-GB" sz="2400"/>
              <a:t>understanding justification for guidelines aids in resolving conflicts</a:t>
            </a:r>
          </a:p>
          <a:p>
            <a:pPr eaLnBrk="1" hangingPunct="1"/>
            <a:endParaRPr lang="en-GB" sz="240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0AB653F-BFCB-48D1-8AF6-2B8D63C8239B}" type="slidenum">
              <a:rPr lang="en-GB" sz="1400"/>
              <a:pPr/>
              <a:t>9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6972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1000</Words>
  <Application>Microsoft Office PowerPoint</Application>
  <PresentationFormat>Widescreen</PresentationFormat>
  <Paragraphs>201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Times</vt:lpstr>
      <vt:lpstr>TimesNewRomanPS-ItalicMT;TimesN</vt:lpstr>
      <vt:lpstr>Office Theme</vt:lpstr>
      <vt:lpstr>Picture</vt:lpstr>
      <vt:lpstr>PowerPoint Presentation</vt:lpstr>
      <vt:lpstr>Design rules</vt:lpstr>
      <vt:lpstr>types of design rules</vt:lpstr>
      <vt:lpstr>Principles to support usability</vt:lpstr>
      <vt:lpstr>Principles of learnability</vt:lpstr>
      <vt:lpstr>Principles of flexibility</vt:lpstr>
      <vt:lpstr>Principles of robustness</vt:lpstr>
      <vt:lpstr>Design Standards</vt:lpstr>
      <vt:lpstr>Guidelines</vt:lpstr>
      <vt:lpstr>Golden rules and heuristics</vt:lpstr>
      <vt:lpstr>Nielsen’s 10 Usability Heuristics</vt:lpstr>
      <vt:lpstr>Shneiderman’s 8 Golden Rules</vt:lpstr>
      <vt:lpstr>Norman’s 7 Principles</vt:lpstr>
      <vt:lpstr>HCI design patterns</vt:lpstr>
      <vt:lpstr>HCI design patterns (cont.)</vt:lpstr>
      <vt:lpstr>Summary &amp; Exercise</vt:lpstr>
      <vt:lpstr>61 47 7 52 –B3 26 53 87-B1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</dc:creator>
  <cp:lastModifiedBy>nam</cp:lastModifiedBy>
  <cp:revision>10</cp:revision>
  <dcterms:created xsi:type="dcterms:W3CDTF">2019-01-28T09:24:05Z</dcterms:created>
  <dcterms:modified xsi:type="dcterms:W3CDTF">2019-02-01T03:47:41Z</dcterms:modified>
</cp:coreProperties>
</file>