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9" r:id="rId16"/>
    <p:sldId id="285" r:id="rId17"/>
    <p:sldId id="281" r:id="rId18"/>
    <p:sldId id="280" r:id="rId19"/>
  </p:sldIdLst>
  <p:sldSz cx="9144000" cy="5143500" type="screen16x9"/>
  <p:notesSz cx="6858000" cy="9144000"/>
  <p:embeddedFontLst>
    <p:embeddedFont>
      <p:font typeface="Montserrat" pitchFamily="2" charset="0"/>
      <p:regular r:id="rId21"/>
      <p:bold r:id="rId22"/>
      <p:italic r:id="rId23"/>
      <p:boldItalic r:id="rId24"/>
    </p:embeddedFont>
    <p:embeddedFont>
      <p:font typeface="Karla" charset="0"/>
      <p:regular r:id="rId25"/>
      <p:bold r:id="rId26"/>
      <p:italic r:id="rId27"/>
      <p:boldItalic r:id="rId28"/>
    </p:embeddedFont>
    <p:embeddedFont>
      <p:font typeface="Kalinga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C00"/>
    <a:srgbClr val="CDDC39"/>
    <a:srgbClr val="D0DE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90DF481-7352-498E-981F-53BD4579F4FB}">
  <a:tblStyle styleId="{990DF481-7352-498E-981F-53BD4579F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870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81000" y="2800350"/>
            <a:ext cx="4229100" cy="17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FUZZY CONTROL SYSTEM FOR </a:t>
            </a:r>
            <a:r>
              <a:rPr lang="en" sz="3400" dirty="0" smtClean="0">
                <a:solidFill>
                  <a:srgbClr val="00BCD4"/>
                </a:solidFill>
              </a:rPr>
              <a:t>BRAKE SYSTEM</a:t>
            </a:r>
            <a:endParaRPr sz="3400" dirty="0"/>
          </a:p>
        </p:txBody>
      </p:sp>
      <p:sp>
        <p:nvSpPr>
          <p:cNvPr id="11" name="Google Shape;76;p14"/>
          <p:cNvSpPr txBox="1">
            <a:spLocks/>
          </p:cNvSpPr>
          <p:nvPr/>
        </p:nvSpPr>
        <p:spPr>
          <a:xfrm>
            <a:off x="4724400" y="514350"/>
            <a:ext cx="4229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SINHGAD COLLEGE OF ENGINEERING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4" descr="sinhgad-logo-colour-blackTex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606" y="438150"/>
            <a:ext cx="1600200" cy="1075690"/>
          </a:xfrm>
          <a:prstGeom prst="rect">
            <a:avLst/>
          </a:prstGeom>
          <a:noFill/>
        </p:spPr>
      </p:pic>
      <p:sp>
        <p:nvSpPr>
          <p:cNvPr id="13" name="Google Shape;76;p14"/>
          <p:cNvSpPr txBox="1">
            <a:spLocks/>
          </p:cNvSpPr>
          <p:nvPr/>
        </p:nvSpPr>
        <p:spPr>
          <a:xfrm>
            <a:off x="4800600" y="1931066"/>
            <a:ext cx="4229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DEPARTMENT OF COMPUTER ENGINEERING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76;p14"/>
          <p:cNvSpPr txBox="1">
            <a:spLocks/>
          </p:cNvSpPr>
          <p:nvPr/>
        </p:nvSpPr>
        <p:spPr>
          <a:xfrm>
            <a:off x="5181600" y="3638550"/>
            <a:ext cx="42291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endParaRPr lang="en-US" sz="1500" b="1" dirty="0" smtClean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buClr>
                <a:srgbClr val="999999"/>
              </a:buClr>
              <a:buSzPts val="3600"/>
            </a:pPr>
            <a:r>
              <a:rPr lang="en-US" sz="15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B150234282 – PRATIK </a:t>
            </a:r>
            <a:r>
              <a:rPr kumimoji="0" lang="en-US" sz="15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KARAD</a:t>
            </a:r>
          </a:p>
          <a:p>
            <a:pPr lvl="0" algn="ctr">
              <a:buClr>
                <a:srgbClr val="999999"/>
              </a:buClr>
              <a:buSzPts val="3600"/>
            </a:pPr>
            <a:r>
              <a:rPr lang="en-US" sz="15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B150234291 – KINJAL PAGAR</a:t>
            </a:r>
          </a:p>
          <a:p>
            <a:pPr lvl="0" algn="ctr">
              <a:buClr>
                <a:srgbClr val="999999"/>
              </a:buClr>
              <a:buSzPts val="3600"/>
            </a:pPr>
            <a:r>
              <a:rPr lang="en-US" sz="15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B150234292 – VINIT KORADE</a:t>
            </a:r>
            <a:endParaRPr kumimoji="0" lang="en-US" sz="15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" name="Google Shape;872;p41"/>
          <p:cNvGrpSpPr/>
          <p:nvPr/>
        </p:nvGrpSpPr>
        <p:grpSpPr>
          <a:xfrm>
            <a:off x="576656" y="2069725"/>
            <a:ext cx="609600" cy="546850"/>
            <a:chOff x="5233525" y="4954450"/>
            <a:chExt cx="538275" cy="516350"/>
          </a:xfrm>
        </p:grpSpPr>
        <p:sp>
          <p:nvSpPr>
            <p:cNvPr id="17" name="Google Shape;873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4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5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6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7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8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9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0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1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2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3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6934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Karla" charset="0"/>
              </a:rPr>
              <a:t>FUZZY CONTROL SYSTEM FOR </a:t>
            </a:r>
            <a:r>
              <a:rPr lang="en" dirty="0" smtClean="0">
                <a:solidFill>
                  <a:srgbClr val="607D8B"/>
                </a:solidFill>
                <a:latin typeface="Karla" charset="0"/>
              </a:rPr>
              <a:t>BRAKE SYSTEM</a:t>
            </a:r>
            <a:endParaRPr dirty="0">
              <a:latin typeface="Karl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705600" cy="3505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Karla" charset="0"/>
                <a:cs typeface="Rubik Light" panose="00000400000000000000" pitchFamily="2" charset="-79"/>
              </a:rPr>
              <a:t>The user of vehicle is of elegant class so designing a controller to automate the brake system must be accurate with reducing the risk factor </a:t>
            </a:r>
            <a:r>
              <a:rPr lang="en-IN" sz="1600" dirty="0" smtClean="0">
                <a:latin typeface="Karla" charset="0"/>
                <a:cs typeface="Rubik Light" panose="00000400000000000000" pitchFamily="2" charset="-79"/>
              </a:rPr>
              <a:t>and the comfort factor.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Karla" charset="0"/>
                <a:cs typeface="Rubik Light" panose="00000400000000000000" pitchFamily="2" charset="-79"/>
              </a:rPr>
              <a:t>This system uses fuzzy logic to </a:t>
            </a:r>
            <a:r>
              <a:rPr lang="en-US" sz="1600" dirty="0" smtClean="0">
                <a:latin typeface="Karla" charset="0"/>
                <a:cs typeface="Rubik Light" panose="00000400000000000000" pitchFamily="2" charset="-79"/>
              </a:rPr>
              <a:t>maintain the safe drive and the distance close to the risky </a:t>
            </a:r>
            <a:r>
              <a:rPr lang="en-IN" sz="1600" dirty="0" smtClean="0">
                <a:latin typeface="Karla" charset="0"/>
                <a:cs typeface="Rubik Light" panose="00000400000000000000" pitchFamily="2" charset="-79"/>
              </a:rPr>
              <a:t>object.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>
                <a:latin typeface="Karla" charset="0"/>
                <a:cs typeface="Rubik Light" panose="00000400000000000000" pitchFamily="2" charset="-79"/>
              </a:rPr>
              <a:t>The developed control system extremely </a:t>
            </a:r>
            <a:r>
              <a:rPr lang="en-US" sz="1600" dirty="0" smtClean="0">
                <a:latin typeface="Karla" charset="0"/>
                <a:cs typeface="Rubik Light" panose="00000400000000000000" pitchFamily="2" charset="-79"/>
              </a:rPr>
              <a:t>reduces the use of manual brakes and human endeavor and maintains the reduction of the risk of accident from risky object in way to road.</a:t>
            </a:r>
            <a:endParaRPr lang="en-IN" sz="1600" dirty="0" smtClean="0">
              <a:latin typeface="Karla" charset="0"/>
              <a:cs typeface="Rubik Light" panose="00000400000000000000" pitchFamily="2" charset="-79"/>
            </a:endParaRPr>
          </a:p>
          <a:p>
            <a:endParaRPr lang="en-US" sz="1600" dirty="0">
              <a:latin typeface="Karla" charset="0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457200" y="66675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Karla" charset="0"/>
              </a:rPr>
              <a:t>SYSTEM </a:t>
            </a:r>
            <a:r>
              <a:rPr lang="en" sz="3200" dirty="0" smtClean="0">
                <a:solidFill>
                  <a:srgbClr val="673AB7"/>
                </a:solidFill>
                <a:latin typeface="Karla" charset="0"/>
              </a:rPr>
              <a:t>ARCHITECTURE</a:t>
            </a:r>
            <a:endParaRPr sz="3200" dirty="0">
              <a:latin typeface="Karla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276350"/>
            <a:ext cx="7162800" cy="3581400"/>
          </a:xfrm>
        </p:spPr>
        <p:txBody>
          <a:bodyPr/>
          <a:lstStyle/>
          <a:p>
            <a:r>
              <a:rPr lang="en-I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Antecedents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Antecedent (input/sensor) variable for a fuzzy control system.</a:t>
            </a:r>
          </a:p>
          <a:p>
            <a:pPr marL="914400" lvl="2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In our system antecedents are vehicle speed &amp; distance between vehicle object.</a:t>
            </a:r>
          </a:p>
          <a:p>
            <a:pPr marL="914400" lvl="2" indent="0">
              <a:buNone/>
            </a:pPr>
            <a:r>
              <a:rPr lang="en-I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These antecedents are defined with their membership value ranges.</a:t>
            </a:r>
          </a:p>
          <a:p>
            <a:pPr marL="914400" lvl="2" indent="0">
              <a:buNone/>
            </a:pPr>
            <a:r>
              <a:rPr lang="en-I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The membership value is calculated using membership functions.</a:t>
            </a:r>
          </a:p>
          <a:p>
            <a:r>
              <a:rPr lang="en-I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Knowledge Base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The rule base and the database are jointly referred to as the knowledge base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.</a:t>
            </a:r>
          </a:p>
          <a:p>
            <a:pPr lvl="1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Eg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.: if speed is high &amp;&amp; distance is minimum then pressure is high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Kalinga" pitchFamily="34" charset="0"/>
            </a:endParaRPr>
          </a:p>
          <a:p>
            <a:r>
              <a:rPr lang="en-I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Consequents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Consequent (output/control) variable for a fuzzy control system.</a:t>
            </a:r>
            <a:endParaRPr lang="en-I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Kalinga" pitchFamily="34" charset="0"/>
            </a:endParaRPr>
          </a:p>
          <a:p>
            <a:pPr lvl="1"/>
            <a:r>
              <a:rPr lang="en-I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Consequents of this system are:-</a:t>
            </a:r>
          </a:p>
          <a:p>
            <a:pPr marL="914400" lvl="2" indent="0">
              <a:buNone/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 </a:t>
            </a:r>
            <a:r>
              <a:rPr lang="en-I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Kalinga" pitchFamily="34" charset="0"/>
              </a:rPr>
              <a:t>           Brake Pressure</a:t>
            </a:r>
          </a:p>
          <a:p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Kalinga" pitchFamily="34" charset="0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457200" y="742950"/>
            <a:ext cx="62456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rgbClr val="673AB7"/>
                </a:solidFill>
                <a:latin typeface="Karla" charset="0"/>
              </a:rPr>
              <a:t>GAUSSIAN</a:t>
            </a:r>
            <a:r>
              <a:rPr lang="en" sz="2600" dirty="0" smtClean="0">
                <a:latin typeface="Karla" charset="0"/>
              </a:rPr>
              <a:t> MEMBERSHIP FUNCTION</a:t>
            </a:r>
            <a:endParaRPr sz="2600" dirty="0">
              <a:latin typeface="Karl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1472366"/>
                <a:ext cx="3429000" cy="3279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>
                    <a:latin typeface="Karla" charset="0"/>
                    <a:cs typeface="Rubik Light" panose="00000400000000000000"/>
                  </a:rPr>
                  <a:t>Equation of Gaussian Membership function :</a:t>
                </a:r>
              </a:p>
              <a:p>
                <a:pPr marL="0" indent="0" algn="just">
                  <a:buNone/>
                </a:pPr>
                <a:endParaRPr lang="en-US" sz="1600" dirty="0">
                  <a:latin typeface="Cambria Math" panose="02040503050406030204" pitchFamily="18" charset="0"/>
                  <a:cs typeface="Rubik Light" panose="0000040000000000000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l-GR" sz="1600" i="1" dirty="0">
                              <a:cs typeface="Rubik Light" panose="00000400000000000000"/>
                            </a:rPr>
                            <m:t>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IN" sz="1600" dirty="0">
                  <a:cs typeface="Rubik Light" panose="00000400000000000000"/>
                </a:endParaRPr>
              </a:p>
              <a:p>
                <a:pPr marL="0" indent="0" algn="just">
                  <a:buNone/>
                </a:pPr>
                <a:endParaRPr lang="en-IN" sz="1600" dirty="0">
                  <a:cs typeface="Rubik Light" panose="0000040000000000000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Rubik Light" panose="00000400000000000000"/>
                  </a:rPr>
                  <a:t>To specify the standard deviation</a:t>
                </a:r>
                <a:r>
                  <a:rPr lang="el-G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Rubik Light" panose="0000040000000000000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Rubik Light" panose="00000400000000000000"/>
                      </a:rPr>
                      <m:t>σ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Rubik Light" panose="00000400000000000000"/>
                  </a:rPr>
                  <a:t> and mean, </a:t>
                </a:r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Rubik Light" panose="00000400000000000000"/>
                  </a:rPr>
                  <a:t>c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Rubik Light" panose="00000400000000000000"/>
                  </a:rPr>
                  <a:t>, for the Gaussian function. Membership values are computed for each input value in x.</a:t>
                </a:r>
                <a:endParaRPr lang="en-I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Rubik Light" panose="00000400000000000000"/>
                </a:endParaRPr>
              </a:p>
              <a:p>
                <a:endParaRPr lang="en-IN" sz="16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72366"/>
                <a:ext cx="3429000" cy="3279725"/>
              </a:xfrm>
              <a:blipFill rotWithShape="1">
                <a:blip r:embed="rId3"/>
                <a:stretch>
                  <a:fillRect l="-1068" r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Google Shape;27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9" name="Content Placeholder 11">
            <a:extLst>
              <a:ext uri="{FF2B5EF4-FFF2-40B4-BE49-F238E27FC236}">
                <a16:creationId xmlns="" xmlns:a16="http://schemas.microsoft.com/office/drawing/2014/main" id="{6FE6240B-6610-4B06-B303-1C8FD2A6A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1962150"/>
            <a:ext cx="3556000" cy="2667000"/>
          </a:xfrm>
        </p:spPr>
      </p:pic>
      <p:pic>
        <p:nvPicPr>
          <p:cNvPr id="70" name="Content Placeholder 11">
            <a:extLst>
              <a:ext uri="{FF2B5EF4-FFF2-40B4-BE49-F238E27FC236}">
                <a16:creationId xmlns="" xmlns:a16="http://schemas.microsoft.com/office/drawing/2014/main" id="{6FE6240B-6610-4B06-B303-1C8FD2A6A5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25" r="5888"/>
          <a:stretch/>
        </p:blipFill>
        <p:spPr>
          <a:xfrm>
            <a:off x="4194462" y="1769917"/>
            <a:ext cx="3117274" cy="2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09600" y="819150"/>
            <a:ext cx="6400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rgbClr val="3F51B5"/>
                </a:solidFill>
                <a:latin typeface="Karla" charset="0"/>
              </a:rPr>
              <a:t>TRIANGULAR </a:t>
            </a:r>
            <a:r>
              <a:rPr lang="en" sz="2600" dirty="0" smtClean="0">
                <a:latin typeface="Karla" charset="0"/>
              </a:rPr>
              <a:t>MEMBERSHIP FUNCTION</a:t>
            </a:r>
            <a:endParaRPr sz="2600" dirty="0">
              <a:latin typeface="Karl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81150"/>
            <a:ext cx="2819350" cy="914400"/>
          </a:xfrm>
        </p:spPr>
        <p:txBody>
          <a:bodyPr/>
          <a:lstStyle/>
          <a:p>
            <a:r>
              <a:rPr lang="en-US" sz="1600" dirty="0">
                <a:cs typeface="Rubik Light" panose="00000400000000000000"/>
              </a:rPr>
              <a:t>Equation of triangular membership function:</a:t>
            </a:r>
          </a:p>
          <a:p>
            <a:endParaRPr lang="en-IN" sz="1600" dirty="0"/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5" name="Content Placeholder 4">
            <a:extLst>
              <a:ext uri="{FF2B5EF4-FFF2-40B4-BE49-F238E27FC236}">
                <a16:creationId xmlns="" xmlns:a16="http://schemas.microsoft.com/office/drawing/2014/main" id="{CA619C25-FE2A-4BCF-849A-C6B7BA3D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4150"/>
            <a:ext cx="30619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Content Placeholder 8">
            <a:extLst>
              <a:ext uri="{FF2B5EF4-FFF2-40B4-BE49-F238E27FC236}">
                <a16:creationId xmlns="" xmlns:a16="http://schemas.microsoft.com/office/drawing/2014/main" id="{1BF2E231-E9F0-4A85-9D1D-610B0F2EF8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58" t="2713" r="5340"/>
          <a:stretch/>
        </p:blipFill>
        <p:spPr>
          <a:xfrm>
            <a:off x="4412673" y="2269935"/>
            <a:ext cx="2859365" cy="266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457200" y="742950"/>
            <a:ext cx="6400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rgbClr val="03A9F4"/>
                </a:solidFill>
                <a:latin typeface="Karla" charset="0"/>
              </a:rPr>
              <a:t>DEVELOPING FUZZY CONTROL SYSTEM</a:t>
            </a:r>
            <a:endParaRPr sz="2600" dirty="0">
              <a:solidFill>
                <a:srgbClr val="03A9F4"/>
              </a:solidFill>
              <a:latin typeface="Karla" charset="0"/>
            </a:endParaRPr>
          </a:p>
        </p:txBody>
      </p:sp>
      <p:sp>
        <p:nvSpPr>
          <p:cNvPr id="316" name="Google Shape;316;p29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67818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In Python, library for fuzzy systems is available i.e. </a:t>
            </a:r>
            <a:r>
              <a:rPr lang="en-IN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scikit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-fuzzy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imported as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 </a:t>
            </a:r>
            <a:r>
              <a:rPr lang="en-IN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skfuzzy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.</a:t>
            </a:r>
          </a:p>
          <a:p>
            <a:pPr algn="just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Following are the steps for developing FCS:-</a:t>
            </a:r>
          </a:p>
          <a:p>
            <a:pPr marL="800100" lvl="1" indent="-342900" algn="just">
              <a:buSzPct val="95000"/>
              <a:buFont typeface="+mj-lt"/>
              <a:buAutoNum type="arabicPeriod"/>
            </a:pP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Several number of rules are defined in knowledge base to develop the FCS.</a:t>
            </a:r>
          </a:p>
          <a:p>
            <a:pPr marL="800100" lvl="1" indent="-342900" algn="just">
              <a:buSzPct val="95000"/>
              <a:buFont typeface="+mj-lt"/>
              <a:buAutoNum type="arabicPeriod"/>
            </a:pP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All the rules defined in the knowledge base are used to train the Control System.</a:t>
            </a:r>
          </a:p>
          <a:p>
            <a:pPr marL="800100" lvl="1" indent="-342900" algn="just">
              <a:buSzPct val="95000"/>
              <a:buFont typeface="+mj-lt"/>
              <a:buAutoNum type="arabicPeriod"/>
            </a:pP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Then the trained system is passed to Control System Simulation which is used to calculate the results from a Control System.</a:t>
            </a:r>
          </a:p>
          <a:p>
            <a:pPr marL="800100" lvl="1" indent="-342900" algn="just">
              <a:buSzPct val="95000"/>
              <a:buFont typeface="+mj-lt"/>
              <a:buAutoNum type="arabicPeriod"/>
            </a:pP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The next step is to provide the inputs (antecedents) and pass it to their appropriate developed control systems.</a:t>
            </a:r>
          </a:p>
          <a:p>
            <a:pPr marL="800100" lvl="1" indent="-342900" algn="just">
              <a:buSzPct val="95000"/>
              <a:buFont typeface="+mj-lt"/>
              <a:buAutoNum type="arabicPeriod"/>
            </a:pP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Finally the </a:t>
            </a:r>
            <a:r>
              <a:rPr lang="en-I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fuzzy output 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is provided by the system which is </a:t>
            </a:r>
            <a:r>
              <a:rPr lang="en-I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brake pressure.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8" name="Google Shape;624;p41"/>
          <p:cNvGrpSpPr/>
          <p:nvPr/>
        </p:nvGrpSpPr>
        <p:grpSpPr>
          <a:xfrm>
            <a:off x="600359" y="381975"/>
            <a:ext cx="435022" cy="323445"/>
            <a:chOff x="5247525" y="3007275"/>
            <a:chExt cx="517575" cy="384825"/>
          </a:xfrm>
        </p:grpSpPr>
        <p:sp>
          <p:nvSpPr>
            <p:cNvPr id="9" name="Google Shape;625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Google Shape;626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/>
          <p:nvPr/>
        </p:nvSpPr>
        <p:spPr>
          <a:xfrm>
            <a:off x="2971800" y="514350"/>
            <a:ext cx="5638800" cy="43434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/>
          </p:nvPr>
        </p:nvSpPr>
        <p:spPr>
          <a:xfrm>
            <a:off x="533400" y="112395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600" dirty="0">
                <a:latin typeface="Karla" charset="0"/>
              </a:rPr>
              <a:t>PROJECT </a:t>
            </a:r>
            <a:r>
              <a:rPr lang="en" sz="2600" dirty="0" smtClean="0">
                <a:solidFill>
                  <a:srgbClr val="FF9800"/>
                </a:solidFill>
                <a:latin typeface="Karla" charset="0"/>
              </a:rPr>
              <a:t>GUI</a:t>
            </a:r>
            <a:endParaRPr sz="2600" dirty="0">
              <a:latin typeface="Karla" charset="0"/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533400" y="21907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U</a:t>
            </a:r>
            <a:r>
              <a:rPr lang="en" dirty="0" smtClean="0"/>
              <a:t>ser have to enter vehicle speed and distance from object .</a:t>
            </a:r>
            <a:endParaRPr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81721" y="737823"/>
            <a:ext cx="460581" cy="436282"/>
            <a:chOff x="2583100" y="2973775"/>
            <a:chExt cx="461550" cy="437200"/>
          </a:xfrm>
        </p:grpSpPr>
        <p:sp>
          <p:nvSpPr>
            <p:cNvPr id="417" name="Google Shape;41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Mini Project\SS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30" t="2034" r="8751" b="5482"/>
          <a:stretch/>
        </p:blipFill>
        <p:spPr bwMode="auto">
          <a:xfrm>
            <a:off x="3200400" y="742950"/>
            <a:ext cx="5181600" cy="32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/>
          <p:nvPr/>
        </p:nvSpPr>
        <p:spPr>
          <a:xfrm>
            <a:off x="2971800" y="590550"/>
            <a:ext cx="5638800" cy="43434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/>
          </p:nvPr>
        </p:nvSpPr>
        <p:spPr>
          <a:xfrm>
            <a:off x="533400" y="112395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600" dirty="0" smtClean="0">
                <a:solidFill>
                  <a:schemeClr val="accent3"/>
                </a:solidFill>
                <a:latin typeface="Karla" charset="0"/>
              </a:rPr>
              <a:t>RESULT</a:t>
            </a:r>
            <a:endParaRPr sz="2600" dirty="0">
              <a:solidFill>
                <a:schemeClr val="accent3"/>
              </a:solidFill>
              <a:latin typeface="Karla" charset="0"/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533400" y="21907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U</a:t>
            </a:r>
            <a:r>
              <a:rPr lang="en" dirty="0" smtClean="0"/>
              <a:t>ser will get brake pressure to be applied.</a:t>
            </a:r>
            <a:endParaRPr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81721" y="737823"/>
            <a:ext cx="460581" cy="436282"/>
            <a:chOff x="2583100" y="2973775"/>
            <a:chExt cx="461550" cy="437200"/>
          </a:xfrm>
        </p:grpSpPr>
        <p:sp>
          <p:nvSpPr>
            <p:cNvPr id="417" name="Google Shape;41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E:\Mini Project\SS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36" t="4928" r="9756" b="3907"/>
          <a:stretch/>
        </p:blipFill>
        <p:spPr bwMode="auto">
          <a:xfrm>
            <a:off x="3200400" y="819150"/>
            <a:ext cx="5181600" cy="32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56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4336"/>
                </a:solidFill>
                <a:latin typeface="Karla" charset="0"/>
              </a:rPr>
              <a:t>REFERENCES</a:t>
            </a:r>
            <a:endParaRPr dirty="0">
              <a:solidFill>
                <a:srgbClr val="F44336"/>
              </a:solidFill>
              <a:latin typeface="Karla" charset="0"/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24835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https://www.tutorialspoint.com/fuzzy_logic/fuzzy_logic_introduction.htm</a:t>
            </a:r>
          </a:p>
          <a:p>
            <a:r>
              <a:rPr lang="en-US" sz="1400" dirty="0"/>
              <a:t>https://searchenterpriseai.techtarget.com/definition/fuzzy-logic</a:t>
            </a:r>
          </a:p>
          <a:p>
            <a:r>
              <a:rPr lang="en-US" sz="1400" dirty="0"/>
              <a:t>https://www.geeksforgeeks.org/fuzzy-logic-introduction</a:t>
            </a:r>
          </a:p>
        </p:txBody>
      </p: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152400" y="1504950"/>
            <a:ext cx="45307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5722"/>
                </a:solidFill>
                <a:latin typeface="Karla" charset="0"/>
              </a:rPr>
              <a:t>THANK YOU!</a:t>
            </a:r>
            <a:endParaRPr sz="3600" dirty="0">
              <a:solidFill>
                <a:srgbClr val="FF5722"/>
              </a:solidFill>
              <a:latin typeface="Karla" charset="0"/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subTitle" idx="4294967295"/>
          </p:nvPr>
        </p:nvSpPr>
        <p:spPr>
          <a:xfrm>
            <a:off x="228600" y="2343150"/>
            <a:ext cx="45307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dirty="0"/>
              <a:t>Any questions?</a:t>
            </a:r>
            <a:endParaRPr sz="3400"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4294967295"/>
          </p:nvPr>
        </p:nvSpPr>
        <p:spPr>
          <a:xfrm>
            <a:off x="228600" y="3867150"/>
            <a:ext cx="6575425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You can </a:t>
            </a:r>
            <a:r>
              <a:rPr lang="en" sz="1600" dirty="0" smtClean="0"/>
              <a:t>contact us </a:t>
            </a:r>
            <a:r>
              <a:rPr lang="en" sz="1600" dirty="0"/>
              <a:t>at </a:t>
            </a:r>
            <a:r>
              <a:rPr lang="en" sz="1600" dirty="0" smtClean="0"/>
              <a:t> vinit.korade@gmail.com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	 </a:t>
            </a:r>
            <a:r>
              <a:rPr lang="en" sz="1600" dirty="0" smtClean="0"/>
              <a:t>                        kpagar20.kp@gmail.com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	 </a:t>
            </a:r>
            <a:r>
              <a:rPr lang="en" sz="1600" dirty="0" smtClean="0"/>
              <a:t>                        pratikkarad.karad27@gmail.com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607750" y="514350"/>
            <a:ext cx="4801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CDDC39"/>
                </a:solidFill>
                <a:latin typeface="Karla" charset="0"/>
              </a:rPr>
              <a:t>CONTENTS</a:t>
            </a:r>
            <a:endParaRPr sz="3200" dirty="0">
              <a:solidFill>
                <a:srgbClr val="CDDC39"/>
              </a:solidFill>
              <a:latin typeface="Karla" charset="0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85800" y="1302250"/>
            <a:ext cx="4645400" cy="3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What is </a:t>
            </a:r>
            <a:r>
              <a:rPr lang="en-US" sz="1850" dirty="0" smtClean="0">
                <a:solidFill>
                  <a:srgbClr val="D0DE46"/>
                </a:solidFill>
                <a:latin typeface="Karla"/>
                <a:ea typeface="Karla"/>
                <a:cs typeface="Karla"/>
                <a:sym typeface="Karla"/>
              </a:rPr>
              <a:t>Fuzzy Logic</a:t>
            </a: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Fuzzy Interface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Fuzzy Control System for </a:t>
            </a:r>
            <a:r>
              <a:rPr lang="en-US" sz="1850" dirty="0" smtClean="0">
                <a:solidFill>
                  <a:srgbClr val="CDDC39"/>
                </a:solidFill>
                <a:latin typeface="Karla"/>
                <a:ea typeface="Karla"/>
                <a:cs typeface="Karla"/>
                <a:sym typeface="Karla"/>
              </a:rPr>
              <a:t>Brake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Developing </a:t>
            </a:r>
            <a:r>
              <a:rPr lang="en-US" sz="1850" dirty="0" smtClean="0">
                <a:solidFill>
                  <a:srgbClr val="CDDC39"/>
                </a:solidFill>
                <a:latin typeface="Karla"/>
                <a:ea typeface="Karla"/>
                <a:cs typeface="Karla"/>
                <a:sym typeface="Karla"/>
              </a:rPr>
              <a:t>Fuzzy Control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Results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Conclusion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5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Reference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381000" y="361950"/>
            <a:ext cx="4530725" cy="855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E2CC00"/>
                </a:solidFill>
                <a:latin typeface="Karla" charset="0"/>
              </a:rPr>
              <a:t>INTRODUCTION</a:t>
            </a:r>
            <a:endParaRPr sz="3200" dirty="0">
              <a:solidFill>
                <a:srgbClr val="E2CC00"/>
              </a:solidFill>
              <a:latin typeface="Karla" charset="0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76200" y="1352550"/>
            <a:ext cx="73914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</a:rPr>
              <a:t>Fuzzy logic is an approach to computing based on “degrees of truth”.</a:t>
            </a:r>
            <a:endParaRPr lang="en-IN" sz="1400" dirty="0" smtClean="0">
              <a:latin typeface="Karla" charset="0"/>
              <a:cs typeface="Rubik Light" panose="00000400000000000000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Fuzzy logic is the powerful mathematical tool that can deal with imprecise, incomplete and uncertain information present in complex real world problems.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Fuzzy systems deals with incomplete or vague information.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A Fuzzy Controller System (FCS) is developed for automatic Brake  controlling.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Inputs to the FCS are speed and distance between vehicle &amp; object.</a:t>
            </a:r>
          </a:p>
          <a:p>
            <a:pPr algn="just">
              <a:lnSpc>
                <a:spcPct val="150000"/>
              </a:lnSpc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The consequences provided by system are Brake Pressure.</a:t>
            </a:r>
            <a:endParaRPr lang="en-IN" sz="1400" dirty="0">
              <a:latin typeface="Karla" charset="0"/>
              <a:cs typeface="Rubik Light" panose="00000400000000000000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23102" y="1504950"/>
            <a:ext cx="6858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1" dirty="0" smtClean="0">
                <a:latin typeface="Karla" charset="0"/>
                <a:cs typeface="Rubik Light" panose="00000400000000000000" pitchFamily="2" charset="-79"/>
              </a:rPr>
              <a:t>Fuzzy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	</a:t>
            </a:r>
            <a:r>
              <a:rPr lang="en-US" sz="1400" dirty="0" smtClean="0">
                <a:latin typeface="Karla" charset="0"/>
                <a:cs typeface="Rubik Light" panose="00000400000000000000" pitchFamily="2" charset="-79"/>
              </a:rPr>
              <a:t>Fuzzy – “not clear, distinct, or precise; </a:t>
            </a: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blurred”</a:t>
            </a:r>
          </a:p>
          <a:p>
            <a:pPr algn="just">
              <a:lnSpc>
                <a:spcPct val="150000"/>
              </a:lnSpc>
            </a:pPr>
            <a:r>
              <a:rPr lang="en-IN" sz="1400" b="1" dirty="0" smtClean="0">
                <a:latin typeface="Karla" charset="0"/>
                <a:cs typeface="Rubik Light" panose="00000400000000000000" pitchFamily="2" charset="-79"/>
              </a:rPr>
              <a:t>Fuzzy logic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Karla" charset="0"/>
                <a:cs typeface="Rubik Light" panose="00000400000000000000" pitchFamily="2" charset="-79"/>
              </a:rPr>
              <a:t>A form of knowledge representation suitable for notions that cannot be 	defined precisely, but which depend upon their </a:t>
            </a: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contexts.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Karla" charset="0"/>
                <a:cs typeface="Rubik Light" panose="00000400000000000000" pitchFamily="2" charset="-79"/>
              </a:rPr>
              <a:t>A way to represent variation or </a:t>
            </a: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imprecision in logic.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Karla" charset="0"/>
                <a:cs typeface="Rubik Light" panose="00000400000000000000" pitchFamily="2" charset="-79"/>
              </a:rPr>
              <a:t>A way to make use of natural language</a:t>
            </a: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in logic.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Karla" charset="0"/>
                <a:cs typeface="Rubik Light" panose="00000400000000000000" pitchFamily="2" charset="-79"/>
              </a:rPr>
              <a:t>Approximate reasoning.</a:t>
            </a:r>
            <a:endParaRPr lang="en-IN" sz="1400" dirty="0">
              <a:latin typeface="Karla" charset="0"/>
              <a:cs typeface="Rubik Light" panose="00000400000000000000" pitchFamily="2" charset="-79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  <p:sp>
        <p:nvSpPr>
          <p:cNvPr id="4" name="Google Shape;98;p16"/>
          <p:cNvSpPr txBox="1">
            <a:spLocks/>
          </p:cNvSpPr>
          <p:nvPr/>
        </p:nvSpPr>
        <p:spPr>
          <a:xfrm>
            <a:off x="451677" y="461089"/>
            <a:ext cx="5334000" cy="7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999999"/>
              </a:buClr>
              <a:buSzPts val="2400"/>
            </a:pPr>
            <a:r>
              <a:rPr lang="en" sz="32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Montserrat"/>
              </a:rPr>
              <a:t>WHAT IS </a:t>
            </a:r>
            <a:r>
              <a:rPr lang="en" sz="3200" b="1" noProof="0" dirty="0" smtClean="0">
                <a:solidFill>
                  <a:srgbClr val="FF9800"/>
                </a:solidFill>
                <a:latin typeface="Karla" charset="0"/>
                <a:ea typeface="Montserrat"/>
              </a:rPr>
              <a:t>FUZZY LOGIC?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EB3B"/>
              </a:solidFill>
              <a:effectLst/>
              <a:uLnTx/>
              <a:uFillTx/>
              <a:latin typeface="Karla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oogle Shape;872;p41"/>
          <p:cNvGrpSpPr/>
          <p:nvPr/>
        </p:nvGrpSpPr>
        <p:grpSpPr>
          <a:xfrm>
            <a:off x="5559467" y="667114"/>
            <a:ext cx="452420" cy="433992"/>
            <a:chOff x="5233525" y="4954450"/>
            <a:chExt cx="538275" cy="516350"/>
          </a:xfrm>
        </p:grpSpPr>
        <p:sp>
          <p:nvSpPr>
            <p:cNvPr id="6" name="Google Shape;873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6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7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8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9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0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1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2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3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55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000" dirty="0" smtClean="0">
                <a:solidFill>
                  <a:srgbClr val="FF5722"/>
                </a:solidFill>
                <a:latin typeface="Karla" charset="0"/>
              </a:rPr>
              <a:t>CRISP OUTPUT  </a:t>
            </a:r>
            <a:r>
              <a:rPr lang="en" sz="3000" dirty="0" smtClean="0">
                <a:latin typeface="Karla" charset="0"/>
              </a:rPr>
              <a:t>VS.  </a:t>
            </a:r>
            <a:r>
              <a:rPr lang="en" sz="3000" dirty="0" smtClean="0">
                <a:solidFill>
                  <a:srgbClr val="FF5722"/>
                </a:solidFill>
                <a:latin typeface="Karla" charset="0"/>
              </a:rPr>
              <a:t>FUZZY OUTPUT </a:t>
            </a:r>
            <a:endParaRPr sz="3000" dirty="0">
              <a:latin typeface="Karla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2" name="Content Placeholder 7">
            <a:extLst>
              <a:ext uri="{FF2B5EF4-FFF2-40B4-BE49-F238E27FC236}">
                <a16:creationId xmlns="" xmlns:a16="http://schemas.microsoft.com/office/drawing/2014/main" id="{49836BF1-F9BB-4035-81BC-03D887C41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114550"/>
            <a:ext cx="31242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0" y="4400550"/>
            <a:ext cx="2971800" cy="609600"/>
          </a:xfrm>
        </p:spPr>
        <p:txBody>
          <a:bodyPr/>
          <a:lstStyle/>
          <a:p>
            <a:r>
              <a:rPr lang="en-US" sz="1600" dirty="0" smtClean="0"/>
              <a:t>Fig. Crisp Output</a:t>
            </a:r>
            <a:endParaRPr lang="en-US" sz="1600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="" xmlns:a16="http://schemas.microsoft.com/office/drawing/2014/main" id="{30096506-35E1-4427-AA7E-C83A5B836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276350"/>
            <a:ext cx="2352842" cy="3048000"/>
          </a:xfrm>
          <a:prstGeom prst="rect">
            <a:avLst/>
          </a:prstGeom>
        </p:spPr>
      </p:pic>
      <p:sp>
        <p:nvSpPr>
          <p:cNvPr id="15" name="Text Placeholder 12"/>
          <p:cNvSpPr txBox="1">
            <a:spLocks/>
          </p:cNvSpPr>
          <p:nvPr/>
        </p:nvSpPr>
        <p:spPr>
          <a:xfrm>
            <a:off x="4724400" y="4400550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Fig. Fuzzy Output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" name="Google Shape;662;p41"/>
          <p:cNvGrpSpPr/>
          <p:nvPr/>
        </p:nvGrpSpPr>
        <p:grpSpPr>
          <a:xfrm>
            <a:off x="556924" y="387607"/>
            <a:ext cx="369526" cy="268183"/>
            <a:chOff x="3932350" y="3714775"/>
            <a:chExt cx="439650" cy="319075"/>
          </a:xfrm>
        </p:grpSpPr>
        <p:sp>
          <p:nvSpPr>
            <p:cNvPr id="9" name="Google Shape;663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5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6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7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304800" y="514350"/>
            <a:ext cx="6629400" cy="703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Karla" charset="0"/>
              </a:rPr>
              <a:t>FUZZY </a:t>
            </a:r>
            <a:r>
              <a:rPr lang="en" sz="3200" dirty="0" smtClean="0">
                <a:solidFill>
                  <a:srgbClr val="F44336"/>
                </a:solidFill>
                <a:latin typeface="Karla" charset="0"/>
              </a:rPr>
              <a:t>INFERENCE SYSTEM</a:t>
            </a:r>
            <a:endParaRPr sz="3200" dirty="0">
              <a:solidFill>
                <a:srgbClr val="F44336"/>
              </a:solidFill>
              <a:latin typeface="Karla" charset="0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228600" y="1466850"/>
            <a:ext cx="34290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Karla" charset="0"/>
                <a:ea typeface="Adobe Fan Heiti Std B" panose="020B0700000000000000" pitchFamily="34" charset="-128"/>
                <a:cs typeface="Rubik Light" panose="00000400000000000000"/>
              </a:rPr>
              <a:t>Fuzzy inference system is the key unit of a fuzzy logic system.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Karla" charset="0"/>
                <a:cs typeface="Rubik Light" panose="00000400000000000000"/>
              </a:rPr>
              <a:t>Fuzzy inference</a:t>
            </a:r>
            <a:r>
              <a:rPr lang="tr-TR" sz="1600" dirty="0" smtClean="0">
                <a:latin typeface="Karla" charset="0"/>
                <a:cs typeface="Rubik Light" panose="00000400000000000000"/>
              </a:rPr>
              <a:t> (reasoning)</a:t>
            </a:r>
            <a:r>
              <a:rPr lang="en-US" sz="1600" dirty="0" smtClean="0">
                <a:latin typeface="Karla" charset="0"/>
                <a:cs typeface="Rubik Light" panose="00000400000000000000"/>
              </a:rPr>
              <a:t> is the actual process of mapping from a given input to an</a:t>
            </a:r>
            <a:r>
              <a:rPr lang="tr-TR" sz="1600" dirty="0" smtClean="0">
                <a:latin typeface="Karla" charset="0"/>
                <a:cs typeface="Rubik Light" panose="00000400000000000000"/>
              </a:rPr>
              <a:t> </a:t>
            </a:r>
            <a:r>
              <a:rPr lang="en-US" sz="1600" dirty="0" smtClean="0">
                <a:latin typeface="Karla" charset="0"/>
                <a:cs typeface="Rubik Light" panose="00000400000000000000"/>
              </a:rPr>
              <a:t>output using fuzzy logic. </a:t>
            </a:r>
            <a:endParaRPr lang="tr-TR" sz="1600" dirty="0">
              <a:latin typeface="Karla" charset="0"/>
              <a:cs typeface="Rubik Light" panose="00000400000000000000"/>
            </a:endParaRPr>
          </a:p>
        </p:txBody>
      </p:sp>
      <p:pic>
        <p:nvPicPr>
          <p:cNvPr id="14" name="Content Placeholder 7">
            <a:extLst>
              <a:ext uri="{FF2B5EF4-FFF2-40B4-BE49-F238E27FC236}">
                <a16:creationId xmlns="" xmlns:a16="http://schemas.microsoft.com/office/drawing/2014/main" id="{4C04F07A-06A5-45B6-B9E6-F84AB94F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028950"/>
            <a:ext cx="3810000" cy="183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58646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Karla" charset="0"/>
              </a:rPr>
              <a:t>FUZZY </a:t>
            </a:r>
            <a:r>
              <a:rPr lang="en" sz="3200" dirty="0" smtClean="0">
                <a:solidFill>
                  <a:srgbClr val="E91E63"/>
                </a:solidFill>
                <a:latin typeface="Karla" charset="0"/>
              </a:rPr>
              <a:t>INFERENCE SYSTEM</a:t>
            </a:r>
            <a:endParaRPr sz="3200" dirty="0">
              <a:latin typeface="Karla" charset="0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6858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Fuzzifier</a:t>
            </a:r>
          </a:p>
          <a:p>
            <a:pPr marL="0" indent="0" algn="just">
              <a:buNone/>
            </a:pP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           Converts the crisp input to a linguistic variable using the</a:t>
            </a:r>
          </a:p>
          <a:p>
            <a:pPr marL="0" indent="0" algn="just">
              <a:buNone/>
            </a:pP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           Membership functions stored in the fuzzy knowledge base.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Fuzzy Knowledge Base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The rule base and the database are jointly referred to as the knowledge base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A rule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base containing a number of fuzzy IF–THEN rules.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a database which defines the membership functions of the fuzzy sets used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 in the fuzzy rules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60170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Karla" charset="0"/>
              </a:rPr>
              <a:t>FUZZY </a:t>
            </a:r>
            <a:r>
              <a:rPr lang="en" sz="3000" dirty="0" smtClean="0">
                <a:solidFill>
                  <a:srgbClr val="9C27B0"/>
                </a:solidFill>
                <a:latin typeface="Karla" charset="0"/>
              </a:rPr>
              <a:t>INFERENCE SYSTEM</a:t>
            </a:r>
            <a:endParaRPr sz="3000" dirty="0">
              <a:solidFill>
                <a:srgbClr val="9C27B0"/>
              </a:solidFill>
              <a:latin typeface="Karla" charset="0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600974"/>
            <a:ext cx="6398000" cy="3028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Inference Engine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Using If-Then type fuzzy rules converts the fuzzy input to the fuzzy output.</a:t>
            </a:r>
            <a:endParaRPr lang="en-IN" b="1" dirty="0" smtClean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I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Defuzzifier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cs typeface="Rubik Light" panose="00000400000000000000" pitchFamily="2" charset="-79"/>
              </a:rPr>
              <a:t>Converts the fuzzy output of the inference engine to crisp using membership functions analogous to the ones used by the fuzzifier.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cs typeface="Rubik Light" panose="00000400000000000000" pitchFamily="2" charset="-79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533400" y="81915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607D8B"/>
                </a:solidFill>
                <a:latin typeface="Karla" charset="0"/>
              </a:rPr>
              <a:t>PROBLEM </a:t>
            </a:r>
            <a:r>
              <a:rPr lang="en" sz="3200" dirty="0" smtClean="0">
                <a:latin typeface="Karla" charset="0"/>
              </a:rPr>
              <a:t>STATEMENT</a:t>
            </a:r>
            <a:endParaRPr sz="3200" dirty="0">
              <a:latin typeface="Karla" charset="0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7818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Karla" charset="0"/>
                <a:cs typeface="Rubik Light" panose="00000400000000000000" pitchFamily="2" charset="-79"/>
              </a:rPr>
              <a:t>To develop a Fuzzy Control System for Self-Controlling Brake system which adjusts the brake pressure for the vehicle dependent on the vehicle speed and distance between object and the vehicle.</a:t>
            </a:r>
            <a:endParaRPr lang="en-IN" sz="1800" dirty="0">
              <a:latin typeface="Karla" charset="0"/>
              <a:cs typeface="Rubik Light" panose="00000400000000000000" pitchFamily="2" charset="-79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721</Words>
  <Application>Microsoft Office PowerPoint</Application>
  <PresentationFormat>On-screen Show (16:9)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Montserrat</vt:lpstr>
      <vt:lpstr>Karla</vt:lpstr>
      <vt:lpstr>Wingdings</vt:lpstr>
      <vt:lpstr>Rubik Light</vt:lpstr>
      <vt:lpstr>Adobe Fan Heiti Std B</vt:lpstr>
      <vt:lpstr>Kalinga</vt:lpstr>
      <vt:lpstr>Arviragus template</vt:lpstr>
      <vt:lpstr>FUZZY CONTROL SYSTEM FOR BRAKE SYSTEM</vt:lpstr>
      <vt:lpstr>CONTENTS</vt:lpstr>
      <vt:lpstr>INTRODUCTION</vt:lpstr>
      <vt:lpstr>Slide 4</vt:lpstr>
      <vt:lpstr>CRISP OUTPUT  VS.  FUZZY OUTPUT </vt:lpstr>
      <vt:lpstr>FUZZY INFERENCE SYSTEM</vt:lpstr>
      <vt:lpstr>FUZZY INFERENCE SYSTEM</vt:lpstr>
      <vt:lpstr>FUZZY INFERENCE SYSTEM</vt:lpstr>
      <vt:lpstr>PROBLEM STATEMENT</vt:lpstr>
      <vt:lpstr>FUZZY CONTROL SYSTEM FOR BRAKE SYSTEM</vt:lpstr>
      <vt:lpstr>SYSTEM ARCHITECTURE</vt:lpstr>
      <vt:lpstr>GAUSSIAN MEMBERSHIP FUNCTION</vt:lpstr>
      <vt:lpstr>TRIANGULAR MEMBERSHIP FUNCTION</vt:lpstr>
      <vt:lpstr>DEVELOPING FUZZY CONTROL SYSTEM</vt:lpstr>
      <vt:lpstr>PROJECT GUI</vt:lpstr>
      <vt:lpstr>RESULT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114</cp:revision>
  <dcterms:modified xsi:type="dcterms:W3CDTF">2019-04-15T11:30:22Z</dcterms:modified>
</cp:coreProperties>
</file>