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Greetings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68d63207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68d6320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Thee key to feature maps are the gate operations it makes. Just like a classical gate, a quantum gate takes some inputs and gives out the output. However, here the gates take qubits as inputs and the final output is quantum data which is then used to build the kernel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46516541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4651654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exist different types of feature maps that could be used. In our code, we utilized the ZZFeatureMap which a second order Pauli-Z evolution circuit. The main point here is that this featuremap allows for entanglement. </a:t>
            </a:r>
            <a:endParaRPr/>
          </a:p>
          <a:p>
            <a:pPr marL="0" lvl="0" indent="0" algn="l" rtl="0">
              <a:spcBef>
                <a:spcPts val="0"/>
              </a:spcBef>
              <a:spcAft>
                <a:spcPts val="0"/>
              </a:spcAft>
              <a:buNone/>
            </a:pPr>
            <a:endParaRPr/>
          </a:p>
          <a:p>
            <a:pPr marL="0" lvl="0" indent="0" algn="l" rtl="0">
              <a:spcBef>
                <a:spcPts val="0"/>
              </a:spcBef>
              <a:spcAft>
                <a:spcPts val="0"/>
              </a:spcAft>
              <a:buNone/>
            </a:pPr>
            <a:r>
              <a:rPr lang="en"/>
              <a:t>As mentioned before, the number of qubits should be equal to the number of features used.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465165419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465165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67e533227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67e5332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67e533227_3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67e533227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67e533227_3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67e533227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67e533227_3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67e533227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SVM is a supervised classification algorithm that is used in machine learning for pattern recognition and data mining.</a:t>
            </a:r>
            <a:endParaRPr/>
          </a:p>
          <a:p>
            <a:pPr marL="0" lvl="0" indent="0" algn="l" rtl="0">
              <a:spcBef>
                <a:spcPts val="0"/>
              </a:spcBef>
              <a:spcAft>
                <a:spcPts val="0"/>
              </a:spcAft>
              <a:buNone/>
            </a:pPr>
            <a:r>
              <a:rPr lang="en"/>
              <a:t>The goal of applying SVMs is to find the best line in two dimensions or the best hyperplane in more than two dimensions in order to help us separate our space into classes. </a:t>
            </a:r>
            <a:endParaRPr/>
          </a:p>
          <a:p>
            <a:pPr marL="0" lvl="0" indent="0" algn="l" rtl="0">
              <a:spcBef>
                <a:spcPts val="0"/>
              </a:spcBef>
              <a:spcAft>
                <a:spcPts val="0"/>
              </a:spcAft>
              <a:buNone/>
            </a:pPr>
            <a:r>
              <a:rPr lang="en"/>
              <a:t>Here we can see an example of two classes: the dog and cat classes separated by a hyperplane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ed75ccf_0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Some key concepts to keep in mind is the hyperplane, margin and support vectors. </a:t>
            </a:r>
            <a:endParaRPr>
              <a:solidFill>
                <a:schemeClr val="dk1"/>
              </a:solidFill>
            </a:endParaRPr>
          </a:p>
          <a:p>
            <a:pPr marL="0" lvl="0" indent="0" algn="l" rtl="0">
              <a:spcBef>
                <a:spcPts val="0"/>
              </a:spcBef>
              <a:spcAft>
                <a:spcPts val="0"/>
              </a:spcAft>
              <a:buNone/>
            </a:pPr>
            <a:r>
              <a:rPr lang="en">
                <a:solidFill>
                  <a:schemeClr val="dk1"/>
                </a:solidFill>
              </a:rPr>
              <a:t>The hyperplane is the line that separates the two classes</a:t>
            </a:r>
            <a:endParaRPr>
              <a:solidFill>
                <a:schemeClr val="dk1"/>
              </a:solidFill>
            </a:endParaRPr>
          </a:p>
          <a:p>
            <a:pPr marL="0" lvl="0" indent="0" algn="l" rtl="0">
              <a:spcBef>
                <a:spcPts val="0"/>
              </a:spcBef>
              <a:spcAft>
                <a:spcPts val="0"/>
              </a:spcAft>
              <a:buNone/>
            </a:pPr>
            <a:r>
              <a:rPr lang="en">
                <a:solidFill>
                  <a:schemeClr val="dk1"/>
                </a:solidFill>
              </a:rPr>
              <a:t>The margin is the maximum distance between data points of both classes </a:t>
            </a:r>
            <a:endParaRPr>
              <a:solidFill>
                <a:schemeClr val="dk1"/>
              </a:solidFill>
            </a:endParaRPr>
          </a:p>
          <a:p>
            <a:pPr marL="0" lvl="0" indent="0" algn="l" rtl="0">
              <a:spcBef>
                <a:spcPts val="0"/>
              </a:spcBef>
              <a:spcAft>
                <a:spcPts val="0"/>
              </a:spcAft>
              <a:buNone/>
            </a:pPr>
            <a:r>
              <a:rPr lang="en">
                <a:solidFill>
                  <a:schemeClr val="dk1"/>
                </a:solidFill>
              </a:rPr>
              <a:t>and supports vectors are vector points that are closer to the hyperplane and influence the position and orientation of the hyperplane</a:t>
            </a:r>
            <a:endParaRPr>
              <a:solidFill>
                <a:schemeClr val="dk1"/>
              </a:solidFill>
            </a:endParaRPr>
          </a:p>
          <a:p>
            <a:pPr marL="0" lvl="0" indent="0" algn="l" rtl="0">
              <a:spcBef>
                <a:spcPts val="0"/>
              </a:spcBef>
              <a:spcAft>
                <a:spcPts val="0"/>
              </a:spcAft>
              <a:buNone/>
            </a:pPr>
            <a:r>
              <a:rPr lang="en">
                <a:solidFill>
                  <a:schemeClr val="dk1"/>
                </a:solidFill>
              </a:rPr>
              <a:t>Here is an linear classification example: in the middle, there is a hyperplane that separates the two classes and on the side of the hyperplane are the support vectors.</a:t>
            </a:r>
            <a:endParaRPr>
              <a:solidFill>
                <a:schemeClr val="dk1"/>
              </a:solidFill>
            </a:endParaRPr>
          </a:p>
          <a:p>
            <a:pPr marL="0" lvl="0" indent="0" algn="l" rtl="0">
              <a:spcBef>
                <a:spcPts val="0"/>
              </a:spcBef>
              <a:spcAft>
                <a:spcPts val="0"/>
              </a:spcAft>
              <a:buNone/>
            </a:pPr>
            <a:r>
              <a:rPr lang="en">
                <a:solidFill>
                  <a:schemeClr val="dk1"/>
                </a:solidFill>
              </a:rPr>
              <a:t>We always try to find a plane with the maximum margin. For example, finding the maximum distance between data points of both classes. This provides some reinforcement for future data to be classified with more confidence.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not all data can be classified with a linear function in its original space. To solve this, we can use the kernel function to get a linear classification from a non-linear classification. </a:t>
            </a:r>
            <a:endParaRPr/>
          </a:p>
          <a:p>
            <a:pPr marL="0" lvl="0" indent="0" algn="l" rtl="0">
              <a:spcBef>
                <a:spcPts val="0"/>
              </a:spcBef>
              <a:spcAft>
                <a:spcPts val="0"/>
              </a:spcAft>
              <a:buNone/>
            </a:pPr>
            <a:r>
              <a:rPr lang="en"/>
              <a:t>This example illustrates a linear and non-linear problems.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f391192_0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SVM uses the kernel function to map non-linear classifications into higher dimensional spaces which are called feature maps. </a:t>
            </a:r>
            <a:endParaRPr/>
          </a:p>
          <a:p>
            <a:pPr marL="0" lvl="0" indent="0" algn="l" rtl="0">
              <a:spcBef>
                <a:spcPts val="0"/>
              </a:spcBef>
              <a:spcAft>
                <a:spcPts val="0"/>
              </a:spcAft>
              <a:buNone/>
            </a:pPr>
            <a:r>
              <a:rPr lang="en"/>
              <a:t>In the left example we can see two non-separable classes in an one dimensional space that is transformed into a 2 dimensional space with separable classes.</a:t>
            </a:r>
            <a:endParaRPr/>
          </a:p>
          <a:p>
            <a:pPr marL="0" lvl="0" indent="0" algn="l" rtl="0">
              <a:spcBef>
                <a:spcPts val="0"/>
              </a:spcBef>
              <a:spcAft>
                <a:spcPts val="0"/>
              </a:spcAft>
              <a:buNone/>
            </a:pPr>
            <a:r>
              <a:rPr lang="en"/>
              <a:t>Similarly, on the right we see a 2-D transformation to a 3D space.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2dd8302f9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2dd8302f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60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Often transforming into a higher dimensional space is computationally expensive</a:t>
            </a:r>
            <a:endParaRPr b="1">
              <a:solidFill>
                <a:schemeClr val="dk1"/>
              </a:solidFill>
              <a:latin typeface="Quicksand"/>
              <a:ea typeface="Quicksand"/>
              <a:cs typeface="Quicksand"/>
              <a:sym typeface="Quicksand"/>
            </a:endParaRPr>
          </a:p>
          <a:p>
            <a:pPr marL="457200" lvl="0" indent="-298450" algn="l" rtl="0">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The kernel function reduces the computational cost by avoiding the direct transformations of data points and calculating the distance of two points in a higher dimension directly </a:t>
            </a:r>
            <a:endParaRPr>
              <a:solidFill>
                <a:schemeClr val="dk1"/>
              </a:solidFill>
              <a:latin typeface="Quicksand"/>
              <a:ea typeface="Quicksand"/>
              <a:cs typeface="Quicksand"/>
              <a:sym typeface="Quicksand"/>
            </a:endParaRPr>
          </a:p>
          <a:p>
            <a:pPr marL="457200" lvl="0" indent="-298450" algn="l" rtl="0">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This is done by taking input vectors in the original space and returning the dot product of the vectors in the feature space</a:t>
            </a:r>
            <a:endParaRPr>
              <a:solidFill>
                <a:schemeClr val="dk1"/>
              </a:solidFill>
              <a:latin typeface="Quicksand"/>
              <a:ea typeface="Quicksand"/>
              <a:cs typeface="Quicksand"/>
              <a:sym typeface="Quicksand"/>
            </a:endParaRPr>
          </a:p>
          <a:p>
            <a:pPr marL="457200" lvl="0" indent="-298450" algn="l" rtl="0">
              <a:spcBef>
                <a:spcPts val="0"/>
              </a:spcBef>
              <a:spcAft>
                <a:spcPts val="0"/>
              </a:spcAft>
              <a:buClr>
                <a:schemeClr val="dk1"/>
              </a:buClr>
              <a:buSzPts val="1100"/>
              <a:buFont typeface="Quicksand"/>
              <a:buChar char="◦"/>
            </a:pPr>
            <a:r>
              <a:rPr lang="en">
                <a:solidFill>
                  <a:schemeClr val="dk1"/>
                </a:solidFill>
                <a:latin typeface="Quicksand"/>
                <a:ea typeface="Quicksand"/>
                <a:cs typeface="Quicksand"/>
                <a:sym typeface="Quicksand"/>
              </a:rPr>
              <a:t>For example, applying the dot product between two vectors so every point is mapped into a higher dimensional space and thus transforming a non-linear space into a linear space</a:t>
            </a:r>
            <a:endParaRPr>
              <a:solidFill>
                <a:schemeClr val="dk1"/>
              </a:solidFill>
              <a:latin typeface="Quicksand"/>
              <a:ea typeface="Quicksand"/>
              <a:cs typeface="Quicksand"/>
              <a:sym typeface="Quicksand"/>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5aa09a16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5aa09a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QSVM uses qubits to calculate the kernel and classify the training data in a Hilbert space. This is a response to the fact that when we have lots of features and data, the task of calculating the distances in a higher dimension are computationally expensive and we can use qubits to improve the performance. For each feature, we represent it with a qubit so one can make a guess with lots of features, how many qubits we will need. Because the current progress is to have quantum computers with at most 50 qubits, we need to use feature reduction methods such as PCA to to reduce the number of features to a feasible number. So for our training phase, we use a quantum kernel.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5aa09a16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5aa09a1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perform quantum classification, we need 3 steps.</a:t>
            </a:r>
            <a:endParaRPr/>
          </a:p>
          <a:p>
            <a:pPr marL="0" lvl="0" indent="0" algn="l" rtl="0">
              <a:spcBef>
                <a:spcPts val="0"/>
              </a:spcBef>
              <a:spcAft>
                <a:spcPts val="0"/>
              </a:spcAft>
              <a:buNone/>
            </a:pPr>
            <a:r>
              <a:rPr lang="en"/>
              <a:t>First step is to convert classical data to quantum data. When we talk about SVM inputs, quantum computers are not able to take the data directly and we need to convert the classical data into quantum data. This is done by taking the data and converting it to Hilbert space which is done by using quantum gates.</a:t>
            </a:r>
            <a:endParaRPr/>
          </a:p>
          <a:p>
            <a:pPr marL="0" lvl="0" indent="0" algn="l" rtl="0">
              <a:spcBef>
                <a:spcPts val="0"/>
              </a:spcBef>
              <a:spcAft>
                <a:spcPts val="0"/>
              </a:spcAft>
              <a:buNone/>
            </a:pPr>
            <a:endParaRPr/>
          </a:p>
          <a:p>
            <a:pPr marL="0" lvl="0" indent="0" algn="l" rtl="0">
              <a:spcBef>
                <a:spcPts val="0"/>
              </a:spcBef>
              <a:spcAft>
                <a:spcPts val="0"/>
              </a:spcAft>
              <a:buNone/>
            </a:pPr>
            <a:r>
              <a:rPr lang="en"/>
              <a:t>Second step is to actually process the data and apply the kernel.</a:t>
            </a:r>
            <a:endParaRPr/>
          </a:p>
          <a:p>
            <a:pPr marL="0" lvl="0" indent="0" algn="l" rtl="0">
              <a:spcBef>
                <a:spcPts val="0"/>
              </a:spcBef>
              <a:spcAft>
                <a:spcPts val="0"/>
              </a:spcAft>
              <a:buNone/>
            </a:pPr>
            <a:endParaRPr/>
          </a:p>
          <a:p>
            <a:pPr marL="0" lvl="0" indent="0" algn="l" rtl="0">
              <a:spcBef>
                <a:spcPts val="0"/>
              </a:spcBef>
              <a:spcAft>
                <a:spcPts val="0"/>
              </a:spcAft>
              <a:buNone/>
            </a:pPr>
            <a:r>
              <a:rPr lang="en"/>
              <a:t>Last step is to apply the measurements on qubits to find out about their value.  </a:t>
            </a:r>
            <a:endParaRPr/>
          </a:p>
          <a:p>
            <a:pPr marL="0" lvl="0" indent="0" algn="l" rtl="0">
              <a:lnSpc>
                <a:spcPct val="115000"/>
              </a:lnSpc>
              <a:spcBef>
                <a:spcPts val="1200"/>
              </a:spcBef>
              <a:spcAft>
                <a:spcPts val="1200"/>
              </a:spcAft>
              <a:buNone/>
            </a:pPr>
            <a:r>
              <a:rPr lang="en"/>
              <a:t>We use QSVM package in Qiskit for our demonstration.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68d632079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68d63207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map in general is a type of transformation from one space to another, for example in classical SVM when we transform the data from 2 dimensions to 3, we are referring to the function transformer as feature map.</a:t>
            </a:r>
            <a:endParaRPr/>
          </a:p>
          <a:p>
            <a:pPr marL="0" lvl="0" indent="0" algn="l" rtl="0">
              <a:spcBef>
                <a:spcPts val="0"/>
              </a:spcBef>
              <a:spcAft>
                <a:spcPts val="0"/>
              </a:spcAft>
              <a:buNone/>
            </a:pPr>
            <a:endParaRPr/>
          </a:p>
          <a:p>
            <a:pPr marL="0" lvl="0" indent="0" algn="l" rtl="0">
              <a:spcBef>
                <a:spcPts val="0"/>
              </a:spcBef>
              <a:spcAft>
                <a:spcPts val="0"/>
              </a:spcAft>
              <a:buNone/>
            </a:pPr>
            <a:r>
              <a:rPr lang="en"/>
              <a:t>Now, quantum feature maps are a type of function that take the classical data and convert it to quantum data. These transformations should be unitary and one to one so we can go back and forth and have one representation of each data point in any of the spaces.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1" name="Google Shape;11;p2"/>
          <p:cNvCxnSpPr>
            <a:stCxn id="12" idx="4"/>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rgbClr val="39C0BA"/>
        </a:solidFill>
        <a:effectLst/>
      </p:bgPr>
    </p:bg>
    <p:spTree>
      <p:nvGrpSpPr>
        <p:cNvPr id="1" name="Shape 63"/>
        <p:cNvGrpSpPr/>
        <p:nvPr/>
      </p:nvGrpSpPr>
      <p:grpSpPr>
        <a:xfrm>
          <a:off x="0" y="0"/>
          <a:ext cx="0" cy="0"/>
          <a:chOff x="0" y="0"/>
          <a:chExt cx="0" cy="0"/>
        </a:xfrm>
      </p:grpSpPr>
      <p:cxnSp>
        <p:nvCxnSpPr>
          <p:cNvPr id="64" name="Google Shape;64;p11"/>
          <p:cNvCxnSpPr/>
          <p:nvPr/>
        </p:nvCxnSpPr>
        <p:spPr>
          <a:xfrm>
            <a:off x="903825"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65" name="Google Shape;65;p11"/>
          <p:cNvSpPr/>
          <p:nvPr/>
        </p:nvSpPr>
        <p:spPr>
          <a:xfrm>
            <a:off x="808650" y="3333900"/>
            <a:ext cx="190200" cy="1902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cxnSp>
        <p:nvCxnSpPr>
          <p:cNvPr id="16" name="Google Shape;16;p3"/>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7" name="Google Shape;17;p3"/>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Clr>
                <a:srgbClr val="39C0BA"/>
              </a:buClr>
              <a:buSzPts val="2800"/>
              <a:buChar char="◦"/>
              <a:defRPr sz="2800" i="1">
                <a:solidFill>
                  <a:srgbClr val="39C0BA"/>
                </a:solidFill>
              </a:defRPr>
            </a:lvl1pPr>
            <a:lvl2pPr marL="914400" lvl="1" indent="-406400" rtl="0">
              <a:spcBef>
                <a:spcPts val="0"/>
              </a:spcBef>
              <a:spcAft>
                <a:spcPts val="0"/>
              </a:spcAft>
              <a:buClr>
                <a:srgbClr val="39C0BA"/>
              </a:buClr>
              <a:buSzPts val="2800"/>
              <a:buChar char="▫"/>
              <a:defRPr sz="2800" i="1">
                <a:solidFill>
                  <a:srgbClr val="39C0BA"/>
                </a:solidFill>
              </a:defRPr>
            </a:lvl2pPr>
            <a:lvl3pPr marL="1371600" lvl="2" indent="-406400" rtl="0">
              <a:spcBef>
                <a:spcPts val="0"/>
              </a:spcBef>
              <a:spcAft>
                <a:spcPts val="0"/>
              </a:spcAft>
              <a:buClr>
                <a:srgbClr val="39C0BA"/>
              </a:buClr>
              <a:buSzPts val="2800"/>
              <a:buChar char="■"/>
              <a:defRPr sz="2800" i="1">
                <a:solidFill>
                  <a:srgbClr val="39C0BA"/>
                </a:solidFill>
              </a:defRPr>
            </a:lvl3pPr>
            <a:lvl4pPr marL="1828800" lvl="3" indent="-406400" rtl="0">
              <a:spcBef>
                <a:spcPts val="0"/>
              </a:spcBef>
              <a:spcAft>
                <a:spcPts val="0"/>
              </a:spcAft>
              <a:buClr>
                <a:srgbClr val="39C0BA"/>
              </a:buClr>
              <a:buSzPts val="2800"/>
              <a:buChar char="●"/>
              <a:defRPr sz="2800" i="1">
                <a:solidFill>
                  <a:srgbClr val="39C0BA"/>
                </a:solidFill>
              </a:defRPr>
            </a:lvl4pPr>
            <a:lvl5pPr marL="2286000" lvl="4" indent="-406400" rtl="0">
              <a:spcBef>
                <a:spcPts val="0"/>
              </a:spcBef>
              <a:spcAft>
                <a:spcPts val="0"/>
              </a:spcAft>
              <a:buClr>
                <a:srgbClr val="39C0BA"/>
              </a:buClr>
              <a:buSzPts val="2800"/>
              <a:buChar char="○"/>
              <a:defRPr sz="2800" i="1">
                <a:solidFill>
                  <a:srgbClr val="39C0BA"/>
                </a:solidFill>
              </a:defRPr>
            </a:lvl5pPr>
            <a:lvl6pPr marL="2743200" lvl="5" indent="-406400" rtl="0">
              <a:spcBef>
                <a:spcPts val="0"/>
              </a:spcBef>
              <a:spcAft>
                <a:spcPts val="0"/>
              </a:spcAft>
              <a:buClr>
                <a:srgbClr val="39C0BA"/>
              </a:buClr>
              <a:buSzPts val="2800"/>
              <a:buChar char="■"/>
              <a:defRPr sz="2800" i="1">
                <a:solidFill>
                  <a:srgbClr val="39C0BA"/>
                </a:solidFill>
              </a:defRPr>
            </a:lvl6pPr>
            <a:lvl7pPr marL="3200400" lvl="6" indent="-406400" rtl="0">
              <a:spcBef>
                <a:spcPts val="0"/>
              </a:spcBef>
              <a:spcAft>
                <a:spcPts val="0"/>
              </a:spcAft>
              <a:buClr>
                <a:srgbClr val="39C0BA"/>
              </a:buClr>
              <a:buSzPts val="2800"/>
              <a:buChar char="●"/>
              <a:defRPr sz="2800" i="1">
                <a:solidFill>
                  <a:srgbClr val="39C0BA"/>
                </a:solidFill>
              </a:defRPr>
            </a:lvl7pPr>
            <a:lvl8pPr marL="3657600" lvl="7" indent="-406400" rtl="0">
              <a:spcBef>
                <a:spcPts val="0"/>
              </a:spcBef>
              <a:spcAft>
                <a:spcPts val="0"/>
              </a:spcAft>
              <a:buClr>
                <a:srgbClr val="39C0BA"/>
              </a:buClr>
              <a:buSzPts val="2800"/>
              <a:buChar char="○"/>
              <a:defRPr sz="2800" i="1">
                <a:solidFill>
                  <a:srgbClr val="39C0BA"/>
                </a:solidFill>
              </a:defRPr>
            </a:lvl8pPr>
            <a:lvl9pPr marL="4114800" lvl="8" indent="-406400">
              <a:spcBef>
                <a:spcPts val="0"/>
              </a:spcBef>
              <a:spcAft>
                <a:spcPts val="0"/>
              </a:spcAft>
              <a:buClr>
                <a:srgbClr val="39C0BA"/>
              </a:buClr>
              <a:buSzPts val="2800"/>
              <a:buChar char="■"/>
              <a:defRPr sz="2800" i="1">
                <a:solidFill>
                  <a:srgbClr val="39C0BA"/>
                </a:solidFill>
              </a:defRPr>
            </a:lvl9pPr>
          </a:lstStyle>
          <a:p>
            <a:endParaRPr/>
          </a:p>
        </p:txBody>
      </p:sp>
      <p:cxnSp>
        <p:nvCxnSpPr>
          <p:cNvPr id="21" name="Google Shape;21;p4"/>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2" name="Google Shape;22;p4"/>
          <p:cNvSpPr/>
          <p:nvPr/>
        </p:nvSpPr>
        <p:spPr>
          <a:xfrm>
            <a:off x="493600" y="3018850"/>
            <a:ext cx="820200" cy="82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p:nvPr/>
        </p:nvSpPr>
        <p:spPr>
          <a:xfrm>
            <a:off x="208000" y="3096172"/>
            <a:ext cx="1306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39C0BA"/>
                </a:solidFill>
                <a:latin typeface="Quicksand"/>
                <a:ea typeface="Quicksand"/>
                <a:cs typeface="Quicksand"/>
                <a:sym typeface="Quicksand"/>
              </a:rPr>
              <a:t>“</a:t>
            </a:r>
            <a:endParaRPr sz="4800" b="1">
              <a:solidFill>
                <a:srgbClr val="39C0BA"/>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cxnSp>
        <p:nvCxnSpPr>
          <p:cNvPr id="26" name="Google Shape;26;p5"/>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7" name="Google Shape;27;p5"/>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30" name="Google Shape;30;p5"/>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31" name="Google Shape;31;p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600200"/>
            <a:ext cx="33069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Google Shape;35;p6"/>
          <p:cNvSpPr txBox="1">
            <a:spLocks noGrp="1"/>
          </p:cNvSpPr>
          <p:nvPr>
            <p:ph type="body" idx="2"/>
          </p:nvPr>
        </p:nvSpPr>
        <p:spPr>
          <a:xfrm>
            <a:off x="4671570" y="1600200"/>
            <a:ext cx="33069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Google Shape;36;p6"/>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Google Shape;37;p6"/>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673975"/>
            <a:ext cx="2403600" cy="4893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3" name="Google Shape;43;p7"/>
          <p:cNvSpPr txBox="1">
            <a:spLocks noGrp="1"/>
          </p:cNvSpPr>
          <p:nvPr>
            <p:ph type="body" idx="2"/>
          </p:nvPr>
        </p:nvSpPr>
        <p:spPr>
          <a:xfrm>
            <a:off x="3692249" y="1673975"/>
            <a:ext cx="2403600" cy="4893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7"/>
          <p:cNvSpPr txBox="1">
            <a:spLocks noGrp="1"/>
          </p:cNvSpPr>
          <p:nvPr>
            <p:ph type="body" idx="3"/>
          </p:nvPr>
        </p:nvSpPr>
        <p:spPr>
          <a:xfrm>
            <a:off x="6219023" y="1673975"/>
            <a:ext cx="2403600" cy="4893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45" name="Google Shape;45;p7"/>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6" name="Google Shape;46;p7"/>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cxnSp>
        <p:nvCxnSpPr>
          <p:cNvPr id="51" name="Google Shape;51;p8"/>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2" name="Google Shape;52;p8"/>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5775090"/>
            <a:ext cx="7521300" cy="5787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cxnSp>
        <p:nvCxnSpPr>
          <p:cNvPr id="56" name="Google Shape;56;p9"/>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7" name="Google Shape;57;p9"/>
          <p:cNvSpPr/>
          <p:nvPr/>
        </p:nvSpPr>
        <p:spPr>
          <a:xfrm>
            <a:off x="808650" y="595285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cxnSp>
        <p:nvCxnSpPr>
          <p:cNvPr id="60" name="Google Shape;60;p10"/>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61" name="Google Shape;61;p10"/>
          <p:cNvSpPr/>
          <p:nvPr/>
        </p:nvSpPr>
        <p:spPr>
          <a:xfrm>
            <a:off x="808650" y="333390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665975"/>
            <a:ext cx="6858000" cy="45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600200"/>
            <a:ext cx="68580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437775"/>
            <a:ext cx="5487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Quantum-enhanced Support Vector Machine (QSVM)</a:t>
            </a:r>
            <a:endParaRPr sz="5400" dirty="0"/>
          </a:p>
        </p:txBody>
      </p:sp>
      <p:sp>
        <p:nvSpPr>
          <p:cNvPr id="4" name="TextBox 3">
            <a:extLst>
              <a:ext uri="{FF2B5EF4-FFF2-40B4-BE49-F238E27FC236}">
                <a16:creationId xmlns:a16="http://schemas.microsoft.com/office/drawing/2014/main" id="{34D96732-6F15-46ED-B282-B92FDFBB578D}"/>
              </a:ext>
            </a:extLst>
          </p:cNvPr>
          <p:cNvSpPr txBox="1"/>
          <p:nvPr/>
        </p:nvSpPr>
        <p:spPr>
          <a:xfrm>
            <a:off x="6069106" y="6550223"/>
            <a:ext cx="4572000" cy="307777"/>
          </a:xfrm>
          <a:prstGeom prst="rect">
            <a:avLst/>
          </a:prstGeom>
          <a:noFill/>
        </p:spPr>
        <p:txBody>
          <a:bodyPr wrap="square">
            <a:spAutoFit/>
          </a:bodyPr>
          <a:lstStyle/>
          <a:p>
            <a:r>
              <a:rPr lang="en-US" dirty="0">
                <a:solidFill>
                  <a:schemeClr val="bg1"/>
                </a:solidFill>
              </a:rPr>
              <a:t>By Percy, Joe, Homayoun, and Peng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26650" y="498650"/>
            <a:ext cx="7906500" cy="10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000"/>
              <a:t>Quantum Feature Maps cont. </a:t>
            </a:r>
            <a:endParaRPr sz="3000"/>
          </a:p>
          <a:p>
            <a:pPr marL="0" lvl="0" indent="0" algn="l" rtl="0">
              <a:spcBef>
                <a:spcPts val="0"/>
              </a:spcBef>
              <a:spcAft>
                <a:spcPts val="0"/>
              </a:spcAft>
              <a:buNone/>
            </a:pPr>
            <a:endParaRPr sz="3000"/>
          </a:p>
        </p:txBody>
      </p:sp>
      <p:sp>
        <p:nvSpPr>
          <p:cNvPr id="160" name="Google Shape;160;p21"/>
          <p:cNvSpPr txBox="1">
            <a:spLocks noGrp="1"/>
          </p:cNvSpPr>
          <p:nvPr>
            <p:ph type="body" idx="1"/>
          </p:nvPr>
        </p:nvSpPr>
        <p:spPr>
          <a:xfrm>
            <a:off x="1165500" y="160020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100" dirty="0"/>
              <a:t>We want to represent the classical data into a Hilbert Space: the feature map takes inputs and does some gate operations. </a:t>
            </a:r>
            <a:endParaRPr sz="2100" dirty="0"/>
          </a:p>
          <a:p>
            <a:pPr marL="0" lvl="0" indent="0" algn="l" rtl="0">
              <a:spcBef>
                <a:spcPts val="600"/>
              </a:spcBef>
              <a:spcAft>
                <a:spcPts val="0"/>
              </a:spcAft>
              <a:buClr>
                <a:schemeClr val="dk1"/>
              </a:buClr>
              <a:buSzPts val="1100"/>
              <a:buFont typeface="Arial"/>
              <a:buNone/>
            </a:pPr>
            <a:r>
              <a:rPr lang="en" sz="2100" dirty="0"/>
              <a:t>U is a matrix                      and H is a matrix </a:t>
            </a:r>
            <a:endParaRPr sz="2100" dirty="0"/>
          </a:p>
          <a:p>
            <a:pPr marL="0" lvl="0" indent="0" algn="l" rtl="0">
              <a:spcBef>
                <a:spcPts val="600"/>
              </a:spcBef>
              <a:spcAft>
                <a:spcPts val="0"/>
              </a:spcAft>
              <a:buClr>
                <a:schemeClr val="dk1"/>
              </a:buClr>
              <a:buSzPts val="1100"/>
              <a:buFont typeface="Arial"/>
              <a:buNone/>
            </a:pPr>
            <a:r>
              <a:rPr lang="en" sz="2100" dirty="0"/>
              <a:t>The </a:t>
            </a:r>
            <a:r>
              <a:rPr lang="en" sz="2100" b="1" dirty="0">
                <a:solidFill>
                  <a:srgbClr val="FF0000"/>
                </a:solidFill>
              </a:rPr>
              <a:t>output </a:t>
            </a:r>
            <a:r>
              <a:rPr lang="en" sz="2100" dirty="0"/>
              <a:t>is represented in quantum data. </a:t>
            </a:r>
            <a:endParaRPr sz="2100" dirty="0"/>
          </a:p>
          <a:p>
            <a:pPr marL="0" lvl="0" indent="0" algn="l" rtl="0">
              <a:spcBef>
                <a:spcPts val="600"/>
              </a:spcBef>
              <a:spcAft>
                <a:spcPts val="0"/>
              </a:spcAft>
              <a:buClr>
                <a:schemeClr val="dk1"/>
              </a:buClr>
              <a:buSzPts val="1100"/>
              <a:buFont typeface="Arial"/>
              <a:buNone/>
            </a:pPr>
            <a:r>
              <a:rPr lang="en" sz="2100" b="1" dirty="0">
                <a:solidFill>
                  <a:srgbClr val="FF0000"/>
                </a:solidFill>
              </a:rPr>
              <a:t>The quantum data</a:t>
            </a:r>
            <a:r>
              <a:rPr lang="en" sz="2100" b="1" dirty="0">
                <a:solidFill>
                  <a:schemeClr val="lt1"/>
                </a:solidFill>
              </a:rPr>
              <a:t> </a:t>
            </a:r>
            <a:r>
              <a:rPr lang="en" sz="2100" dirty="0"/>
              <a:t>are then used to build the kernel of the SVM </a:t>
            </a:r>
            <a:endParaRPr sz="2100" dirty="0"/>
          </a:p>
          <a:p>
            <a:pPr marL="0" lvl="0" indent="0" algn="l" rtl="0">
              <a:spcBef>
                <a:spcPts val="600"/>
              </a:spcBef>
              <a:spcAft>
                <a:spcPts val="0"/>
              </a:spcAft>
              <a:buClr>
                <a:schemeClr val="dk1"/>
              </a:buClr>
              <a:buSzPts val="1100"/>
              <a:buFont typeface="Arial"/>
              <a:buNone/>
            </a:pPr>
            <a:endParaRPr sz="2100" dirty="0"/>
          </a:p>
          <a:p>
            <a:pPr marL="0" lvl="0" indent="0" algn="l" rtl="0">
              <a:spcBef>
                <a:spcPts val="600"/>
              </a:spcBef>
              <a:spcAft>
                <a:spcPts val="0"/>
              </a:spcAft>
              <a:buNone/>
            </a:pPr>
            <a:endParaRPr sz="2100" dirty="0"/>
          </a:p>
          <a:p>
            <a:pPr marL="457200" marR="12700" lvl="0" indent="0" algn="l" rtl="0">
              <a:lnSpc>
                <a:spcPct val="115000"/>
              </a:lnSpc>
              <a:spcBef>
                <a:spcPts val="0"/>
              </a:spcBef>
              <a:spcAft>
                <a:spcPts val="0"/>
              </a:spcAft>
              <a:buNone/>
            </a:pPr>
            <a:endParaRPr sz="1350" dirty="0">
              <a:solidFill>
                <a:srgbClr val="353535"/>
              </a:solidFill>
              <a:highlight>
                <a:srgbClr val="FFFFFF"/>
              </a:highlight>
              <a:latin typeface="Roboto"/>
              <a:ea typeface="Roboto"/>
              <a:cs typeface="Roboto"/>
              <a:sym typeface="Roboto"/>
            </a:endParaRPr>
          </a:p>
          <a:p>
            <a:pPr marL="457200" lvl="0" indent="0" algn="l" rtl="0">
              <a:spcBef>
                <a:spcPts val="600"/>
              </a:spcBef>
              <a:spcAft>
                <a:spcPts val="0"/>
              </a:spcAft>
              <a:buNone/>
            </a:pPr>
            <a:endParaRPr sz="2100" dirty="0"/>
          </a:p>
          <a:p>
            <a:pPr marL="0" lvl="0" indent="0" algn="l" rtl="0">
              <a:spcBef>
                <a:spcPts val="600"/>
              </a:spcBef>
              <a:spcAft>
                <a:spcPts val="0"/>
              </a:spcAft>
              <a:buNone/>
            </a:pPr>
            <a:endParaRPr sz="2600" dirty="0">
              <a:solidFill>
                <a:schemeClr val="lt1"/>
              </a:solidFill>
            </a:endParaRPr>
          </a:p>
          <a:p>
            <a:pPr marL="0" lvl="0" indent="0" algn="l" rtl="0">
              <a:spcBef>
                <a:spcPts val="600"/>
              </a:spcBef>
              <a:spcAft>
                <a:spcPts val="0"/>
              </a:spcAft>
              <a:buNone/>
            </a:pPr>
            <a:endParaRPr sz="2600" dirty="0"/>
          </a:p>
          <a:p>
            <a:pPr marL="0" lvl="0" indent="0" algn="l" rtl="0">
              <a:spcBef>
                <a:spcPts val="600"/>
              </a:spcBef>
              <a:spcAft>
                <a:spcPts val="0"/>
              </a:spcAft>
              <a:buNone/>
            </a:pPr>
            <a:endParaRPr sz="2600" dirty="0"/>
          </a:p>
        </p:txBody>
      </p:sp>
      <p:sp>
        <p:nvSpPr>
          <p:cNvPr id="161" name="Google Shape;161;p21"/>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62" name="Google Shape;162;p21"/>
          <p:cNvPicPr preferRelativeResize="0"/>
          <p:nvPr/>
        </p:nvPicPr>
        <p:blipFill>
          <a:blip r:embed="rId3">
            <a:alphaModFix/>
          </a:blip>
          <a:stretch>
            <a:fillRect/>
          </a:stretch>
        </p:blipFill>
        <p:spPr>
          <a:xfrm>
            <a:off x="1287800" y="4352600"/>
            <a:ext cx="6934299" cy="2215300"/>
          </a:xfrm>
          <a:prstGeom prst="rect">
            <a:avLst/>
          </a:prstGeom>
          <a:noFill/>
          <a:ln>
            <a:noFill/>
          </a:ln>
        </p:spPr>
      </p:pic>
      <p:pic>
        <p:nvPicPr>
          <p:cNvPr id="163" name="Google Shape;163;p21"/>
          <p:cNvPicPr preferRelativeResize="0"/>
          <p:nvPr/>
        </p:nvPicPr>
        <p:blipFill>
          <a:blip r:embed="rId4">
            <a:alphaModFix/>
          </a:blip>
          <a:stretch>
            <a:fillRect/>
          </a:stretch>
        </p:blipFill>
        <p:spPr>
          <a:xfrm>
            <a:off x="2660940" y="2413736"/>
            <a:ext cx="1217977" cy="482363"/>
          </a:xfrm>
          <a:prstGeom prst="rect">
            <a:avLst/>
          </a:prstGeom>
          <a:noFill/>
          <a:ln>
            <a:noFill/>
          </a:ln>
        </p:spPr>
      </p:pic>
      <p:sp>
        <p:nvSpPr>
          <p:cNvPr id="164" name="Google Shape;164;p21"/>
          <p:cNvSpPr txBox="1"/>
          <p:nvPr/>
        </p:nvSpPr>
        <p:spPr>
          <a:xfrm>
            <a:off x="1217300" y="4352600"/>
            <a:ext cx="75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Quicksand"/>
                <a:ea typeface="Quicksand"/>
                <a:cs typeface="Quicksand"/>
                <a:sym typeface="Quicksand"/>
              </a:rPr>
              <a:t>Qubits</a:t>
            </a:r>
            <a:endParaRPr b="1">
              <a:solidFill>
                <a:srgbClr val="FF0000"/>
              </a:solidFill>
              <a:latin typeface="Quicksand"/>
              <a:ea typeface="Quicksand"/>
              <a:cs typeface="Quicksand"/>
              <a:sym typeface="Quicksand"/>
            </a:endParaRPr>
          </a:p>
        </p:txBody>
      </p:sp>
      <p:sp>
        <p:nvSpPr>
          <p:cNvPr id="165" name="Google Shape;165;p21"/>
          <p:cNvSpPr txBox="1"/>
          <p:nvPr/>
        </p:nvSpPr>
        <p:spPr>
          <a:xfrm>
            <a:off x="6758550" y="4284050"/>
            <a:ext cx="176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0000"/>
                </a:solidFill>
                <a:latin typeface="Quicksand"/>
                <a:ea typeface="Quicksand"/>
                <a:cs typeface="Quicksand"/>
                <a:sym typeface="Quicksand"/>
              </a:rPr>
              <a:t>Quantum data</a:t>
            </a:r>
            <a:endParaRPr b="1">
              <a:solidFill>
                <a:srgbClr val="FF0000"/>
              </a:solidFill>
              <a:latin typeface="Quicksand"/>
              <a:ea typeface="Quicksand"/>
              <a:cs typeface="Quicksand"/>
              <a:sym typeface="Quicksand"/>
            </a:endParaRPr>
          </a:p>
        </p:txBody>
      </p:sp>
      <p:pic>
        <p:nvPicPr>
          <p:cNvPr id="166" name="Google Shape;166;p21"/>
          <p:cNvPicPr preferRelativeResize="0"/>
          <p:nvPr/>
        </p:nvPicPr>
        <p:blipFill>
          <a:blip r:embed="rId5">
            <a:alphaModFix/>
          </a:blip>
          <a:stretch>
            <a:fillRect/>
          </a:stretch>
        </p:blipFill>
        <p:spPr>
          <a:xfrm>
            <a:off x="5773955" y="2426006"/>
            <a:ext cx="1217975" cy="4818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65475" y="566825"/>
            <a:ext cx="79065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ZZFeatureMap</a:t>
            </a:r>
            <a:endParaRPr sz="3000">
              <a:solidFill>
                <a:srgbClr val="39C0BA"/>
              </a:solidFill>
            </a:endParaRPr>
          </a:p>
        </p:txBody>
      </p:sp>
      <p:sp>
        <p:nvSpPr>
          <p:cNvPr id="172" name="Google Shape;172;p22"/>
          <p:cNvSpPr txBox="1">
            <a:spLocks noGrp="1"/>
          </p:cNvSpPr>
          <p:nvPr>
            <p:ph type="body" idx="1"/>
          </p:nvPr>
        </p:nvSpPr>
        <p:spPr>
          <a:xfrm>
            <a:off x="1165475" y="156135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0000"/>
                </a:solidFill>
              </a:rPr>
              <a:t>ZZFeatureMap</a:t>
            </a:r>
            <a:r>
              <a:rPr lang="en" sz="1800"/>
              <a:t> is used in our code. </a:t>
            </a:r>
            <a:endParaRPr sz="1800"/>
          </a:p>
          <a:p>
            <a:pPr marL="0" lvl="0" indent="0" algn="l" rtl="0">
              <a:spcBef>
                <a:spcPts val="600"/>
              </a:spcBef>
              <a:spcAft>
                <a:spcPts val="0"/>
              </a:spcAft>
              <a:buNone/>
            </a:pPr>
            <a:r>
              <a:rPr lang="en" sz="1800"/>
              <a:t>The initial segment of the ZZFeatureMap is a default setting and the next segment creates the entanglement state. </a:t>
            </a:r>
            <a:endParaRPr sz="1800"/>
          </a:p>
          <a:p>
            <a:pPr marL="0" lvl="0" indent="0" algn="l" rtl="0">
              <a:spcBef>
                <a:spcPts val="600"/>
              </a:spcBef>
              <a:spcAft>
                <a:spcPts val="0"/>
              </a:spcAft>
              <a:buClr>
                <a:schemeClr val="dk1"/>
              </a:buClr>
              <a:buSzPts val="1100"/>
              <a:buFont typeface="Arial"/>
              <a:buNone/>
            </a:pPr>
            <a:r>
              <a:rPr lang="en" sz="1800"/>
              <a:t>The number of qubits is equivalent to the number of features. For example, in a stock market with 10 features such as the opening price, closing price, time, etc. would require 10 qubits. </a:t>
            </a:r>
            <a:endParaRPr sz="1800"/>
          </a:p>
          <a:p>
            <a:pPr marL="0" lvl="0" indent="0" algn="l" rtl="0">
              <a:spcBef>
                <a:spcPts val="600"/>
              </a:spcBef>
              <a:spcAft>
                <a:spcPts val="0"/>
              </a:spcAft>
              <a:buClr>
                <a:schemeClr val="dk1"/>
              </a:buClr>
              <a:buSzPts val="1100"/>
              <a:buFont typeface="Arial"/>
              <a:buNone/>
            </a:pPr>
            <a:r>
              <a:rPr lang="en" sz="1800"/>
              <a:t>Processing the data and measuring the output are done by the QSVM package in Qiskit.</a:t>
            </a:r>
            <a:endParaRPr sz="1800"/>
          </a:p>
          <a:p>
            <a:pPr marL="0" lvl="0" indent="0" algn="l" rtl="0">
              <a:lnSpc>
                <a:spcPct val="115000"/>
              </a:lnSpc>
              <a:spcBef>
                <a:spcPts val="1200"/>
              </a:spcBef>
              <a:spcAft>
                <a:spcPts val="0"/>
              </a:spcAft>
              <a:buClr>
                <a:schemeClr val="dk1"/>
              </a:buClr>
              <a:buSzPts val="1100"/>
              <a:buFont typeface="Arial"/>
              <a:buNone/>
            </a:pPr>
            <a:endParaRPr sz="2100"/>
          </a:p>
          <a:p>
            <a:pPr marL="0" lvl="0" indent="0" algn="l" rtl="0">
              <a:spcBef>
                <a:spcPts val="1200"/>
              </a:spcBef>
              <a:spcAft>
                <a:spcPts val="0"/>
              </a:spcAft>
              <a:buClr>
                <a:schemeClr val="dk1"/>
              </a:buClr>
              <a:buSzPts val="1100"/>
              <a:buFont typeface="Arial"/>
              <a:buNone/>
            </a:pPr>
            <a:endParaRPr sz="2100"/>
          </a:p>
          <a:p>
            <a:pPr marL="0" lvl="0" indent="0" algn="l" rtl="0">
              <a:spcBef>
                <a:spcPts val="600"/>
              </a:spcBef>
              <a:spcAft>
                <a:spcPts val="0"/>
              </a:spcAft>
              <a:buNone/>
            </a:pPr>
            <a:endParaRPr sz="2100"/>
          </a:p>
          <a:p>
            <a:pPr marL="457200" marR="12700" lvl="0" indent="0" algn="l" rtl="0">
              <a:lnSpc>
                <a:spcPct val="115000"/>
              </a:lnSpc>
              <a:spcBef>
                <a:spcPts val="0"/>
              </a:spcBef>
              <a:spcAft>
                <a:spcPts val="0"/>
              </a:spcAft>
              <a:buNone/>
            </a:pPr>
            <a:endParaRPr sz="2100">
              <a:solidFill>
                <a:srgbClr val="353535"/>
              </a:solidFill>
              <a:highlight>
                <a:srgbClr val="FFFFFF"/>
              </a:highlight>
              <a:latin typeface="Roboto"/>
              <a:ea typeface="Roboto"/>
              <a:cs typeface="Roboto"/>
              <a:sym typeface="Roboto"/>
            </a:endParaRPr>
          </a:p>
          <a:p>
            <a:pPr marL="457200" lvl="0" indent="0" algn="l" rtl="0">
              <a:spcBef>
                <a:spcPts val="600"/>
              </a:spcBef>
              <a:spcAft>
                <a:spcPts val="0"/>
              </a:spcAft>
              <a:buNone/>
            </a:pPr>
            <a:endParaRPr sz="2100"/>
          </a:p>
          <a:p>
            <a:pPr marL="0" lvl="0" indent="0" algn="l" rtl="0">
              <a:spcBef>
                <a:spcPts val="600"/>
              </a:spcBef>
              <a:spcAft>
                <a:spcPts val="0"/>
              </a:spcAft>
              <a:buNone/>
            </a:pPr>
            <a:endParaRPr sz="2100">
              <a:solidFill>
                <a:schemeClr val="lt1"/>
              </a:solidFill>
            </a:endParaRPr>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100"/>
          </a:p>
        </p:txBody>
      </p:sp>
      <p:sp>
        <p:nvSpPr>
          <p:cNvPr id="173" name="Google Shape;173;p22"/>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74" name="Google Shape;174;p22"/>
          <p:cNvPicPr preferRelativeResize="0"/>
          <p:nvPr/>
        </p:nvPicPr>
        <p:blipFill>
          <a:blip r:embed="rId3">
            <a:alphaModFix/>
          </a:blip>
          <a:stretch>
            <a:fillRect/>
          </a:stretch>
        </p:blipFill>
        <p:spPr>
          <a:xfrm>
            <a:off x="1288525" y="4252575"/>
            <a:ext cx="6933550" cy="1991944"/>
          </a:xfrm>
          <a:prstGeom prst="rect">
            <a:avLst/>
          </a:prstGeom>
          <a:noFill/>
          <a:ln>
            <a:noFill/>
          </a:ln>
        </p:spPr>
      </p:pic>
      <p:sp>
        <p:nvSpPr>
          <p:cNvPr id="175" name="Google Shape;175;p22"/>
          <p:cNvSpPr txBox="1"/>
          <p:nvPr/>
        </p:nvSpPr>
        <p:spPr>
          <a:xfrm>
            <a:off x="1748475" y="5841275"/>
            <a:ext cx="1470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rgbClr val="39C0BA"/>
                </a:solidFill>
                <a:latin typeface="Quicksand"/>
                <a:ea typeface="Quicksand"/>
                <a:cs typeface="Quicksand"/>
                <a:sym typeface="Quicksand"/>
              </a:rPr>
              <a:t>Default initial segment</a:t>
            </a:r>
            <a:endParaRPr sz="900" b="1">
              <a:solidFill>
                <a:srgbClr val="39C0BA"/>
              </a:solidFill>
              <a:latin typeface="Quicksand"/>
              <a:ea typeface="Quicksand"/>
              <a:cs typeface="Quicksand"/>
              <a:sym typeface="Quicksand"/>
            </a:endParaRPr>
          </a:p>
        </p:txBody>
      </p:sp>
      <p:sp>
        <p:nvSpPr>
          <p:cNvPr id="176" name="Google Shape;176;p22"/>
          <p:cNvSpPr txBox="1"/>
          <p:nvPr/>
        </p:nvSpPr>
        <p:spPr>
          <a:xfrm>
            <a:off x="3140825" y="5087000"/>
            <a:ext cx="984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rgbClr val="39C0BA"/>
                </a:solidFill>
                <a:latin typeface="Quicksand"/>
                <a:ea typeface="Quicksand"/>
                <a:cs typeface="Quicksand"/>
                <a:sym typeface="Quicksand"/>
              </a:rPr>
              <a:t>Entanglement</a:t>
            </a:r>
            <a:endParaRPr sz="900" b="1">
              <a:solidFill>
                <a:srgbClr val="39C0BA"/>
              </a:solidFill>
              <a:latin typeface="Quicksand"/>
              <a:ea typeface="Quicksand"/>
              <a:cs typeface="Quicksand"/>
              <a:sym typeface="Quicksand"/>
            </a:endParaRPr>
          </a:p>
        </p:txBody>
      </p:sp>
      <p:cxnSp>
        <p:nvCxnSpPr>
          <p:cNvPr id="177" name="Google Shape;177;p22"/>
          <p:cNvCxnSpPr/>
          <p:nvPr/>
        </p:nvCxnSpPr>
        <p:spPr>
          <a:xfrm>
            <a:off x="3140825" y="5044750"/>
            <a:ext cx="0" cy="1340400"/>
          </a:xfrm>
          <a:prstGeom prst="straightConnector1">
            <a:avLst/>
          </a:prstGeom>
          <a:noFill/>
          <a:ln w="19050" cap="flat" cmpd="sng">
            <a:solidFill>
              <a:srgbClr val="FF0000"/>
            </a:solidFill>
            <a:prstDash val="dash"/>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1165475" y="156135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a:t>The SVM Time Complexity:</a:t>
            </a:r>
            <a:endParaRPr sz="2100"/>
          </a:p>
          <a:p>
            <a:pPr marL="0" lvl="0" indent="0" algn="l" rtl="0">
              <a:spcBef>
                <a:spcPts val="600"/>
              </a:spcBef>
              <a:spcAft>
                <a:spcPts val="0"/>
              </a:spcAft>
              <a:buNone/>
            </a:pPr>
            <a:endParaRPr sz="2100"/>
          </a:p>
          <a:p>
            <a:pPr marL="0" lvl="0" indent="0" algn="l" rtl="0">
              <a:spcBef>
                <a:spcPts val="600"/>
              </a:spcBef>
              <a:spcAft>
                <a:spcPts val="0"/>
              </a:spcAft>
              <a:buNone/>
            </a:pP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None/>
            </a:pPr>
            <a:endParaRPr sz="2100"/>
          </a:p>
          <a:p>
            <a:pPr marL="0" lvl="0" indent="0" algn="l" rtl="0">
              <a:spcBef>
                <a:spcPts val="600"/>
              </a:spcBef>
              <a:spcAft>
                <a:spcPts val="0"/>
              </a:spcAft>
              <a:buNone/>
            </a:pPr>
            <a:r>
              <a:rPr lang="en" sz="2100"/>
              <a:t>N: the dimension of the feature space</a:t>
            </a:r>
            <a:endParaRPr sz="2100"/>
          </a:p>
          <a:p>
            <a:pPr marL="0" lvl="0" indent="0" algn="l" rtl="0">
              <a:spcBef>
                <a:spcPts val="600"/>
              </a:spcBef>
              <a:spcAft>
                <a:spcPts val="0"/>
              </a:spcAft>
              <a:buNone/>
            </a:pPr>
            <a:r>
              <a:rPr lang="en" sz="2100"/>
              <a:t>M: Number of training vectors</a:t>
            </a:r>
            <a:endParaRPr sz="2100"/>
          </a:p>
          <a:p>
            <a:pPr marL="0" lvl="0" indent="0" algn="l" rtl="0">
              <a:spcBef>
                <a:spcPts val="600"/>
              </a:spcBef>
              <a:spcAft>
                <a:spcPts val="0"/>
              </a:spcAft>
              <a:buNone/>
            </a:pPr>
            <a:r>
              <a:rPr lang="en" sz="2100"/>
              <a:t>𝝐: The accuracy</a:t>
            </a:r>
            <a:endParaRPr sz="2100"/>
          </a:p>
          <a:p>
            <a:pPr marL="0" lvl="0" indent="0" algn="l" rtl="0">
              <a:spcBef>
                <a:spcPts val="600"/>
              </a:spcBef>
              <a:spcAft>
                <a:spcPts val="0"/>
              </a:spcAft>
              <a:buNone/>
            </a:pPr>
            <a:endParaRPr sz="2100"/>
          </a:p>
          <a:p>
            <a:pPr marL="457200" marR="12700" lvl="0" indent="0" algn="l" rtl="0">
              <a:lnSpc>
                <a:spcPct val="115000"/>
              </a:lnSpc>
              <a:spcBef>
                <a:spcPts val="0"/>
              </a:spcBef>
              <a:spcAft>
                <a:spcPts val="0"/>
              </a:spcAft>
              <a:buNone/>
            </a:pPr>
            <a:endParaRPr sz="1350">
              <a:solidFill>
                <a:srgbClr val="353535"/>
              </a:solidFill>
              <a:highlight>
                <a:srgbClr val="FFFFFF"/>
              </a:highlight>
              <a:latin typeface="Roboto"/>
              <a:ea typeface="Roboto"/>
              <a:cs typeface="Roboto"/>
              <a:sym typeface="Roboto"/>
            </a:endParaRPr>
          </a:p>
          <a:p>
            <a:pPr marL="457200" lvl="0" indent="0" algn="l" rtl="0">
              <a:spcBef>
                <a:spcPts val="600"/>
              </a:spcBef>
              <a:spcAft>
                <a:spcPts val="0"/>
              </a:spcAft>
              <a:buNone/>
            </a:pPr>
            <a:endParaRPr sz="2100"/>
          </a:p>
          <a:p>
            <a:pPr marL="0" lvl="0" indent="0" algn="l" rtl="0">
              <a:spcBef>
                <a:spcPts val="600"/>
              </a:spcBef>
              <a:spcAft>
                <a:spcPts val="0"/>
              </a:spcAft>
              <a:buNone/>
            </a:pPr>
            <a:endParaRPr sz="2600">
              <a:solidFill>
                <a:schemeClr val="lt1"/>
              </a:solidFill>
            </a:endParaRPr>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100"/>
          </a:p>
        </p:txBody>
      </p:sp>
      <p:sp>
        <p:nvSpPr>
          <p:cNvPr id="183" name="Google Shape;183;p2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84" name="Google Shape;184;p23"/>
          <p:cNvSpPr txBox="1"/>
          <p:nvPr/>
        </p:nvSpPr>
        <p:spPr>
          <a:xfrm>
            <a:off x="1262325" y="659425"/>
            <a:ext cx="734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Quicksand"/>
                <a:ea typeface="Quicksand"/>
                <a:cs typeface="Quicksand"/>
                <a:sym typeface="Quicksand"/>
              </a:rPr>
              <a:t>Comparing SVM Results and QSVM</a:t>
            </a:r>
            <a:endParaRPr sz="2000">
              <a:solidFill>
                <a:schemeClr val="lt1"/>
              </a:solidFill>
              <a:latin typeface="Quicksand"/>
              <a:ea typeface="Quicksand"/>
              <a:cs typeface="Quicksand"/>
              <a:sym typeface="Quicksand"/>
            </a:endParaRPr>
          </a:p>
        </p:txBody>
      </p:sp>
      <p:pic>
        <p:nvPicPr>
          <p:cNvPr id="185" name="Google Shape;185;p23"/>
          <p:cNvPicPr preferRelativeResize="0"/>
          <p:nvPr/>
        </p:nvPicPr>
        <p:blipFill>
          <a:blip r:embed="rId3">
            <a:alphaModFix/>
          </a:blip>
          <a:stretch>
            <a:fillRect/>
          </a:stretch>
        </p:blipFill>
        <p:spPr>
          <a:xfrm>
            <a:off x="1262325" y="2236500"/>
            <a:ext cx="4400550" cy="723900"/>
          </a:xfrm>
          <a:prstGeom prst="rect">
            <a:avLst/>
          </a:prstGeom>
          <a:noFill/>
          <a:ln>
            <a:noFill/>
          </a:ln>
        </p:spPr>
      </p:pic>
      <p:pic>
        <p:nvPicPr>
          <p:cNvPr id="186" name="Google Shape;186;p23"/>
          <p:cNvPicPr preferRelativeResize="0"/>
          <p:nvPr/>
        </p:nvPicPr>
        <p:blipFill>
          <a:blip r:embed="rId4">
            <a:alphaModFix/>
          </a:blip>
          <a:stretch>
            <a:fillRect/>
          </a:stretch>
        </p:blipFill>
        <p:spPr>
          <a:xfrm>
            <a:off x="1262325" y="3057525"/>
            <a:ext cx="4400550" cy="5047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body" idx="1"/>
          </p:nvPr>
        </p:nvSpPr>
        <p:spPr>
          <a:xfrm>
            <a:off x="1165475" y="156135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dirty="0"/>
              <a:t>The QSVM Time Complexity:</a:t>
            </a:r>
            <a:endParaRPr sz="1000" dirty="0">
              <a:solidFill>
                <a:schemeClr val="dk1"/>
              </a:solidFill>
              <a:latin typeface="Arial"/>
              <a:ea typeface="Arial"/>
              <a:cs typeface="Arial"/>
              <a:sym typeface="Arial"/>
            </a:endParaRPr>
          </a:p>
          <a:p>
            <a:pPr marL="0" lvl="0" indent="0" algn="l" rtl="0">
              <a:spcBef>
                <a:spcPts val="600"/>
              </a:spcBef>
              <a:spcAft>
                <a:spcPts val="0"/>
              </a:spcAft>
              <a:buNone/>
            </a:pPr>
            <a:endParaRPr sz="2100" dirty="0"/>
          </a:p>
          <a:p>
            <a:pPr marL="0" lvl="0" indent="0" algn="l" rtl="0">
              <a:spcBef>
                <a:spcPts val="600"/>
              </a:spcBef>
              <a:spcAft>
                <a:spcPts val="0"/>
              </a:spcAft>
              <a:buNone/>
            </a:pPr>
            <a:r>
              <a:rPr lang="en" sz="2100" dirty="0"/>
              <a:t>Grover’s Search based(2003)	-----Quadratic speedup</a:t>
            </a:r>
            <a:endParaRPr sz="2100" dirty="0"/>
          </a:p>
          <a:p>
            <a:pPr marL="0" lvl="0" indent="0" algn="l" rtl="0">
              <a:spcBef>
                <a:spcPts val="600"/>
              </a:spcBef>
              <a:spcAft>
                <a:spcPts val="0"/>
              </a:spcAft>
              <a:buNone/>
            </a:pPr>
            <a:endParaRPr sz="2100" dirty="0"/>
          </a:p>
          <a:p>
            <a:pPr marL="0" lvl="0" indent="0" algn="l" rtl="0">
              <a:spcBef>
                <a:spcPts val="600"/>
              </a:spcBef>
              <a:spcAft>
                <a:spcPts val="0"/>
              </a:spcAft>
              <a:buNone/>
            </a:pPr>
            <a:r>
              <a:rPr lang="en" sz="2100"/>
              <a:t>HHL based(2013)				-----Exponential speedup</a:t>
            </a:r>
            <a:endParaRPr sz="2100" dirty="0"/>
          </a:p>
          <a:p>
            <a:pPr marL="0" lvl="0" indent="0" algn="l" rtl="0">
              <a:spcBef>
                <a:spcPts val="600"/>
              </a:spcBef>
              <a:spcAft>
                <a:spcPts val="0"/>
              </a:spcAft>
              <a:buNone/>
            </a:pPr>
            <a:endParaRPr sz="2100" dirty="0"/>
          </a:p>
          <a:p>
            <a:pPr marL="0" lvl="0" indent="0" algn="l" rtl="0">
              <a:spcBef>
                <a:spcPts val="600"/>
              </a:spcBef>
              <a:spcAft>
                <a:spcPts val="0"/>
              </a:spcAft>
              <a:buNone/>
            </a:pPr>
            <a:endParaRPr sz="2100" dirty="0"/>
          </a:p>
          <a:p>
            <a:pPr marL="0" lvl="0" indent="0" algn="l" rtl="0">
              <a:spcBef>
                <a:spcPts val="600"/>
              </a:spcBef>
              <a:spcAft>
                <a:spcPts val="0"/>
              </a:spcAft>
              <a:buNone/>
            </a:pPr>
            <a:endParaRPr sz="2100" dirty="0"/>
          </a:p>
          <a:p>
            <a:pPr marL="0" lvl="0" indent="0" algn="l" rtl="0">
              <a:spcBef>
                <a:spcPts val="600"/>
              </a:spcBef>
              <a:spcAft>
                <a:spcPts val="0"/>
              </a:spcAft>
              <a:buNone/>
            </a:pPr>
            <a:endParaRPr sz="2100" dirty="0"/>
          </a:p>
          <a:p>
            <a:pPr marL="457200" marR="12700" lvl="0" indent="0" algn="l" rtl="0">
              <a:lnSpc>
                <a:spcPct val="115000"/>
              </a:lnSpc>
              <a:spcBef>
                <a:spcPts val="0"/>
              </a:spcBef>
              <a:spcAft>
                <a:spcPts val="0"/>
              </a:spcAft>
              <a:buNone/>
            </a:pPr>
            <a:endParaRPr sz="1350" dirty="0">
              <a:solidFill>
                <a:srgbClr val="353535"/>
              </a:solidFill>
              <a:highlight>
                <a:srgbClr val="FFFFFF"/>
              </a:highlight>
              <a:latin typeface="Roboto"/>
              <a:ea typeface="Roboto"/>
              <a:cs typeface="Roboto"/>
              <a:sym typeface="Roboto"/>
            </a:endParaRPr>
          </a:p>
          <a:p>
            <a:pPr marL="457200" lvl="0" indent="0" algn="l" rtl="0">
              <a:spcBef>
                <a:spcPts val="600"/>
              </a:spcBef>
              <a:spcAft>
                <a:spcPts val="0"/>
              </a:spcAft>
              <a:buNone/>
            </a:pPr>
            <a:endParaRPr sz="2100" dirty="0"/>
          </a:p>
          <a:p>
            <a:pPr marL="0" lvl="0" indent="0" algn="l" rtl="0">
              <a:spcBef>
                <a:spcPts val="600"/>
              </a:spcBef>
              <a:spcAft>
                <a:spcPts val="0"/>
              </a:spcAft>
              <a:buNone/>
            </a:pPr>
            <a:endParaRPr sz="2600" dirty="0">
              <a:solidFill>
                <a:schemeClr val="lt1"/>
              </a:solidFill>
            </a:endParaRPr>
          </a:p>
          <a:p>
            <a:pPr marL="0" lvl="0" indent="0" algn="l" rtl="0">
              <a:spcBef>
                <a:spcPts val="600"/>
              </a:spcBef>
              <a:spcAft>
                <a:spcPts val="0"/>
              </a:spcAft>
              <a:buNone/>
            </a:pPr>
            <a:endParaRPr sz="2600" dirty="0"/>
          </a:p>
          <a:p>
            <a:pPr marL="0" lvl="0" indent="0" algn="l" rtl="0">
              <a:spcBef>
                <a:spcPts val="600"/>
              </a:spcBef>
              <a:spcAft>
                <a:spcPts val="0"/>
              </a:spcAft>
              <a:buNone/>
            </a:pPr>
            <a:endParaRPr sz="2600" dirty="0"/>
          </a:p>
          <a:p>
            <a:pPr marL="0" lvl="0" indent="0" algn="l" rtl="0">
              <a:spcBef>
                <a:spcPts val="600"/>
              </a:spcBef>
              <a:spcAft>
                <a:spcPts val="0"/>
              </a:spcAft>
              <a:buNone/>
            </a:pPr>
            <a:endParaRPr sz="2600" dirty="0"/>
          </a:p>
          <a:p>
            <a:pPr marL="0" lvl="0" indent="0" algn="l" rtl="0">
              <a:spcBef>
                <a:spcPts val="600"/>
              </a:spcBef>
              <a:spcAft>
                <a:spcPts val="0"/>
              </a:spcAft>
              <a:buNone/>
            </a:pPr>
            <a:endParaRPr sz="2100" dirty="0"/>
          </a:p>
        </p:txBody>
      </p:sp>
      <p:sp>
        <p:nvSpPr>
          <p:cNvPr id="192" name="Google Shape;192;p2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93" name="Google Shape;193;p24"/>
          <p:cNvSpPr txBox="1"/>
          <p:nvPr/>
        </p:nvSpPr>
        <p:spPr>
          <a:xfrm>
            <a:off x="1262325" y="659425"/>
            <a:ext cx="734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Quicksand"/>
                <a:ea typeface="Quicksand"/>
                <a:cs typeface="Quicksand"/>
                <a:sym typeface="Quicksand"/>
              </a:rPr>
              <a:t>Comparing SVM Results and QSVM</a:t>
            </a:r>
            <a:endParaRPr sz="2000">
              <a:solidFill>
                <a:schemeClr val="lt1"/>
              </a:solidFill>
              <a:latin typeface="Quicksand"/>
              <a:ea typeface="Quicksand"/>
              <a:cs typeface="Quicksand"/>
              <a:sym typeface="Quicksand"/>
            </a:endParaRPr>
          </a:p>
        </p:txBody>
      </p:sp>
      <p:pic>
        <p:nvPicPr>
          <p:cNvPr id="194" name="Google Shape;194;p24"/>
          <p:cNvPicPr preferRelativeResize="0"/>
          <p:nvPr/>
        </p:nvPicPr>
        <p:blipFill>
          <a:blip r:embed="rId3">
            <a:alphaModFix/>
          </a:blip>
          <a:stretch>
            <a:fillRect/>
          </a:stretch>
        </p:blipFill>
        <p:spPr>
          <a:xfrm>
            <a:off x="1246975" y="4242624"/>
            <a:ext cx="6893600" cy="1420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body" idx="1"/>
          </p:nvPr>
        </p:nvSpPr>
        <p:spPr>
          <a:xfrm>
            <a:off x="1165475" y="156135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a:t>Solve SVM</a:t>
            </a:r>
            <a:endParaRPr sz="2100"/>
          </a:p>
          <a:p>
            <a:pPr marL="0" lvl="0" indent="0" algn="l" rtl="0">
              <a:spcBef>
                <a:spcPts val="600"/>
              </a:spcBef>
              <a:spcAft>
                <a:spcPts val="0"/>
              </a:spcAft>
              <a:buNone/>
            </a:pPr>
            <a:r>
              <a:rPr lang="en" sz="2100"/>
              <a:t>Points:		--------&gt;</a:t>
            </a:r>
            <a:endParaRPr sz="2100"/>
          </a:p>
          <a:p>
            <a:pPr marL="0" lvl="0" indent="0" algn="l" rtl="0">
              <a:spcBef>
                <a:spcPts val="600"/>
              </a:spcBef>
              <a:spcAft>
                <a:spcPts val="0"/>
              </a:spcAft>
              <a:buNone/>
            </a:pPr>
            <a:endParaRPr sz="2100"/>
          </a:p>
          <a:p>
            <a:pPr marL="0" lvl="0" indent="0" algn="l" rtl="0">
              <a:spcBef>
                <a:spcPts val="600"/>
              </a:spcBef>
              <a:spcAft>
                <a:spcPts val="0"/>
              </a:spcAft>
              <a:buNone/>
            </a:pPr>
            <a:r>
              <a:rPr lang="en" sz="2100"/>
              <a:t>Maximize: 	---------&gt;</a:t>
            </a:r>
            <a:endParaRPr sz="2100"/>
          </a:p>
          <a:p>
            <a:pPr marL="0" lvl="0" indent="0" algn="l" rtl="0">
              <a:spcBef>
                <a:spcPts val="600"/>
              </a:spcBef>
              <a:spcAft>
                <a:spcPts val="0"/>
              </a:spcAft>
              <a:buNone/>
            </a:pPr>
            <a:endParaRPr sz="2100"/>
          </a:p>
          <a:p>
            <a:pPr marL="0" lvl="0" indent="0" algn="l" rtl="0">
              <a:spcBef>
                <a:spcPts val="600"/>
              </a:spcBef>
              <a:spcAft>
                <a:spcPts val="0"/>
              </a:spcAft>
              <a:buNone/>
            </a:pPr>
            <a:endParaRPr sz="2100"/>
          </a:p>
          <a:p>
            <a:pPr marL="0" lvl="0" indent="0" algn="l" rtl="0">
              <a:spcBef>
                <a:spcPts val="600"/>
              </a:spcBef>
              <a:spcAft>
                <a:spcPts val="0"/>
              </a:spcAft>
              <a:buNone/>
            </a:pPr>
            <a:r>
              <a:rPr lang="en" sz="2100"/>
              <a:t>Classically inner product take</a:t>
            </a:r>
            <a:endParaRPr sz="2100"/>
          </a:p>
          <a:p>
            <a:pPr marL="0" lvl="0" indent="0" algn="l" rtl="0">
              <a:spcBef>
                <a:spcPts val="600"/>
              </a:spcBef>
              <a:spcAft>
                <a:spcPts val="0"/>
              </a:spcAft>
              <a:buNone/>
            </a:pPr>
            <a:endParaRPr sz="2100"/>
          </a:p>
          <a:p>
            <a:pPr marL="0" lvl="0" indent="0" algn="l" rtl="0">
              <a:spcBef>
                <a:spcPts val="600"/>
              </a:spcBef>
              <a:spcAft>
                <a:spcPts val="0"/>
              </a:spcAft>
              <a:buNone/>
            </a:pPr>
            <a:r>
              <a:rPr lang="en" sz="2100">
                <a:solidFill>
                  <a:schemeClr val="lt1"/>
                </a:solidFill>
              </a:rPr>
              <a:t>SWAP-test:	---------&gt;</a:t>
            </a:r>
            <a:endParaRPr sz="2100">
              <a:solidFill>
                <a:schemeClr val="lt1"/>
              </a:solidFill>
            </a:endParaRPr>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100"/>
          </a:p>
        </p:txBody>
      </p:sp>
      <p:sp>
        <p:nvSpPr>
          <p:cNvPr id="200" name="Google Shape;200;p2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01" name="Google Shape;201;p25"/>
          <p:cNvSpPr txBox="1"/>
          <p:nvPr/>
        </p:nvSpPr>
        <p:spPr>
          <a:xfrm>
            <a:off x="1262325" y="659425"/>
            <a:ext cx="734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Quicksand"/>
                <a:ea typeface="Quicksand"/>
                <a:cs typeface="Quicksand"/>
                <a:sym typeface="Quicksand"/>
              </a:rPr>
              <a:t>Comparing SVM Results and QSVM</a:t>
            </a:r>
            <a:endParaRPr sz="2000">
              <a:solidFill>
                <a:schemeClr val="lt1"/>
              </a:solidFill>
              <a:latin typeface="Quicksand"/>
              <a:ea typeface="Quicksand"/>
              <a:cs typeface="Quicksand"/>
              <a:sym typeface="Quicksand"/>
            </a:endParaRPr>
          </a:p>
        </p:txBody>
      </p:sp>
      <p:pic>
        <p:nvPicPr>
          <p:cNvPr id="202" name="Google Shape;202;p25"/>
          <p:cNvPicPr preferRelativeResize="0"/>
          <p:nvPr/>
        </p:nvPicPr>
        <p:blipFill>
          <a:blip r:embed="rId3">
            <a:alphaModFix/>
          </a:blip>
          <a:stretch>
            <a:fillRect/>
          </a:stretch>
        </p:blipFill>
        <p:spPr>
          <a:xfrm>
            <a:off x="3941875" y="2786175"/>
            <a:ext cx="4078500" cy="948175"/>
          </a:xfrm>
          <a:prstGeom prst="rect">
            <a:avLst/>
          </a:prstGeom>
          <a:noFill/>
          <a:ln>
            <a:noFill/>
          </a:ln>
        </p:spPr>
      </p:pic>
      <p:pic>
        <p:nvPicPr>
          <p:cNvPr id="203" name="Google Shape;203;p25"/>
          <p:cNvPicPr preferRelativeResize="0"/>
          <p:nvPr/>
        </p:nvPicPr>
        <p:blipFill>
          <a:blip r:embed="rId4">
            <a:alphaModFix/>
          </a:blip>
          <a:stretch>
            <a:fillRect/>
          </a:stretch>
        </p:blipFill>
        <p:spPr>
          <a:xfrm>
            <a:off x="1262324" y="3314050"/>
            <a:ext cx="2491042" cy="420300"/>
          </a:xfrm>
          <a:prstGeom prst="rect">
            <a:avLst/>
          </a:prstGeom>
          <a:noFill/>
          <a:ln>
            <a:noFill/>
          </a:ln>
        </p:spPr>
      </p:pic>
      <p:pic>
        <p:nvPicPr>
          <p:cNvPr id="204" name="Google Shape;204;p25"/>
          <p:cNvPicPr preferRelativeResize="0"/>
          <p:nvPr/>
        </p:nvPicPr>
        <p:blipFill>
          <a:blip r:embed="rId5">
            <a:alphaModFix/>
          </a:blip>
          <a:stretch>
            <a:fillRect/>
          </a:stretch>
        </p:blipFill>
        <p:spPr>
          <a:xfrm>
            <a:off x="3941875" y="2136725"/>
            <a:ext cx="4078500" cy="364310"/>
          </a:xfrm>
          <a:prstGeom prst="rect">
            <a:avLst/>
          </a:prstGeom>
          <a:noFill/>
          <a:ln>
            <a:noFill/>
          </a:ln>
        </p:spPr>
      </p:pic>
      <p:pic>
        <p:nvPicPr>
          <p:cNvPr id="205" name="Google Shape;205;p25"/>
          <p:cNvPicPr preferRelativeResize="0"/>
          <p:nvPr/>
        </p:nvPicPr>
        <p:blipFill>
          <a:blip r:embed="rId6">
            <a:alphaModFix/>
          </a:blip>
          <a:stretch>
            <a:fillRect/>
          </a:stretch>
        </p:blipFill>
        <p:spPr>
          <a:xfrm>
            <a:off x="5035000" y="4019500"/>
            <a:ext cx="2985375" cy="622625"/>
          </a:xfrm>
          <a:prstGeom prst="rect">
            <a:avLst/>
          </a:prstGeom>
          <a:noFill/>
          <a:ln>
            <a:noFill/>
          </a:ln>
        </p:spPr>
      </p:pic>
      <p:pic>
        <p:nvPicPr>
          <p:cNvPr id="206" name="Google Shape;206;p25"/>
          <p:cNvPicPr preferRelativeResize="0"/>
          <p:nvPr/>
        </p:nvPicPr>
        <p:blipFill>
          <a:blip r:embed="rId7">
            <a:alphaModFix/>
          </a:blip>
          <a:stretch>
            <a:fillRect/>
          </a:stretch>
        </p:blipFill>
        <p:spPr>
          <a:xfrm>
            <a:off x="4709645" y="4869575"/>
            <a:ext cx="3310731" cy="492600"/>
          </a:xfrm>
          <a:prstGeom prst="rect">
            <a:avLst/>
          </a:prstGeom>
          <a:noFill/>
          <a:ln>
            <a:noFill/>
          </a:ln>
        </p:spPr>
      </p:pic>
      <p:pic>
        <p:nvPicPr>
          <p:cNvPr id="207" name="Google Shape;207;p25"/>
          <p:cNvPicPr preferRelativeResize="0"/>
          <p:nvPr/>
        </p:nvPicPr>
        <p:blipFill>
          <a:blip r:embed="rId8">
            <a:alphaModFix/>
          </a:blip>
          <a:stretch>
            <a:fillRect/>
          </a:stretch>
        </p:blipFill>
        <p:spPr>
          <a:xfrm>
            <a:off x="4529167" y="5589625"/>
            <a:ext cx="3491209" cy="364300"/>
          </a:xfrm>
          <a:prstGeom prst="rect">
            <a:avLst/>
          </a:prstGeom>
          <a:noFill/>
          <a:ln>
            <a:noFill/>
          </a:ln>
        </p:spPr>
      </p:pic>
      <p:pic>
        <p:nvPicPr>
          <p:cNvPr id="208" name="Google Shape;208;p25"/>
          <p:cNvPicPr preferRelativeResize="0"/>
          <p:nvPr/>
        </p:nvPicPr>
        <p:blipFill>
          <a:blip r:embed="rId9">
            <a:alphaModFix/>
          </a:blip>
          <a:stretch>
            <a:fillRect/>
          </a:stretch>
        </p:blipFill>
        <p:spPr>
          <a:xfrm>
            <a:off x="1262326" y="5589625"/>
            <a:ext cx="3175949" cy="364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1165475" y="156135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a:t>Least Square SVM:</a:t>
            </a:r>
            <a:endParaRPr sz="2100"/>
          </a:p>
          <a:p>
            <a:pPr marL="0" lvl="0" indent="0" algn="l" rtl="0">
              <a:spcBef>
                <a:spcPts val="600"/>
              </a:spcBef>
              <a:spcAft>
                <a:spcPts val="0"/>
              </a:spcAft>
              <a:buNone/>
            </a:pPr>
            <a:endParaRPr sz="2100"/>
          </a:p>
          <a:p>
            <a:pPr marL="0" lvl="0" indent="0" algn="l" rtl="0">
              <a:spcBef>
                <a:spcPts val="600"/>
              </a:spcBef>
              <a:spcAft>
                <a:spcPts val="0"/>
              </a:spcAft>
              <a:buNone/>
            </a:pPr>
            <a:endParaRPr sz="2100"/>
          </a:p>
          <a:p>
            <a:pPr marL="0" lvl="0" indent="0" algn="l" rtl="0">
              <a:spcBef>
                <a:spcPts val="600"/>
              </a:spcBef>
              <a:spcAft>
                <a:spcPts val="0"/>
              </a:spcAft>
              <a:buNone/>
            </a:pPr>
            <a:endParaRPr sz="2100"/>
          </a:p>
          <a:p>
            <a:pPr marL="457200" marR="12700" lvl="0" indent="0" algn="l" rtl="0">
              <a:lnSpc>
                <a:spcPct val="115000"/>
              </a:lnSpc>
              <a:spcBef>
                <a:spcPts val="0"/>
              </a:spcBef>
              <a:spcAft>
                <a:spcPts val="0"/>
              </a:spcAft>
              <a:buNone/>
            </a:pPr>
            <a:endParaRPr sz="1350">
              <a:solidFill>
                <a:srgbClr val="353535"/>
              </a:solidFill>
              <a:highlight>
                <a:srgbClr val="FFFFFF"/>
              </a:highlight>
              <a:latin typeface="Roboto"/>
              <a:ea typeface="Roboto"/>
              <a:cs typeface="Roboto"/>
              <a:sym typeface="Roboto"/>
            </a:endParaRPr>
          </a:p>
          <a:p>
            <a:pPr marL="457200" lvl="0" indent="0" algn="l" rtl="0">
              <a:spcBef>
                <a:spcPts val="600"/>
              </a:spcBef>
              <a:spcAft>
                <a:spcPts val="0"/>
              </a:spcAft>
              <a:buNone/>
            </a:pPr>
            <a:endParaRPr sz="2100"/>
          </a:p>
          <a:p>
            <a:pPr marL="0" lvl="0" indent="0" algn="l" rtl="0">
              <a:spcBef>
                <a:spcPts val="600"/>
              </a:spcBef>
              <a:spcAft>
                <a:spcPts val="0"/>
              </a:spcAft>
              <a:buNone/>
            </a:pPr>
            <a:endParaRPr sz="2600">
              <a:solidFill>
                <a:schemeClr val="lt1"/>
              </a:solidFill>
            </a:endParaRPr>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600"/>
          </a:p>
          <a:p>
            <a:pPr marL="0" lvl="0" indent="0" algn="l" rtl="0">
              <a:spcBef>
                <a:spcPts val="600"/>
              </a:spcBef>
              <a:spcAft>
                <a:spcPts val="0"/>
              </a:spcAft>
              <a:buNone/>
            </a:pPr>
            <a:endParaRPr sz="2100"/>
          </a:p>
        </p:txBody>
      </p:sp>
      <p:sp>
        <p:nvSpPr>
          <p:cNvPr id="214" name="Google Shape;214;p2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15" name="Google Shape;215;p26"/>
          <p:cNvSpPr txBox="1"/>
          <p:nvPr/>
        </p:nvSpPr>
        <p:spPr>
          <a:xfrm>
            <a:off x="1262325" y="659425"/>
            <a:ext cx="734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Quicksand"/>
                <a:ea typeface="Quicksand"/>
                <a:cs typeface="Quicksand"/>
                <a:sym typeface="Quicksand"/>
              </a:rPr>
              <a:t>Comparing SVM Results and QSVM</a:t>
            </a:r>
            <a:endParaRPr sz="2000">
              <a:solidFill>
                <a:schemeClr val="lt1"/>
              </a:solidFill>
              <a:latin typeface="Quicksand"/>
              <a:ea typeface="Quicksand"/>
              <a:cs typeface="Quicksand"/>
              <a:sym typeface="Quicksand"/>
            </a:endParaRPr>
          </a:p>
        </p:txBody>
      </p:sp>
      <p:pic>
        <p:nvPicPr>
          <p:cNvPr id="216" name="Google Shape;216;p26"/>
          <p:cNvPicPr preferRelativeResize="0"/>
          <p:nvPr/>
        </p:nvPicPr>
        <p:blipFill>
          <a:blip r:embed="rId3">
            <a:alphaModFix/>
          </a:blip>
          <a:stretch>
            <a:fillRect/>
          </a:stretch>
        </p:blipFill>
        <p:spPr>
          <a:xfrm>
            <a:off x="1165475" y="2278075"/>
            <a:ext cx="3552201" cy="2712750"/>
          </a:xfrm>
          <a:prstGeom prst="rect">
            <a:avLst/>
          </a:prstGeom>
          <a:noFill/>
          <a:ln>
            <a:noFill/>
          </a:ln>
        </p:spPr>
      </p:pic>
      <p:pic>
        <p:nvPicPr>
          <p:cNvPr id="217" name="Google Shape;217;p26"/>
          <p:cNvPicPr preferRelativeResize="0"/>
          <p:nvPr/>
        </p:nvPicPr>
        <p:blipFill>
          <a:blip r:embed="rId4">
            <a:alphaModFix/>
          </a:blip>
          <a:stretch>
            <a:fillRect/>
          </a:stretch>
        </p:blipFill>
        <p:spPr>
          <a:xfrm>
            <a:off x="3650651" y="4422950"/>
            <a:ext cx="4952074" cy="2106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body" idx="1"/>
          </p:nvPr>
        </p:nvSpPr>
        <p:spPr>
          <a:xfrm>
            <a:off x="1165475" y="156135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a:t>Result:</a:t>
            </a:r>
            <a:endParaRPr sz="2100"/>
          </a:p>
          <a:p>
            <a:pPr marL="0" lvl="0" indent="0" algn="l" rtl="0">
              <a:spcBef>
                <a:spcPts val="600"/>
              </a:spcBef>
              <a:spcAft>
                <a:spcPts val="0"/>
              </a:spcAft>
              <a:buNone/>
            </a:pPr>
            <a:endParaRPr sz="2100"/>
          </a:p>
          <a:p>
            <a:pPr marL="0" lvl="0" indent="0" algn="l" rtl="0">
              <a:spcBef>
                <a:spcPts val="600"/>
              </a:spcBef>
              <a:spcAft>
                <a:spcPts val="0"/>
              </a:spcAft>
              <a:buNone/>
            </a:pPr>
            <a:endParaRPr sz="2100"/>
          </a:p>
          <a:p>
            <a:pPr marL="0" lvl="0" indent="0" algn="l" rtl="0">
              <a:spcBef>
                <a:spcPts val="600"/>
              </a:spcBef>
              <a:spcAft>
                <a:spcPts val="0"/>
              </a:spcAft>
              <a:buNone/>
            </a:pPr>
            <a:endParaRPr sz="2100"/>
          </a:p>
          <a:p>
            <a:pPr marL="0" lvl="0" indent="0" algn="l" rtl="0">
              <a:spcBef>
                <a:spcPts val="600"/>
              </a:spcBef>
              <a:spcAft>
                <a:spcPts val="0"/>
              </a:spcAft>
              <a:buNone/>
            </a:pPr>
            <a:endParaRPr sz="2100"/>
          </a:p>
          <a:p>
            <a:pPr marL="457200" marR="12700" lvl="0" indent="0" algn="l" rtl="0">
              <a:lnSpc>
                <a:spcPct val="115000"/>
              </a:lnSpc>
              <a:spcBef>
                <a:spcPts val="0"/>
              </a:spcBef>
              <a:spcAft>
                <a:spcPts val="0"/>
              </a:spcAft>
              <a:buNone/>
            </a:pPr>
            <a:endParaRPr sz="1350">
              <a:solidFill>
                <a:srgbClr val="353535"/>
              </a:solidFill>
              <a:highlight>
                <a:srgbClr val="FFFFFF"/>
              </a:highlight>
              <a:latin typeface="Roboto"/>
              <a:ea typeface="Roboto"/>
              <a:cs typeface="Roboto"/>
              <a:sym typeface="Roboto"/>
            </a:endParaRPr>
          </a:p>
          <a:p>
            <a:pPr marL="457200" lvl="0" indent="0" algn="l" rtl="0">
              <a:spcBef>
                <a:spcPts val="600"/>
              </a:spcBef>
              <a:spcAft>
                <a:spcPts val="0"/>
              </a:spcAft>
              <a:buNone/>
            </a:pPr>
            <a:endParaRPr sz="2100"/>
          </a:p>
          <a:p>
            <a:pPr marL="0" lvl="0" indent="0" algn="l" rtl="0">
              <a:spcBef>
                <a:spcPts val="600"/>
              </a:spcBef>
              <a:spcAft>
                <a:spcPts val="0"/>
              </a:spcAft>
              <a:buNone/>
            </a:pPr>
            <a:endParaRPr sz="2600">
              <a:solidFill>
                <a:schemeClr val="lt1"/>
              </a:solidFill>
            </a:endParaRPr>
          </a:p>
          <a:p>
            <a:pPr marL="0" lvl="0" indent="0" algn="l" rtl="0">
              <a:spcBef>
                <a:spcPts val="600"/>
              </a:spcBef>
              <a:spcAft>
                <a:spcPts val="0"/>
              </a:spcAft>
              <a:buNone/>
            </a:pPr>
            <a:endParaRPr sz="2600"/>
          </a:p>
          <a:p>
            <a:pPr marL="0" lvl="0" indent="0" algn="l" rtl="0">
              <a:spcBef>
                <a:spcPts val="600"/>
              </a:spcBef>
              <a:spcAft>
                <a:spcPts val="0"/>
              </a:spcAft>
              <a:buNone/>
            </a:pPr>
            <a:endParaRPr sz="1200"/>
          </a:p>
          <a:p>
            <a:pPr marL="0" lvl="0" indent="0" algn="l" rtl="0">
              <a:spcBef>
                <a:spcPts val="600"/>
              </a:spcBef>
              <a:spcAft>
                <a:spcPts val="0"/>
              </a:spcAft>
              <a:buNone/>
            </a:pPr>
            <a:endParaRPr sz="1200"/>
          </a:p>
          <a:p>
            <a:pPr marL="0" lvl="0" indent="0" algn="l" rtl="0">
              <a:spcBef>
                <a:spcPts val="600"/>
              </a:spcBef>
              <a:spcAft>
                <a:spcPts val="0"/>
              </a:spcAft>
              <a:buNone/>
            </a:pPr>
            <a:r>
              <a:rPr lang="en" sz="1200"/>
              <a:t>https://arxiv.org/pdf/1307.0471.pdf</a:t>
            </a:r>
            <a:endParaRPr sz="1200"/>
          </a:p>
          <a:p>
            <a:pPr marL="0" lvl="0" indent="0" algn="l" rtl="0">
              <a:spcBef>
                <a:spcPts val="600"/>
              </a:spcBef>
              <a:spcAft>
                <a:spcPts val="0"/>
              </a:spcAft>
              <a:buNone/>
            </a:pPr>
            <a:r>
              <a:rPr lang="en" sz="1200"/>
              <a:t>https://blog.csdn.net/m0_37622530/article/details/88851497</a:t>
            </a:r>
            <a:endParaRPr sz="1200"/>
          </a:p>
        </p:txBody>
      </p:sp>
      <p:sp>
        <p:nvSpPr>
          <p:cNvPr id="223" name="Google Shape;223;p27"/>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24" name="Google Shape;224;p27"/>
          <p:cNvSpPr txBox="1"/>
          <p:nvPr/>
        </p:nvSpPr>
        <p:spPr>
          <a:xfrm>
            <a:off x="1262325" y="659425"/>
            <a:ext cx="7340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Quicksand"/>
                <a:ea typeface="Quicksand"/>
                <a:cs typeface="Quicksand"/>
                <a:sym typeface="Quicksand"/>
              </a:rPr>
              <a:t>Comparing SVM Results and QSVM</a:t>
            </a:r>
            <a:endParaRPr sz="2000">
              <a:solidFill>
                <a:schemeClr val="lt1"/>
              </a:solidFill>
              <a:latin typeface="Quicksand"/>
              <a:ea typeface="Quicksand"/>
              <a:cs typeface="Quicksand"/>
              <a:sym typeface="Quicksand"/>
            </a:endParaRPr>
          </a:p>
        </p:txBody>
      </p:sp>
      <p:pic>
        <p:nvPicPr>
          <p:cNvPr id="225" name="Google Shape;225;p27"/>
          <p:cNvPicPr preferRelativeResize="0"/>
          <p:nvPr/>
        </p:nvPicPr>
        <p:blipFill>
          <a:blip r:embed="rId3">
            <a:alphaModFix/>
          </a:blip>
          <a:stretch>
            <a:fillRect/>
          </a:stretch>
        </p:blipFill>
        <p:spPr>
          <a:xfrm>
            <a:off x="1262325" y="2240650"/>
            <a:ext cx="6637050" cy="1152750"/>
          </a:xfrm>
          <a:prstGeom prst="rect">
            <a:avLst/>
          </a:prstGeom>
          <a:noFill/>
          <a:ln>
            <a:noFill/>
          </a:ln>
        </p:spPr>
      </p:pic>
      <p:pic>
        <p:nvPicPr>
          <p:cNvPr id="226" name="Google Shape;226;p27"/>
          <p:cNvPicPr preferRelativeResize="0"/>
          <p:nvPr/>
        </p:nvPicPr>
        <p:blipFill>
          <a:blip r:embed="rId4">
            <a:alphaModFix/>
          </a:blip>
          <a:stretch>
            <a:fillRect/>
          </a:stretch>
        </p:blipFill>
        <p:spPr>
          <a:xfrm>
            <a:off x="2156775" y="3468825"/>
            <a:ext cx="4226750" cy="1152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Support Vector Machines (SVM)</a:t>
            </a:r>
            <a:endParaRPr sz="3000">
              <a:solidFill>
                <a:srgbClr val="39C0BA"/>
              </a:solidFill>
            </a:endParaRPr>
          </a:p>
        </p:txBody>
      </p:sp>
      <p:sp>
        <p:nvSpPr>
          <p:cNvPr id="77" name="Google Shape;77;p13"/>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dirty="0"/>
              <a:t>SVM is a classification algorithm and a </a:t>
            </a:r>
            <a:r>
              <a:rPr lang="en" sz="2100" dirty="0">
                <a:solidFill>
                  <a:schemeClr val="lt1"/>
                </a:solidFill>
              </a:rPr>
              <a:t>supervised learning model</a:t>
            </a:r>
            <a:r>
              <a:rPr lang="en" sz="2100" dirty="0"/>
              <a:t>:</a:t>
            </a:r>
            <a:endParaRPr sz="2100" dirty="0"/>
          </a:p>
          <a:p>
            <a:pPr marL="457200" lvl="0" indent="-361950" algn="l" rtl="0">
              <a:spcBef>
                <a:spcPts val="600"/>
              </a:spcBef>
              <a:spcAft>
                <a:spcPts val="0"/>
              </a:spcAft>
              <a:buSzPts val="2100"/>
              <a:buChar char="◦"/>
            </a:pPr>
            <a:r>
              <a:rPr lang="en" sz="2100" dirty="0"/>
              <a:t>Pattern recognition</a:t>
            </a:r>
            <a:endParaRPr sz="2100" dirty="0"/>
          </a:p>
          <a:p>
            <a:pPr marL="457200" lvl="0" indent="-361950" algn="l" rtl="0">
              <a:spcBef>
                <a:spcPts val="0"/>
              </a:spcBef>
              <a:spcAft>
                <a:spcPts val="0"/>
              </a:spcAft>
              <a:buSzPts val="2100"/>
              <a:buChar char="◦"/>
            </a:pPr>
            <a:r>
              <a:rPr lang="en" sz="2100" dirty="0"/>
              <a:t>Data mining</a:t>
            </a:r>
            <a:endParaRPr sz="2100" dirty="0"/>
          </a:p>
          <a:p>
            <a:pPr marL="0" lvl="0" indent="0" algn="l" rtl="0">
              <a:spcBef>
                <a:spcPts val="600"/>
              </a:spcBef>
              <a:spcAft>
                <a:spcPts val="0"/>
              </a:spcAft>
              <a:buNone/>
            </a:pPr>
            <a:r>
              <a:rPr lang="en" sz="2100" dirty="0"/>
              <a:t>The goal is to design a hyperplane that classifies all training vectors into two classes</a:t>
            </a:r>
            <a:endParaRPr sz="2100" dirty="0"/>
          </a:p>
          <a:p>
            <a:pPr marL="0" lvl="0" indent="0" algn="l" rtl="0">
              <a:spcBef>
                <a:spcPts val="600"/>
              </a:spcBef>
              <a:spcAft>
                <a:spcPts val="0"/>
              </a:spcAft>
              <a:buNone/>
            </a:pPr>
            <a:endParaRPr sz="2600" dirty="0">
              <a:solidFill>
                <a:schemeClr val="lt1"/>
              </a:solidFill>
            </a:endParaRPr>
          </a:p>
          <a:p>
            <a:pPr marL="0" lvl="0" indent="0" algn="l" rtl="0">
              <a:spcBef>
                <a:spcPts val="600"/>
              </a:spcBef>
              <a:spcAft>
                <a:spcPts val="0"/>
              </a:spcAft>
              <a:buNone/>
            </a:pPr>
            <a:endParaRPr sz="2600" dirty="0"/>
          </a:p>
        </p:txBody>
      </p:sp>
      <p:sp>
        <p:nvSpPr>
          <p:cNvPr id="78" name="Google Shape;78;p1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9" name="Google Shape;79;p13"/>
          <p:cNvPicPr preferRelativeResize="0"/>
          <p:nvPr/>
        </p:nvPicPr>
        <p:blipFill>
          <a:blip r:embed="rId3">
            <a:alphaModFix/>
          </a:blip>
          <a:stretch>
            <a:fillRect/>
          </a:stretch>
        </p:blipFill>
        <p:spPr>
          <a:xfrm>
            <a:off x="1677150" y="3899275"/>
            <a:ext cx="6038850" cy="266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318125" y="2204588"/>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2430050" y="307475"/>
            <a:ext cx="60282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KEY CONCEPTS</a:t>
            </a:r>
            <a:endParaRPr sz="3000"/>
          </a:p>
        </p:txBody>
      </p:sp>
      <p:sp>
        <p:nvSpPr>
          <p:cNvPr id="86" name="Google Shape;86;p14"/>
          <p:cNvSpPr txBox="1">
            <a:spLocks noGrp="1"/>
          </p:cNvSpPr>
          <p:nvPr>
            <p:ph type="subTitle" idx="4294967295"/>
          </p:nvPr>
        </p:nvSpPr>
        <p:spPr>
          <a:xfrm>
            <a:off x="2430050" y="1544776"/>
            <a:ext cx="6028200" cy="33981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The line that separates the two classes is called </a:t>
            </a:r>
            <a:r>
              <a:rPr lang="en" sz="1800" b="1">
                <a:solidFill>
                  <a:srgbClr val="FF0000"/>
                </a:solidFill>
              </a:rPr>
              <a:t>hyperplane</a:t>
            </a:r>
            <a:endParaRPr sz="1800" b="1">
              <a:solidFill>
                <a:srgbClr val="FF0000"/>
              </a:solidFill>
            </a:endParaRPr>
          </a:p>
          <a:p>
            <a:pPr marL="457200" lvl="0" indent="-342900" algn="l" rtl="0">
              <a:spcBef>
                <a:spcPts val="0"/>
              </a:spcBef>
              <a:spcAft>
                <a:spcPts val="0"/>
              </a:spcAft>
              <a:buSzPts val="1800"/>
              <a:buChar char="◦"/>
            </a:pPr>
            <a:r>
              <a:rPr lang="en" sz="1800"/>
              <a:t>The </a:t>
            </a:r>
            <a:r>
              <a:rPr lang="en" sz="1800" b="1">
                <a:solidFill>
                  <a:srgbClr val="FF0000"/>
                </a:solidFill>
              </a:rPr>
              <a:t>margin </a:t>
            </a:r>
            <a:r>
              <a:rPr lang="en" sz="1800"/>
              <a:t>is the distance between the hyperplane and the closest elements from this hyperplane</a:t>
            </a:r>
            <a:endParaRPr sz="1800"/>
          </a:p>
          <a:p>
            <a:pPr marL="457200" lvl="0" indent="-342900" algn="l" rtl="0">
              <a:spcBef>
                <a:spcPts val="0"/>
              </a:spcBef>
              <a:spcAft>
                <a:spcPts val="0"/>
              </a:spcAft>
              <a:buSzPts val="1800"/>
              <a:buChar char="◦"/>
            </a:pPr>
            <a:r>
              <a:rPr lang="en" sz="1800" b="1">
                <a:solidFill>
                  <a:srgbClr val="FF0000"/>
                </a:solidFill>
              </a:rPr>
              <a:t>Support vectors</a:t>
            </a:r>
            <a:r>
              <a:rPr lang="en" sz="1800"/>
              <a:t> are vector points closest to the hyperplane</a:t>
            </a:r>
            <a:endParaRPr sz="1800"/>
          </a:p>
          <a:p>
            <a:pPr marL="457200" lvl="0" indent="0" algn="l" rtl="0">
              <a:spcBef>
                <a:spcPts val="600"/>
              </a:spcBef>
              <a:spcAft>
                <a:spcPts val="0"/>
              </a:spcAft>
              <a:buNone/>
            </a:pPr>
            <a:endParaRPr sz="2400" b="1">
              <a:solidFill>
                <a:srgbClr val="FF0000"/>
              </a:solidFill>
            </a:endParaRPr>
          </a:p>
          <a:p>
            <a:pPr marL="457200" lvl="0" indent="-381000" algn="l" rtl="0">
              <a:spcBef>
                <a:spcPts val="600"/>
              </a:spcBef>
              <a:spcAft>
                <a:spcPts val="0"/>
              </a:spcAft>
              <a:buSzPts val="2400"/>
              <a:buChar char="◦"/>
            </a:pPr>
            <a:endParaRPr sz="2400"/>
          </a:p>
        </p:txBody>
      </p:sp>
      <p:grpSp>
        <p:nvGrpSpPr>
          <p:cNvPr id="87" name="Google Shape;87;p14"/>
          <p:cNvGrpSpPr/>
          <p:nvPr/>
        </p:nvGrpSpPr>
        <p:grpSpPr>
          <a:xfrm>
            <a:off x="347933" y="2870643"/>
            <a:ext cx="1116779" cy="1116779"/>
            <a:chOff x="2594050" y="1631825"/>
            <a:chExt cx="439625" cy="439625"/>
          </a:xfrm>
        </p:grpSpPr>
        <p:sp>
          <p:nvSpPr>
            <p:cNvPr id="88" name="Google Shape;88;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93" name="Google Shape;93;p14"/>
          <p:cNvPicPr preferRelativeResize="0"/>
          <p:nvPr/>
        </p:nvPicPr>
        <p:blipFill>
          <a:blip r:embed="rId3">
            <a:alphaModFix/>
          </a:blip>
          <a:stretch>
            <a:fillRect/>
          </a:stretch>
        </p:blipFill>
        <p:spPr>
          <a:xfrm>
            <a:off x="2599363" y="3776925"/>
            <a:ext cx="5689575" cy="2609900"/>
          </a:xfrm>
          <a:prstGeom prst="rect">
            <a:avLst/>
          </a:prstGeom>
          <a:noFill/>
          <a:ln>
            <a:noFill/>
          </a:ln>
        </p:spPr>
      </p:pic>
      <p:sp>
        <p:nvSpPr>
          <p:cNvPr id="94" name="Google Shape;94;p14"/>
          <p:cNvSpPr txBox="1"/>
          <p:nvPr/>
        </p:nvSpPr>
        <p:spPr>
          <a:xfrm>
            <a:off x="3650300" y="6447825"/>
            <a:ext cx="3587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Quicksand"/>
                <a:ea typeface="Quicksand"/>
                <a:cs typeface="Quicksand"/>
                <a:sym typeface="Quicksand"/>
              </a:rPr>
              <a:t>Example of a linear classification</a:t>
            </a:r>
            <a:endParaRPr b="1">
              <a:solidFill>
                <a:schemeClr val="lt1"/>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Non-linear classifications</a:t>
            </a:r>
            <a:endParaRPr sz="3000">
              <a:solidFill>
                <a:srgbClr val="39C0BA"/>
              </a:solidFill>
            </a:endParaRPr>
          </a:p>
        </p:txBody>
      </p:sp>
      <p:sp>
        <p:nvSpPr>
          <p:cNvPr id="100" name="Google Shape;100;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01" name="Google Shape;101;p15"/>
          <p:cNvSpPr txBox="1"/>
          <p:nvPr/>
        </p:nvSpPr>
        <p:spPr>
          <a:xfrm>
            <a:off x="1165475" y="1214625"/>
            <a:ext cx="7230900" cy="2124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Font typeface="Quicksand"/>
              <a:buChar char="●"/>
            </a:pPr>
            <a:r>
              <a:rPr lang="en" sz="2100">
                <a:solidFill>
                  <a:schemeClr val="lt1"/>
                </a:solidFill>
                <a:latin typeface="Quicksand"/>
                <a:ea typeface="Quicksand"/>
                <a:cs typeface="Quicksand"/>
                <a:sym typeface="Quicksand"/>
              </a:rPr>
              <a:t>Some data cannot be separated by a hyperplane in its original space</a:t>
            </a:r>
            <a:endParaRPr sz="2100">
              <a:solidFill>
                <a:schemeClr val="lt1"/>
              </a:solidFill>
              <a:latin typeface="Quicksand"/>
              <a:ea typeface="Quicksand"/>
              <a:cs typeface="Quicksand"/>
              <a:sym typeface="Quicksand"/>
            </a:endParaRPr>
          </a:p>
          <a:p>
            <a:pPr marL="457200" lvl="0" indent="-361950" algn="l" rtl="0">
              <a:spcBef>
                <a:spcPts val="0"/>
              </a:spcBef>
              <a:spcAft>
                <a:spcPts val="0"/>
              </a:spcAft>
              <a:buClr>
                <a:schemeClr val="lt1"/>
              </a:buClr>
              <a:buSzPts val="2100"/>
              <a:buFont typeface="Quicksand"/>
              <a:buChar char="●"/>
            </a:pPr>
            <a:r>
              <a:rPr lang="en" sz="2100">
                <a:solidFill>
                  <a:schemeClr val="lt1"/>
                </a:solidFill>
                <a:latin typeface="Quicksand"/>
                <a:ea typeface="Quicksand"/>
                <a:cs typeface="Quicksand"/>
                <a:sym typeface="Quicksand"/>
              </a:rPr>
              <a:t>We can transform a non-linear classification into a linear classification using the </a:t>
            </a:r>
            <a:r>
              <a:rPr lang="en" sz="2100" b="1">
                <a:solidFill>
                  <a:srgbClr val="FF0000"/>
                </a:solidFill>
                <a:latin typeface="Quicksand"/>
                <a:ea typeface="Quicksand"/>
                <a:cs typeface="Quicksand"/>
                <a:sym typeface="Quicksand"/>
              </a:rPr>
              <a:t>kernel function</a:t>
            </a:r>
            <a:endParaRPr sz="2100" b="1">
              <a:solidFill>
                <a:srgbClr val="FF0000"/>
              </a:solidFill>
              <a:latin typeface="Quicksand"/>
              <a:ea typeface="Quicksand"/>
              <a:cs typeface="Quicksand"/>
              <a:sym typeface="Quicksand"/>
            </a:endParaRPr>
          </a:p>
          <a:p>
            <a:pPr marL="457200" lvl="0" indent="0" algn="l" rtl="0">
              <a:spcBef>
                <a:spcPts val="0"/>
              </a:spcBef>
              <a:spcAft>
                <a:spcPts val="0"/>
              </a:spcAft>
              <a:buNone/>
            </a:pPr>
            <a:endParaRPr sz="2100">
              <a:solidFill>
                <a:schemeClr val="lt1"/>
              </a:solidFill>
              <a:latin typeface="Quicksand"/>
              <a:ea typeface="Quicksand"/>
              <a:cs typeface="Quicksand"/>
              <a:sym typeface="Quicksand"/>
            </a:endParaRPr>
          </a:p>
          <a:p>
            <a:pPr marL="0" lvl="0" indent="0" algn="l" rtl="0">
              <a:spcBef>
                <a:spcPts val="0"/>
              </a:spcBef>
              <a:spcAft>
                <a:spcPts val="0"/>
              </a:spcAft>
              <a:buNone/>
            </a:pPr>
            <a:endParaRPr sz="2100">
              <a:solidFill>
                <a:schemeClr val="lt1"/>
              </a:solidFill>
              <a:latin typeface="Quicksand"/>
              <a:ea typeface="Quicksand"/>
              <a:cs typeface="Quicksand"/>
              <a:sym typeface="Quicksand"/>
            </a:endParaRPr>
          </a:p>
        </p:txBody>
      </p:sp>
      <p:pic>
        <p:nvPicPr>
          <p:cNvPr id="102" name="Google Shape;102;p15"/>
          <p:cNvPicPr preferRelativeResize="0"/>
          <p:nvPr/>
        </p:nvPicPr>
        <p:blipFill>
          <a:blip r:embed="rId3">
            <a:alphaModFix/>
          </a:blip>
          <a:stretch>
            <a:fillRect/>
          </a:stretch>
        </p:blipFill>
        <p:spPr>
          <a:xfrm>
            <a:off x="2306650" y="3061200"/>
            <a:ext cx="4762500" cy="239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Kernel Function</a:t>
            </a:r>
            <a:endParaRPr sz="3000"/>
          </a:p>
        </p:txBody>
      </p:sp>
      <p:sp>
        <p:nvSpPr>
          <p:cNvPr id="108" name="Google Shape;108;p16"/>
          <p:cNvSpPr txBox="1">
            <a:spLocks noGrp="1"/>
          </p:cNvSpPr>
          <p:nvPr>
            <p:ph type="body" idx="1"/>
          </p:nvPr>
        </p:nvSpPr>
        <p:spPr>
          <a:xfrm>
            <a:off x="1021425" y="1837525"/>
            <a:ext cx="3911700" cy="4730400"/>
          </a:xfrm>
          <a:prstGeom prst="rect">
            <a:avLst/>
          </a:prstGeom>
        </p:spPr>
        <p:txBody>
          <a:bodyPr spcFirstLastPara="1" wrap="square" lIns="91425" tIns="91425" rIns="91425" bIns="91425" anchor="t" anchorCtr="0">
            <a:noAutofit/>
          </a:bodyPr>
          <a:lstStyle/>
          <a:p>
            <a:pPr marL="457200" lvl="0" indent="457200" algn="l" rtl="0">
              <a:spcBef>
                <a:spcPts val="600"/>
              </a:spcBef>
              <a:spcAft>
                <a:spcPts val="0"/>
              </a:spcAft>
              <a:buNone/>
            </a:pPr>
            <a:r>
              <a:rPr lang="en" sz="2100"/>
              <a:t>    </a:t>
            </a:r>
            <a:endParaRPr sz="2100"/>
          </a:p>
          <a:p>
            <a:pPr marL="914400" lvl="0" indent="457200" algn="l" rtl="0">
              <a:spcBef>
                <a:spcPts val="600"/>
              </a:spcBef>
              <a:spcAft>
                <a:spcPts val="0"/>
              </a:spcAft>
              <a:buNone/>
            </a:pPr>
            <a:r>
              <a:rPr lang="en" sz="2100" b="1">
                <a:solidFill>
                  <a:srgbClr val="FF0000"/>
                </a:solidFill>
              </a:rPr>
              <a:t>1D to 2D</a:t>
            </a:r>
            <a:endParaRPr sz="2100" b="1">
              <a:solidFill>
                <a:srgbClr val="FF0000"/>
              </a:solidFill>
            </a:endParaRPr>
          </a:p>
          <a:p>
            <a:pPr marL="0" lvl="0" indent="0" algn="l" rtl="0">
              <a:spcBef>
                <a:spcPts val="600"/>
              </a:spcBef>
              <a:spcAft>
                <a:spcPts val="0"/>
              </a:spcAft>
              <a:buNone/>
            </a:pPr>
            <a:endParaRPr b="1"/>
          </a:p>
          <a:p>
            <a:pPr marL="0" lvl="0" indent="0" algn="l" rtl="0">
              <a:spcBef>
                <a:spcPts val="600"/>
              </a:spcBef>
              <a:spcAft>
                <a:spcPts val="0"/>
              </a:spcAft>
              <a:buNone/>
            </a:pPr>
            <a:endParaRPr/>
          </a:p>
        </p:txBody>
      </p:sp>
      <p:sp>
        <p:nvSpPr>
          <p:cNvPr id="109" name="Google Shape;109;p16"/>
          <p:cNvSpPr txBox="1">
            <a:spLocks noGrp="1"/>
          </p:cNvSpPr>
          <p:nvPr>
            <p:ph type="body" idx="3"/>
          </p:nvPr>
        </p:nvSpPr>
        <p:spPr>
          <a:xfrm>
            <a:off x="5041125" y="1868675"/>
            <a:ext cx="3972000" cy="4699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2100"/>
          </a:p>
          <a:p>
            <a:pPr marL="914400" lvl="0" indent="457200" algn="l" rtl="0">
              <a:spcBef>
                <a:spcPts val="600"/>
              </a:spcBef>
              <a:spcAft>
                <a:spcPts val="0"/>
              </a:spcAft>
              <a:buNone/>
            </a:pPr>
            <a:r>
              <a:rPr lang="en" sz="2100" b="1">
                <a:solidFill>
                  <a:srgbClr val="FF0000"/>
                </a:solidFill>
              </a:rPr>
              <a:t>2D to 3D</a:t>
            </a:r>
            <a:endParaRPr sz="2100" b="1">
              <a:solidFill>
                <a:srgbClr val="FF0000"/>
              </a:solidFill>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10" name="Google Shape;110;p1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6"/>
          <p:cNvSpPr txBox="1">
            <a:spLocks noGrp="1"/>
          </p:cNvSpPr>
          <p:nvPr>
            <p:ph type="title"/>
          </p:nvPr>
        </p:nvSpPr>
        <p:spPr>
          <a:xfrm>
            <a:off x="1165475" y="1331425"/>
            <a:ext cx="6858000" cy="96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100">
              <a:solidFill>
                <a:schemeClr val="lt1"/>
              </a:solidFill>
            </a:endParaRPr>
          </a:p>
          <a:p>
            <a:pPr marL="0" lvl="0" indent="0" algn="l" rtl="0">
              <a:spcBef>
                <a:spcPts val="0"/>
              </a:spcBef>
              <a:spcAft>
                <a:spcPts val="0"/>
              </a:spcAft>
              <a:buNone/>
            </a:pPr>
            <a:r>
              <a:rPr lang="en" sz="2100">
                <a:solidFill>
                  <a:schemeClr val="lt1"/>
                </a:solidFill>
              </a:rPr>
              <a:t>SVM can perform non-linear classifications by using the kernel function or kernel trick, which maps the inputs into high-dimensional features (feature map)</a:t>
            </a:r>
            <a:endParaRPr sz="2100">
              <a:solidFill>
                <a:schemeClr val="lt1"/>
              </a:solidFill>
            </a:endParaRPr>
          </a:p>
        </p:txBody>
      </p:sp>
      <p:pic>
        <p:nvPicPr>
          <p:cNvPr id="112" name="Google Shape;112;p16"/>
          <p:cNvPicPr preferRelativeResize="0"/>
          <p:nvPr/>
        </p:nvPicPr>
        <p:blipFill>
          <a:blip r:embed="rId3">
            <a:alphaModFix/>
          </a:blip>
          <a:stretch>
            <a:fillRect/>
          </a:stretch>
        </p:blipFill>
        <p:spPr>
          <a:xfrm>
            <a:off x="1071400" y="3126850"/>
            <a:ext cx="3911750" cy="2952476"/>
          </a:xfrm>
          <a:prstGeom prst="rect">
            <a:avLst/>
          </a:prstGeom>
          <a:noFill/>
          <a:ln>
            <a:noFill/>
          </a:ln>
        </p:spPr>
      </p:pic>
      <p:pic>
        <p:nvPicPr>
          <p:cNvPr id="113" name="Google Shape;113;p16"/>
          <p:cNvPicPr preferRelativeResize="0"/>
          <p:nvPr/>
        </p:nvPicPr>
        <p:blipFill>
          <a:blip r:embed="rId4">
            <a:alphaModFix/>
          </a:blip>
          <a:stretch>
            <a:fillRect/>
          </a:stretch>
        </p:blipFill>
        <p:spPr>
          <a:xfrm>
            <a:off x="5101375" y="3126850"/>
            <a:ext cx="3911750" cy="295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txBox="1">
            <a:spLocks noGrp="1"/>
          </p:cNvSpPr>
          <p:nvPr>
            <p:ph type="ctrTitle" idx="4294967295"/>
          </p:nvPr>
        </p:nvSpPr>
        <p:spPr>
          <a:xfrm>
            <a:off x="2430050" y="307475"/>
            <a:ext cx="60282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Kernel Function cont.</a:t>
            </a:r>
            <a:endParaRPr sz="3000"/>
          </a:p>
        </p:txBody>
      </p:sp>
      <p:sp>
        <p:nvSpPr>
          <p:cNvPr id="120" name="Google Shape;120;p17"/>
          <p:cNvSpPr txBox="1">
            <a:spLocks noGrp="1"/>
          </p:cNvSpPr>
          <p:nvPr>
            <p:ph type="subTitle" idx="4294967295"/>
          </p:nvPr>
        </p:nvSpPr>
        <p:spPr>
          <a:xfrm>
            <a:off x="2430050" y="1544775"/>
            <a:ext cx="6641700" cy="42108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endParaRPr sz="2100"/>
          </a:p>
          <a:p>
            <a:pPr marL="457200" lvl="0" indent="-361950" algn="l" rtl="0">
              <a:spcBef>
                <a:spcPts val="600"/>
              </a:spcBef>
              <a:spcAft>
                <a:spcPts val="0"/>
              </a:spcAft>
              <a:buSzPts val="2100"/>
              <a:buChar char="◦"/>
            </a:pPr>
            <a:r>
              <a:rPr lang="en" sz="2100"/>
              <a:t>Higher dimensional space is computationally expensive</a:t>
            </a:r>
            <a:endParaRPr sz="2100" b="1">
              <a:solidFill>
                <a:srgbClr val="FF0000"/>
              </a:solidFill>
            </a:endParaRPr>
          </a:p>
          <a:p>
            <a:pPr marL="457200" lvl="0" indent="-361950" algn="l" rtl="0">
              <a:spcBef>
                <a:spcPts val="0"/>
              </a:spcBef>
              <a:spcAft>
                <a:spcPts val="0"/>
              </a:spcAft>
              <a:buClr>
                <a:schemeClr val="lt1"/>
              </a:buClr>
              <a:buSzPts val="2100"/>
              <a:buChar char="◦"/>
            </a:pPr>
            <a:r>
              <a:rPr lang="en" sz="2100">
                <a:solidFill>
                  <a:schemeClr val="lt1"/>
                </a:solidFill>
              </a:rPr>
              <a:t>The kernel function reduces the computational cost by avoiding the direct transformations of data points and calculating the distance of two points in a higher dimension directly </a:t>
            </a:r>
            <a:endParaRPr sz="2100"/>
          </a:p>
          <a:p>
            <a:pPr marL="457200" lvl="0" indent="-361950" algn="l" rtl="0">
              <a:spcBef>
                <a:spcPts val="0"/>
              </a:spcBef>
              <a:spcAft>
                <a:spcPts val="0"/>
              </a:spcAft>
              <a:buSzPts val="2100"/>
              <a:buChar char="◦"/>
            </a:pPr>
            <a:r>
              <a:rPr lang="en" sz="2100"/>
              <a:t>For example, applying the dot product between two vectors so every point is mapped into a higher dimensional space and thus transforming a non-linear space into a linear space</a:t>
            </a:r>
            <a:endParaRPr sz="2100"/>
          </a:p>
          <a:p>
            <a:pPr marL="457200" lvl="0" indent="0" algn="l" rtl="0">
              <a:spcBef>
                <a:spcPts val="600"/>
              </a:spcBef>
              <a:spcAft>
                <a:spcPts val="0"/>
              </a:spcAft>
              <a:buNone/>
            </a:pPr>
            <a:endParaRPr sz="2100"/>
          </a:p>
          <a:p>
            <a:pPr marL="457200" lvl="0" indent="0" algn="l" rtl="0">
              <a:spcBef>
                <a:spcPts val="600"/>
              </a:spcBef>
              <a:spcAft>
                <a:spcPts val="0"/>
              </a:spcAft>
              <a:buNone/>
            </a:pPr>
            <a:endParaRPr sz="2400" b="1">
              <a:solidFill>
                <a:srgbClr val="FF0000"/>
              </a:solidFill>
            </a:endParaRPr>
          </a:p>
          <a:p>
            <a:pPr marL="457200" lvl="0" indent="0" algn="l" rtl="0">
              <a:spcBef>
                <a:spcPts val="600"/>
              </a:spcBef>
              <a:spcAft>
                <a:spcPts val="0"/>
              </a:spcAft>
              <a:buNone/>
            </a:pPr>
            <a:endParaRPr sz="2400"/>
          </a:p>
        </p:txBody>
      </p:sp>
      <p:grpSp>
        <p:nvGrpSpPr>
          <p:cNvPr id="121" name="Google Shape;121;p17"/>
          <p:cNvGrpSpPr/>
          <p:nvPr/>
        </p:nvGrpSpPr>
        <p:grpSpPr>
          <a:xfrm>
            <a:off x="347934" y="2870644"/>
            <a:ext cx="1116779" cy="1116779"/>
            <a:chOff x="2594050" y="1631825"/>
            <a:chExt cx="439625" cy="439625"/>
          </a:xfrm>
        </p:grpSpPr>
        <p:sp>
          <p:nvSpPr>
            <p:cNvPr id="122" name="Google Shape;122;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7"/>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1165475" y="566825"/>
            <a:ext cx="79065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Quantum Support Vector Machines (QSVM)</a:t>
            </a:r>
            <a:endParaRPr sz="3000">
              <a:solidFill>
                <a:srgbClr val="39C0BA"/>
              </a:solidFill>
            </a:endParaRPr>
          </a:p>
        </p:txBody>
      </p:sp>
      <p:sp>
        <p:nvSpPr>
          <p:cNvPr id="132" name="Google Shape;132;p18"/>
          <p:cNvSpPr txBox="1">
            <a:spLocks noGrp="1"/>
          </p:cNvSpPr>
          <p:nvPr>
            <p:ph type="body" idx="1"/>
          </p:nvPr>
        </p:nvSpPr>
        <p:spPr>
          <a:xfrm>
            <a:off x="1165500" y="1600200"/>
            <a:ext cx="7056600" cy="4967700"/>
          </a:xfrm>
          <a:prstGeom prst="rect">
            <a:avLst/>
          </a:prstGeom>
        </p:spPr>
        <p:txBody>
          <a:bodyPr spcFirstLastPara="1" wrap="square" lIns="91425" tIns="91425" rIns="91425" bIns="91425" anchor="t" anchorCtr="0">
            <a:noAutofit/>
          </a:bodyPr>
          <a:lstStyle/>
          <a:p>
            <a:pPr marL="457200" lvl="0" indent="-361950" algn="l" rtl="0">
              <a:spcBef>
                <a:spcPts val="600"/>
              </a:spcBef>
              <a:spcAft>
                <a:spcPts val="0"/>
              </a:spcAft>
              <a:buSzPts val="2100"/>
              <a:buChar char="◦"/>
            </a:pPr>
            <a:r>
              <a:rPr lang="en" sz="2100"/>
              <a:t>Classification problems for computing the kernel is not efficient classically</a:t>
            </a:r>
            <a:endParaRPr sz="2100"/>
          </a:p>
          <a:p>
            <a:pPr marL="457200" lvl="0" indent="-361950" algn="l" rtl="0">
              <a:spcBef>
                <a:spcPts val="0"/>
              </a:spcBef>
              <a:spcAft>
                <a:spcPts val="0"/>
              </a:spcAft>
              <a:buSzPts val="2100"/>
              <a:buChar char="◦"/>
            </a:pPr>
            <a:r>
              <a:rPr lang="en" sz="2100"/>
              <a:t>Computational resources will exponentially increase with the size of the problem</a:t>
            </a:r>
            <a:endParaRPr sz="2100"/>
          </a:p>
          <a:p>
            <a:pPr marL="457200" lvl="0" indent="-361950" algn="l" rtl="0">
              <a:spcBef>
                <a:spcPts val="0"/>
              </a:spcBef>
              <a:spcAft>
                <a:spcPts val="0"/>
              </a:spcAft>
              <a:buSzPts val="2100"/>
              <a:buChar char="◦"/>
            </a:pPr>
            <a:r>
              <a:rPr lang="en" sz="2100"/>
              <a:t>This can be solved in a quantum processor by a direct estimation of the kernel in the feature space</a:t>
            </a:r>
            <a:endParaRPr sz="2100"/>
          </a:p>
          <a:p>
            <a:pPr marL="457200" lvl="0" indent="-361950" algn="l" rtl="0">
              <a:spcBef>
                <a:spcPts val="0"/>
              </a:spcBef>
              <a:spcAft>
                <a:spcPts val="0"/>
              </a:spcAft>
              <a:buSzPts val="2100"/>
              <a:buChar char="◦"/>
            </a:pPr>
            <a:r>
              <a:rPr lang="en" sz="2100"/>
              <a:t>It consist of a </a:t>
            </a:r>
            <a:r>
              <a:rPr lang="en" sz="2100" b="1">
                <a:solidFill>
                  <a:srgbClr val="FF0000"/>
                </a:solidFill>
              </a:rPr>
              <a:t>training phase</a:t>
            </a:r>
            <a:r>
              <a:rPr lang="en" sz="2100"/>
              <a:t> (where the kernel is calculated and the support vectors are obtained)</a:t>
            </a:r>
            <a:endParaRPr sz="2100"/>
          </a:p>
          <a:p>
            <a:pPr marL="457200" lvl="0" indent="-361950" algn="l" rtl="0">
              <a:spcBef>
                <a:spcPts val="0"/>
              </a:spcBef>
              <a:spcAft>
                <a:spcPts val="0"/>
              </a:spcAft>
              <a:buSzPts val="2100"/>
              <a:buChar char="◦"/>
            </a:pPr>
            <a:r>
              <a:rPr lang="en" sz="2100" b="1">
                <a:solidFill>
                  <a:srgbClr val="FF0000"/>
                </a:solidFill>
              </a:rPr>
              <a:t>Test or classification phase</a:t>
            </a:r>
            <a:r>
              <a:rPr lang="en" sz="2100"/>
              <a:t> (where new unlabeled data is classified according to the solution found in the training phase)</a:t>
            </a:r>
            <a:endParaRPr sz="2100"/>
          </a:p>
          <a:p>
            <a:pPr marL="457200" lvl="0" indent="-361950" algn="l" rtl="0">
              <a:spcBef>
                <a:spcPts val="0"/>
              </a:spcBef>
              <a:spcAft>
                <a:spcPts val="0"/>
              </a:spcAft>
              <a:buSzPts val="2100"/>
              <a:buChar char="◦"/>
            </a:pPr>
            <a:r>
              <a:rPr lang="en" sz="2100"/>
              <a:t>Quantum kernel is equivalent to the classical kernel function</a:t>
            </a:r>
            <a:endParaRPr sz="2100"/>
          </a:p>
          <a:p>
            <a:pPr marL="0" lvl="0" indent="0" algn="l" rtl="0">
              <a:spcBef>
                <a:spcPts val="600"/>
              </a:spcBef>
              <a:spcAft>
                <a:spcPts val="0"/>
              </a:spcAft>
              <a:buNone/>
            </a:pPr>
            <a:endParaRPr sz="2600">
              <a:solidFill>
                <a:schemeClr val="lt1"/>
              </a:solidFill>
            </a:endParaRPr>
          </a:p>
          <a:p>
            <a:pPr marL="0" lvl="0" indent="0" algn="l" rtl="0">
              <a:spcBef>
                <a:spcPts val="600"/>
              </a:spcBef>
              <a:spcAft>
                <a:spcPts val="0"/>
              </a:spcAft>
              <a:buNone/>
            </a:pPr>
            <a:endParaRPr sz="2600"/>
          </a:p>
        </p:txBody>
      </p:sp>
      <p:sp>
        <p:nvSpPr>
          <p:cNvPr id="133" name="Google Shape;133;p1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txBox="1">
            <a:spLocks noGrp="1"/>
          </p:cNvSpPr>
          <p:nvPr>
            <p:ph type="ctrTitle" idx="4294967295"/>
          </p:nvPr>
        </p:nvSpPr>
        <p:spPr>
          <a:xfrm>
            <a:off x="2430050" y="307475"/>
            <a:ext cx="60282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Quantum Classification</a:t>
            </a:r>
            <a:endParaRPr sz="3000"/>
          </a:p>
        </p:txBody>
      </p:sp>
      <p:sp>
        <p:nvSpPr>
          <p:cNvPr id="140" name="Google Shape;140;p19"/>
          <p:cNvSpPr txBox="1">
            <a:spLocks noGrp="1"/>
          </p:cNvSpPr>
          <p:nvPr>
            <p:ph type="subTitle" idx="4294967295"/>
          </p:nvPr>
        </p:nvSpPr>
        <p:spPr>
          <a:xfrm>
            <a:off x="2430050" y="1544775"/>
            <a:ext cx="6641700" cy="42108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endParaRPr sz="2100"/>
          </a:p>
          <a:p>
            <a:pPr marL="457200" lvl="0" indent="0" algn="l" rtl="0">
              <a:spcBef>
                <a:spcPts val="600"/>
              </a:spcBef>
              <a:spcAft>
                <a:spcPts val="0"/>
              </a:spcAft>
              <a:buNone/>
            </a:pPr>
            <a:r>
              <a:rPr lang="en" sz="2100"/>
              <a:t>To perform a quantum classification, it requires 3 steps.</a:t>
            </a:r>
            <a:endParaRPr sz="2100"/>
          </a:p>
          <a:p>
            <a:pPr marL="457200" lvl="0" indent="0" algn="l" rtl="0">
              <a:spcBef>
                <a:spcPts val="600"/>
              </a:spcBef>
              <a:spcAft>
                <a:spcPts val="0"/>
              </a:spcAft>
              <a:buNone/>
            </a:pPr>
            <a:endParaRPr sz="2100"/>
          </a:p>
          <a:p>
            <a:pPr marL="1371600" lvl="0" indent="-361950" algn="l" rtl="0">
              <a:spcBef>
                <a:spcPts val="600"/>
              </a:spcBef>
              <a:spcAft>
                <a:spcPts val="0"/>
              </a:spcAft>
              <a:buSzPts val="2100"/>
              <a:buAutoNum type="arabicPeriod"/>
            </a:pPr>
            <a:r>
              <a:rPr lang="en" sz="2100"/>
              <a:t>Convert classical data to quantum data</a:t>
            </a:r>
            <a:endParaRPr sz="2100"/>
          </a:p>
          <a:p>
            <a:pPr marL="1371600" lvl="0" indent="-361950" algn="l" rtl="0">
              <a:spcBef>
                <a:spcPts val="0"/>
              </a:spcBef>
              <a:spcAft>
                <a:spcPts val="0"/>
              </a:spcAft>
              <a:buSzPts val="2100"/>
              <a:buAutoNum type="arabicPeriod"/>
            </a:pPr>
            <a:r>
              <a:rPr lang="en" sz="2100"/>
              <a:t>Process the data</a:t>
            </a:r>
            <a:endParaRPr sz="2100"/>
          </a:p>
          <a:p>
            <a:pPr marL="1371600" lvl="0" indent="-361950" algn="l" rtl="0">
              <a:spcBef>
                <a:spcPts val="0"/>
              </a:spcBef>
              <a:spcAft>
                <a:spcPts val="0"/>
              </a:spcAft>
              <a:buSzPts val="2100"/>
              <a:buAutoNum type="arabicPeriod"/>
            </a:pPr>
            <a:r>
              <a:rPr lang="en" sz="2100"/>
              <a:t>Apply measurements to read the output</a:t>
            </a:r>
            <a:endParaRPr sz="2100"/>
          </a:p>
          <a:p>
            <a:pPr marL="457200" lvl="0" indent="0" algn="l" rtl="0">
              <a:spcBef>
                <a:spcPts val="600"/>
              </a:spcBef>
              <a:spcAft>
                <a:spcPts val="0"/>
              </a:spcAft>
              <a:buNone/>
            </a:pPr>
            <a:endParaRPr sz="2100"/>
          </a:p>
          <a:p>
            <a:pPr marL="457200" lvl="0" indent="0" algn="l" rtl="0">
              <a:spcBef>
                <a:spcPts val="600"/>
              </a:spcBef>
              <a:spcAft>
                <a:spcPts val="0"/>
              </a:spcAft>
              <a:buNone/>
            </a:pPr>
            <a:endParaRPr sz="2400" b="1">
              <a:solidFill>
                <a:srgbClr val="FF0000"/>
              </a:solidFill>
            </a:endParaRPr>
          </a:p>
          <a:p>
            <a:pPr marL="457200" lvl="0" indent="0" algn="l" rtl="0">
              <a:spcBef>
                <a:spcPts val="600"/>
              </a:spcBef>
              <a:spcAft>
                <a:spcPts val="0"/>
              </a:spcAft>
              <a:buNone/>
            </a:pPr>
            <a:endParaRPr sz="2400"/>
          </a:p>
        </p:txBody>
      </p:sp>
      <p:grpSp>
        <p:nvGrpSpPr>
          <p:cNvPr id="141" name="Google Shape;141;p19"/>
          <p:cNvGrpSpPr/>
          <p:nvPr/>
        </p:nvGrpSpPr>
        <p:grpSpPr>
          <a:xfrm>
            <a:off x="347934" y="2870644"/>
            <a:ext cx="1116779" cy="1116779"/>
            <a:chOff x="2594050" y="1631825"/>
            <a:chExt cx="439625" cy="439625"/>
          </a:xfrm>
        </p:grpSpPr>
        <p:sp>
          <p:nvSpPr>
            <p:cNvPr id="142" name="Google Shape;142;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19"/>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1165500" y="181325"/>
            <a:ext cx="7906500" cy="10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Quantum Feature Maps</a:t>
            </a:r>
            <a:endParaRPr sz="3000">
              <a:solidFill>
                <a:srgbClr val="39C0BA"/>
              </a:solidFill>
            </a:endParaRPr>
          </a:p>
        </p:txBody>
      </p:sp>
      <p:sp>
        <p:nvSpPr>
          <p:cNvPr id="152" name="Google Shape;152;p20"/>
          <p:cNvSpPr txBox="1">
            <a:spLocks noGrp="1"/>
          </p:cNvSpPr>
          <p:nvPr>
            <p:ph type="body" idx="1"/>
          </p:nvPr>
        </p:nvSpPr>
        <p:spPr>
          <a:xfrm>
            <a:off x="1165500" y="1600200"/>
            <a:ext cx="7056600" cy="496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a:solidFill>
                  <a:schemeClr val="lt1"/>
                </a:solidFill>
              </a:rPr>
              <a:t>To convert the classical data into quantum data, we can use a </a:t>
            </a:r>
            <a:r>
              <a:rPr lang="en" sz="2100" b="1">
                <a:solidFill>
                  <a:srgbClr val="FF0000"/>
                </a:solidFill>
              </a:rPr>
              <a:t>Quantum feature map</a:t>
            </a:r>
            <a:endParaRPr sz="2100" b="1">
              <a:solidFill>
                <a:srgbClr val="FF0000"/>
              </a:solidFill>
            </a:endParaRPr>
          </a:p>
          <a:p>
            <a:pPr marL="0" lvl="0" indent="0" algn="l" rtl="0">
              <a:spcBef>
                <a:spcPts val="600"/>
              </a:spcBef>
              <a:spcAft>
                <a:spcPts val="0"/>
              </a:spcAft>
              <a:buNone/>
            </a:pPr>
            <a:r>
              <a:rPr lang="en" sz="2100"/>
              <a:t>Let 𝓧 be a set of input data</a:t>
            </a:r>
            <a:endParaRPr sz="2100"/>
          </a:p>
          <a:p>
            <a:pPr marL="457200" lvl="0" indent="-361950" algn="l" rtl="0">
              <a:spcBef>
                <a:spcPts val="600"/>
              </a:spcBef>
              <a:spcAft>
                <a:spcPts val="0"/>
              </a:spcAft>
              <a:buSzPts val="2100"/>
              <a:buChar char="◦"/>
            </a:pPr>
            <a:r>
              <a:rPr lang="en" sz="2100"/>
              <a:t>Let 𝓕 be the vector space</a:t>
            </a:r>
            <a:endParaRPr sz="2100"/>
          </a:p>
          <a:p>
            <a:pPr marL="457200" lvl="0" indent="-361950" algn="l" rtl="0">
              <a:spcBef>
                <a:spcPts val="0"/>
              </a:spcBef>
              <a:spcAft>
                <a:spcPts val="0"/>
              </a:spcAft>
              <a:buSzPts val="2100"/>
              <a:buChar char="◦"/>
            </a:pPr>
            <a:r>
              <a:rPr lang="en" sz="2100"/>
              <a:t>Let 𝝓(phi) be the feature map</a:t>
            </a:r>
            <a:endParaRPr sz="2100"/>
          </a:p>
          <a:p>
            <a:pPr marL="457200" lvl="0" indent="-361950" algn="l" rtl="0">
              <a:spcBef>
                <a:spcPts val="0"/>
              </a:spcBef>
              <a:spcAft>
                <a:spcPts val="0"/>
              </a:spcAft>
              <a:buSzPts val="2100"/>
              <a:buChar char="◦"/>
            </a:pPr>
            <a:r>
              <a:rPr lang="en" sz="2100"/>
              <a:t>𝝓 is a function that acts as 𝝓 : 𝓧→𝓕</a:t>
            </a:r>
            <a:endParaRPr sz="2100"/>
          </a:p>
          <a:p>
            <a:pPr marL="0" lvl="0" indent="0" algn="l" rtl="0">
              <a:spcBef>
                <a:spcPts val="600"/>
              </a:spcBef>
              <a:spcAft>
                <a:spcPts val="0"/>
              </a:spcAft>
              <a:buClr>
                <a:schemeClr val="dk1"/>
              </a:buClr>
              <a:buSzPts val="1100"/>
              <a:buFont typeface="Arial"/>
              <a:buNone/>
            </a:pPr>
            <a:r>
              <a:rPr lang="en" sz="2100"/>
              <a:t>The map transforms </a:t>
            </a:r>
            <a:r>
              <a:rPr lang="en" sz="2100" i="1"/>
              <a:t>x→</a:t>
            </a:r>
            <a:r>
              <a:rPr lang="en" sz="2100"/>
              <a:t>|</a:t>
            </a:r>
            <a:r>
              <a:rPr lang="en" sz="2100" i="1"/>
              <a:t>φ(x)</a:t>
            </a:r>
            <a:r>
              <a:rPr lang="en" sz="2100"/>
              <a:t>〉by way of a unitary transformation </a:t>
            </a:r>
            <a:r>
              <a:rPr lang="en" sz="2100" i="1"/>
              <a:t>Uᵩ(x)</a:t>
            </a:r>
            <a:endParaRPr sz="2100"/>
          </a:p>
          <a:p>
            <a:pPr marL="457200" marR="12700" lvl="0" indent="0" algn="l" rtl="0">
              <a:lnSpc>
                <a:spcPct val="115000"/>
              </a:lnSpc>
              <a:spcBef>
                <a:spcPts val="0"/>
              </a:spcBef>
              <a:spcAft>
                <a:spcPts val="0"/>
              </a:spcAft>
              <a:buNone/>
            </a:pPr>
            <a:endParaRPr sz="1350">
              <a:solidFill>
                <a:srgbClr val="353535"/>
              </a:solidFill>
              <a:highlight>
                <a:srgbClr val="FFFFFF"/>
              </a:highlight>
              <a:latin typeface="Roboto"/>
              <a:ea typeface="Roboto"/>
              <a:cs typeface="Roboto"/>
              <a:sym typeface="Roboto"/>
            </a:endParaRPr>
          </a:p>
          <a:p>
            <a:pPr marL="457200" lvl="0" indent="0" algn="l" rtl="0">
              <a:spcBef>
                <a:spcPts val="600"/>
              </a:spcBef>
              <a:spcAft>
                <a:spcPts val="0"/>
              </a:spcAft>
              <a:buNone/>
            </a:pPr>
            <a:endParaRPr sz="2100"/>
          </a:p>
          <a:p>
            <a:pPr marL="0" lvl="0" indent="0" algn="l" rtl="0">
              <a:spcBef>
                <a:spcPts val="600"/>
              </a:spcBef>
              <a:spcAft>
                <a:spcPts val="0"/>
              </a:spcAft>
              <a:buNone/>
            </a:pPr>
            <a:endParaRPr sz="2600">
              <a:solidFill>
                <a:schemeClr val="lt1"/>
              </a:solidFill>
            </a:endParaRPr>
          </a:p>
          <a:p>
            <a:pPr marL="0" lvl="0" indent="0" algn="l" rtl="0">
              <a:spcBef>
                <a:spcPts val="600"/>
              </a:spcBef>
              <a:spcAft>
                <a:spcPts val="0"/>
              </a:spcAft>
              <a:buNone/>
            </a:pPr>
            <a:endParaRPr sz="2600"/>
          </a:p>
        </p:txBody>
      </p:sp>
      <p:sp>
        <p:nvSpPr>
          <p:cNvPr id="153" name="Google Shape;153;p20"/>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54" name="Google Shape;154;p20"/>
          <p:cNvPicPr preferRelativeResize="0"/>
          <p:nvPr/>
        </p:nvPicPr>
        <p:blipFill>
          <a:blip r:embed="rId3">
            <a:alphaModFix/>
          </a:blip>
          <a:stretch>
            <a:fillRect/>
          </a:stretch>
        </p:blipFill>
        <p:spPr>
          <a:xfrm>
            <a:off x="1268050" y="4597075"/>
            <a:ext cx="6516024" cy="2139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1561</Words>
  <Application>Microsoft Office PowerPoint</Application>
  <PresentationFormat>On-screen Show (4:3)</PresentationFormat>
  <Paragraphs>197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Quicksand</vt:lpstr>
      <vt:lpstr>Roboto</vt:lpstr>
      <vt:lpstr>Eleanor template</vt:lpstr>
      <vt:lpstr>Quantum-enhanced Support Vector Machine (QSVM)</vt:lpstr>
      <vt:lpstr>Support Vector Machines (SVM)</vt:lpstr>
      <vt:lpstr>KEY CONCEPTS</vt:lpstr>
      <vt:lpstr>Non-linear classifications</vt:lpstr>
      <vt:lpstr>Kernel Function</vt:lpstr>
      <vt:lpstr>Kernel Function cont.</vt:lpstr>
      <vt:lpstr>Quantum Support Vector Machines (QSVM)</vt:lpstr>
      <vt:lpstr>Quantum Classification</vt:lpstr>
      <vt:lpstr>Quantum Feature Maps</vt:lpstr>
      <vt:lpstr>Quantum Feature Maps cont.  </vt:lpstr>
      <vt:lpstr>ZZFeatureMap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Quantum-enhanced Support Vector Machine (QSVM)</dc:title>
  <cp:lastModifiedBy>Việt Anh</cp:lastModifiedBy>
  <cp:revision>2</cp:revision>
  <dcterms:modified xsi:type="dcterms:W3CDTF">2021-07-29T21:25:47Z</dcterms:modified>
</cp:coreProperties>
</file>