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9" r:id="rId1"/>
    <p:sldMasterId id="2147483910" r:id="rId2"/>
  </p:sldMasterIdLst>
  <p:sldIdLst>
    <p:sldId id="256" r:id="rId3"/>
    <p:sldId id="258" r:id="rId4"/>
    <p:sldId id="257" r:id="rId5"/>
    <p:sldId id="259" r:id="rId6"/>
    <p:sldId id="267" r:id="rId7"/>
    <p:sldId id="261" r:id="rId8"/>
    <p:sldId id="268" r:id="rId9"/>
    <p:sldId id="262" r:id="rId10"/>
    <p:sldId id="266" r:id="rId11"/>
    <p:sldId id="264" r:id="rId12"/>
    <p:sldId id="269" r:id="rId13"/>
    <p:sldId id="26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-660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48812-C115-402D-A64B-6F0B273CD3A2}" type="datetimeFigureOut">
              <a:rPr lang="pt-BR" smtClean="0"/>
              <a:t>31/10/2018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BACBE-B312-4DE1-BA5E-263A5C5415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2074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48812-C115-402D-A64B-6F0B273CD3A2}" type="datetimeFigureOut">
              <a:rPr lang="pt-BR" smtClean="0"/>
              <a:t>31/10/2018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BACBE-B312-4DE1-BA5E-263A5C5415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4547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48812-C115-402D-A64B-6F0B273CD3A2}" type="datetimeFigureOut">
              <a:rPr lang="pt-BR" smtClean="0"/>
              <a:t>31/10/2018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BACBE-B312-4DE1-BA5E-263A5C5415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02255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45848812-C115-402D-A64B-6F0B273CD3A2}" type="datetimeFigureOut">
              <a:rPr lang="pt-BR" smtClean="0"/>
              <a:t>31/10/2018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405BACBE-B312-4DE1-BA5E-263A5C5415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5963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48812-C115-402D-A64B-6F0B273CD3A2}" type="datetimeFigureOut">
              <a:rPr lang="pt-BR" smtClean="0"/>
              <a:t>31/10/2018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BACBE-B312-4DE1-BA5E-263A5C5415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91710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48812-C115-402D-A64B-6F0B273CD3A2}" type="datetimeFigureOut">
              <a:rPr lang="pt-BR" smtClean="0"/>
              <a:t>31/10/2018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BACBE-B312-4DE1-BA5E-263A5C5415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22313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48812-C115-402D-A64B-6F0B273CD3A2}" type="datetimeFigureOut">
              <a:rPr lang="pt-BR" smtClean="0"/>
              <a:t>31/10/2018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BACBE-B312-4DE1-BA5E-263A5C5415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55148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48812-C115-402D-A64B-6F0B273CD3A2}" type="datetimeFigureOut">
              <a:rPr lang="pt-BR" smtClean="0"/>
              <a:t>31/10/2018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BACBE-B312-4DE1-BA5E-263A5C5415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90971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48812-C115-402D-A64B-6F0B273CD3A2}" type="datetimeFigureOut">
              <a:rPr lang="pt-BR" smtClean="0"/>
              <a:t>31/10/2018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BACBE-B312-4DE1-BA5E-263A5C5415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18004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48812-C115-402D-A64B-6F0B273CD3A2}" type="datetimeFigureOut">
              <a:rPr lang="pt-BR" smtClean="0"/>
              <a:t>31/10/2018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BACBE-B312-4DE1-BA5E-263A5C5415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43181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48812-C115-402D-A64B-6F0B273CD3A2}" type="datetimeFigureOut">
              <a:rPr lang="pt-BR" smtClean="0"/>
              <a:t>31/10/2018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BACBE-B312-4DE1-BA5E-263A5C5415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7621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48812-C115-402D-A64B-6F0B273CD3A2}" type="datetimeFigureOut">
              <a:rPr lang="pt-BR" smtClean="0"/>
              <a:t>31/10/2018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BACBE-B312-4DE1-BA5E-263A5C5415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58657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48812-C115-402D-A64B-6F0B273CD3A2}" type="datetimeFigureOut">
              <a:rPr lang="pt-BR" smtClean="0"/>
              <a:t>31/10/2018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BACBE-B312-4DE1-BA5E-263A5C5415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708141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48812-C115-402D-A64B-6F0B273CD3A2}" type="datetimeFigureOut">
              <a:rPr lang="pt-BR" smtClean="0"/>
              <a:t>31/10/2018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BACBE-B312-4DE1-BA5E-263A5C5415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887892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48812-C115-402D-A64B-6F0B273CD3A2}" type="datetimeFigureOut">
              <a:rPr lang="pt-BR" smtClean="0"/>
              <a:t>31/10/2018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BACBE-B312-4DE1-BA5E-263A5C5415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729052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48812-C115-402D-A64B-6F0B273CD3A2}" type="datetimeFigureOut">
              <a:rPr lang="pt-BR" smtClean="0"/>
              <a:t>31/10/2018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BACBE-B312-4DE1-BA5E-263A5C5415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673594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48812-C115-402D-A64B-6F0B273CD3A2}" type="datetimeFigureOut">
              <a:rPr lang="pt-BR" smtClean="0"/>
              <a:t>31/10/2018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BACBE-B312-4DE1-BA5E-263A5C5415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218588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48812-C115-402D-A64B-6F0B273CD3A2}" type="datetimeFigureOut">
              <a:rPr lang="pt-BR" smtClean="0"/>
              <a:t>31/10/2018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BACBE-B312-4DE1-BA5E-263A5C5415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143032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48812-C115-402D-A64B-6F0B273CD3A2}" type="datetimeFigureOut">
              <a:rPr lang="pt-BR" smtClean="0"/>
              <a:t>31/10/2018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BACBE-B312-4DE1-BA5E-263A5C5415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255642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45848812-C115-402D-A64B-6F0B273CD3A2}" type="datetimeFigureOut">
              <a:rPr lang="pt-BR" smtClean="0"/>
              <a:t>31/10/2018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BACBE-B312-4DE1-BA5E-263A5C5415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46946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45848812-C115-402D-A64B-6F0B273CD3A2}" type="datetimeFigureOut">
              <a:rPr lang="pt-BR" smtClean="0"/>
              <a:t>31/10/2018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BACBE-B312-4DE1-BA5E-263A5C5415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1987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48812-C115-402D-A64B-6F0B273CD3A2}" type="datetimeFigureOut">
              <a:rPr lang="pt-BR" smtClean="0"/>
              <a:t>31/10/2018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BACBE-B312-4DE1-BA5E-263A5C5415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8080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48812-C115-402D-A64B-6F0B273CD3A2}" type="datetimeFigureOut">
              <a:rPr lang="pt-BR" smtClean="0"/>
              <a:t>31/10/2018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BACBE-B312-4DE1-BA5E-263A5C5415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5040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48812-C115-402D-A64B-6F0B273CD3A2}" type="datetimeFigureOut">
              <a:rPr lang="pt-BR" smtClean="0"/>
              <a:t>31/10/2018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BACBE-B312-4DE1-BA5E-263A5C5415A0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611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48812-C115-402D-A64B-6F0B273CD3A2}" type="datetimeFigureOut">
              <a:rPr lang="pt-BR" smtClean="0"/>
              <a:t>31/10/2018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BACBE-B312-4DE1-BA5E-263A5C5415A0}" type="slidenum">
              <a:rPr lang="pt-BR" smtClean="0"/>
              <a:t>‹nº›</a:t>
            </a:fld>
            <a:endParaRPr lang="pt-B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407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48812-C115-402D-A64B-6F0B273CD3A2}" type="datetimeFigureOut">
              <a:rPr lang="pt-BR" smtClean="0"/>
              <a:t>31/10/2018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BACBE-B312-4DE1-BA5E-263A5C5415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7931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48812-C115-402D-A64B-6F0B273CD3A2}" type="datetimeFigureOut">
              <a:rPr lang="pt-BR" smtClean="0"/>
              <a:t>31/10/2018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BACBE-B312-4DE1-BA5E-263A5C5415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0764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48812-C115-402D-A64B-6F0B273CD3A2}" type="datetimeFigureOut">
              <a:rPr lang="pt-BR" smtClean="0"/>
              <a:t>31/10/2018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BACBE-B312-4DE1-BA5E-263A5C5415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0506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5848812-C115-402D-A64B-6F0B273CD3A2}" type="datetimeFigureOut">
              <a:rPr lang="pt-BR" smtClean="0"/>
              <a:t>31/10/2018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5BACBE-B312-4DE1-BA5E-263A5C5415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3099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0" r:id="rId1"/>
    <p:sldLayoutId id="2147483841" r:id="rId2"/>
    <p:sldLayoutId id="2147483842" r:id="rId3"/>
    <p:sldLayoutId id="2147483843" r:id="rId4"/>
    <p:sldLayoutId id="2147483844" r:id="rId5"/>
    <p:sldLayoutId id="2147483845" r:id="rId6"/>
    <p:sldLayoutId id="2147483846" r:id="rId7"/>
    <p:sldLayoutId id="2147483847" r:id="rId8"/>
    <p:sldLayoutId id="2147483848" r:id="rId9"/>
    <p:sldLayoutId id="2147483849" r:id="rId10"/>
    <p:sldLayoutId id="214748385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=""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45848812-C115-402D-A64B-6F0B273CD3A2}" type="datetimeFigureOut">
              <a:rPr lang="pt-BR" smtClean="0"/>
              <a:t>31/10/2018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pt-BR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405BACBE-B312-4DE1-BA5E-263A5C5415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3367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1" r:id="rId1"/>
    <p:sldLayoutId id="2147483912" r:id="rId2"/>
    <p:sldLayoutId id="2147483913" r:id="rId3"/>
    <p:sldLayoutId id="2147483914" r:id="rId4"/>
    <p:sldLayoutId id="2147483915" r:id="rId5"/>
    <p:sldLayoutId id="2147483916" r:id="rId6"/>
    <p:sldLayoutId id="2147483917" r:id="rId7"/>
    <p:sldLayoutId id="2147483918" r:id="rId8"/>
    <p:sldLayoutId id="2147483919" r:id="rId9"/>
    <p:sldLayoutId id="2147483920" r:id="rId10"/>
    <p:sldLayoutId id="2147483921" r:id="rId11"/>
    <p:sldLayoutId id="2147483922" r:id="rId12"/>
    <p:sldLayoutId id="2147483923" r:id="rId13"/>
    <p:sldLayoutId id="2147483924" r:id="rId14"/>
    <p:sldLayoutId id="2147483925" r:id="rId15"/>
    <p:sldLayoutId id="2147483926" r:id="rId16"/>
    <p:sldLayoutId id="214748392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=""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pt.stackoverflow.com/q/51281/101" TargetMode="Externa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8B73F197-047D-4080-A9E6-D8851F05C3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3171" y="2225039"/>
            <a:ext cx="8825658" cy="1104541"/>
          </a:xfrm>
        </p:spPr>
        <p:txBody>
          <a:bodyPr/>
          <a:lstStyle/>
          <a:p>
            <a:pPr algn="ctr"/>
            <a:r>
              <a:rPr lang="pt-BR" dirty="0"/>
              <a:t>Kotlin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="" xmlns:a16="http://schemas.microsoft.com/office/drawing/2014/main" id="{1F241A7D-51D5-4780-9BCA-ED7AA144C6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/>
              <a:t>UNIVERSIDADE DO ESTADO DO RIO DE JANEIRO</a:t>
            </a:r>
          </a:p>
          <a:p>
            <a:r>
              <a:rPr lang="pt-BR" dirty="0"/>
              <a:t>CAMILLA MENEZES</a:t>
            </a:r>
          </a:p>
          <a:p>
            <a:r>
              <a:rPr lang="pt-BR" dirty="0"/>
              <a:t>FERNANDA PERDIZIO</a:t>
            </a:r>
          </a:p>
        </p:txBody>
      </p:sp>
    </p:spTree>
    <p:extLst>
      <p:ext uri="{BB962C8B-B14F-4D97-AF65-F5344CB8AC3E}">
        <p14:creationId xmlns:p14="http://schemas.microsoft.com/office/powerpoint/2010/main" val="27982447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Exemplos de códigos </a:t>
            </a:r>
            <a:br>
              <a:rPr lang="pt-BR" dirty="0"/>
            </a:br>
            <a:r>
              <a:rPr lang="pt-BR" dirty="0"/>
              <a:t>Kotlin vs Java – Data Class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54954" y="2386739"/>
            <a:ext cx="8825659" cy="439376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dirty="0" smtClean="0"/>
              <a:t>		Java:										Kotlin:</a:t>
            </a:r>
          </a:p>
          <a:p>
            <a:pPr marL="0" indent="0" algn="just">
              <a:buNone/>
            </a:pPr>
            <a:endParaRPr lang="pt-BR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732" y="2871362"/>
            <a:ext cx="4469996" cy="38183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7080" y="2871362"/>
            <a:ext cx="4905375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88824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Exemplos de códigos </a:t>
            </a:r>
            <a:br>
              <a:rPr lang="pt-BR" dirty="0"/>
            </a:br>
            <a:r>
              <a:rPr lang="pt-BR" dirty="0"/>
              <a:t>Kotlin vs Java – </a:t>
            </a:r>
            <a:r>
              <a:rPr lang="pt-BR" dirty="0"/>
              <a:t>Linguagem concisa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54954" y="2386739"/>
            <a:ext cx="8825659" cy="439376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dirty="0" smtClean="0"/>
              <a:t>		Java:										Kotlin:</a:t>
            </a:r>
          </a:p>
          <a:p>
            <a:pPr marL="0" indent="0" algn="just">
              <a:buNone/>
            </a:pPr>
            <a:endParaRPr lang="pt-BR" dirty="0"/>
          </a:p>
        </p:txBody>
      </p:sp>
      <p:pic>
        <p:nvPicPr>
          <p:cNvPr id="6" name="Imagem 5"/>
          <p:cNvPicPr/>
          <p:nvPr/>
        </p:nvPicPr>
        <p:blipFill>
          <a:blip r:embed="rId2"/>
          <a:stretch>
            <a:fillRect/>
          </a:stretch>
        </p:blipFill>
        <p:spPr>
          <a:xfrm>
            <a:off x="751550" y="2871362"/>
            <a:ext cx="4257178" cy="2439253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0991" y="2871362"/>
            <a:ext cx="5530708" cy="12866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6713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Exemplos de códigos </a:t>
            </a:r>
            <a:br>
              <a:rPr lang="pt-BR" dirty="0"/>
            </a:br>
            <a:r>
              <a:rPr lang="pt-BR" dirty="0"/>
              <a:t>Kotlin vs Java – </a:t>
            </a:r>
            <a:r>
              <a:rPr lang="pt-BR" dirty="0" smtClean="0"/>
              <a:t>Operador ternário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Operador </a:t>
            </a:r>
            <a:r>
              <a:rPr lang="pt-BR" dirty="0"/>
              <a:t>Condicional Ternário: aquela forma simples e </a:t>
            </a:r>
            <a:r>
              <a:rPr lang="pt-BR" dirty="0" smtClean="0"/>
              <a:t>elegante </a:t>
            </a:r>
            <a:r>
              <a:rPr lang="pt-BR" dirty="0"/>
              <a:t>de realizar condições e também atribuições em uma única </a:t>
            </a:r>
            <a:r>
              <a:rPr lang="pt-BR" dirty="0" smtClean="0"/>
              <a:t>linha.</a:t>
            </a:r>
            <a:r>
              <a:rPr lang="pt-BR" dirty="0"/>
              <a:t> </a:t>
            </a:r>
            <a:r>
              <a:rPr lang="pt-BR" dirty="0" smtClean="0"/>
              <a:t>As duas linguagens possuem essa possibilidade, mas no Kotlin essa condicional se torna mais expressiva.</a:t>
            </a:r>
          </a:p>
          <a:p>
            <a:pPr marL="0" indent="0">
              <a:buNone/>
            </a:pPr>
            <a:r>
              <a:rPr lang="pt-BR" dirty="0" smtClean="0"/>
              <a:t>						</a:t>
            </a:r>
            <a:r>
              <a:rPr lang="pt-BR" b="1" dirty="0" smtClean="0"/>
              <a:t>Java: </a:t>
            </a:r>
            <a:r>
              <a:rPr lang="en-US" dirty="0"/>
              <a:t>int max = (a &gt; b) ? a : b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		</a:t>
            </a:r>
            <a:r>
              <a:rPr lang="en-US" b="1" dirty="0" smtClean="0"/>
              <a:t>Kotlin: </a:t>
            </a:r>
            <a:r>
              <a:rPr lang="en-US" dirty="0"/>
              <a:t>val max = if (a &gt; b) a else b</a:t>
            </a:r>
            <a:endParaRPr lang="pt-BR" b="1" dirty="0" smtClean="0"/>
          </a:p>
        </p:txBody>
      </p:sp>
    </p:spTree>
    <p:extLst>
      <p:ext uri="{BB962C8B-B14F-4D97-AF65-F5344CB8AC3E}">
        <p14:creationId xmlns:p14="http://schemas.microsoft.com/office/powerpoint/2010/main" val="2122004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C2622BD5-DE61-411E-AF3F-23278DDD4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A Linguagem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9B07803D-373F-4767-A0F2-D36B14129D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3171" y="3441700"/>
            <a:ext cx="8825659" cy="3416300"/>
          </a:xfrm>
        </p:spPr>
        <p:txBody>
          <a:bodyPr>
            <a:normAutofit/>
          </a:bodyPr>
          <a:lstStyle/>
          <a:p>
            <a:r>
              <a:rPr lang="pt-BR" dirty="0"/>
              <a:t>O </a:t>
            </a:r>
            <a:r>
              <a:rPr lang="pt-BR" dirty="0" smtClean="0"/>
              <a:t>Kotlin</a:t>
            </a:r>
            <a:r>
              <a:rPr lang="pt-BR" dirty="0"/>
              <a:t> </a:t>
            </a:r>
            <a:r>
              <a:rPr lang="pt-BR" dirty="0" smtClean="0"/>
              <a:t>é </a:t>
            </a:r>
            <a:r>
              <a:rPr lang="pt-BR" dirty="0"/>
              <a:t>uma linguagem estaticamente tipada, desenvolvida pela JetBrains, cuja sintaxe é mais expressiva e concisa do que a do Java. Com recursos como expressões </a:t>
            </a:r>
            <a:r>
              <a:rPr lang="pt-BR" dirty="0" smtClean="0"/>
              <a:t>lambda</a:t>
            </a:r>
            <a:r>
              <a:rPr lang="pt-BR" dirty="0"/>
              <a:t>, sobrecarga de operadores, templates de strings e muito mais.</a:t>
            </a:r>
          </a:p>
        </p:txBody>
      </p:sp>
    </p:spTree>
    <p:extLst>
      <p:ext uri="{BB962C8B-B14F-4D97-AF65-F5344CB8AC3E}">
        <p14:creationId xmlns:p14="http://schemas.microsoft.com/office/powerpoint/2010/main" val="4203197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1461FB0B-CFE4-40F9-9B6E-22DC87390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História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5C636D29-A3CD-4C86-91DB-E830C2AA70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9523" y="2868494"/>
            <a:ext cx="8825659" cy="3416300"/>
          </a:xfrm>
        </p:spPr>
        <p:txBody>
          <a:bodyPr>
            <a:normAutofit lnSpcReduction="10000"/>
          </a:bodyPr>
          <a:lstStyle/>
          <a:p>
            <a:r>
              <a:rPr lang="pt-BR" dirty="0"/>
              <a:t>Segundo a JetBrains, criadora da linguagem, o Kotlin começou a ser desenvolvido em 2010 devido a uma percepção da empresa. Ao que tudo indica eles a criaram para ter uma ferramenta melhor para desenvolver seus próprios produtos. Mais ainda, a ideia original era ter uma linguagem que gera </a:t>
            </a:r>
            <a:r>
              <a:rPr lang="pt-BR" i="1" dirty="0"/>
              <a:t>bytecodes</a:t>
            </a:r>
            <a:r>
              <a:rPr lang="pt-BR" dirty="0"/>
              <a:t> para a JVM e para o </a:t>
            </a:r>
            <a:r>
              <a:rPr lang="pt-BR" dirty="0">
                <a:hlinkClick r:id="rId2"/>
              </a:rPr>
              <a:t>CLR</a:t>
            </a:r>
            <a:r>
              <a:rPr lang="pt-BR" dirty="0"/>
              <a:t>, assim muito do código usado em um produto poderia ser reaproveitado em outro. Queriam algo que rodasse na JVM, usasse toda JEE e se comunicasse com todo código que eles já possuíam em Java, mas que fosse mais agradável de desenvolver, que desse mais produtividade e robustez. </a:t>
            </a:r>
          </a:p>
          <a:p>
            <a:r>
              <a:rPr lang="pt-BR" dirty="0"/>
              <a:t>Eles partiram do Java, mas muito da linguagem fora inspirada no C# e Scala.</a:t>
            </a:r>
          </a:p>
        </p:txBody>
      </p:sp>
    </p:spTree>
    <p:extLst>
      <p:ext uri="{BB962C8B-B14F-4D97-AF65-F5344CB8AC3E}">
        <p14:creationId xmlns:p14="http://schemas.microsoft.com/office/powerpoint/2010/main" val="3760952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B18D8560-6561-40D1-A74C-4AD43F14E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Características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2E801DFC-610C-464D-B07F-FA77D4288E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3171" y="2603500"/>
            <a:ext cx="8825659" cy="3766820"/>
          </a:xfrm>
        </p:spPr>
        <p:txBody>
          <a:bodyPr>
            <a:normAutofit lnSpcReduction="10000"/>
          </a:bodyPr>
          <a:lstStyle/>
          <a:p>
            <a:r>
              <a:rPr lang="pt-BR" sz="1600" b="1" dirty="0"/>
              <a:t>Funções de Topo (</a:t>
            </a:r>
            <a:r>
              <a:rPr lang="pt-BR" sz="1600" b="1" i="1" dirty="0"/>
              <a:t>Top </a:t>
            </a:r>
            <a:r>
              <a:rPr lang="pt-BR" sz="1600" b="1" i="1" dirty="0" err="1"/>
              <a:t>Level</a:t>
            </a:r>
            <a:r>
              <a:rPr lang="pt-BR" sz="1600" b="1" i="1" dirty="0"/>
              <a:t> </a:t>
            </a:r>
            <a:r>
              <a:rPr lang="pt-BR" sz="1600" b="1" i="1" dirty="0" err="1"/>
              <a:t>Functions</a:t>
            </a:r>
            <a:r>
              <a:rPr lang="pt-BR" sz="1600" b="1" dirty="0"/>
              <a:t>) </a:t>
            </a:r>
            <a:r>
              <a:rPr lang="pt-BR" sz="1600" b="1" dirty="0" smtClean="0"/>
              <a:t> </a:t>
            </a:r>
            <a:r>
              <a:rPr lang="pt-BR" sz="1600" dirty="0" smtClean="0"/>
              <a:t>- funções </a:t>
            </a:r>
            <a:r>
              <a:rPr lang="pt-BR" sz="1600" dirty="0"/>
              <a:t>não precisam de classes para existir, isto é, você pode ter um ficheiro com apenas funções e sem nenhuma classe associada. Funções podem ser armazenadas em variáveis, uma função pode receber outra função como parâmetro ou ate mesmo retornar uma função.</a:t>
            </a:r>
          </a:p>
          <a:p>
            <a:r>
              <a:rPr lang="pt-BR" sz="1600" b="1" dirty="0"/>
              <a:t>Estaticamente </a:t>
            </a:r>
            <a:r>
              <a:rPr lang="pt-BR" sz="1600" b="1" dirty="0" err="1"/>
              <a:t>tipado</a:t>
            </a:r>
            <a:r>
              <a:rPr lang="pt-BR" sz="1600" dirty="0"/>
              <a:t> </a:t>
            </a:r>
            <a:r>
              <a:rPr lang="pt-BR" sz="1600" dirty="0" smtClean="0"/>
              <a:t>-  </a:t>
            </a:r>
            <a:r>
              <a:rPr lang="pt-BR" sz="1600" dirty="0"/>
              <a:t>pensando para projetos de vida longa e que possuem grande crescimento, a linguagem possui </a:t>
            </a:r>
            <a:r>
              <a:rPr lang="pt-BR" sz="1600" dirty="0" err="1"/>
              <a:t>tipagem</a:t>
            </a:r>
            <a:r>
              <a:rPr lang="pt-BR" sz="1600" dirty="0"/>
              <a:t> estática que facilita a manutenção de código;</a:t>
            </a:r>
          </a:p>
          <a:p>
            <a:r>
              <a:rPr lang="pt-BR" sz="1600" b="1" dirty="0"/>
              <a:t>Fácil migração</a:t>
            </a:r>
            <a:r>
              <a:rPr lang="pt-BR" sz="1600" dirty="0"/>
              <a:t> - integração transparente com a linguagem Java, sendo possível utilizar qualquer framework ou biblioteca existente. Isso facilita muito a migração entre as linguagens, tornando-a suave e natural;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pt-BR" sz="1600" b="1" dirty="0"/>
              <a:t>Pequena curva de aprendizagem</a:t>
            </a:r>
            <a:r>
              <a:rPr lang="pt-BR" sz="1600" dirty="0"/>
              <a:t> - possui sintaxe enxuta e intuitiva, documentação completa, uma ferramenta online para a execução de códigos e exemplos através de exercícios chamados </a:t>
            </a:r>
            <a:r>
              <a:rPr lang="pt-BR" sz="1600" dirty="0" err="1"/>
              <a:t>Koans</a:t>
            </a:r>
            <a:r>
              <a:rPr lang="pt-BR" sz="1600" dirty="0"/>
              <a:t>;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1345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B18D8560-6561-40D1-A74C-4AD43F14E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Características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2E801DFC-610C-464D-B07F-FA77D4288E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3171" y="2603500"/>
            <a:ext cx="8825659" cy="3766820"/>
          </a:xfrm>
        </p:spPr>
        <p:txBody>
          <a:bodyPr>
            <a:normAutofit/>
          </a:bodyPr>
          <a:lstStyle/>
          <a:p>
            <a:r>
              <a:rPr lang="pt-BR" sz="1600" b="1" dirty="0" err="1"/>
              <a:t>Multi-paradigma</a:t>
            </a:r>
            <a:r>
              <a:rPr lang="pt-BR" sz="1600" dirty="0"/>
              <a:t> - não força o desenvolvedor a utilizar um paradigma específico como o funcional ou orientado a objetos, suportando ambos; A linguagem adota muito da programação funcional mas ainda em estilo imperativo e mantendo a força da orientação a objeto.</a:t>
            </a:r>
          </a:p>
          <a:p>
            <a:pPr lvl="0">
              <a:lnSpc>
                <a:spcPct val="115000"/>
              </a:lnSpc>
              <a:spcAft>
                <a:spcPts val="1000"/>
              </a:spcAft>
              <a:buFont typeface="Wingdings 3"/>
              <a:buChar char=""/>
              <a:tabLst>
                <a:tab pos="457200" algn="l"/>
              </a:tabLst>
            </a:pPr>
            <a:r>
              <a:rPr lang="pt-BR" sz="1600" b="1" dirty="0"/>
              <a:t>Possui </a:t>
            </a:r>
            <a:r>
              <a:rPr lang="pt-BR" sz="1600" b="1" dirty="0" err="1"/>
              <a:t>pattern</a:t>
            </a:r>
            <a:r>
              <a:rPr lang="pt-BR" sz="1600" b="1" dirty="0"/>
              <a:t> </a:t>
            </a:r>
            <a:r>
              <a:rPr lang="pt-BR" sz="1600" b="1" dirty="0" err="1" smtClean="0"/>
              <a:t>matching</a:t>
            </a:r>
            <a:r>
              <a:rPr lang="pt-BR" sz="1600" b="1" dirty="0"/>
              <a:t> </a:t>
            </a:r>
            <a:r>
              <a:rPr lang="pt-BR" sz="1600" dirty="0" smtClean="0"/>
              <a:t>-</a:t>
            </a:r>
            <a:r>
              <a:rPr lang="pt-BR" sz="1600" b="1" dirty="0" smtClean="0"/>
              <a:t>  </a:t>
            </a:r>
            <a:r>
              <a:rPr lang="pt-BR" sz="1600" dirty="0"/>
              <a:t>A correspondência de padrões é um mecanismo para verificar um valor em relação a um padrão. Uma partida bem sucedida também pode desconstruir um valor em suas partes constituintes. É uma versão mais poderosa </a:t>
            </a:r>
            <a:r>
              <a:rPr lang="pt-BR" sz="1600" dirty="0" smtClean="0"/>
              <a:t>do</a:t>
            </a:r>
            <a:r>
              <a:rPr lang="pt-BR" sz="1600" dirty="0"/>
              <a:t> </a:t>
            </a:r>
            <a:r>
              <a:rPr lang="pt-BR" sz="1600" dirty="0" smtClean="0"/>
              <a:t>switch em </a:t>
            </a:r>
            <a:r>
              <a:rPr lang="pt-BR" sz="1600" dirty="0"/>
              <a:t>Java e também pode ser usada no lugar de uma série de instruções </a:t>
            </a:r>
            <a:r>
              <a:rPr lang="pt-BR" sz="1600" dirty="0" err="1"/>
              <a:t>if</a:t>
            </a:r>
            <a:r>
              <a:rPr lang="pt-BR" sz="1600" dirty="0"/>
              <a:t> / </a:t>
            </a:r>
            <a:r>
              <a:rPr lang="pt-BR" sz="1600" dirty="0" err="1"/>
              <a:t>else</a:t>
            </a:r>
            <a:r>
              <a:rPr lang="pt-BR" sz="1600" dirty="0" smtClean="0"/>
              <a:t>.</a:t>
            </a:r>
          </a:p>
          <a:p>
            <a:pPr lvl="0">
              <a:lnSpc>
                <a:spcPct val="115000"/>
              </a:lnSpc>
              <a:spcAft>
                <a:spcPts val="1000"/>
              </a:spcAft>
              <a:buFont typeface="Wingdings 3"/>
              <a:buChar char=""/>
              <a:tabLst>
                <a:tab pos="457200" algn="l"/>
              </a:tabLst>
            </a:pPr>
            <a:r>
              <a:rPr lang="pt-BR" sz="1600" b="1" dirty="0"/>
              <a:t>Estrutura da função: </a:t>
            </a:r>
            <a:r>
              <a:rPr lang="pt-BR" sz="1600" dirty="0"/>
              <a:t>Diferente de </a:t>
            </a:r>
            <a:r>
              <a:rPr lang="pt-BR" sz="1600" dirty="0" err="1"/>
              <a:t>java</a:t>
            </a:r>
            <a:r>
              <a:rPr lang="pt-BR" sz="1600" dirty="0"/>
              <a:t>, na assinatura de uma função ou de um parâmetro colocamos primeiro o nome e depois o </a:t>
            </a:r>
            <a:r>
              <a:rPr lang="pt-BR" sz="1600" dirty="0" smtClean="0"/>
              <a:t>tipo.</a:t>
            </a:r>
            <a:endParaRPr lang="pt-BR" sz="1600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68671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                      VANTAGENS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683171" y="2603500"/>
            <a:ext cx="8825659" cy="3867042"/>
          </a:xfrm>
        </p:spPr>
        <p:txBody>
          <a:bodyPr>
            <a:normAutofit/>
          </a:bodyPr>
          <a:lstStyle/>
          <a:p>
            <a:pPr lvl="0"/>
            <a:r>
              <a:rPr lang="pt-BR" sz="1600" b="1" dirty="0"/>
              <a:t>Linguagem concisa: </a:t>
            </a:r>
            <a:r>
              <a:rPr lang="pt-BR" sz="1600" dirty="0"/>
              <a:t>essa é uma particularidade muito importante, pois é possível escrever e fazer mais com menos código;</a:t>
            </a:r>
          </a:p>
          <a:p>
            <a:pPr lvl="0"/>
            <a:r>
              <a:rPr lang="pt-BR" sz="1600" b="1" dirty="0"/>
              <a:t>Proteção contra nulo(Bye </a:t>
            </a:r>
            <a:r>
              <a:rPr lang="pt-BR" sz="1600" b="1" dirty="0" err="1"/>
              <a:t>bye</a:t>
            </a:r>
            <a:r>
              <a:rPr lang="pt-BR" sz="1600" b="1" dirty="0"/>
              <a:t>, </a:t>
            </a:r>
            <a:r>
              <a:rPr lang="pt-BR" sz="1600" b="1" dirty="0" err="1"/>
              <a:t>NullPointerException</a:t>
            </a:r>
            <a:r>
              <a:rPr lang="pt-BR" sz="1600" b="1" dirty="0"/>
              <a:t>!): </a:t>
            </a:r>
            <a:r>
              <a:rPr lang="pt-BR" sz="1600" dirty="0"/>
              <a:t>O compilador não vai permitir o uso de uma variável que não foi inicializada, ou que tenha a chance de dar nulo. Caso seja necessário usar uma variável nula no código, é necessário que o tipo seja declarado como “anulável”, acrescentando um ponto de interrogação ao final dele.</a:t>
            </a:r>
          </a:p>
          <a:p>
            <a:pPr lvl="0"/>
            <a:r>
              <a:rPr lang="pt-BR" sz="1600" b="1" dirty="0"/>
              <a:t>Classes de dado(Em Kotlin, uma data </a:t>
            </a:r>
            <a:r>
              <a:rPr lang="pt-BR" sz="1600" b="1" dirty="0" err="1"/>
              <a:t>class</a:t>
            </a:r>
            <a:r>
              <a:rPr lang="pt-BR" sz="1600" b="1" dirty="0"/>
              <a:t> é uma classe específica para representar entidades): </a:t>
            </a:r>
            <a:r>
              <a:rPr lang="pt-BR" sz="1600" dirty="0"/>
              <a:t>A classe de dados traz a vantagem de economizar tempo. Como muitas aplicações são orientadas pelos dados, pode ser necessário criar classes só com propriedades e campos para arquivar essas informações. Com o Kotlin, é possível declarar não só a classe, como também todas as suas propriedades em apenas uma linha</a:t>
            </a:r>
            <a:r>
              <a:rPr lang="pt-BR" sz="1600" dirty="0" smtClean="0"/>
              <a:t>.</a:t>
            </a:r>
            <a:endParaRPr lang="pt-BR" dirty="0" smtClean="0"/>
          </a:p>
          <a:p>
            <a:pPr marL="0" indent="0">
              <a:buNone/>
            </a:pP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31330297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                      VANTAGENS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683171" y="2603500"/>
            <a:ext cx="8825659" cy="3867042"/>
          </a:xfrm>
        </p:spPr>
        <p:txBody>
          <a:bodyPr>
            <a:normAutofit/>
          </a:bodyPr>
          <a:lstStyle/>
          <a:p>
            <a:pPr lvl="0"/>
            <a:r>
              <a:rPr lang="pt-BR" sz="1600" b="1" dirty="0"/>
              <a:t>Tipos de dados algébricos:</a:t>
            </a:r>
            <a:r>
              <a:rPr lang="pt-BR" sz="1600" dirty="0"/>
              <a:t> Possui tipos de dados algébricos (</a:t>
            </a:r>
            <a:r>
              <a:rPr lang="pt-BR" sz="1600" dirty="0" err="1"/>
              <a:t>ADTs</a:t>
            </a:r>
            <a:r>
              <a:rPr lang="pt-BR" sz="1600" dirty="0"/>
              <a:t>), novos tipos de dados.</a:t>
            </a:r>
          </a:p>
          <a:p>
            <a:pPr lvl="0" fontAlgn="base"/>
            <a:r>
              <a:rPr lang="pt-BR" sz="1600" b="1" dirty="0" err="1"/>
              <a:t>First-class</a:t>
            </a:r>
            <a:r>
              <a:rPr lang="pt-BR" sz="1600" b="1" dirty="0"/>
              <a:t> </a:t>
            </a:r>
            <a:r>
              <a:rPr lang="pt-BR" sz="1600" b="1" dirty="0" err="1"/>
              <a:t>citizens</a:t>
            </a:r>
            <a:r>
              <a:rPr lang="pt-BR" sz="1600" b="1" dirty="0"/>
              <a:t>:</a:t>
            </a:r>
            <a:r>
              <a:rPr lang="pt-BR" sz="1600" dirty="0"/>
              <a:t> Em Kotlin </a:t>
            </a:r>
            <a:r>
              <a:rPr lang="pt-BR" sz="1600" dirty="0" smtClean="0"/>
              <a:t>funções</a:t>
            </a:r>
            <a:r>
              <a:rPr lang="pt-BR" sz="1600" dirty="0"/>
              <a:t> </a:t>
            </a:r>
            <a:r>
              <a:rPr lang="pt-BR" sz="1600" dirty="0" smtClean="0"/>
              <a:t>são</a:t>
            </a:r>
            <a:r>
              <a:rPr lang="pt-BR" sz="1600" dirty="0"/>
              <a:t> </a:t>
            </a:r>
            <a:r>
              <a:rPr lang="pt-BR" sz="1600" dirty="0" err="1"/>
              <a:t>first-class</a:t>
            </a:r>
            <a:r>
              <a:rPr lang="pt-BR" sz="1600" dirty="0"/>
              <a:t> </a:t>
            </a:r>
            <a:r>
              <a:rPr lang="pt-BR" sz="1600" dirty="0" err="1"/>
              <a:t>citizens</a:t>
            </a:r>
            <a:r>
              <a:rPr lang="pt-BR" sz="1600" dirty="0"/>
              <a:t>, ou seja, a linguagem permite manipular funções com as principais, se não todas, operações disponíveis para outras entidades: passagem de argumentos, retorno de funções, modificações, atribuição de variáveis, etc... Isso nos permite utilizar alguns conceitos da programação funcional como: </a:t>
            </a:r>
            <a:r>
              <a:rPr lang="pt-BR" sz="1600" dirty="0" err="1"/>
              <a:t>funcões</a:t>
            </a:r>
            <a:r>
              <a:rPr lang="pt-BR" sz="1600" dirty="0"/>
              <a:t> puras, funções sem efeitos colaterais; funções de alta ordem, que tomam funções como parâmetro, como retorno, ou como ambas; imutabilidade, onde estados internos permanecem inalterados, incluindo as próprias </a:t>
            </a:r>
            <a:r>
              <a:rPr lang="pt-BR" sz="1600" dirty="0" err="1"/>
              <a:t>collections</a:t>
            </a:r>
            <a:r>
              <a:rPr lang="pt-BR" sz="1600" dirty="0"/>
              <a:t> da linguagem</a:t>
            </a:r>
            <a:r>
              <a:rPr lang="pt-BR" sz="1600" dirty="0" smtClean="0"/>
              <a:t>.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26974984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15294" y="973668"/>
            <a:ext cx="8761413" cy="706964"/>
          </a:xfrm>
        </p:spPr>
        <p:txBody>
          <a:bodyPr/>
          <a:lstStyle/>
          <a:p>
            <a:pPr algn="ctr"/>
            <a:r>
              <a:rPr lang="pt-BR" dirty="0" smtClean="0"/>
              <a:t>       Exemplos de códigos </a:t>
            </a:r>
            <a:br>
              <a:rPr lang="pt-BR" dirty="0" smtClean="0"/>
            </a:br>
            <a:r>
              <a:rPr lang="pt-BR" dirty="0" smtClean="0"/>
              <a:t>Kotlin vs Java – Data Class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795" y="2470245"/>
            <a:ext cx="6619165" cy="3931693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/>
          <p:cNvPicPr/>
          <p:nvPr/>
        </p:nvPicPr>
        <p:blipFill>
          <a:blip r:embed="rId3"/>
          <a:stretch>
            <a:fillRect/>
          </a:stretch>
        </p:blipFill>
        <p:spPr>
          <a:xfrm>
            <a:off x="6791960" y="2473864"/>
            <a:ext cx="5400040" cy="2456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5729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15294" y="973668"/>
            <a:ext cx="8761413" cy="706964"/>
          </a:xfrm>
        </p:spPr>
        <p:txBody>
          <a:bodyPr/>
          <a:lstStyle/>
          <a:p>
            <a:pPr algn="ctr"/>
            <a:r>
              <a:rPr lang="pt-BR" dirty="0" smtClean="0"/>
              <a:t>       Exemplos de códigos </a:t>
            </a:r>
            <a:br>
              <a:rPr lang="pt-BR" dirty="0" smtClean="0"/>
            </a:br>
            <a:r>
              <a:rPr lang="pt-BR" dirty="0" smtClean="0"/>
              <a:t>Kotlin vs Java – Data Class</a:t>
            </a:r>
            <a:endParaRPr lang="pt-BR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0" y="2931733"/>
            <a:ext cx="5715000" cy="128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aixaDeTexto 5"/>
          <p:cNvSpPr txBox="1"/>
          <p:nvPr/>
        </p:nvSpPr>
        <p:spPr>
          <a:xfrm>
            <a:off x="648836" y="5076967"/>
            <a:ext cx="108943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Como mostram os códigos, vimos que conseguimos reduzir um código java com + de 50 linhas </a:t>
            </a:r>
          </a:p>
          <a:p>
            <a:r>
              <a:rPr lang="pt-BR" dirty="0"/>
              <a:t>e</a:t>
            </a:r>
            <a:r>
              <a:rPr lang="pt-BR" dirty="0" smtClean="0"/>
              <a:t>m apenas uma linha no Kotlin, graças ao seu conceito de Data Class, que levam </a:t>
            </a:r>
            <a:r>
              <a:rPr lang="pt-BR" dirty="0"/>
              <a:t>à </a:t>
            </a:r>
          </a:p>
          <a:p>
            <a:r>
              <a:rPr lang="pt-BR" dirty="0" smtClean="0"/>
              <a:t>autogeração </a:t>
            </a:r>
            <a:r>
              <a:rPr lang="pt-BR" dirty="0"/>
              <a:t>de clichê como iguais, hashCode, toString, getters / setters e muito mais. </a:t>
            </a:r>
          </a:p>
        </p:txBody>
      </p:sp>
    </p:spTree>
    <p:extLst>
      <p:ext uri="{BB962C8B-B14F-4D97-AF65-F5344CB8AC3E}">
        <p14:creationId xmlns:p14="http://schemas.microsoft.com/office/powerpoint/2010/main" val="3278283355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Íon - Sala da Diretoria">
  <a:themeElements>
    <a:clrScheme name="Íon - Sala da Diretoria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Íon - Sala da Diretoria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Íon - Sala da Diretoria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TM02900743[[fn=Orgânico]]</Template>
  <TotalTime>172</TotalTime>
  <Words>323</Words>
  <Application>Microsoft Office PowerPoint</Application>
  <PresentationFormat>Personalizar</PresentationFormat>
  <Paragraphs>38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slides</vt:lpstr>
      </vt:variant>
      <vt:variant>
        <vt:i4>12</vt:i4>
      </vt:variant>
    </vt:vector>
  </HeadingPairs>
  <TitlesOfParts>
    <vt:vector size="14" baseType="lpstr">
      <vt:lpstr>HDOfficeLightV0</vt:lpstr>
      <vt:lpstr>Íon - Sala da Diretoria</vt:lpstr>
      <vt:lpstr>Kotlin</vt:lpstr>
      <vt:lpstr>A Linguagem</vt:lpstr>
      <vt:lpstr>História</vt:lpstr>
      <vt:lpstr>Características</vt:lpstr>
      <vt:lpstr>Características</vt:lpstr>
      <vt:lpstr>                      VANTAGENS</vt:lpstr>
      <vt:lpstr>                      VANTAGENS</vt:lpstr>
      <vt:lpstr>       Exemplos de códigos  Kotlin vs Java – Data Class</vt:lpstr>
      <vt:lpstr>       Exemplos de códigos  Kotlin vs Java – Data Class</vt:lpstr>
      <vt:lpstr>Exemplos de códigos  Kotlin vs Java – Data Class</vt:lpstr>
      <vt:lpstr>Exemplos de códigos  Kotlin vs Java – Linguagem concisa</vt:lpstr>
      <vt:lpstr>Exemplos de códigos  Kotlin vs Java – Operador ternário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Kotlin</dc:title>
  <dc:creator>Eduardo José Ribeiro dos Santos</dc:creator>
  <cp:lastModifiedBy>Camilla Menezes Rangel dos Santos</cp:lastModifiedBy>
  <cp:revision>27</cp:revision>
  <dcterms:created xsi:type="dcterms:W3CDTF">2018-10-08T02:49:59Z</dcterms:created>
  <dcterms:modified xsi:type="dcterms:W3CDTF">2018-10-31T18:44:15Z</dcterms:modified>
</cp:coreProperties>
</file>