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60" r:id="rId3"/>
    <p:sldId id="282" r:id="rId4"/>
    <p:sldId id="400" r:id="rId5"/>
    <p:sldId id="401" r:id="rId6"/>
    <p:sldId id="402" r:id="rId7"/>
    <p:sldId id="403" r:id="rId8"/>
    <p:sldId id="406" r:id="rId9"/>
    <p:sldId id="404" r:id="rId10"/>
    <p:sldId id="405" r:id="rId11"/>
    <p:sldId id="407" r:id="rId12"/>
    <p:sldId id="384" r:id="rId13"/>
    <p:sldId id="409" r:id="rId14"/>
    <p:sldId id="410" r:id="rId15"/>
    <p:sldId id="411" r:id="rId16"/>
    <p:sldId id="412" r:id="rId17"/>
    <p:sldId id="417" r:id="rId18"/>
    <p:sldId id="279" r:id="rId19"/>
    <p:sldId id="398" r:id="rId20"/>
    <p:sldId id="413" r:id="rId21"/>
    <p:sldId id="323" r:id="rId22"/>
    <p:sldId id="414" r:id="rId23"/>
    <p:sldId id="416" r:id="rId24"/>
    <p:sldId id="415" r:id="rId25"/>
    <p:sldId id="361" r:id="rId26"/>
    <p:sldId id="391" r:id="rId27"/>
    <p:sldId id="392" r:id="rId28"/>
    <p:sldId id="375" r:id="rId29"/>
    <p:sldId id="363" r:id="rId30"/>
    <p:sldId id="390" r:id="rId31"/>
    <p:sldId id="338" r:id="rId32"/>
    <p:sldId id="399" r:id="rId33"/>
    <p:sldId id="313" r:id="rId34"/>
    <p:sldId id="397" r:id="rId35"/>
    <p:sldId id="31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ssion Impossible" initials="MI" lastIdx="4" clrIdx="0">
    <p:extLst>
      <p:ext uri="{19B8F6BF-5375-455C-9EA6-DF929625EA0E}">
        <p15:presenceInfo xmlns:p15="http://schemas.microsoft.com/office/powerpoint/2012/main" userId="0a4739213ba72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96374" autoAdjust="0"/>
  </p:normalViewPr>
  <p:slideViewPr>
    <p:cSldViewPr snapToGrid="0">
      <p:cViewPr varScale="1">
        <p:scale>
          <a:sx n="110" d="100"/>
          <a:sy n="110" d="100"/>
        </p:scale>
        <p:origin x="354" y="108"/>
      </p:cViewPr>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1"/>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3-4CCD-4C6B-858C-C56C18029C77}"/>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Pt>
            <c:idx val="6"/>
            <c:invertIfNegative val="0"/>
            <c:bubble3D val="0"/>
            <c:spPr>
              <a:solidFill>
                <a:schemeClr val="tx1">
                  <a:lumMod val="75000"/>
                </a:schemeClr>
              </a:solidFill>
              <a:ln>
                <a:noFill/>
              </a:ln>
              <a:effectLst/>
            </c:spPr>
            <c:extLst>
              <c:ext xmlns:c16="http://schemas.microsoft.com/office/drawing/2014/chart" uri="{C3380CC4-5D6E-409C-BE32-E72D297353CC}">
                <c16:uniqueId val="{00000009-4CCD-4C6B-858C-C56C18029C7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EOS (utimately)</c:v>
                </c:pt>
                <c:pt idx="1">
                  <c:v>EOS (initially)</c:v>
                </c:pt>
                <c:pt idx="2">
                  <c:v>Ethereum</c:v>
                </c:pt>
                <c:pt idx="3">
                  <c:v>Bitcoin</c:v>
                </c:pt>
                <c:pt idx="4">
                  <c:v>Debit cards</c:v>
                </c:pt>
                <c:pt idx="5">
                  <c:v>Social media</c:v>
                </c:pt>
                <c:pt idx="6">
                  <c:v>Exchanges</c:v>
                </c:pt>
              </c:strCache>
            </c:strRef>
          </c:cat>
          <c:val>
            <c:numRef>
              <c:f>Sheet1!$B$2:$B$8</c:f>
              <c:numCache>
                <c:formatCode>#,##0</c:formatCode>
                <c:ptCount val="7"/>
                <c:pt idx="0">
                  <c:v>50000</c:v>
                </c:pt>
                <c:pt idx="1">
                  <c:v>5000</c:v>
                </c:pt>
                <c:pt idx="2" formatCode="General">
                  <c:v>30</c:v>
                </c:pt>
                <c:pt idx="3" formatCode="General">
                  <c:v>4</c:v>
                </c:pt>
                <c:pt idx="4">
                  <c:v>20000</c:v>
                </c:pt>
                <c:pt idx="5">
                  <c:v>50000</c:v>
                </c:pt>
                <c:pt idx="6">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pl-PL"/>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dirty="0"/>
            <a:t>S</a:t>
          </a:r>
          <a:r>
            <a:rPr lang="en-US" dirty="0" err="1"/>
            <a:t>ystem</a:t>
          </a:r>
          <a:r>
            <a:rPr lang="pl-PL" dirty="0"/>
            <a:t> for</a:t>
          </a:r>
          <a:br>
            <a:rPr lang="pl-PL" dirty="0"/>
          </a:br>
          <a:r>
            <a:rPr lang="pl-PL" dirty="0" err="1"/>
            <a:t>simple</a:t>
          </a:r>
          <a:r>
            <a:rPr lang="pl-PL" dirty="0"/>
            <a:t> </a:t>
          </a:r>
          <a:r>
            <a:rPr lang="pl-PL" dirty="0" err="1"/>
            <a:t>payments</a:t>
          </a:r>
          <a:br>
            <a:rPr lang="pl-PL" dirty="0"/>
          </a:br>
          <a:r>
            <a:rPr lang="pl-PL" dirty="0"/>
            <a:t>(Bitcoin)</a:t>
          </a:r>
          <a:endParaRPr lang="en-US" dirty="0"/>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dirty="0"/>
        </a:p>
      </dgm:t>
    </dgm:pt>
    <dgm:pt modelId="{1FDF550B-9390-4B29-8B86-86D9DA6B6739}">
      <dgm:prSet/>
      <dgm:spPr>
        <a:solidFill>
          <a:schemeClr val="tx2">
            <a:lumMod val="40000"/>
            <a:lumOff val="60000"/>
            <a:alpha val="56000"/>
          </a:schemeClr>
        </a:solidFill>
      </dgm:spPr>
      <dgm:t>
        <a:bodyPr/>
        <a:lstStyle/>
        <a:p>
          <a:r>
            <a:rPr lang="pl-PL" dirty="0"/>
            <a:t>System for </a:t>
          </a:r>
          <a:br>
            <a:rPr lang="pl-PL" dirty="0"/>
          </a:br>
          <a:r>
            <a:rPr lang="pl-PL" dirty="0"/>
            <a:t>s</a:t>
          </a:r>
          <a:r>
            <a:rPr lang="en-US" dirty="0"/>
            <a:t>mart-contract</a:t>
          </a:r>
          <a:r>
            <a:rPr lang="pl-PL" dirty="0"/>
            <a:t>s</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dirty="0"/>
        </a:p>
      </dgm:t>
    </dgm:pt>
    <dgm:pt modelId="{B37E1A67-30E4-439C-BA90-062466E68D9C}">
      <dgm:prSet/>
      <dgm:spPr>
        <a:solidFill>
          <a:schemeClr val="tx2">
            <a:lumMod val="50000"/>
            <a:alpha val="58000"/>
          </a:schemeClr>
        </a:solidFill>
      </dgm:spPr>
      <dgm:t>
        <a:bodyPr/>
        <a:lstStyle/>
        <a:p>
          <a:r>
            <a:rPr lang="pl-PL" dirty="0"/>
            <a:t>System for </a:t>
          </a:r>
          <a:r>
            <a:rPr lang="en-US" dirty="0"/>
            <a:t>decentralized apps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8CD602-B028-45C0-BD2F-712A671C1AA5}" type="doc">
      <dgm:prSet loTypeId="urn:microsoft.com/office/officeart/2005/8/layout/arrow5" loCatId="process" qsTypeId="urn:microsoft.com/office/officeart/2005/8/quickstyle/simple1" qsCatId="simple" csTypeId="urn:microsoft.com/office/officeart/2005/8/colors/accent1_2" csCatId="accent1" phldr="1"/>
      <dgm:spPr/>
      <dgm:t>
        <a:bodyPr/>
        <a:lstStyle/>
        <a:p>
          <a:endParaRPr lang="pl-PL"/>
        </a:p>
      </dgm:t>
    </dgm:pt>
    <dgm:pt modelId="{3C881DE9-577B-45F5-A0A8-7B6E3DEA131C}">
      <dgm:prSet phldrT="[Text]"/>
      <dgm:spPr>
        <a:solidFill>
          <a:schemeClr val="bg1">
            <a:alpha val="34000"/>
          </a:schemeClr>
        </a:solidFill>
        <a:ln>
          <a:solidFill>
            <a:schemeClr val="tx2">
              <a:lumMod val="50000"/>
            </a:schemeClr>
          </a:solidFill>
        </a:ln>
      </dgm:spPr>
      <dgm:t>
        <a:bodyPr/>
        <a:lstStyle/>
        <a:p>
          <a:r>
            <a:rPr lang="pl-PL" dirty="0">
              <a:solidFill>
                <a:schemeClr val="tx2">
                  <a:lumMod val="75000"/>
                </a:schemeClr>
              </a:solidFill>
            </a:rPr>
            <a:t>Un</a:t>
          </a:r>
          <a:r>
            <a:rPr lang="pl-PL" dirty="0"/>
            <a:t>permissioned</a:t>
          </a:r>
          <a:br>
            <a:rPr lang="pl-PL" dirty="0"/>
          </a:br>
          <a:r>
            <a:rPr lang="pl-PL" dirty="0"/>
            <a:t>Blockchain</a:t>
          </a:r>
        </a:p>
      </dgm:t>
    </dgm:pt>
    <dgm:pt modelId="{EEE5EB16-8F6C-41B1-B622-0A0028DE9D2F}" type="parTrans" cxnId="{1C9DAD0A-2B27-4B61-A8DD-2BDEA9598ED0}">
      <dgm:prSet/>
      <dgm:spPr/>
      <dgm:t>
        <a:bodyPr/>
        <a:lstStyle/>
        <a:p>
          <a:endParaRPr lang="pl-PL"/>
        </a:p>
      </dgm:t>
    </dgm:pt>
    <dgm:pt modelId="{03C2FC2B-B823-420C-9D9A-815C65A3D18D}" type="sibTrans" cxnId="{1C9DAD0A-2B27-4B61-A8DD-2BDEA9598ED0}">
      <dgm:prSet/>
      <dgm:spPr/>
      <dgm:t>
        <a:bodyPr/>
        <a:lstStyle/>
        <a:p>
          <a:endParaRPr lang="pl-PL"/>
        </a:p>
      </dgm:t>
    </dgm:pt>
    <dgm:pt modelId="{5E0EA39C-C455-4E53-B78D-64116CD7BC5D}">
      <dgm:prSet phldrT="[Text]"/>
      <dgm:spPr>
        <a:solidFill>
          <a:schemeClr val="bg1">
            <a:alpha val="34000"/>
          </a:schemeClr>
        </a:solidFill>
        <a:ln>
          <a:solidFill>
            <a:schemeClr val="tx2">
              <a:lumMod val="50000"/>
            </a:schemeClr>
          </a:solidFill>
        </a:ln>
      </dgm:spPr>
      <dgm:t>
        <a:bodyPr/>
        <a:lstStyle/>
        <a:p>
          <a:r>
            <a:rPr lang="pl-PL" dirty="0" err="1"/>
            <a:t>Permissioned</a:t>
          </a:r>
          <a:br>
            <a:rPr lang="pl-PL" dirty="0"/>
          </a:br>
          <a:r>
            <a:rPr lang="pl-PL" dirty="0"/>
            <a:t>Blockchain</a:t>
          </a:r>
        </a:p>
      </dgm:t>
    </dgm:pt>
    <dgm:pt modelId="{1744BC4B-7E35-4F6C-BE21-3AA52CCB0834}" type="parTrans" cxnId="{54918564-7C5F-4765-96A6-3DF3BCE2199D}">
      <dgm:prSet/>
      <dgm:spPr/>
      <dgm:t>
        <a:bodyPr/>
        <a:lstStyle/>
        <a:p>
          <a:endParaRPr lang="pl-PL"/>
        </a:p>
      </dgm:t>
    </dgm:pt>
    <dgm:pt modelId="{2D95F5A6-64A0-40D2-B5B0-7D6ECBCA89C8}" type="sibTrans" cxnId="{54918564-7C5F-4765-96A6-3DF3BCE2199D}">
      <dgm:prSet/>
      <dgm:spPr/>
      <dgm:t>
        <a:bodyPr/>
        <a:lstStyle/>
        <a:p>
          <a:endParaRPr lang="pl-PL"/>
        </a:p>
      </dgm:t>
    </dgm:pt>
    <dgm:pt modelId="{62F5B6C0-5C6F-42E9-B831-B172BB630F90}" type="pres">
      <dgm:prSet presAssocID="{C18CD602-B028-45C0-BD2F-712A671C1AA5}" presName="diagram" presStyleCnt="0">
        <dgm:presLayoutVars>
          <dgm:dir/>
          <dgm:resizeHandles val="exact"/>
        </dgm:presLayoutVars>
      </dgm:prSet>
      <dgm:spPr/>
    </dgm:pt>
    <dgm:pt modelId="{B3902B03-2627-4957-8187-3E66946BCF92}" type="pres">
      <dgm:prSet presAssocID="{3C881DE9-577B-45F5-A0A8-7B6E3DEA131C}" presName="arrow" presStyleLbl="node1" presStyleIdx="0" presStyleCnt="2">
        <dgm:presLayoutVars>
          <dgm:bulletEnabled val="1"/>
        </dgm:presLayoutVars>
      </dgm:prSet>
      <dgm:spPr/>
    </dgm:pt>
    <dgm:pt modelId="{6425D257-0C03-421A-8747-944C63D173A7}" type="pres">
      <dgm:prSet presAssocID="{5E0EA39C-C455-4E53-B78D-64116CD7BC5D}" presName="arrow" presStyleLbl="node1" presStyleIdx="1" presStyleCnt="2">
        <dgm:presLayoutVars>
          <dgm:bulletEnabled val="1"/>
        </dgm:presLayoutVars>
      </dgm:prSet>
      <dgm:spPr/>
    </dgm:pt>
  </dgm:ptLst>
  <dgm:cxnLst>
    <dgm:cxn modelId="{1C9DAD0A-2B27-4B61-A8DD-2BDEA9598ED0}" srcId="{C18CD602-B028-45C0-BD2F-712A671C1AA5}" destId="{3C881DE9-577B-45F5-A0A8-7B6E3DEA131C}" srcOrd="0" destOrd="0" parTransId="{EEE5EB16-8F6C-41B1-B622-0A0028DE9D2F}" sibTransId="{03C2FC2B-B823-420C-9D9A-815C65A3D18D}"/>
    <dgm:cxn modelId="{69392613-F5DD-42F3-AC0D-46536A1AF090}" type="presOf" srcId="{3C881DE9-577B-45F5-A0A8-7B6E3DEA131C}" destId="{B3902B03-2627-4957-8187-3E66946BCF92}" srcOrd="0" destOrd="0" presId="urn:microsoft.com/office/officeart/2005/8/layout/arrow5"/>
    <dgm:cxn modelId="{6D493927-01F9-483D-B4EC-8C7ADFC6F049}" type="presOf" srcId="{5E0EA39C-C455-4E53-B78D-64116CD7BC5D}" destId="{6425D257-0C03-421A-8747-944C63D173A7}" srcOrd="0" destOrd="0" presId="urn:microsoft.com/office/officeart/2005/8/layout/arrow5"/>
    <dgm:cxn modelId="{54918564-7C5F-4765-96A6-3DF3BCE2199D}" srcId="{C18CD602-B028-45C0-BD2F-712A671C1AA5}" destId="{5E0EA39C-C455-4E53-B78D-64116CD7BC5D}" srcOrd="1" destOrd="0" parTransId="{1744BC4B-7E35-4F6C-BE21-3AA52CCB0834}" sibTransId="{2D95F5A6-64A0-40D2-B5B0-7D6ECBCA89C8}"/>
    <dgm:cxn modelId="{70CF1AD5-1855-4D8C-9EB8-C557CC3EC3E5}" type="presOf" srcId="{C18CD602-B028-45C0-BD2F-712A671C1AA5}" destId="{62F5B6C0-5C6F-42E9-B831-B172BB630F90}" srcOrd="0" destOrd="0" presId="urn:microsoft.com/office/officeart/2005/8/layout/arrow5"/>
    <dgm:cxn modelId="{34225033-C2F3-4BB5-A138-09685783226D}" type="presParOf" srcId="{62F5B6C0-5C6F-42E9-B831-B172BB630F90}" destId="{B3902B03-2627-4957-8187-3E66946BCF92}" srcOrd="0" destOrd="0" presId="urn:microsoft.com/office/officeart/2005/8/layout/arrow5"/>
    <dgm:cxn modelId="{009FF6DB-E657-42A8-A82D-A744A8F7BE63}" type="presParOf" srcId="{62F5B6C0-5C6F-42E9-B831-B172BB630F90}" destId="{6425D257-0C03-421A-8747-944C63D173A7}"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33CACE-0D31-4C84-B714-15662A3F88B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A16AC7F3-8783-4357-B6A9-596057B997B9}">
      <dgm:prSet/>
      <dgm:spPr/>
      <dgm:t>
        <a:bodyPr/>
        <a:lstStyle/>
        <a:p>
          <a:r>
            <a:rPr lang="pl-PL" dirty="0" err="1"/>
            <a:t>Infrastructure</a:t>
          </a:r>
          <a:r>
            <a:rPr lang="pl-PL" dirty="0"/>
            <a:t> for </a:t>
          </a:r>
          <a:r>
            <a:rPr lang="pl-PL" dirty="0" err="1"/>
            <a:t>apps</a:t>
          </a:r>
          <a:endParaRPr lang="en-US"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dgm:t>
        <a:bodyPr/>
        <a:lstStyle/>
        <a:p>
          <a:r>
            <a:rPr lang="en-US" dirty="0"/>
            <a:t>Upgradeable apps</a:t>
          </a:r>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dgm:t>
        <a:bodyPr/>
        <a:lstStyle/>
        <a:p>
          <a:r>
            <a:rPr lang="en-US" dirty="0"/>
            <a:t>Asynchronous communication</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dgm:t>
        <a:bodyPr/>
        <a:lstStyle/>
        <a:p>
          <a:r>
            <a:rPr lang="pl-PL" dirty="0"/>
            <a:t>No </a:t>
          </a:r>
          <a:r>
            <a:rPr lang="pl-PL" dirty="0" err="1"/>
            <a:t>transaction</a:t>
          </a:r>
          <a:r>
            <a:rPr lang="pl-PL" dirty="0"/>
            <a:t> </a:t>
          </a:r>
          <a:r>
            <a:rPr lang="pl-PL" dirty="0" err="1"/>
            <a:t>fees</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dgm:spPr/>
      <dgm:t>
        <a:bodyPr/>
        <a:lstStyle/>
        <a:p>
          <a:r>
            <a:rPr lang="pl-PL" dirty="0"/>
            <a:t>Processing </a:t>
          </a:r>
          <a:r>
            <a:rPr lang="pl-PL" dirty="0" err="1"/>
            <a:t>power</a:t>
          </a:r>
          <a:endParaRPr lang="en-US" dirty="0"/>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F5F6C20-C038-400E-86E0-4DFFD0287A32}">
      <dgm:prSet/>
      <dgm:spPr/>
      <dgm:t>
        <a:bodyPr/>
        <a:lstStyle/>
        <a:p>
          <a:r>
            <a:rPr lang="pl-PL" dirty="0" err="1"/>
            <a:t>Built</a:t>
          </a:r>
          <a:r>
            <a:rPr lang="pl-PL" dirty="0"/>
            <a:t>-in </a:t>
          </a:r>
          <a:r>
            <a:rPr lang="pl-PL" dirty="0" err="1"/>
            <a:t>governance</a:t>
          </a:r>
          <a:endParaRPr lang="en-US" dirty="0"/>
        </a:p>
      </dgm:t>
    </dgm:pt>
    <dgm:pt modelId="{BFD83FF4-412F-40E2-9674-ED386B0073E4}" type="sibTrans" cxnId="{566B7CB1-F7EC-492A-B972-C4A677C71845}">
      <dgm:prSet/>
      <dgm:spPr/>
      <dgm:t>
        <a:bodyPr/>
        <a:lstStyle/>
        <a:p>
          <a:endParaRPr lang="en-US"/>
        </a:p>
      </dgm:t>
    </dgm:pt>
    <dgm:pt modelId="{1C6C3434-7E60-4425-B02B-FD9B7F6AE40E}" type="parTrans" cxnId="{566B7CB1-F7EC-492A-B972-C4A677C71845}">
      <dgm:prSet/>
      <dgm:spPr/>
      <dgm:t>
        <a:bodyPr/>
        <a:lstStyle/>
        <a:p>
          <a:endParaRPr lang="en-US"/>
        </a:p>
      </dgm:t>
    </dgm:pt>
    <dgm:pt modelId="{33407008-5A4D-4E6B-8983-2B02D2BC9832}" type="pres">
      <dgm:prSet presAssocID="{F533CACE-0D31-4C84-B714-15662A3F88B8}" presName="compositeShape" presStyleCnt="0">
        <dgm:presLayoutVars>
          <dgm:chMax val="7"/>
          <dgm:dir/>
          <dgm:resizeHandles val="exact"/>
        </dgm:presLayoutVars>
      </dgm:prSet>
      <dgm:spPr/>
    </dgm:pt>
    <dgm:pt modelId="{309B67DA-2D1C-4FA0-A057-AAA502257B1F}" type="pres">
      <dgm:prSet presAssocID="{7F5F6C20-C038-400E-86E0-4DFFD0287A32}" presName="circ1" presStyleLbl="vennNode1" presStyleIdx="0" presStyleCnt="6"/>
      <dgm:spPr>
        <a:solidFill>
          <a:schemeClr val="tx2">
            <a:lumMod val="50000"/>
            <a:alpha val="50000"/>
          </a:schemeClr>
        </a:solidFill>
      </dgm:spPr>
    </dgm:pt>
    <dgm:pt modelId="{7C114DA8-F87D-4BB8-9FD2-F861144ECBF8}" type="pres">
      <dgm:prSet presAssocID="{7F5F6C20-C038-400E-86E0-4DFFD0287A32}" presName="circ1Tx" presStyleLbl="revTx" presStyleIdx="0" presStyleCnt="0">
        <dgm:presLayoutVars>
          <dgm:chMax val="0"/>
          <dgm:chPref val="0"/>
          <dgm:bulletEnabled val="1"/>
        </dgm:presLayoutVars>
      </dgm:prSet>
      <dgm:spPr/>
    </dgm:pt>
    <dgm:pt modelId="{2D9F94F0-D867-4D5C-9DB8-32A4BB29A86E}" type="pres">
      <dgm:prSet presAssocID="{A16AC7F3-8783-4357-B6A9-596057B997B9}" presName="circ2" presStyleLbl="vennNode1" presStyleIdx="1" presStyleCnt="6"/>
      <dgm:spPr>
        <a:solidFill>
          <a:schemeClr val="tx2">
            <a:lumMod val="50000"/>
            <a:alpha val="50000"/>
          </a:schemeClr>
        </a:solidFill>
      </dgm:spPr>
    </dgm:pt>
    <dgm:pt modelId="{5806DEF0-51FC-46B4-8654-976106031F3B}" type="pres">
      <dgm:prSet presAssocID="{A16AC7F3-8783-4357-B6A9-596057B997B9}" presName="circ2Tx" presStyleLbl="revTx" presStyleIdx="0" presStyleCnt="0">
        <dgm:presLayoutVars>
          <dgm:chMax val="0"/>
          <dgm:chPref val="0"/>
          <dgm:bulletEnabled val="1"/>
        </dgm:presLayoutVars>
      </dgm:prSet>
      <dgm:spPr/>
    </dgm:pt>
    <dgm:pt modelId="{A4AE2781-C847-405D-9457-C8C7C0A2115A}" type="pres">
      <dgm:prSet presAssocID="{3FE485AC-205C-40B1-B5AD-C74537E67A56}" presName="circ3" presStyleLbl="vennNode1" presStyleIdx="2" presStyleCnt="6"/>
      <dgm:spPr>
        <a:solidFill>
          <a:schemeClr val="tx2">
            <a:lumMod val="50000"/>
            <a:alpha val="50000"/>
          </a:schemeClr>
        </a:solidFill>
      </dgm:spPr>
    </dgm:pt>
    <dgm:pt modelId="{89F167A0-43D6-4CE2-BA62-987099A42E9D}" type="pres">
      <dgm:prSet presAssocID="{3FE485AC-205C-40B1-B5AD-C74537E67A56}" presName="circ3Tx" presStyleLbl="revTx" presStyleIdx="0" presStyleCnt="0">
        <dgm:presLayoutVars>
          <dgm:chMax val="0"/>
          <dgm:chPref val="0"/>
          <dgm:bulletEnabled val="1"/>
        </dgm:presLayoutVars>
      </dgm:prSet>
      <dgm:spPr/>
    </dgm:pt>
    <dgm:pt modelId="{1985F570-5567-4A4A-9679-04E6BA477D92}" type="pres">
      <dgm:prSet presAssocID="{D35F5E83-DE2E-41A3-81E0-630E259D080C}" presName="circ4" presStyleLbl="vennNode1" presStyleIdx="3" presStyleCnt="6"/>
      <dgm:spPr>
        <a:solidFill>
          <a:schemeClr val="tx2">
            <a:lumMod val="50000"/>
            <a:alpha val="50000"/>
          </a:schemeClr>
        </a:solidFill>
      </dgm:spPr>
    </dgm:pt>
    <dgm:pt modelId="{C382CE2B-5E35-42F7-9956-F2E635268BFB}" type="pres">
      <dgm:prSet presAssocID="{D35F5E83-DE2E-41A3-81E0-630E259D080C}" presName="circ4Tx" presStyleLbl="revTx" presStyleIdx="0" presStyleCnt="0">
        <dgm:presLayoutVars>
          <dgm:chMax val="0"/>
          <dgm:chPref val="0"/>
          <dgm:bulletEnabled val="1"/>
        </dgm:presLayoutVars>
      </dgm:prSet>
      <dgm:spPr/>
    </dgm:pt>
    <dgm:pt modelId="{E3637D48-BB19-4A05-9D9E-F5B61541AE5D}" type="pres">
      <dgm:prSet presAssocID="{09704DF0-8D21-443B-B81C-C6BEE5238C8F}" presName="circ5" presStyleLbl="vennNode1" presStyleIdx="4" presStyleCnt="6"/>
      <dgm:spPr>
        <a:solidFill>
          <a:schemeClr val="tx2">
            <a:lumMod val="50000"/>
            <a:alpha val="50000"/>
          </a:schemeClr>
        </a:solidFill>
      </dgm:spPr>
    </dgm:pt>
    <dgm:pt modelId="{D2D8A173-5DA7-487E-8ED3-0AAE949B2A77}" type="pres">
      <dgm:prSet presAssocID="{09704DF0-8D21-443B-B81C-C6BEE5238C8F}" presName="circ5Tx" presStyleLbl="revTx" presStyleIdx="0" presStyleCnt="0">
        <dgm:presLayoutVars>
          <dgm:chMax val="0"/>
          <dgm:chPref val="0"/>
          <dgm:bulletEnabled val="1"/>
        </dgm:presLayoutVars>
      </dgm:prSet>
      <dgm:spPr/>
    </dgm:pt>
    <dgm:pt modelId="{92FB55F1-F2B3-4C04-9C60-549D2DB7BD5C}" type="pres">
      <dgm:prSet presAssocID="{7B64A5BF-AC6D-49CE-8DC4-D54C9DBD1515}" presName="circ6" presStyleLbl="vennNode1" presStyleIdx="5" presStyleCnt="6"/>
      <dgm:spPr>
        <a:solidFill>
          <a:schemeClr val="tx2">
            <a:lumMod val="50000"/>
            <a:alpha val="50000"/>
          </a:schemeClr>
        </a:solidFill>
      </dgm:spPr>
    </dgm:pt>
    <dgm:pt modelId="{2D31233E-D601-4846-AFBE-9EFB4F4CB88D}" type="pres">
      <dgm:prSet presAssocID="{7B64A5BF-AC6D-49CE-8DC4-D54C9DBD1515}" presName="circ6Tx" presStyleLbl="revTx" presStyleIdx="0" presStyleCnt="0">
        <dgm:presLayoutVars>
          <dgm:chMax val="0"/>
          <dgm:chPref val="0"/>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B529A46D-9591-44E3-B04E-F6AA042EDEDB}" srcId="{F533CACE-0D31-4C84-B714-15662A3F88B8}" destId="{09704DF0-8D21-443B-B81C-C6BEE5238C8F}" srcOrd="4" destOrd="0" parTransId="{BB48C75E-32DC-415D-876C-2970A4B3C0F5}" sibTransId="{BF02F04C-4DC9-42B7-9FDB-CF681DD1329A}"/>
    <dgm:cxn modelId="{64E04D72-BA11-4C4A-9F4F-E6EA47036671}" type="presOf" srcId="{F533CACE-0D31-4C84-B714-15662A3F88B8}" destId="{33407008-5A4D-4E6B-8983-2B02D2BC9832}" srcOrd="0" destOrd="0" presId="urn:microsoft.com/office/officeart/2005/8/layout/venn1"/>
    <dgm:cxn modelId="{F09DA088-393D-4CB6-99E5-4D88A5191F97}" type="presOf" srcId="{A16AC7F3-8783-4357-B6A9-596057B997B9}" destId="{5806DEF0-51FC-46B4-8654-976106031F3B}" srcOrd="0" destOrd="0" presId="urn:microsoft.com/office/officeart/2005/8/layout/venn1"/>
    <dgm:cxn modelId="{AB0FB798-9C61-4545-B139-DB8959791C5C}" srcId="{F533CACE-0D31-4C84-B714-15662A3F88B8}" destId="{D35F5E83-DE2E-41A3-81E0-630E259D080C}" srcOrd="3" destOrd="0" parTransId="{C7FDA902-A864-446C-B909-16C608FB1620}" sibTransId="{C6DFE011-7D57-48DB-AFB0-ADEAE2C19C88}"/>
    <dgm:cxn modelId="{CD914E9B-848E-4764-87C1-3120BCBD4A5B}" type="presOf" srcId="{09704DF0-8D21-443B-B81C-C6BEE5238C8F}" destId="{D2D8A173-5DA7-487E-8ED3-0AAE949B2A77}" srcOrd="0" destOrd="0" presId="urn:microsoft.com/office/officeart/2005/8/layout/venn1"/>
    <dgm:cxn modelId="{0346329E-D53C-49A3-A7A5-CB6208364404}" type="presOf" srcId="{3FE485AC-205C-40B1-B5AD-C74537E67A56}" destId="{89F167A0-43D6-4CE2-BA62-987099A42E9D}" srcOrd="0" destOrd="0" presId="urn:microsoft.com/office/officeart/2005/8/layout/venn1"/>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1090C4C7-6D0D-4173-92EE-EF79368940BB}" type="presOf" srcId="{7B64A5BF-AC6D-49CE-8DC4-D54C9DBD1515}" destId="{2D31233E-D601-4846-AFBE-9EFB4F4CB88D}" srcOrd="0" destOrd="0" presId="urn:microsoft.com/office/officeart/2005/8/layout/venn1"/>
    <dgm:cxn modelId="{88E4B2D1-8C88-4167-8E9B-AFD021A4FECC}" type="presOf" srcId="{D35F5E83-DE2E-41A3-81E0-630E259D080C}" destId="{C382CE2B-5E35-42F7-9956-F2E635268BFB}" srcOrd="0" destOrd="0" presId="urn:microsoft.com/office/officeart/2005/8/layout/venn1"/>
    <dgm:cxn modelId="{7F31FBF1-ED02-43D1-B81E-36FED8053E12}" type="presOf" srcId="{7F5F6C20-C038-400E-86E0-4DFFD0287A32}" destId="{7C114DA8-F87D-4BB8-9FD2-F861144ECBF8}" srcOrd="0" destOrd="0" presId="urn:microsoft.com/office/officeart/2005/8/layout/venn1"/>
    <dgm:cxn modelId="{753173C0-8BD4-43BD-B026-B5950BEC1919}" type="presParOf" srcId="{33407008-5A4D-4E6B-8983-2B02D2BC9832}" destId="{309B67DA-2D1C-4FA0-A057-AAA502257B1F}" srcOrd="0" destOrd="0" presId="urn:microsoft.com/office/officeart/2005/8/layout/venn1"/>
    <dgm:cxn modelId="{90924522-8DCE-40E3-AE5B-B7F34EBF6747}" type="presParOf" srcId="{33407008-5A4D-4E6B-8983-2B02D2BC9832}" destId="{7C114DA8-F87D-4BB8-9FD2-F861144ECBF8}" srcOrd="1" destOrd="0" presId="urn:microsoft.com/office/officeart/2005/8/layout/venn1"/>
    <dgm:cxn modelId="{083A02BC-CEF1-4ED1-86A0-71E37B62FE01}" type="presParOf" srcId="{33407008-5A4D-4E6B-8983-2B02D2BC9832}" destId="{2D9F94F0-D867-4D5C-9DB8-32A4BB29A86E}" srcOrd="2" destOrd="0" presId="urn:microsoft.com/office/officeart/2005/8/layout/venn1"/>
    <dgm:cxn modelId="{D6393B22-B0AF-437D-B02B-5EA23DD6F94B}" type="presParOf" srcId="{33407008-5A4D-4E6B-8983-2B02D2BC9832}" destId="{5806DEF0-51FC-46B4-8654-976106031F3B}" srcOrd="3" destOrd="0" presId="urn:microsoft.com/office/officeart/2005/8/layout/venn1"/>
    <dgm:cxn modelId="{949BCDE3-A453-4F07-B184-98B574F0E7F2}" type="presParOf" srcId="{33407008-5A4D-4E6B-8983-2B02D2BC9832}" destId="{A4AE2781-C847-405D-9457-C8C7C0A2115A}" srcOrd="4" destOrd="0" presId="urn:microsoft.com/office/officeart/2005/8/layout/venn1"/>
    <dgm:cxn modelId="{EED0EA16-2E14-49AA-927A-F6DE2B269C01}" type="presParOf" srcId="{33407008-5A4D-4E6B-8983-2B02D2BC9832}" destId="{89F167A0-43D6-4CE2-BA62-987099A42E9D}" srcOrd="5" destOrd="0" presId="urn:microsoft.com/office/officeart/2005/8/layout/venn1"/>
    <dgm:cxn modelId="{43237B8A-394D-4550-883F-34C0F5B77B59}" type="presParOf" srcId="{33407008-5A4D-4E6B-8983-2B02D2BC9832}" destId="{1985F570-5567-4A4A-9679-04E6BA477D92}" srcOrd="6" destOrd="0" presId="urn:microsoft.com/office/officeart/2005/8/layout/venn1"/>
    <dgm:cxn modelId="{637096BD-4B29-498D-9F0D-62C972809C68}" type="presParOf" srcId="{33407008-5A4D-4E6B-8983-2B02D2BC9832}" destId="{C382CE2B-5E35-42F7-9956-F2E635268BFB}" srcOrd="7" destOrd="0" presId="urn:microsoft.com/office/officeart/2005/8/layout/venn1"/>
    <dgm:cxn modelId="{B1319674-1110-4ED9-8AE4-2C8507A6DDCE}" type="presParOf" srcId="{33407008-5A4D-4E6B-8983-2B02D2BC9832}" destId="{E3637D48-BB19-4A05-9D9E-F5B61541AE5D}" srcOrd="8" destOrd="0" presId="urn:microsoft.com/office/officeart/2005/8/layout/venn1"/>
    <dgm:cxn modelId="{2604F4C1-11B6-4D44-AC2A-AC4FAA07AE54}" type="presParOf" srcId="{33407008-5A4D-4E6B-8983-2B02D2BC9832}" destId="{D2D8A173-5DA7-487E-8ED3-0AAE949B2A77}" srcOrd="9" destOrd="0" presId="urn:microsoft.com/office/officeart/2005/8/layout/venn1"/>
    <dgm:cxn modelId="{F6A31FDD-1AA7-4914-9673-AE94D4167311}" type="presParOf" srcId="{33407008-5A4D-4E6B-8983-2B02D2BC9832}" destId="{92FB55F1-F2B3-4C04-9C60-549D2DB7BD5C}" srcOrd="10" destOrd="0" presId="urn:microsoft.com/office/officeart/2005/8/layout/venn1"/>
    <dgm:cxn modelId="{A97CC7D4-CD33-4240-A8A3-5559AF825C73}" type="presParOf" srcId="{33407008-5A4D-4E6B-8983-2B02D2BC9832}" destId="{2D31233E-D601-4846-AFBE-9EFB4F4CB88D}"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3A8D19-9928-444A-9473-F4FCCE20ED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2">
            <a:lumMod val="50000"/>
            <a:alpha val="50000"/>
          </a:schemeClr>
        </a:solidFill>
      </dgm:spPr>
      <dgm:t>
        <a:bodyPr/>
        <a:lstStyle/>
        <a:p>
          <a:r>
            <a:rPr lang="pl-PL" dirty="0"/>
            <a:t>High performance</a:t>
          </a:r>
          <a:endParaRPr lang="en-US" dirty="0"/>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2">
            <a:lumMod val="50000"/>
            <a:alpha val="50000"/>
          </a:schemeClr>
        </a:solidFill>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2">
            <a:lumMod val="50000"/>
            <a:alpha val="50000"/>
          </a:schemeClr>
        </a:solidFill>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2">
            <a:lumMod val="50000"/>
            <a:alpha val="50000"/>
          </a:schemeClr>
        </a:solidFill>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2">
            <a:lumMod val="50000"/>
            <a:alpha val="50000"/>
          </a:schemeClr>
        </a:solidFill>
      </dgm:spPr>
      <dgm:t>
        <a:bodyPr/>
        <a:lstStyle/>
        <a:p>
          <a:r>
            <a:rPr lang="pl-PL" dirty="0"/>
            <a:t>Bug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a:solidFill>
          <a:schemeClr val="tx2">
            <a:lumMod val="50000"/>
            <a:alpha val="50000"/>
          </a:schemeClr>
        </a:solidFill>
      </dgm:spPr>
      <dgm:t>
        <a:bodyPr/>
        <a:lstStyle/>
        <a:p>
          <a:r>
            <a:rPr lang="pl-PL" dirty="0"/>
            <a:t>Upgrad</a:t>
          </a:r>
          <a:r>
            <a:rPr lang="en-US" dirty="0"/>
            <a:t>ability</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00A841FA-7991-4974-B555-505C72F7D5BD}">
      <dgm:prSet/>
      <dgm:spPr>
        <a:solidFill>
          <a:schemeClr val="tx2">
            <a:lumMod val="50000"/>
            <a:alpha val="50000"/>
          </a:schemeClr>
        </a:solidFill>
      </dgm:spPr>
      <dgm:t>
        <a:bodyPr/>
        <a:lstStyle/>
        <a:p>
          <a:r>
            <a:rPr lang="pl-PL" dirty="0"/>
            <a:t>Account recovery</a:t>
          </a:r>
          <a:endParaRPr lang="en-US" dirty="0"/>
        </a:p>
      </dgm:t>
    </dgm:pt>
    <dgm:pt modelId="{CA44DEFD-8BAB-4028-AD84-9F7690E6F744}" type="parTrans" cxnId="{FEF74AFF-4A69-412E-A86B-3FFE6FBD5590}">
      <dgm:prSet/>
      <dgm:spPr/>
      <dgm:t>
        <a:bodyPr/>
        <a:lstStyle/>
        <a:p>
          <a:endParaRPr lang="en-US"/>
        </a:p>
      </dgm:t>
    </dgm:pt>
    <dgm:pt modelId="{4CE18368-18F8-4363-8833-0D2B00AE263F}" type="sibTrans" cxnId="{FEF74AFF-4A69-412E-A86B-3FFE6FBD5590}">
      <dgm:prSet/>
      <dgm:spPr/>
      <dgm:t>
        <a:bodyPr/>
        <a:lstStyle/>
        <a:p>
          <a:endParaRPr lang="en-US"/>
        </a:p>
      </dgm:t>
    </dgm:pt>
    <dgm:pt modelId="{BB69705B-6A1A-4ED7-9D77-CEC2E4C37543}">
      <dgm:prSet/>
      <dgm:spPr>
        <a:solidFill>
          <a:schemeClr val="tx2">
            <a:lumMod val="50000"/>
            <a:alpha val="50000"/>
          </a:schemeClr>
        </a:solidFill>
      </dgm:spPr>
      <dgm:t>
        <a:bodyPr/>
        <a:lstStyle/>
        <a:p>
          <a:r>
            <a:rPr lang="en-US" dirty="0"/>
            <a:t>Privacy protection</a:t>
          </a:r>
        </a:p>
      </dgm:t>
    </dgm:pt>
    <dgm:pt modelId="{CCC11648-634A-4B76-93AA-56A713D96942}" type="parTrans" cxnId="{8CDC065F-618F-4D84-8EC6-B173800CBC44}">
      <dgm:prSet/>
      <dgm:spPr/>
      <dgm:t>
        <a:bodyPr/>
        <a:lstStyle/>
        <a:p>
          <a:endParaRPr lang="en-US"/>
        </a:p>
      </dgm:t>
    </dgm:pt>
    <dgm:pt modelId="{CD41C0E5-0E3E-4BFA-9EB5-EB2A3A73EAFF}" type="sibTrans" cxnId="{8CDC065F-618F-4D84-8EC6-B173800CBC44}">
      <dgm:prSet/>
      <dgm:spPr/>
      <dgm:t>
        <a:bodyPr/>
        <a:lstStyle/>
        <a:p>
          <a:endParaRPr lang="en-US"/>
        </a:p>
      </dgm:t>
    </dgm:pt>
    <dgm:pt modelId="{2E7779F8-9597-48DE-A30E-10F434DB44DD}">
      <dgm:prSet/>
      <dgm:spPr>
        <a:solidFill>
          <a:schemeClr val="tx2">
            <a:lumMod val="50000"/>
            <a:alpha val="50000"/>
          </a:schemeClr>
        </a:solidFill>
      </dgm:spPr>
      <dgm:t>
        <a:bodyPr/>
        <a:lstStyle/>
        <a:p>
          <a:r>
            <a:rPr lang="pl-PL" dirty="0"/>
            <a:t>Access to other blockchains</a:t>
          </a:r>
          <a:endParaRPr lang="en-US" dirty="0"/>
        </a:p>
      </dgm:t>
    </dgm:pt>
    <dgm:pt modelId="{190B2766-003D-4E45-B604-7F3680CAABBC}" type="parTrans" cxnId="{E23D42BA-D4AF-4E1B-AF45-3F090DC8A89D}">
      <dgm:prSet/>
      <dgm:spPr/>
      <dgm:t>
        <a:bodyPr/>
        <a:lstStyle/>
        <a:p>
          <a:endParaRPr lang="en-US"/>
        </a:p>
      </dgm:t>
    </dgm:pt>
    <dgm:pt modelId="{4AD26C92-E2E7-43EF-ACC8-291851F9818F}" type="sibTrans" cxnId="{E23D42BA-D4AF-4E1B-AF45-3F090DC8A89D}">
      <dgm:prSet/>
      <dgm:spPr/>
      <dgm:t>
        <a:bodyPr/>
        <a:lstStyle/>
        <a:p>
          <a:endParaRPr lang="en-US"/>
        </a:p>
      </dgm:t>
    </dgm:pt>
    <dgm:pt modelId="{7E2BA4B2-D7BF-4A87-A8A8-F915BA70222F}" type="pres">
      <dgm:prSet presAssocID="{3F3A8D19-9928-444A-9473-F4FCCE20ED5C}" presName="diagram" presStyleCnt="0">
        <dgm:presLayoutVars>
          <dgm:dir/>
          <dgm:resizeHandles val="exact"/>
        </dgm:presLayoutVars>
      </dgm:prSet>
      <dgm:spPr/>
    </dgm:pt>
    <dgm:pt modelId="{5D47B770-909F-4D01-B7B4-1417CD065F32}" type="pres">
      <dgm:prSet presAssocID="{BFC3607B-AF2B-4756-A212-8CF7813D3627}" presName="node" presStyleLbl="node1" presStyleIdx="0" presStyleCnt="9">
        <dgm:presLayoutVars>
          <dgm:bulletEnabled val="1"/>
        </dgm:presLayoutVars>
      </dgm:prSet>
      <dgm:spPr>
        <a:prstGeom prst="roundRect">
          <a:avLst/>
        </a:prstGeom>
      </dgm:spPr>
    </dgm:pt>
    <dgm:pt modelId="{7BF038DC-0A47-4380-BF1C-F9279CA0B39A}" type="pres">
      <dgm:prSet presAssocID="{8C39233E-D192-43C5-93E7-BDDFAD7D2124}" presName="sibTrans" presStyleCnt="0"/>
      <dgm:spPr/>
    </dgm:pt>
    <dgm:pt modelId="{7B5C8E6C-B1DD-4104-BF80-9F55C42CF881}" type="pres">
      <dgm:prSet presAssocID="{45C94CEC-4E4F-4078-90AD-FB536F6C8BEE}" presName="node" presStyleLbl="node1" presStyleIdx="1" presStyleCnt="9">
        <dgm:presLayoutVars>
          <dgm:bulletEnabled val="1"/>
        </dgm:presLayoutVars>
      </dgm:prSet>
      <dgm:spPr>
        <a:prstGeom prst="roundRect">
          <a:avLst/>
        </a:prstGeom>
      </dgm:spPr>
    </dgm:pt>
    <dgm:pt modelId="{A93F1F30-52F7-43BE-890C-C9016CC567F8}" type="pres">
      <dgm:prSet presAssocID="{A24EDE21-8967-49DF-A552-52026F0283BE}" presName="sibTrans" presStyleCnt="0"/>
      <dgm:spPr/>
    </dgm:pt>
    <dgm:pt modelId="{FC43ABC7-80D6-491C-868D-8CA38D93C0E3}" type="pres">
      <dgm:prSet presAssocID="{D2F9CCCA-5B48-4173-902B-343D6BAEA9EA}" presName="node" presStyleLbl="node1" presStyleIdx="2" presStyleCnt="9">
        <dgm:presLayoutVars>
          <dgm:bulletEnabled val="1"/>
        </dgm:presLayoutVars>
      </dgm:prSet>
      <dgm:spPr>
        <a:prstGeom prst="roundRect">
          <a:avLst/>
        </a:prstGeom>
      </dgm:spPr>
    </dgm:pt>
    <dgm:pt modelId="{2B8A80FF-DF87-4A13-AC79-597F09E49275}" type="pres">
      <dgm:prSet presAssocID="{42A4BE2C-B62F-4A7D-B5D0-F541F3B790AC}" presName="sibTrans" presStyleCnt="0"/>
      <dgm:spPr/>
    </dgm:pt>
    <dgm:pt modelId="{CFC14D72-3DEE-4323-8D5F-A80E7FF093E9}" type="pres">
      <dgm:prSet presAssocID="{9D473485-C142-4564-BBCD-4EF7A3D1B037}" presName="node" presStyleLbl="node1" presStyleIdx="3" presStyleCnt="9">
        <dgm:presLayoutVars>
          <dgm:bulletEnabled val="1"/>
        </dgm:presLayoutVars>
      </dgm:prSet>
      <dgm:spPr>
        <a:prstGeom prst="roundRect">
          <a:avLst/>
        </a:prstGeom>
      </dgm:spPr>
    </dgm:pt>
    <dgm:pt modelId="{8BCE6FD6-8841-45CB-A583-4D5D380EE61C}" type="pres">
      <dgm:prSet presAssocID="{3E3FE5B7-608E-4DC4-98E8-BB1D140C7CBF}" presName="sibTrans" presStyleCnt="0"/>
      <dgm:spPr/>
    </dgm:pt>
    <dgm:pt modelId="{743BDB22-4AB2-4313-AE0C-E8B12DBBCE48}" type="pres">
      <dgm:prSet presAssocID="{00A841FA-7991-4974-B555-505C72F7D5BD}" presName="node" presStyleLbl="node1" presStyleIdx="4" presStyleCnt="9">
        <dgm:presLayoutVars>
          <dgm:bulletEnabled val="1"/>
        </dgm:presLayoutVars>
      </dgm:prSet>
      <dgm:spPr>
        <a:prstGeom prst="roundRect">
          <a:avLst/>
        </a:prstGeom>
      </dgm:spPr>
    </dgm:pt>
    <dgm:pt modelId="{13D5C379-006B-42BD-8987-0F004479AC07}" type="pres">
      <dgm:prSet presAssocID="{4CE18368-18F8-4363-8833-0D2B00AE263F}" presName="sibTrans" presStyleCnt="0"/>
      <dgm:spPr/>
    </dgm:pt>
    <dgm:pt modelId="{A0DC8542-8B24-4A58-BEA8-80B2EB970C4D}" type="pres">
      <dgm:prSet presAssocID="{BB69705B-6A1A-4ED7-9D77-CEC2E4C37543}" presName="node" presStyleLbl="node1" presStyleIdx="5" presStyleCnt="9">
        <dgm:presLayoutVars>
          <dgm:bulletEnabled val="1"/>
        </dgm:presLayoutVars>
      </dgm:prSet>
      <dgm:spPr>
        <a:prstGeom prst="roundRect">
          <a:avLst/>
        </a:prstGeom>
      </dgm:spPr>
    </dgm:pt>
    <dgm:pt modelId="{8ED10F22-4393-4269-988E-518470EA684D}" type="pres">
      <dgm:prSet presAssocID="{CD41C0E5-0E3E-4BFA-9EB5-EB2A3A73EAFF}" presName="sibTrans" presStyleCnt="0"/>
      <dgm:spPr/>
    </dgm:pt>
    <dgm:pt modelId="{6F35FF30-D242-4CDF-AD07-638240FF4DBA}" type="pres">
      <dgm:prSet presAssocID="{2E7779F8-9597-48DE-A30E-10F434DB44DD}" presName="node" presStyleLbl="node1" presStyleIdx="6" presStyleCnt="9">
        <dgm:presLayoutVars>
          <dgm:bulletEnabled val="1"/>
        </dgm:presLayoutVars>
      </dgm:prSet>
      <dgm:spPr>
        <a:prstGeom prst="roundRect">
          <a:avLst/>
        </a:prstGeom>
      </dgm:spPr>
    </dgm:pt>
    <dgm:pt modelId="{1FBEA866-A979-4F9E-BC2E-044E11777E60}" type="pres">
      <dgm:prSet presAssocID="{4AD26C92-E2E7-43EF-ACC8-291851F9818F}" presName="sibTrans" presStyleCnt="0"/>
      <dgm:spPr/>
    </dgm:pt>
    <dgm:pt modelId="{1C5FAA48-34BD-4DD2-A546-2C808759AACF}" type="pres">
      <dgm:prSet presAssocID="{27D5A443-7A9F-4D45-ACC2-832D11609D04}" presName="node" presStyleLbl="node1" presStyleIdx="7" presStyleCnt="9">
        <dgm:presLayoutVars>
          <dgm:bulletEnabled val="1"/>
        </dgm:presLayoutVars>
      </dgm:prSet>
      <dgm:spPr>
        <a:prstGeom prst="roundRect">
          <a:avLst/>
        </a:prstGeom>
      </dgm:spPr>
    </dgm:pt>
    <dgm:pt modelId="{5214BA60-C569-4676-85FE-E7FDCDE91B6B}" type="pres">
      <dgm:prSet presAssocID="{B838B120-6DCB-48A8-8335-C22A7E26DF75}" presName="sibTrans" presStyleCnt="0"/>
      <dgm:spPr/>
    </dgm:pt>
    <dgm:pt modelId="{89F87C8D-7DC8-462D-A365-799EC96BB2EA}" type="pres">
      <dgm:prSet presAssocID="{09AF070C-DE89-454B-B19D-31147DBE84E0}" presName="node" presStyleLbl="node1" presStyleIdx="8" presStyleCnt="9">
        <dgm:presLayoutVars>
          <dgm:bulletEnabled val="1"/>
        </dgm:presLayoutVars>
      </dgm:prSet>
      <dgm:spPr>
        <a:prstGeom prst="roundRect">
          <a:avLst/>
        </a:prstGeom>
      </dgm:spPr>
    </dgm:pt>
  </dgm:ptLst>
  <dgm:cxnLst>
    <dgm:cxn modelId="{91954D17-E161-4AC6-A893-4338CCCC62ED}" type="presOf" srcId="{3F3A8D19-9928-444A-9473-F4FCCE20ED5C}" destId="{7E2BA4B2-D7BF-4A87-A8A8-F915BA70222F}" srcOrd="0" destOrd="0" presId="urn:microsoft.com/office/officeart/2005/8/layout/default"/>
    <dgm:cxn modelId="{80D84C2B-559A-4105-912F-B89319667440}" type="presOf" srcId="{9D473485-C142-4564-BBCD-4EF7A3D1B037}" destId="{CFC14D72-3DEE-4323-8D5F-A80E7FF093E9}" srcOrd="0" destOrd="0" presId="urn:microsoft.com/office/officeart/2005/8/layout/default"/>
    <dgm:cxn modelId="{751EA63F-D804-45BF-9360-AB5314116B35}" srcId="{3F3A8D19-9928-444A-9473-F4FCCE20ED5C}" destId="{27D5A443-7A9F-4D45-ACC2-832D11609D04}" srcOrd="7" destOrd="0" parTransId="{C6CC0868-4A93-4F52-A46C-F93F01CEF7BF}" sibTransId="{B838B120-6DCB-48A8-8335-C22A7E26DF75}"/>
    <dgm:cxn modelId="{8CDC065F-618F-4D84-8EC6-B173800CBC44}" srcId="{3F3A8D19-9928-444A-9473-F4FCCE20ED5C}" destId="{BB69705B-6A1A-4ED7-9D77-CEC2E4C37543}" srcOrd="5" destOrd="0" parTransId="{CCC11648-634A-4B76-93AA-56A713D96942}" sibTransId="{CD41C0E5-0E3E-4BFA-9EB5-EB2A3A73EAFF}"/>
    <dgm:cxn modelId="{D6183466-A990-4514-9055-2A7C03EECC1F}" type="presOf" srcId="{BFC3607B-AF2B-4756-A212-8CF7813D3627}" destId="{5D47B770-909F-4D01-B7B4-1417CD065F32}" srcOrd="0" destOrd="0" presId="urn:microsoft.com/office/officeart/2005/8/layout/default"/>
    <dgm:cxn modelId="{B36AE368-4831-4844-AF6D-A4C4377E9BBA}" type="presOf" srcId="{45C94CEC-4E4F-4078-90AD-FB536F6C8BEE}" destId="{7B5C8E6C-B1DD-4104-BF80-9F55C42CF881}" srcOrd="0" destOrd="0" presId="urn:microsoft.com/office/officeart/2005/8/layout/default"/>
    <dgm:cxn modelId="{231FC76B-CF7C-407C-BD0B-BD3B14A94E8B}" srcId="{3F3A8D19-9928-444A-9473-F4FCCE20ED5C}" destId="{45C94CEC-4E4F-4078-90AD-FB536F6C8BEE}" srcOrd="1" destOrd="0" parTransId="{7DF26F7C-C473-441E-A924-561085575A06}" sibTransId="{A24EDE21-8967-49DF-A552-52026F0283BE}"/>
    <dgm:cxn modelId="{A381176F-D7CF-4D09-81C3-FD1078477A3C}" type="presOf" srcId="{2E7779F8-9597-48DE-A30E-10F434DB44DD}" destId="{6F35FF30-D242-4CDF-AD07-638240FF4DBA}" srcOrd="0" destOrd="0" presId="urn:microsoft.com/office/officeart/2005/8/layout/default"/>
    <dgm:cxn modelId="{29778977-44D5-4582-B8EF-15203F29E02E}" srcId="{3F3A8D19-9928-444A-9473-F4FCCE20ED5C}" destId="{9D473485-C142-4564-BBCD-4EF7A3D1B037}" srcOrd="3" destOrd="0" parTransId="{5148B9DC-A9F9-48DC-AE64-CCB7766F1FAE}" sibTransId="{3E3FE5B7-608E-4DC4-98E8-BB1D140C7CBF}"/>
    <dgm:cxn modelId="{CA9B3380-CAAF-4E07-8A23-978A2A472A8D}" type="presOf" srcId="{00A841FA-7991-4974-B555-505C72F7D5BD}" destId="{743BDB22-4AB2-4313-AE0C-E8B12DBBCE48}" srcOrd="0" destOrd="0" presId="urn:microsoft.com/office/officeart/2005/8/layout/default"/>
    <dgm:cxn modelId="{B9A3A889-B11A-4C10-8889-27605EA24812}" type="presOf" srcId="{09AF070C-DE89-454B-B19D-31147DBE84E0}" destId="{89F87C8D-7DC8-462D-A365-799EC96BB2EA}" srcOrd="0" destOrd="0" presId="urn:microsoft.com/office/officeart/2005/8/layout/default"/>
    <dgm:cxn modelId="{6721379D-F13A-4C3D-BC2D-FA57A4BD2EF7}" srcId="{3F3A8D19-9928-444A-9473-F4FCCE20ED5C}" destId="{BFC3607B-AF2B-4756-A212-8CF7813D3627}" srcOrd="0" destOrd="0" parTransId="{109C30FF-9E75-4803-8CF3-ED5669D6B4C8}" sibTransId="{8C39233E-D192-43C5-93E7-BDDFAD7D2124}"/>
    <dgm:cxn modelId="{FFA0ECB1-5575-4085-B91F-C277800C2611}" type="presOf" srcId="{D2F9CCCA-5B48-4173-902B-343D6BAEA9EA}" destId="{FC43ABC7-80D6-491C-868D-8CA38D93C0E3}" srcOrd="0" destOrd="0" presId="urn:microsoft.com/office/officeart/2005/8/layout/default"/>
    <dgm:cxn modelId="{6576D4B9-5FAB-49D2-8B10-797DBC071446}" srcId="{3F3A8D19-9928-444A-9473-F4FCCE20ED5C}" destId="{D2F9CCCA-5B48-4173-902B-343D6BAEA9EA}" srcOrd="2" destOrd="0" parTransId="{79DAEE0E-5573-4DC0-8883-BAEFB4393104}" sibTransId="{42A4BE2C-B62F-4A7D-B5D0-F541F3B790AC}"/>
    <dgm:cxn modelId="{E23D42BA-D4AF-4E1B-AF45-3F090DC8A89D}" srcId="{3F3A8D19-9928-444A-9473-F4FCCE20ED5C}" destId="{2E7779F8-9597-48DE-A30E-10F434DB44DD}" srcOrd="6" destOrd="0" parTransId="{190B2766-003D-4E45-B604-7F3680CAABBC}" sibTransId="{4AD26C92-E2E7-43EF-ACC8-291851F9818F}"/>
    <dgm:cxn modelId="{0C7E34C2-4BE2-478A-A12B-72B123455B4F}" srcId="{3F3A8D19-9928-444A-9473-F4FCCE20ED5C}" destId="{09AF070C-DE89-454B-B19D-31147DBE84E0}" srcOrd="8" destOrd="0" parTransId="{4E06E9FC-E79B-439D-B868-2067228A9893}" sibTransId="{6DEECC23-8184-4A0D-AFB2-BBC6BF0B4E3A}"/>
    <dgm:cxn modelId="{C493FECF-E5E7-4029-B3DD-98BE913745AB}" type="presOf" srcId="{BB69705B-6A1A-4ED7-9D77-CEC2E4C37543}" destId="{A0DC8542-8B24-4A58-BEA8-80B2EB970C4D}" srcOrd="0" destOrd="0" presId="urn:microsoft.com/office/officeart/2005/8/layout/default"/>
    <dgm:cxn modelId="{A987E2D3-1375-488A-8F5A-3ED73C501783}" type="presOf" srcId="{27D5A443-7A9F-4D45-ACC2-832D11609D04}" destId="{1C5FAA48-34BD-4DD2-A546-2C808759AACF}" srcOrd="0" destOrd="0" presId="urn:microsoft.com/office/officeart/2005/8/layout/default"/>
    <dgm:cxn modelId="{FEF74AFF-4A69-412E-A86B-3FFE6FBD5590}" srcId="{3F3A8D19-9928-444A-9473-F4FCCE20ED5C}" destId="{00A841FA-7991-4974-B555-505C72F7D5BD}" srcOrd="4" destOrd="0" parTransId="{CA44DEFD-8BAB-4028-AD84-9F7690E6F744}" sibTransId="{4CE18368-18F8-4363-8833-0D2B00AE263F}"/>
    <dgm:cxn modelId="{71E9CC55-0B17-4F6B-8C73-52FDCCD35677}" type="presParOf" srcId="{7E2BA4B2-D7BF-4A87-A8A8-F915BA70222F}" destId="{5D47B770-909F-4D01-B7B4-1417CD065F32}" srcOrd="0" destOrd="0" presId="urn:microsoft.com/office/officeart/2005/8/layout/default"/>
    <dgm:cxn modelId="{EF826E82-1935-4CF7-86FB-6B56B1974AE8}" type="presParOf" srcId="{7E2BA4B2-D7BF-4A87-A8A8-F915BA70222F}" destId="{7BF038DC-0A47-4380-BF1C-F9279CA0B39A}" srcOrd="1" destOrd="0" presId="urn:microsoft.com/office/officeart/2005/8/layout/default"/>
    <dgm:cxn modelId="{1A69AE04-EDAB-4506-A67B-444B387DA431}" type="presParOf" srcId="{7E2BA4B2-D7BF-4A87-A8A8-F915BA70222F}" destId="{7B5C8E6C-B1DD-4104-BF80-9F55C42CF881}" srcOrd="2" destOrd="0" presId="urn:microsoft.com/office/officeart/2005/8/layout/default"/>
    <dgm:cxn modelId="{A257F981-36B8-4BBE-8C91-5F38C29B12C4}" type="presParOf" srcId="{7E2BA4B2-D7BF-4A87-A8A8-F915BA70222F}" destId="{A93F1F30-52F7-43BE-890C-C9016CC567F8}" srcOrd="3" destOrd="0" presId="urn:microsoft.com/office/officeart/2005/8/layout/default"/>
    <dgm:cxn modelId="{2600A985-E510-492D-9A59-B2DBDAFC1F02}" type="presParOf" srcId="{7E2BA4B2-D7BF-4A87-A8A8-F915BA70222F}" destId="{FC43ABC7-80D6-491C-868D-8CA38D93C0E3}" srcOrd="4" destOrd="0" presId="urn:microsoft.com/office/officeart/2005/8/layout/default"/>
    <dgm:cxn modelId="{FEC00463-C449-4B9F-BFE4-8AE3411E3125}" type="presParOf" srcId="{7E2BA4B2-D7BF-4A87-A8A8-F915BA70222F}" destId="{2B8A80FF-DF87-4A13-AC79-597F09E49275}" srcOrd="5" destOrd="0" presId="urn:microsoft.com/office/officeart/2005/8/layout/default"/>
    <dgm:cxn modelId="{51943353-ADFD-4958-A69D-EFDF51C17207}" type="presParOf" srcId="{7E2BA4B2-D7BF-4A87-A8A8-F915BA70222F}" destId="{CFC14D72-3DEE-4323-8D5F-A80E7FF093E9}" srcOrd="6" destOrd="0" presId="urn:microsoft.com/office/officeart/2005/8/layout/default"/>
    <dgm:cxn modelId="{7ED0B251-FEFA-4CE4-B84B-02DC73A11173}" type="presParOf" srcId="{7E2BA4B2-D7BF-4A87-A8A8-F915BA70222F}" destId="{8BCE6FD6-8841-45CB-A583-4D5D380EE61C}" srcOrd="7" destOrd="0" presId="urn:microsoft.com/office/officeart/2005/8/layout/default"/>
    <dgm:cxn modelId="{68F68A6A-6FCA-4EC2-B2B5-04D8E2078608}" type="presParOf" srcId="{7E2BA4B2-D7BF-4A87-A8A8-F915BA70222F}" destId="{743BDB22-4AB2-4313-AE0C-E8B12DBBCE48}" srcOrd="8" destOrd="0" presId="urn:microsoft.com/office/officeart/2005/8/layout/default"/>
    <dgm:cxn modelId="{96DFAF5C-71A9-499C-BA80-FBE7B5D5C692}" type="presParOf" srcId="{7E2BA4B2-D7BF-4A87-A8A8-F915BA70222F}" destId="{13D5C379-006B-42BD-8987-0F004479AC07}" srcOrd="9" destOrd="0" presId="urn:microsoft.com/office/officeart/2005/8/layout/default"/>
    <dgm:cxn modelId="{19493341-834C-4CB9-9CFC-9327C0AB688B}" type="presParOf" srcId="{7E2BA4B2-D7BF-4A87-A8A8-F915BA70222F}" destId="{A0DC8542-8B24-4A58-BEA8-80B2EB970C4D}" srcOrd="10" destOrd="0" presId="urn:microsoft.com/office/officeart/2005/8/layout/default"/>
    <dgm:cxn modelId="{A9CEBBAC-B3F8-498C-B4C4-6FCB756702F2}" type="presParOf" srcId="{7E2BA4B2-D7BF-4A87-A8A8-F915BA70222F}" destId="{8ED10F22-4393-4269-988E-518470EA684D}" srcOrd="11" destOrd="0" presId="urn:microsoft.com/office/officeart/2005/8/layout/default"/>
    <dgm:cxn modelId="{7E32D40A-AA7F-43B0-AE63-8570722D86D7}" type="presParOf" srcId="{7E2BA4B2-D7BF-4A87-A8A8-F915BA70222F}" destId="{6F35FF30-D242-4CDF-AD07-638240FF4DBA}" srcOrd="12" destOrd="0" presId="urn:microsoft.com/office/officeart/2005/8/layout/default"/>
    <dgm:cxn modelId="{824131FA-F1C6-4C0E-829D-820F486C9B2B}" type="presParOf" srcId="{7E2BA4B2-D7BF-4A87-A8A8-F915BA70222F}" destId="{1FBEA866-A979-4F9E-BC2E-044E11777E60}" srcOrd="13" destOrd="0" presId="urn:microsoft.com/office/officeart/2005/8/layout/default"/>
    <dgm:cxn modelId="{863D8C82-A6BB-46A8-9B59-9EA98B46AEA7}" type="presParOf" srcId="{7E2BA4B2-D7BF-4A87-A8A8-F915BA70222F}" destId="{1C5FAA48-34BD-4DD2-A546-2C808759AACF}" srcOrd="14" destOrd="0" presId="urn:microsoft.com/office/officeart/2005/8/layout/default"/>
    <dgm:cxn modelId="{F9766133-51DF-44D6-ADE1-2955A79FD6BF}" type="presParOf" srcId="{7E2BA4B2-D7BF-4A87-A8A8-F915BA70222F}" destId="{5214BA60-C569-4676-85FE-E7FDCDE91B6B}" srcOrd="15" destOrd="0" presId="urn:microsoft.com/office/officeart/2005/8/layout/default"/>
    <dgm:cxn modelId="{203B74EE-8337-4DA3-BEA4-D6F48F0685C8}" type="presParOf" srcId="{7E2BA4B2-D7BF-4A87-A8A8-F915BA70222F}" destId="{89F87C8D-7DC8-462D-A365-799EC96BB2EA}"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a:t>
          </a:r>
          <a:r>
            <a:rPr lang="en-US" sz="2700" kern="1200" dirty="0" err="1"/>
            <a:t>ystem</a:t>
          </a:r>
          <a:r>
            <a:rPr lang="pl-PL" sz="2700" kern="1200" dirty="0"/>
            <a:t> for</a:t>
          </a:r>
          <a:br>
            <a:rPr lang="pl-PL" sz="2700" kern="1200" dirty="0"/>
          </a:br>
          <a:r>
            <a:rPr lang="pl-PL" sz="2700" kern="1200" dirty="0" err="1"/>
            <a:t>simple</a:t>
          </a:r>
          <a:r>
            <a:rPr lang="pl-PL" sz="2700" kern="1200" dirty="0"/>
            <a:t> </a:t>
          </a:r>
          <a:r>
            <a:rPr lang="pl-PL" sz="2700" kern="1200" dirty="0" err="1"/>
            <a:t>payments</a:t>
          </a:r>
          <a:br>
            <a:rPr lang="pl-PL" sz="2700" kern="1200" dirty="0"/>
          </a:br>
          <a:r>
            <a:rPr lang="pl-PL" sz="2700" kern="1200" dirty="0"/>
            <a:t>(Bitcoin)</a:t>
          </a:r>
          <a:endParaRPr lang="en-US" sz="2700" kern="1200" dirty="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br>
            <a:rPr lang="pl-PL" sz="2700" kern="1200" dirty="0"/>
          </a:br>
          <a:r>
            <a:rPr lang="pl-PL" sz="2700" kern="1200" dirty="0"/>
            <a:t>s</a:t>
          </a:r>
          <a:r>
            <a:rPr lang="en-US" sz="2700" kern="1200" dirty="0"/>
            <a:t>mart-contract</a:t>
          </a:r>
          <a:r>
            <a:rPr lang="pl-PL" sz="2700" kern="1200" dirty="0"/>
            <a:t>s</a:t>
          </a:r>
          <a:br>
            <a:rPr lang="pl-PL" sz="2700" kern="1200" dirty="0"/>
          </a:br>
          <a:r>
            <a:rPr lang="pl-PL" sz="2700" kern="1200" dirty="0"/>
            <a:t>(Ethereum)</a:t>
          </a:r>
          <a:endParaRPr lang="en-US" sz="27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r>
            <a:rPr lang="en-US" sz="2700" kern="1200" dirty="0"/>
            <a:t>decentralized apps</a:t>
          </a:r>
          <a:r>
            <a:rPr lang="pl-PL" sz="2700" kern="1200" dirty="0"/>
            <a:t> (EOS)</a:t>
          </a:r>
          <a:endParaRPr lang="en-US" sz="2700" kern="1200" dirty="0"/>
        </a:p>
      </dsp:txBody>
      <dsp:txXfrm>
        <a:off x="7340764" y="172921"/>
        <a:ext cx="2510797" cy="1469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02B03-2627-4957-8187-3E66946BCF92}">
      <dsp:nvSpPr>
        <dsp:cNvPr id="0" name=""/>
        <dsp:cNvSpPr/>
      </dsp:nvSpPr>
      <dsp:spPr>
        <a:xfrm rot="16200000">
          <a:off x="399"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a:solidFill>
                <a:schemeClr val="tx2">
                  <a:lumMod val="75000"/>
                </a:schemeClr>
              </a:solidFill>
            </a:rPr>
            <a:t>Un</a:t>
          </a:r>
          <a:r>
            <a:rPr lang="pl-PL" sz="2400" kern="1200" dirty="0"/>
            <a:t>permissioned</a:t>
          </a:r>
          <a:br>
            <a:rPr lang="pl-PL" sz="2400" kern="1200" dirty="0"/>
          </a:br>
          <a:r>
            <a:rPr lang="pl-PL" sz="2400" kern="1200" dirty="0"/>
            <a:t>Blockchain</a:t>
          </a:r>
        </a:p>
      </dsp:txBody>
      <dsp:txXfrm rot="5400000">
        <a:off x="400" y="1014437"/>
        <a:ext cx="2275876" cy="1379319"/>
      </dsp:txXfrm>
    </dsp:sp>
    <dsp:sp modelId="{6425D257-0C03-421A-8747-944C63D173A7}">
      <dsp:nvSpPr>
        <dsp:cNvPr id="0" name=""/>
        <dsp:cNvSpPr/>
      </dsp:nvSpPr>
      <dsp:spPr>
        <a:xfrm rot="5400000">
          <a:off x="2924756"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err="1"/>
            <a:t>Permissioned</a:t>
          </a:r>
          <a:br>
            <a:rPr lang="pl-PL" sz="2400" kern="1200" dirty="0"/>
          </a:br>
          <a:r>
            <a:rPr lang="pl-PL" sz="2400" kern="1200" dirty="0"/>
            <a:t>Blockchain</a:t>
          </a:r>
        </a:p>
      </dsp:txBody>
      <dsp:txXfrm rot="-5400000">
        <a:off x="3407519" y="1014439"/>
        <a:ext cx="2275876" cy="13793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B67DA-2D1C-4FA0-A057-AAA502257B1F}">
      <dsp:nvSpPr>
        <dsp:cNvPr id="0" name=""/>
        <dsp:cNvSpPr/>
      </dsp:nvSpPr>
      <dsp:spPr>
        <a:xfrm>
          <a:off x="4260494" y="957347"/>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C114DA8-F87D-4BB8-9FD2-F861144ECBF8}">
      <dsp:nvSpPr>
        <dsp:cNvPr id="0" name=""/>
        <dsp:cNvSpPr/>
      </dsp:nvSpPr>
      <dsp:spPr>
        <a:xfrm>
          <a:off x="4100174" y="0"/>
          <a:ext cx="1603202"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Built</a:t>
          </a:r>
          <a:r>
            <a:rPr lang="pl-PL" sz="2100" kern="1200" dirty="0"/>
            <a:t>-in </a:t>
          </a:r>
          <a:r>
            <a:rPr lang="pl-PL" sz="2100" kern="1200" dirty="0" err="1"/>
            <a:t>governance</a:t>
          </a:r>
          <a:endParaRPr lang="en-US" sz="2100" kern="1200" dirty="0"/>
        </a:p>
      </dsp:txBody>
      <dsp:txXfrm>
        <a:off x="4100174" y="0"/>
        <a:ext cx="1603202" cy="873340"/>
      </dsp:txXfrm>
    </dsp:sp>
    <dsp:sp modelId="{2D9F94F0-D867-4D5C-9DB8-32A4BB29A86E}">
      <dsp:nvSpPr>
        <dsp:cNvPr id="0" name=""/>
        <dsp:cNvSpPr/>
      </dsp:nvSpPr>
      <dsp:spPr>
        <a:xfrm>
          <a:off x="4676793"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806DEF0-51FC-46B4-8654-976106031F3B}">
      <dsp:nvSpPr>
        <dsp:cNvPr id="0" name=""/>
        <dsp:cNvSpPr/>
      </dsp:nvSpPr>
      <dsp:spPr>
        <a:xfrm>
          <a:off x="6054478" y="831752"/>
          <a:ext cx="1519301" cy="9565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Infrastructure</a:t>
          </a:r>
          <a:r>
            <a:rPr lang="pl-PL" sz="2100" kern="1200" dirty="0"/>
            <a:t> for </a:t>
          </a:r>
          <a:r>
            <a:rPr lang="pl-PL" sz="2100" kern="1200" dirty="0" err="1"/>
            <a:t>apps</a:t>
          </a:r>
          <a:endParaRPr lang="en-US" sz="2100" kern="1200" dirty="0"/>
        </a:p>
      </dsp:txBody>
      <dsp:txXfrm>
        <a:off x="6054478" y="831752"/>
        <a:ext cx="1519301" cy="956515"/>
      </dsp:txXfrm>
    </dsp:sp>
    <dsp:sp modelId="{A4AE2781-C847-405D-9457-C8C7C0A2115A}">
      <dsp:nvSpPr>
        <dsp:cNvPr id="0" name=""/>
        <dsp:cNvSpPr/>
      </dsp:nvSpPr>
      <dsp:spPr>
        <a:xfrm>
          <a:off x="4676793"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F167A0-43D6-4CE2-BA62-987099A42E9D}">
      <dsp:nvSpPr>
        <dsp:cNvPr id="0" name=""/>
        <dsp:cNvSpPr/>
      </dsp:nvSpPr>
      <dsp:spPr>
        <a:xfrm>
          <a:off x="6054478"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Upgradeable apps</a:t>
          </a:r>
        </a:p>
      </dsp:txBody>
      <dsp:txXfrm>
        <a:off x="6054478" y="2258207"/>
        <a:ext cx="1519301" cy="1068801"/>
      </dsp:txXfrm>
    </dsp:sp>
    <dsp:sp modelId="{1985F570-5567-4A4A-9679-04E6BA477D92}">
      <dsp:nvSpPr>
        <dsp:cNvPr id="0" name=""/>
        <dsp:cNvSpPr/>
      </dsp:nvSpPr>
      <dsp:spPr>
        <a:xfrm>
          <a:off x="4260494" y="1919268"/>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382CE2B-5E35-42F7-9956-F2E635268BFB}">
      <dsp:nvSpPr>
        <dsp:cNvPr id="0" name=""/>
        <dsp:cNvSpPr/>
      </dsp:nvSpPr>
      <dsp:spPr>
        <a:xfrm>
          <a:off x="4100174" y="3285421"/>
          <a:ext cx="1603202"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Asynchronous communication</a:t>
          </a:r>
        </a:p>
      </dsp:txBody>
      <dsp:txXfrm>
        <a:off x="4100174" y="3285421"/>
        <a:ext cx="1603202" cy="873340"/>
      </dsp:txXfrm>
    </dsp:sp>
    <dsp:sp modelId="{E3637D48-BB19-4A05-9D9E-F5B61541AE5D}">
      <dsp:nvSpPr>
        <dsp:cNvPr id="0" name=""/>
        <dsp:cNvSpPr/>
      </dsp:nvSpPr>
      <dsp:spPr>
        <a:xfrm>
          <a:off x="3844196"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2D8A173-5DA7-487E-8ED3-0AAE949B2A77}">
      <dsp:nvSpPr>
        <dsp:cNvPr id="0" name=""/>
        <dsp:cNvSpPr/>
      </dsp:nvSpPr>
      <dsp:spPr>
        <a:xfrm>
          <a:off x="2229771"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No </a:t>
          </a:r>
          <a:r>
            <a:rPr lang="pl-PL" sz="2100" kern="1200" dirty="0" err="1"/>
            <a:t>transaction</a:t>
          </a:r>
          <a:r>
            <a:rPr lang="pl-PL" sz="2100" kern="1200" dirty="0"/>
            <a:t> </a:t>
          </a:r>
          <a:r>
            <a:rPr lang="pl-PL" sz="2100" kern="1200" dirty="0" err="1"/>
            <a:t>fees</a:t>
          </a:r>
          <a:endParaRPr lang="en-US" sz="2100" kern="1200" dirty="0"/>
        </a:p>
      </dsp:txBody>
      <dsp:txXfrm>
        <a:off x="2229771" y="2258207"/>
        <a:ext cx="1519301" cy="1068801"/>
      </dsp:txXfrm>
    </dsp:sp>
    <dsp:sp modelId="{92FB55F1-F2B3-4C04-9C60-549D2DB7BD5C}">
      <dsp:nvSpPr>
        <dsp:cNvPr id="0" name=""/>
        <dsp:cNvSpPr/>
      </dsp:nvSpPr>
      <dsp:spPr>
        <a:xfrm>
          <a:off x="3844196"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D31233E-D601-4846-AFBE-9EFB4F4CB88D}">
      <dsp:nvSpPr>
        <dsp:cNvPr id="0" name=""/>
        <dsp:cNvSpPr/>
      </dsp:nvSpPr>
      <dsp:spPr>
        <a:xfrm>
          <a:off x="2229771" y="831752"/>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Processing </a:t>
          </a:r>
          <a:r>
            <a:rPr lang="pl-PL" sz="2100" kern="1200" dirty="0" err="1"/>
            <a:t>power</a:t>
          </a:r>
          <a:endParaRPr lang="en-US" sz="2100" kern="1200" dirty="0"/>
        </a:p>
      </dsp:txBody>
      <dsp:txXfrm>
        <a:off x="2229771" y="831752"/>
        <a:ext cx="1519301" cy="10688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7B770-909F-4D01-B7B4-1417CD065F32}">
      <dsp:nvSpPr>
        <dsp:cNvPr id="0" name=""/>
        <dsp:cNvSpPr/>
      </dsp:nvSpPr>
      <dsp:spPr>
        <a:xfrm>
          <a:off x="824868"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High performance</a:t>
          </a:r>
          <a:endParaRPr lang="en-US" sz="2300" kern="1200" dirty="0"/>
        </a:p>
      </dsp:txBody>
      <dsp:txXfrm>
        <a:off x="883259" y="59826"/>
        <a:ext cx="1876780" cy="1079355"/>
      </dsp:txXfrm>
    </dsp:sp>
    <dsp:sp modelId="{7B5C8E6C-B1DD-4104-BF80-9F55C42CF881}">
      <dsp:nvSpPr>
        <dsp:cNvPr id="0" name=""/>
        <dsp:cNvSpPr/>
      </dsp:nvSpPr>
      <dsp:spPr>
        <a:xfrm>
          <a:off x="3017786"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F</a:t>
          </a:r>
          <a:r>
            <a:rPr lang="en-US" sz="2300" kern="1200" dirty="0"/>
            <a:t>ree for </a:t>
          </a:r>
          <a:r>
            <a:rPr lang="pl-PL" sz="2300" kern="1200" dirty="0"/>
            <a:t>the</a:t>
          </a:r>
          <a:r>
            <a:rPr lang="en-US" sz="2300" kern="1200" dirty="0"/>
            <a:t> users</a:t>
          </a:r>
        </a:p>
      </dsp:txBody>
      <dsp:txXfrm>
        <a:off x="3076177" y="59826"/>
        <a:ext cx="1876780" cy="1079355"/>
      </dsp:txXfrm>
    </dsp:sp>
    <dsp:sp modelId="{FC43ABC7-80D6-491C-868D-8CA38D93C0E3}">
      <dsp:nvSpPr>
        <dsp:cNvPr id="0" name=""/>
        <dsp:cNvSpPr/>
      </dsp:nvSpPr>
      <dsp:spPr>
        <a:xfrm>
          <a:off x="5210704"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Easily accessible</a:t>
          </a:r>
          <a:endParaRPr lang="en-US" sz="2300" kern="1200" dirty="0"/>
        </a:p>
      </dsp:txBody>
      <dsp:txXfrm>
        <a:off x="5269095" y="59826"/>
        <a:ext cx="1876780" cy="1079355"/>
      </dsp:txXfrm>
    </dsp:sp>
    <dsp:sp modelId="{CFC14D72-3DEE-4323-8D5F-A80E7FF093E9}">
      <dsp:nvSpPr>
        <dsp:cNvPr id="0" name=""/>
        <dsp:cNvSpPr/>
      </dsp:nvSpPr>
      <dsp:spPr>
        <a:xfrm>
          <a:off x="824868"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No fancy cryptographic stuff</a:t>
          </a:r>
          <a:endParaRPr lang="en-US" sz="2300" kern="1200" dirty="0"/>
        </a:p>
      </dsp:txBody>
      <dsp:txXfrm>
        <a:off x="883259" y="1455319"/>
        <a:ext cx="1876780" cy="1079355"/>
      </dsp:txXfrm>
    </dsp:sp>
    <dsp:sp modelId="{743BDB22-4AB2-4313-AE0C-E8B12DBBCE48}">
      <dsp:nvSpPr>
        <dsp:cNvPr id="0" name=""/>
        <dsp:cNvSpPr/>
      </dsp:nvSpPr>
      <dsp:spPr>
        <a:xfrm>
          <a:off x="3017786"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Account recovery</a:t>
          </a:r>
          <a:endParaRPr lang="en-US" sz="2300" kern="1200" dirty="0"/>
        </a:p>
      </dsp:txBody>
      <dsp:txXfrm>
        <a:off x="3076177" y="1455319"/>
        <a:ext cx="1876780" cy="1079355"/>
      </dsp:txXfrm>
    </dsp:sp>
    <dsp:sp modelId="{A0DC8542-8B24-4A58-BEA8-80B2EB970C4D}">
      <dsp:nvSpPr>
        <dsp:cNvPr id="0" name=""/>
        <dsp:cNvSpPr/>
      </dsp:nvSpPr>
      <dsp:spPr>
        <a:xfrm>
          <a:off x="5210704"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Privacy protection</a:t>
          </a:r>
        </a:p>
      </dsp:txBody>
      <dsp:txXfrm>
        <a:off x="5269095" y="1455319"/>
        <a:ext cx="1876780" cy="1079355"/>
      </dsp:txXfrm>
    </dsp:sp>
    <dsp:sp modelId="{6F35FF30-D242-4CDF-AD07-638240FF4DBA}">
      <dsp:nvSpPr>
        <dsp:cNvPr id="0" name=""/>
        <dsp:cNvSpPr/>
      </dsp:nvSpPr>
      <dsp:spPr>
        <a:xfrm>
          <a:off x="824868"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Access to other blockchains</a:t>
          </a:r>
          <a:endParaRPr lang="en-US" sz="2300" kern="1200" dirty="0"/>
        </a:p>
      </dsp:txBody>
      <dsp:txXfrm>
        <a:off x="883259" y="2850813"/>
        <a:ext cx="1876780" cy="1079355"/>
      </dsp:txXfrm>
    </dsp:sp>
    <dsp:sp modelId="{1C5FAA48-34BD-4DD2-A546-2C808759AACF}">
      <dsp:nvSpPr>
        <dsp:cNvPr id="0" name=""/>
        <dsp:cNvSpPr/>
      </dsp:nvSpPr>
      <dsp:spPr>
        <a:xfrm>
          <a:off x="3017786"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Upgrad</a:t>
          </a:r>
          <a:r>
            <a:rPr lang="en-US" sz="2300" kern="1200" dirty="0"/>
            <a:t>ability</a:t>
          </a:r>
        </a:p>
      </dsp:txBody>
      <dsp:txXfrm>
        <a:off x="3076177" y="2850813"/>
        <a:ext cx="1876780" cy="1079355"/>
      </dsp:txXfrm>
    </dsp:sp>
    <dsp:sp modelId="{89F87C8D-7DC8-462D-A365-799EC96BB2EA}">
      <dsp:nvSpPr>
        <dsp:cNvPr id="0" name=""/>
        <dsp:cNvSpPr/>
      </dsp:nvSpPr>
      <dsp:spPr>
        <a:xfrm>
          <a:off x="5210704"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Bug recovery</a:t>
          </a:r>
          <a:endParaRPr lang="en-US" sz="2300" kern="1200" dirty="0"/>
        </a:p>
      </dsp:txBody>
      <dsp:txXfrm>
        <a:off x="5269095" y="2850813"/>
        <a:ext cx="1876780" cy="10793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4/25/2018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dirty="0"/>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a:t>
            </a:fld>
            <a:endParaRPr lang="en-US" dirty="0"/>
          </a:p>
        </p:txBody>
      </p:sp>
    </p:spTree>
    <p:extLst>
      <p:ext uri="{BB962C8B-B14F-4D97-AF65-F5344CB8AC3E}">
        <p14:creationId xmlns:p14="http://schemas.microsoft.com/office/powerpoint/2010/main" val="343701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24</a:t>
            </a:fld>
            <a:endParaRPr lang="en-US" dirty="0"/>
          </a:p>
        </p:txBody>
      </p:sp>
    </p:spTree>
    <p:extLst>
      <p:ext uri="{BB962C8B-B14F-4D97-AF65-F5344CB8AC3E}">
        <p14:creationId xmlns:p14="http://schemas.microsoft.com/office/powerpoint/2010/main" val="299773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25</a:t>
            </a:fld>
            <a:endParaRPr lang="en-US" dirty="0"/>
          </a:p>
        </p:txBody>
      </p:sp>
    </p:spTree>
    <p:extLst>
      <p:ext uri="{BB962C8B-B14F-4D97-AF65-F5344CB8AC3E}">
        <p14:creationId xmlns:p14="http://schemas.microsoft.com/office/powerpoint/2010/main" val="191098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28</a:t>
            </a:fld>
            <a:endParaRPr lang="en-US" dirty="0"/>
          </a:p>
        </p:txBody>
      </p:sp>
    </p:spTree>
    <p:extLst>
      <p:ext uri="{BB962C8B-B14F-4D97-AF65-F5344CB8AC3E}">
        <p14:creationId xmlns:p14="http://schemas.microsoft.com/office/powerpoint/2010/main" val="3165507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32</a:t>
            </a:fld>
            <a:endParaRPr lang="en-US" dirty="0"/>
          </a:p>
        </p:txBody>
      </p:sp>
    </p:spTree>
    <p:extLst>
      <p:ext uri="{BB962C8B-B14F-4D97-AF65-F5344CB8AC3E}">
        <p14:creationId xmlns:p14="http://schemas.microsoft.com/office/powerpoint/2010/main" val="382976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0028CEC6-6647-4E08-96EC-6F66E0D22DB5}" type="slidenum">
              <a:rPr lang="en-US" smtClean="0"/>
              <a:t>33</a:t>
            </a:fld>
            <a:endParaRPr lang="en-US" dirty="0"/>
          </a:p>
        </p:txBody>
      </p:sp>
    </p:spTree>
    <p:extLst>
      <p:ext uri="{BB962C8B-B14F-4D97-AF65-F5344CB8AC3E}">
        <p14:creationId xmlns:p14="http://schemas.microsoft.com/office/powerpoint/2010/main" val="156797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2</a:t>
            </a:fld>
            <a:endParaRPr lang="en-US" dirty="0"/>
          </a:p>
        </p:txBody>
      </p:sp>
    </p:spTree>
    <p:extLst>
      <p:ext uri="{BB962C8B-B14F-4D97-AF65-F5344CB8AC3E}">
        <p14:creationId xmlns:p14="http://schemas.microsoft.com/office/powerpoint/2010/main" val="380401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8</a:t>
            </a:fld>
            <a:endParaRPr lang="en-US" dirty="0"/>
          </a:p>
        </p:txBody>
      </p:sp>
    </p:spTree>
    <p:extLst>
      <p:ext uri="{BB962C8B-B14F-4D97-AF65-F5344CB8AC3E}">
        <p14:creationId xmlns:p14="http://schemas.microsoft.com/office/powerpoint/2010/main" val="2982553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11</a:t>
            </a:fld>
            <a:endParaRPr lang="en-US" dirty="0"/>
          </a:p>
        </p:txBody>
      </p:sp>
    </p:spTree>
    <p:extLst>
      <p:ext uri="{BB962C8B-B14F-4D97-AF65-F5344CB8AC3E}">
        <p14:creationId xmlns:p14="http://schemas.microsoft.com/office/powerpoint/2010/main" val="248240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15</a:t>
            </a:fld>
            <a:endParaRPr lang="en-US" dirty="0"/>
          </a:p>
        </p:txBody>
      </p:sp>
    </p:spTree>
    <p:extLst>
      <p:ext uri="{BB962C8B-B14F-4D97-AF65-F5344CB8AC3E}">
        <p14:creationId xmlns:p14="http://schemas.microsoft.com/office/powerpoint/2010/main" val="86016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16</a:t>
            </a:fld>
            <a:endParaRPr lang="en-US" dirty="0"/>
          </a:p>
        </p:txBody>
      </p:sp>
    </p:spTree>
    <p:extLst>
      <p:ext uri="{BB962C8B-B14F-4D97-AF65-F5344CB8AC3E}">
        <p14:creationId xmlns:p14="http://schemas.microsoft.com/office/powerpoint/2010/main" val="2006526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18</a:t>
            </a:fld>
            <a:endParaRPr lang="en-US" dirty="0"/>
          </a:p>
        </p:txBody>
      </p:sp>
    </p:spTree>
    <p:extLst>
      <p:ext uri="{BB962C8B-B14F-4D97-AF65-F5344CB8AC3E}">
        <p14:creationId xmlns:p14="http://schemas.microsoft.com/office/powerpoint/2010/main" val="355161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19</a:t>
            </a:fld>
            <a:endParaRPr lang="en-US" dirty="0"/>
          </a:p>
        </p:txBody>
      </p:sp>
    </p:spTree>
    <p:extLst>
      <p:ext uri="{BB962C8B-B14F-4D97-AF65-F5344CB8AC3E}">
        <p14:creationId xmlns:p14="http://schemas.microsoft.com/office/powerpoint/2010/main" val="3487501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21</a:t>
            </a:fld>
            <a:endParaRPr lang="en-US" dirty="0"/>
          </a:p>
        </p:txBody>
      </p:sp>
    </p:spTree>
    <p:extLst>
      <p:ext uri="{BB962C8B-B14F-4D97-AF65-F5344CB8AC3E}">
        <p14:creationId xmlns:p14="http://schemas.microsoft.com/office/powerpoint/2010/main" val="351402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4/25/2018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pic>
        <p:nvPicPr>
          <p:cNvPr id="8" name="Picture 7" descr="A picture containing clipart&#10;&#10;Description generated with high confidence">
            <a:extLst>
              <a:ext uri="{FF2B5EF4-FFF2-40B4-BE49-F238E27FC236}">
                <a16:creationId xmlns:a16="http://schemas.microsoft.com/office/drawing/2014/main" id="{FC34C841-AA86-495C-B24E-B863430967B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818025" y="6562725"/>
            <a:ext cx="1438444" cy="154500"/>
          </a:xfrm>
          <a:prstGeom prst="rect">
            <a:avLst/>
          </a:prstGeom>
        </p:spPr>
      </p:pic>
      <p:pic>
        <p:nvPicPr>
          <p:cNvPr id="10" name="Picture 9">
            <a:extLst>
              <a:ext uri="{FF2B5EF4-FFF2-40B4-BE49-F238E27FC236}">
                <a16:creationId xmlns:a16="http://schemas.microsoft.com/office/drawing/2014/main" id="{3EA5A6DA-0D5A-4395-B499-AFBD8E89CF9E}"/>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379875" y="6400800"/>
            <a:ext cx="457200" cy="457200"/>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4/25/2018</a:t>
            </a:fld>
            <a:endParaRPr lang="en-US" dirty="0"/>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dirty="0"/>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685948"/>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66302" y="2908069"/>
            <a:ext cx="6718175" cy="1042404"/>
          </a:xfrm>
        </p:spPr>
        <p:txBody>
          <a:bodyPr>
            <a:normAutofit/>
          </a:bodyPr>
          <a:lstStyle/>
          <a:p>
            <a:r>
              <a:rPr lang="en-US" sz="2200" dirty="0"/>
              <a:t>The blockchain for business is the blockchain that solves the black swan</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133353"/>
            <a:ext cx="1692442" cy="276999"/>
          </a:xfrm>
          <a:prstGeom prst="rect">
            <a:avLst/>
          </a:prstGeom>
          <a:noFill/>
        </p:spPr>
        <p:txBody>
          <a:bodyPr wrap="square" rtlCol="0">
            <a:spAutoFit/>
          </a:bodyPr>
          <a:lstStyle/>
          <a:p>
            <a:r>
              <a:rPr lang="pl-PL" sz="1200" dirty="0"/>
              <a:t>Presented by</a:t>
            </a:r>
            <a:endParaRPr lang="en-US" sz="1200" dirty="0"/>
          </a:p>
        </p:txBody>
      </p:sp>
      <p:pic>
        <p:nvPicPr>
          <p:cNvPr id="8" name="Picture 7" descr="A picture containing clipart&#10;&#10;Description generated with high confidence">
            <a:extLst>
              <a:ext uri="{FF2B5EF4-FFF2-40B4-BE49-F238E27FC236}">
                <a16:creationId xmlns:a16="http://schemas.microsoft.com/office/drawing/2014/main" id="{E43A3460-271E-4093-8186-5BB8B8687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006" y="4469255"/>
            <a:ext cx="1878851" cy="201803"/>
          </a:xfrm>
          <a:prstGeom prst="rect">
            <a:avLst/>
          </a:prstGeom>
        </p:spPr>
      </p:pic>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WHAT DOES </a:t>
            </a:r>
            <a:r>
              <a:rPr lang="pl-PL" dirty="0">
                <a:solidFill>
                  <a:schemeClr val="tx2">
                    <a:lumMod val="75000"/>
                  </a:schemeClr>
                </a:solidFill>
              </a:rPr>
              <a:t>THE BUSINESS </a:t>
            </a:r>
            <a:r>
              <a:rPr lang="pl-PL" dirty="0"/>
              <a:t>NEED?</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en-US" dirty="0"/>
              <a:t>We're looking for </a:t>
            </a:r>
            <a:r>
              <a:rPr lang="pl-PL" dirty="0"/>
              <a:t>a</a:t>
            </a:r>
            <a:r>
              <a:rPr lang="en-US" dirty="0"/>
              <a:t> repeated, no-end-in-sight game</a:t>
            </a:r>
            <a:endParaRPr lang="pl-PL" dirty="0"/>
          </a:p>
          <a:p>
            <a:r>
              <a:rPr lang="pl-PL" dirty="0"/>
              <a:t>W</a:t>
            </a:r>
            <a:r>
              <a:rPr lang="en-US" dirty="0"/>
              <a:t>e want to remember who we are dealing with</a:t>
            </a:r>
            <a:endParaRPr lang="pl-PL" dirty="0"/>
          </a:p>
          <a:p>
            <a:r>
              <a:rPr lang="pl-PL" dirty="0"/>
              <a:t>W</a:t>
            </a:r>
            <a:r>
              <a:rPr lang="en-US" dirty="0"/>
              <a:t>e need rules of the game</a:t>
            </a:r>
            <a:r>
              <a:rPr lang="pl-PL" dirty="0"/>
              <a:t> &amp; we </a:t>
            </a:r>
            <a:r>
              <a:rPr lang="pl-PL" dirty="0" err="1"/>
              <a:t>need</a:t>
            </a:r>
            <a:r>
              <a:rPr lang="pl-PL" dirty="0"/>
              <a:t> a</a:t>
            </a:r>
            <a:r>
              <a:rPr lang="en-US" dirty="0"/>
              <a:t> way to hold </a:t>
            </a:r>
            <a:r>
              <a:rPr lang="pl-PL" dirty="0"/>
              <a:t>a </a:t>
            </a:r>
            <a:r>
              <a:rPr lang="pl-PL" dirty="0" err="1"/>
              <a:t>violator</a:t>
            </a:r>
            <a:r>
              <a:rPr lang="pl-PL" dirty="0"/>
              <a:t> </a:t>
            </a:r>
            <a:r>
              <a:rPr lang="en-US" dirty="0"/>
              <a:t>to account</a:t>
            </a:r>
            <a:endParaRPr lang="pl-PL" dirty="0"/>
          </a:p>
          <a:p>
            <a:r>
              <a:rPr lang="pl-PL" dirty="0"/>
              <a:t>We </a:t>
            </a:r>
            <a:r>
              <a:rPr lang="pl-PL" dirty="0" err="1"/>
              <a:t>need</a:t>
            </a:r>
            <a:r>
              <a:rPr lang="pl-PL" dirty="0"/>
              <a:t> a </a:t>
            </a:r>
            <a:r>
              <a:rPr lang="pl-PL" dirty="0">
                <a:solidFill>
                  <a:schemeClr val="tx2">
                    <a:lumMod val="75000"/>
                  </a:schemeClr>
                </a:solidFill>
              </a:rPr>
              <a:t>win-win</a:t>
            </a:r>
            <a:r>
              <a:rPr lang="pl-PL" dirty="0"/>
              <a:t> /</a:t>
            </a:r>
            <a:r>
              <a:rPr lang="en-US" dirty="0"/>
              <a:t> </a:t>
            </a:r>
            <a:r>
              <a:rPr lang="en-US" dirty="0">
                <a:solidFill>
                  <a:schemeClr val="tx2">
                    <a:lumMod val="75000"/>
                  </a:schemeClr>
                </a:solidFill>
              </a:rPr>
              <a:t>net-positive</a:t>
            </a:r>
            <a:r>
              <a:rPr lang="en-US" dirty="0"/>
              <a:t> game</a:t>
            </a:r>
            <a:endParaRPr lang="pl-PL" dirty="0"/>
          </a:p>
        </p:txBody>
      </p:sp>
    </p:spTree>
    <p:extLst>
      <p:ext uri="{BB962C8B-B14F-4D97-AF65-F5344CB8AC3E}">
        <p14:creationId xmlns:p14="http://schemas.microsoft.com/office/powerpoint/2010/main" val="3886206608"/>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entrepreneur wants a business where they can deal with people and </a:t>
            </a:r>
            <a:r>
              <a:rPr lang="en-US" cap="none" dirty="0">
                <a:solidFill>
                  <a:schemeClr val="tx2">
                    <a:lumMod val="75000"/>
                  </a:schemeClr>
                </a:solidFill>
              </a:rPr>
              <a:t>build profits</a:t>
            </a:r>
            <a:r>
              <a:rPr lang="en-US" cap="none" dirty="0"/>
              <a:t>, not extract profits</a:t>
            </a:r>
            <a:r>
              <a:rPr lang="pl-PL" cap="none" dirty="0"/>
              <a:t>.</a:t>
            </a:r>
            <a:endParaRPr lang="en-US" cap="none" dirty="0"/>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4053895154"/>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need</a:t>
            </a:r>
            <a:r>
              <a:rPr lang="pl-PL" dirty="0"/>
              <a:t> IS</a:t>
            </a:r>
            <a:r>
              <a:rPr lang="en-US" dirty="0"/>
              <a:t> a </a:t>
            </a:r>
            <a:r>
              <a:rPr lang="en-US" dirty="0">
                <a:solidFill>
                  <a:schemeClr val="tx2">
                    <a:lumMod val="75000"/>
                  </a:schemeClr>
                </a:solidFill>
              </a:rPr>
              <a:t>governed blockchain</a:t>
            </a:r>
            <a:r>
              <a:rPr lang="en-US" dirty="0"/>
              <a:t> </a:t>
            </a:r>
          </a:p>
        </p:txBody>
      </p:sp>
    </p:spTree>
    <p:extLst>
      <p:ext uri="{BB962C8B-B14F-4D97-AF65-F5344CB8AC3E}">
        <p14:creationId xmlns:p14="http://schemas.microsoft.com/office/powerpoint/2010/main" val="3954250338"/>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Set of </a:t>
            </a:r>
            <a:r>
              <a:rPr lang="pl-PL" dirty="0" err="1"/>
              <a:t>rules</a:t>
            </a:r>
            <a:r>
              <a:rPr lang="pl-PL" dirty="0"/>
              <a:t>: the </a:t>
            </a:r>
            <a:r>
              <a:rPr lang="pl-PL" dirty="0" err="1"/>
              <a:t>constitution</a:t>
            </a:r>
            <a:endParaRPr lang="pl-PL" dirty="0"/>
          </a:p>
          <a:p>
            <a:r>
              <a:rPr lang="pl-PL" dirty="0"/>
              <a:t>T</a:t>
            </a:r>
            <a:r>
              <a:rPr lang="en-US" dirty="0"/>
              <a:t>he community is the people who have agreed to the constitution</a:t>
            </a:r>
            <a:endParaRPr lang="pl-PL" dirty="0"/>
          </a:p>
          <a:p>
            <a:r>
              <a:rPr lang="pl-PL" dirty="0" err="1"/>
              <a:t>Entire</a:t>
            </a:r>
            <a:r>
              <a:rPr lang="pl-PL" dirty="0"/>
              <a:t> </a:t>
            </a:r>
            <a:r>
              <a:rPr lang="pl-PL" dirty="0" err="1"/>
              <a:t>governance</a:t>
            </a:r>
            <a:r>
              <a:rPr lang="pl-PL" dirty="0"/>
              <a:t> </a:t>
            </a:r>
            <a:r>
              <a:rPr lang="pl-PL" dirty="0" err="1"/>
              <a:t>infrastructure</a:t>
            </a:r>
            <a:r>
              <a:rPr lang="pl-PL" dirty="0"/>
              <a:t>:</a:t>
            </a:r>
          </a:p>
          <a:p>
            <a:pPr lvl="1"/>
            <a:r>
              <a:rPr lang="pl-PL" dirty="0"/>
              <a:t>referenda to </a:t>
            </a:r>
            <a:r>
              <a:rPr lang="pl-PL" dirty="0" err="1"/>
              <a:t>appoint</a:t>
            </a:r>
            <a:r>
              <a:rPr lang="pl-PL" dirty="0"/>
              <a:t> the </a:t>
            </a:r>
            <a:r>
              <a:rPr lang="pl-PL" dirty="0" err="1"/>
              <a:t>rules</a:t>
            </a:r>
            <a:r>
              <a:rPr lang="pl-PL" dirty="0"/>
              <a:t> to handle </a:t>
            </a:r>
            <a:r>
              <a:rPr lang="pl-PL" dirty="0" err="1"/>
              <a:t>black</a:t>
            </a:r>
            <a:r>
              <a:rPr lang="pl-PL" dirty="0"/>
              <a:t> </a:t>
            </a:r>
            <a:r>
              <a:rPr lang="pl-PL" dirty="0" err="1"/>
              <a:t>swans</a:t>
            </a:r>
            <a:endParaRPr lang="pl-PL" dirty="0"/>
          </a:p>
          <a:p>
            <a:pPr lvl="1"/>
            <a:r>
              <a:rPr lang="pl-PL" dirty="0" err="1"/>
              <a:t>arbitration</a:t>
            </a:r>
            <a:r>
              <a:rPr lang="pl-PL" dirty="0"/>
              <a:t> to </a:t>
            </a:r>
            <a:r>
              <a:rPr lang="pl-PL" dirty="0" err="1"/>
              <a:t>resolve</a:t>
            </a:r>
            <a:r>
              <a:rPr lang="pl-PL" dirty="0"/>
              <a:t> </a:t>
            </a:r>
            <a:r>
              <a:rPr lang="pl-PL" dirty="0" err="1"/>
              <a:t>disputes</a:t>
            </a:r>
            <a:endParaRPr lang="pl-PL" dirty="0"/>
          </a:p>
          <a:p>
            <a:pPr lvl="1"/>
            <a:r>
              <a:rPr lang="pl-PL" dirty="0" err="1"/>
              <a:t>execution</a:t>
            </a:r>
            <a:r>
              <a:rPr lang="pl-PL" dirty="0"/>
              <a:t> to </a:t>
            </a:r>
            <a:r>
              <a:rPr lang="pl-PL" dirty="0" err="1"/>
              <a:t>implement</a:t>
            </a:r>
            <a:r>
              <a:rPr lang="pl-PL" dirty="0"/>
              <a:t> to </a:t>
            </a:r>
            <a:r>
              <a:rPr lang="pl-PL" dirty="0" err="1"/>
              <a:t>rules</a:t>
            </a:r>
            <a:endParaRPr lang="pl-PL" dirty="0"/>
          </a:p>
        </p:txBody>
      </p:sp>
    </p:spTree>
    <p:extLst>
      <p:ext uri="{BB962C8B-B14F-4D97-AF65-F5344CB8AC3E}">
        <p14:creationId xmlns:p14="http://schemas.microsoft.com/office/powerpoint/2010/main" val="326430624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SUMMARY</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normAutofit/>
          </a:bodyPr>
          <a:lstStyle/>
          <a:p>
            <a:r>
              <a:rPr lang="pl-PL" dirty="0"/>
              <a:t>The </a:t>
            </a:r>
            <a:r>
              <a:rPr lang="pl-PL" dirty="0" err="1"/>
              <a:t>unpermissioned</a:t>
            </a:r>
            <a:r>
              <a:rPr lang="pl-PL" dirty="0"/>
              <a:t> blockchain:</a:t>
            </a:r>
          </a:p>
          <a:p>
            <a:pPr lvl="1"/>
            <a:r>
              <a:rPr lang="pl-PL" dirty="0"/>
              <a:t>T</a:t>
            </a:r>
            <a:r>
              <a:rPr lang="en-US" dirty="0"/>
              <a:t>he entrepreneur is looking for win-win, but </a:t>
            </a:r>
            <a:r>
              <a:rPr lang="pl-PL" dirty="0"/>
              <a:t>he </a:t>
            </a:r>
            <a:r>
              <a:rPr lang="en-US" dirty="0"/>
              <a:t>gets win-lose</a:t>
            </a:r>
            <a:endParaRPr lang="pl-PL" dirty="0"/>
          </a:p>
          <a:p>
            <a:pPr lvl="1"/>
            <a:r>
              <a:rPr lang="pl-PL" dirty="0" err="1"/>
              <a:t>It’s</a:t>
            </a:r>
            <a:r>
              <a:rPr lang="pl-PL" dirty="0"/>
              <a:t> </a:t>
            </a:r>
            <a:r>
              <a:rPr lang="pl-PL" dirty="0" err="1"/>
              <a:t>about</a:t>
            </a:r>
            <a:r>
              <a:rPr lang="pl-PL" dirty="0"/>
              <a:t> </a:t>
            </a:r>
            <a:r>
              <a:rPr lang="en-US" dirty="0"/>
              <a:t>taking the value from the other person</a:t>
            </a:r>
            <a:endParaRPr lang="pl-PL" dirty="0"/>
          </a:p>
          <a:p>
            <a:r>
              <a:rPr lang="pl-PL" dirty="0"/>
              <a:t>The </a:t>
            </a:r>
            <a:r>
              <a:rPr lang="pl-PL" dirty="0" err="1"/>
              <a:t>permissioned</a:t>
            </a:r>
            <a:r>
              <a:rPr lang="pl-PL" dirty="0"/>
              <a:t> blockchain</a:t>
            </a:r>
          </a:p>
          <a:p>
            <a:pPr lvl="1"/>
            <a:r>
              <a:rPr lang="pl-PL" dirty="0"/>
              <a:t>C</a:t>
            </a:r>
            <a:r>
              <a:rPr lang="en-US" dirty="0" err="1"/>
              <a:t>oncentrates</a:t>
            </a:r>
            <a:r>
              <a:rPr lang="en-US" dirty="0"/>
              <a:t> on blocking people out</a:t>
            </a:r>
            <a:r>
              <a:rPr lang="pl-PL" dirty="0"/>
              <a:t>,</a:t>
            </a:r>
            <a:r>
              <a:rPr lang="en-US" dirty="0"/>
              <a:t> </a:t>
            </a:r>
            <a:r>
              <a:rPr lang="pl-PL" dirty="0" err="1"/>
              <a:t>so</a:t>
            </a:r>
            <a:r>
              <a:rPr lang="pl-PL" dirty="0"/>
              <a:t> </a:t>
            </a:r>
            <a:r>
              <a:rPr lang="pl-PL" dirty="0" err="1"/>
              <a:t>that</a:t>
            </a:r>
            <a:r>
              <a:rPr lang="en-US" dirty="0"/>
              <a:t> the ones that are inside can </a:t>
            </a:r>
            <a:r>
              <a:rPr lang="pl-PL" dirty="0" err="1"/>
              <a:t>safely</a:t>
            </a:r>
            <a:r>
              <a:rPr lang="en-US" dirty="0"/>
              <a:t> trade</a:t>
            </a:r>
            <a:endParaRPr lang="pl-PL" dirty="0"/>
          </a:p>
          <a:p>
            <a:pPr lvl="1"/>
            <a:r>
              <a:rPr lang="pl-PL" dirty="0"/>
              <a:t>The problem: y</a:t>
            </a:r>
            <a:r>
              <a:rPr lang="en-US" dirty="0" err="1"/>
              <a:t>ou</a:t>
            </a:r>
            <a:r>
              <a:rPr lang="en-US" dirty="0"/>
              <a:t> can't have a vibrant growing economy without small business</a:t>
            </a:r>
            <a:endParaRPr lang="pl-PL" dirty="0"/>
          </a:p>
          <a:p>
            <a:r>
              <a:rPr lang="pl-PL" dirty="0"/>
              <a:t>W</a:t>
            </a:r>
            <a:r>
              <a:rPr lang="en-US" dirty="0"/>
              <a:t>e need </a:t>
            </a:r>
            <a:r>
              <a:rPr lang="en-US" dirty="0">
                <a:solidFill>
                  <a:schemeClr val="tx2">
                    <a:lumMod val="75000"/>
                  </a:schemeClr>
                </a:solidFill>
              </a:rPr>
              <a:t>the freedom</a:t>
            </a:r>
            <a:r>
              <a:rPr lang="en-US" dirty="0"/>
              <a:t> of </a:t>
            </a:r>
            <a:r>
              <a:rPr lang="pl-PL" dirty="0"/>
              <a:t>(1)</a:t>
            </a:r>
            <a:r>
              <a:rPr lang="en-US" dirty="0"/>
              <a:t> but </a:t>
            </a:r>
            <a:r>
              <a:rPr lang="pl-PL" dirty="0" err="1"/>
              <a:t>still</a:t>
            </a:r>
            <a:r>
              <a:rPr lang="pl-PL" dirty="0"/>
              <a:t> </a:t>
            </a:r>
            <a:r>
              <a:rPr lang="en-US" dirty="0">
                <a:solidFill>
                  <a:schemeClr val="tx2">
                    <a:lumMod val="75000"/>
                  </a:schemeClr>
                </a:solidFill>
              </a:rPr>
              <a:t>the protection</a:t>
            </a:r>
            <a:r>
              <a:rPr lang="pl-PL" dirty="0"/>
              <a:t> </a:t>
            </a:r>
            <a:r>
              <a:rPr lang="pl-PL" dirty="0" err="1"/>
              <a:t>offered</a:t>
            </a:r>
            <a:r>
              <a:rPr lang="pl-PL" dirty="0"/>
              <a:t> by</a:t>
            </a:r>
            <a:r>
              <a:rPr lang="en-US" dirty="0"/>
              <a:t> </a:t>
            </a:r>
            <a:r>
              <a:rPr lang="pl-PL" dirty="0"/>
              <a:t>(2)</a:t>
            </a:r>
            <a:r>
              <a:rPr lang="en-US" dirty="0"/>
              <a:t>. </a:t>
            </a:r>
            <a:endParaRPr lang="pl-PL" dirty="0"/>
          </a:p>
        </p:txBody>
      </p:sp>
    </p:spTree>
    <p:extLst>
      <p:ext uri="{BB962C8B-B14F-4D97-AF65-F5344CB8AC3E}">
        <p14:creationId xmlns:p14="http://schemas.microsoft.com/office/powerpoint/2010/main" val="3079617329"/>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that third choice, </a:t>
            </a:r>
            <a:r>
              <a:rPr lang="en-US" cap="none" dirty="0">
                <a:solidFill>
                  <a:schemeClr val="tx2">
                    <a:lumMod val="75000"/>
                  </a:schemeClr>
                </a:solidFill>
              </a:rPr>
              <a:t>the governed blockchain</a:t>
            </a:r>
            <a:r>
              <a:rPr lang="en-US" cap="none" dirty="0"/>
              <a:t>. In essence what we have is </a:t>
            </a:r>
            <a:r>
              <a:rPr lang="en-US" cap="none" dirty="0">
                <a:solidFill>
                  <a:schemeClr val="tx2">
                    <a:lumMod val="75000"/>
                  </a:schemeClr>
                </a:solidFill>
              </a:rPr>
              <a:t>the </a:t>
            </a:r>
            <a:r>
              <a:rPr lang="pl-PL" cap="none" dirty="0" err="1">
                <a:solidFill>
                  <a:schemeClr val="tx2">
                    <a:lumMod val="75000"/>
                  </a:schemeClr>
                </a:solidFill>
              </a:rPr>
              <a:t>safety</a:t>
            </a:r>
            <a:r>
              <a:rPr lang="pl-PL" cap="none" dirty="0"/>
              <a:t> </a:t>
            </a:r>
            <a:r>
              <a:rPr lang="pl-PL" cap="none" dirty="0" err="1"/>
              <a:t>taken</a:t>
            </a:r>
            <a:r>
              <a:rPr lang="pl-PL" cap="none" dirty="0"/>
              <a:t> from the </a:t>
            </a:r>
            <a:r>
              <a:rPr lang="en-US" cap="none" dirty="0"/>
              <a:t>permissioned blockchain, and </a:t>
            </a:r>
            <a:r>
              <a:rPr lang="pl-PL" cap="none" dirty="0">
                <a:solidFill>
                  <a:schemeClr val="tx2">
                    <a:lumMod val="75000"/>
                  </a:schemeClr>
                </a:solidFill>
              </a:rPr>
              <a:t>the </a:t>
            </a:r>
            <a:r>
              <a:rPr lang="en-US" cap="none" dirty="0">
                <a:solidFill>
                  <a:schemeClr val="tx2">
                    <a:lumMod val="75000"/>
                  </a:schemeClr>
                </a:solidFill>
              </a:rPr>
              <a:t>free</a:t>
            </a:r>
            <a:r>
              <a:rPr lang="pl-PL" cap="none" dirty="0">
                <a:solidFill>
                  <a:schemeClr val="tx2">
                    <a:lumMod val="75000"/>
                  </a:schemeClr>
                </a:solidFill>
              </a:rPr>
              <a:t>dom</a:t>
            </a:r>
            <a:r>
              <a:rPr lang="pl-PL" cap="none" dirty="0"/>
              <a:t> of</a:t>
            </a:r>
            <a:r>
              <a:rPr lang="en-US" cap="none" dirty="0"/>
              <a:t> entry taken from the </a:t>
            </a:r>
            <a:r>
              <a:rPr lang="en-US" cap="none" dirty="0" err="1"/>
              <a:t>unpermissioned</a:t>
            </a:r>
            <a:r>
              <a:rPr lang="en-US" cap="none" dirty="0"/>
              <a:t> blockchain</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557608528"/>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fallacy is that we need a wall.</a:t>
            </a:r>
            <a:br>
              <a:rPr lang="pl-PL" cap="none" dirty="0"/>
            </a:br>
            <a:r>
              <a:rPr lang="en-US" cap="none" dirty="0"/>
              <a:t>Actually</a:t>
            </a:r>
            <a:r>
              <a:rPr lang="pl-PL" cap="none" dirty="0"/>
              <a:t>,</a:t>
            </a:r>
            <a:r>
              <a:rPr lang="en-US" cap="none" dirty="0"/>
              <a:t> we don't need a wall.</a:t>
            </a:r>
            <a:br>
              <a:rPr lang="pl-PL" cap="none" dirty="0"/>
            </a:br>
            <a:r>
              <a:rPr lang="en-US" cap="none" dirty="0"/>
              <a:t>What we need is </a:t>
            </a:r>
            <a:r>
              <a:rPr lang="en-US" cap="none" dirty="0">
                <a:solidFill>
                  <a:schemeClr val="tx2">
                    <a:lumMod val="75000"/>
                  </a:schemeClr>
                </a:solidFill>
              </a:rPr>
              <a:t>controls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76778838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a:t>
            </a:r>
            <a:r>
              <a:rPr lang="pl-PL" dirty="0"/>
              <a:t>ALSO </a:t>
            </a:r>
            <a:r>
              <a:rPr lang="en-US" dirty="0"/>
              <a:t>need</a:t>
            </a:r>
            <a:r>
              <a:rPr lang="pl-PL" dirty="0"/>
              <a:t> IS</a:t>
            </a:r>
            <a:r>
              <a:rPr lang="en-US" dirty="0"/>
              <a:t> </a:t>
            </a:r>
            <a:r>
              <a:rPr lang="pl-PL" dirty="0">
                <a:solidFill>
                  <a:schemeClr val="tx2">
                    <a:lumMod val="75000"/>
                  </a:schemeClr>
                </a:solidFill>
              </a:rPr>
              <a:t>GOOD USER</a:t>
            </a:r>
            <a:r>
              <a:rPr lang="en-US" dirty="0">
                <a:solidFill>
                  <a:schemeClr val="tx2">
                    <a:lumMod val="75000"/>
                  </a:schemeClr>
                </a:solidFill>
              </a:rPr>
              <a:t> </a:t>
            </a:r>
            <a:r>
              <a:rPr lang="pl-PL" dirty="0" err="1">
                <a:solidFill>
                  <a:schemeClr val="tx2">
                    <a:lumMod val="75000"/>
                  </a:schemeClr>
                </a:solidFill>
              </a:rPr>
              <a:t>experience</a:t>
            </a:r>
            <a:r>
              <a:rPr lang="en-US" dirty="0"/>
              <a:t> </a:t>
            </a:r>
          </a:p>
        </p:txBody>
      </p:sp>
    </p:spTree>
    <p:extLst>
      <p:ext uri="{BB962C8B-B14F-4D97-AF65-F5344CB8AC3E}">
        <p14:creationId xmlns:p14="http://schemas.microsoft.com/office/powerpoint/2010/main" val="119627686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the blockchain for building commercial scale decentralized applications that are </a:t>
            </a:r>
            <a:r>
              <a:rPr lang="en-US" cap="none" dirty="0">
                <a:solidFill>
                  <a:schemeClr val="tx2"/>
                </a:solidFill>
              </a:rPr>
              <a:t>indistinguishable</a:t>
            </a:r>
            <a:r>
              <a:rPr lang="en-US" cap="none" dirty="0"/>
              <a:t> </a:t>
            </a:r>
            <a:r>
              <a:rPr lang="en-US" cap="none" dirty="0">
                <a:solidFill>
                  <a:schemeClr val="tx2"/>
                </a:solidFill>
              </a:rPr>
              <a:t>from centralized alternatives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379346943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are eos main </a:t>
            </a:r>
            <a:r>
              <a:rPr lang="en-US" dirty="0"/>
              <a:t>feature</a:t>
            </a:r>
            <a:r>
              <a:rPr lang="pl-PL" dirty="0"/>
              <a:t>s</a:t>
            </a:r>
            <a:r>
              <a:rPr lang="en-US" dirty="0"/>
              <a:t>?</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732426092"/>
              </p:ext>
            </p:extLst>
          </p:nvPr>
        </p:nvGraphicFramePr>
        <p:xfrm>
          <a:off x="560560" y="2048610"/>
          <a:ext cx="9803552" cy="4158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57218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solidFill>
                  <a:schemeClr val="tx2">
                    <a:lumMod val="75000"/>
                  </a:schemeClr>
                </a:solidFill>
              </a:rPr>
              <a:t>Disclaimer</a:t>
            </a:r>
            <a:endParaRPr lang="en-US" dirty="0">
              <a:solidFill>
                <a:schemeClr val="tx2">
                  <a:lumMod val="75000"/>
                </a:schemeClr>
              </a:solidFill>
            </a:endParaRPr>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a:t>
            </a:r>
            <a:r>
              <a:rPr lang="pl-PL" dirty="0">
                <a:solidFill>
                  <a:schemeClr val="tx2">
                    <a:lumMod val="75000"/>
                  </a:schemeClr>
                </a:solidFill>
              </a:rPr>
              <a:t>NOT</a:t>
            </a:r>
            <a:r>
              <a:rPr lang="en-US" dirty="0"/>
              <a:t> </a:t>
            </a:r>
            <a:r>
              <a:rPr lang="pl-PL" dirty="0"/>
              <a:t>in any way</a:t>
            </a:r>
            <a:r>
              <a:rPr lang="en-US" dirty="0"/>
              <a:t> associated with block.one, the company developing EOS code. We are just part of the emerging EOS community.</a:t>
            </a:r>
            <a:endParaRPr lang="pl-PL" dirty="0"/>
          </a:p>
          <a:p>
            <a:r>
              <a:rPr lang="en-US" dirty="0"/>
              <a:t>We have no interest in you buying EOS tokens, and this certainly should not be treated as financial advice. </a:t>
            </a:r>
            <a:endParaRPr lang="pl-PL" dirty="0"/>
          </a:p>
          <a:p>
            <a:r>
              <a:rPr lang="en-US" dirty="0"/>
              <a:t>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DPOS</a:t>
            </a:r>
            <a:r>
              <a:rPr lang="pl-PL" dirty="0"/>
              <a:t> - DELEGATED PROOF OF STAKE</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Consensus</a:t>
            </a:r>
            <a:r>
              <a:rPr lang="pl-PL" dirty="0"/>
              <a:t> </a:t>
            </a:r>
            <a:r>
              <a:rPr lang="pl-PL" dirty="0" err="1"/>
              <a:t>mechanism</a:t>
            </a:r>
            <a:endParaRPr lang="pl-PL" dirty="0"/>
          </a:p>
          <a:p>
            <a:r>
              <a:rPr lang="pl-PL" dirty="0"/>
              <a:t>21 </a:t>
            </a:r>
            <a:r>
              <a:rPr lang="pl-PL" dirty="0" err="1"/>
              <a:t>block</a:t>
            </a:r>
            <a:r>
              <a:rPr lang="pl-PL" dirty="0"/>
              <a:t> </a:t>
            </a:r>
            <a:r>
              <a:rPr lang="pl-PL" dirty="0" err="1"/>
              <a:t>producers</a:t>
            </a:r>
            <a:r>
              <a:rPr lang="pl-PL" dirty="0"/>
              <a:t> </a:t>
            </a:r>
            <a:r>
              <a:rPr lang="pl-PL" dirty="0" err="1"/>
              <a:t>elected</a:t>
            </a:r>
            <a:r>
              <a:rPr lang="pl-PL" dirty="0"/>
              <a:t> by token </a:t>
            </a:r>
            <a:r>
              <a:rPr lang="pl-PL" dirty="0" err="1"/>
              <a:t>holders</a:t>
            </a:r>
            <a:endParaRPr lang="pl-PL" dirty="0"/>
          </a:p>
          <a:p>
            <a:r>
              <a:rPr lang="pl-PL" dirty="0"/>
              <a:t>Hard to </a:t>
            </a:r>
            <a:r>
              <a:rPr lang="pl-PL" dirty="0" err="1"/>
              <a:t>get</a:t>
            </a:r>
            <a:r>
              <a:rPr lang="pl-PL" dirty="0"/>
              <a:t> </a:t>
            </a:r>
            <a:r>
              <a:rPr lang="pl-PL" dirty="0" err="1"/>
              <a:t>elected</a:t>
            </a:r>
            <a:r>
              <a:rPr lang="pl-PL" dirty="0"/>
              <a:t>, </a:t>
            </a:r>
            <a:r>
              <a:rPr lang="pl-PL" dirty="0" err="1"/>
              <a:t>easy</a:t>
            </a:r>
            <a:r>
              <a:rPr lang="pl-PL" dirty="0"/>
              <a:t> to </a:t>
            </a:r>
            <a:r>
              <a:rPr lang="pl-PL" dirty="0" err="1"/>
              <a:t>lose</a:t>
            </a:r>
            <a:r>
              <a:rPr lang="pl-PL" dirty="0"/>
              <a:t> the </a:t>
            </a:r>
            <a:r>
              <a:rPr lang="pl-PL" dirty="0" err="1"/>
              <a:t>job</a:t>
            </a:r>
            <a:endParaRPr lang="pl-PL" dirty="0"/>
          </a:p>
          <a:p>
            <a:r>
              <a:rPr lang="pl-PL" dirty="0"/>
              <a:t>Both </a:t>
            </a:r>
            <a:r>
              <a:rPr lang="pl-PL" dirty="0" err="1"/>
              <a:t>executors</a:t>
            </a:r>
            <a:r>
              <a:rPr lang="pl-PL" dirty="0"/>
              <a:t> of the </a:t>
            </a:r>
            <a:r>
              <a:rPr lang="pl-PL" dirty="0" err="1"/>
              <a:t>constitution</a:t>
            </a:r>
            <a:r>
              <a:rPr lang="pl-PL" dirty="0"/>
              <a:t> and </a:t>
            </a:r>
            <a:r>
              <a:rPr lang="pl-PL" dirty="0" err="1"/>
              <a:t>subjects</a:t>
            </a:r>
            <a:r>
              <a:rPr lang="pl-PL" dirty="0"/>
              <a:t> to the </a:t>
            </a:r>
            <a:r>
              <a:rPr lang="pl-PL" dirty="0" err="1"/>
              <a:t>constitution</a:t>
            </a:r>
            <a:endParaRPr lang="pl-PL" dirty="0"/>
          </a:p>
          <a:p>
            <a:r>
              <a:rPr lang="pl-PL" dirty="0" err="1"/>
              <a:t>Ability</a:t>
            </a:r>
            <a:r>
              <a:rPr lang="pl-PL" dirty="0"/>
              <a:t> to </a:t>
            </a:r>
            <a:r>
              <a:rPr lang="pl-PL" dirty="0" err="1"/>
              <a:t>freeze</a:t>
            </a:r>
            <a:r>
              <a:rPr lang="pl-PL" dirty="0"/>
              <a:t> &amp; </a:t>
            </a:r>
            <a:r>
              <a:rPr lang="pl-PL" dirty="0" err="1"/>
              <a:t>fix</a:t>
            </a:r>
            <a:r>
              <a:rPr lang="pl-PL" dirty="0"/>
              <a:t> </a:t>
            </a:r>
            <a:r>
              <a:rPr lang="pl-PL" dirty="0" err="1"/>
              <a:t>broken</a:t>
            </a:r>
            <a:r>
              <a:rPr lang="pl-PL" dirty="0"/>
              <a:t> dApps</a:t>
            </a:r>
          </a:p>
          <a:p>
            <a:endParaRPr lang="pl-PL" dirty="0"/>
          </a:p>
        </p:txBody>
      </p:sp>
    </p:spTree>
    <p:extLst>
      <p:ext uri="{BB962C8B-B14F-4D97-AF65-F5344CB8AC3E}">
        <p14:creationId xmlns:p14="http://schemas.microsoft.com/office/powerpoint/2010/main" val="10935717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a:t>
            </a:r>
            <a:r>
              <a:rPr lang="pl-PL" dirty="0"/>
              <a:t>elegated proof of stake (DPOS)</a:t>
            </a:r>
            <a:br>
              <a:rPr lang="pl-PL" dirty="0"/>
            </a:br>
            <a:r>
              <a:rPr lang="pl-PL" dirty="0">
                <a:solidFill>
                  <a:schemeClr val="tx2">
                    <a:lumMod val="75000"/>
                  </a:schemeClr>
                </a:solidFill>
              </a:rPr>
              <a:t>HOW </a:t>
            </a:r>
            <a:r>
              <a:rPr lang="en-US" dirty="0">
                <a:solidFill>
                  <a:schemeClr val="tx2">
                    <a:lumMod val="75000"/>
                  </a:schemeClr>
                </a:solidFill>
              </a:rPr>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8348"/>
          <a:stretch/>
        </p:blipFill>
        <p:spPr>
          <a:xfrm>
            <a:off x="1475883" y="2228968"/>
            <a:ext cx="6310385" cy="3913900"/>
          </a:xfrm>
        </p:spPr>
      </p:pic>
      <p:sp>
        <p:nvSpPr>
          <p:cNvPr id="4" name="TextBox 3">
            <a:extLst>
              <a:ext uri="{FF2B5EF4-FFF2-40B4-BE49-F238E27FC236}">
                <a16:creationId xmlns:a16="http://schemas.microsoft.com/office/drawing/2014/main" id="{BDA68111-22D9-4264-9BDD-6840875D77E6}"/>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senzheng on reddit.com</a:t>
            </a:r>
            <a:endParaRPr lang="en-US" sz="1400" dirty="0">
              <a:solidFill>
                <a:schemeClr val="tx1">
                  <a:lumMod val="65000"/>
                </a:schemeClr>
              </a:solidFill>
            </a:endParaRPr>
          </a:p>
        </p:txBody>
      </p:sp>
    </p:spTree>
    <p:extLst>
      <p:ext uri="{BB962C8B-B14F-4D97-AF65-F5344CB8AC3E}">
        <p14:creationId xmlns:p14="http://schemas.microsoft.com/office/powerpoint/2010/main" val="23051663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IS </a:t>
            </a:r>
            <a:r>
              <a:rPr lang="pl-PL" dirty="0">
                <a:solidFill>
                  <a:schemeClr val="tx2">
                    <a:lumMod val="75000"/>
                  </a:schemeClr>
                </a:solidFill>
              </a:rPr>
              <a:t>Deus ex Machina</a:t>
            </a:r>
            <a:r>
              <a:rPr lang="pl-PL" dirty="0"/>
              <a:t> </a:t>
            </a:r>
            <a:r>
              <a:rPr lang="pl-PL" dirty="0" err="1"/>
              <a:t>Possible</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97585"/>
          </a:xfrm>
        </p:spPr>
        <p:txBody>
          <a:bodyPr>
            <a:normAutofit/>
          </a:bodyPr>
          <a:lstStyle/>
          <a:p>
            <a:r>
              <a:rPr lang="pl-PL" dirty="0"/>
              <a:t>Vitalik Buterin: </a:t>
            </a:r>
            <a:r>
              <a:rPr lang="pl-PL" dirty="0" err="1"/>
              <a:t>governance</a:t>
            </a:r>
            <a:r>
              <a:rPr lang="pl-PL" dirty="0"/>
              <a:t> by </a:t>
            </a:r>
            <a:r>
              <a:rPr lang="pl-PL" dirty="0">
                <a:solidFill>
                  <a:schemeClr val="tx2">
                    <a:lumMod val="75000"/>
                  </a:schemeClr>
                </a:solidFill>
              </a:rPr>
              <a:t>cryptoeconomics</a:t>
            </a:r>
            <a:r>
              <a:rPr lang="pl-PL" dirty="0"/>
              <a:t>. I</a:t>
            </a:r>
            <a:r>
              <a:rPr lang="en-US" dirty="0"/>
              <a:t>f we could only put the right algorithm inside </a:t>
            </a:r>
            <a:r>
              <a:rPr lang="pl-PL" dirty="0"/>
              <a:t>a</a:t>
            </a:r>
            <a:r>
              <a:rPr lang="en-US" dirty="0"/>
              <a:t> box</a:t>
            </a:r>
            <a:r>
              <a:rPr lang="pl-PL" dirty="0"/>
              <a:t>,</a:t>
            </a:r>
            <a:r>
              <a:rPr lang="en-US" dirty="0"/>
              <a:t> then </a:t>
            </a:r>
            <a:r>
              <a:rPr lang="pl-PL" dirty="0" err="1"/>
              <a:t>it</a:t>
            </a:r>
            <a:r>
              <a:rPr lang="pl-PL" dirty="0"/>
              <a:t> </a:t>
            </a:r>
            <a:r>
              <a:rPr lang="pl-PL" dirty="0" err="1"/>
              <a:t>could</a:t>
            </a:r>
            <a:r>
              <a:rPr lang="pl-PL" dirty="0"/>
              <a:t> be </a:t>
            </a:r>
            <a:r>
              <a:rPr lang="pl-PL" dirty="0" err="1"/>
              <a:t>fully</a:t>
            </a:r>
            <a:r>
              <a:rPr lang="pl-PL" dirty="0"/>
              <a:t> </a:t>
            </a:r>
            <a:r>
              <a:rPr lang="pl-PL" dirty="0" err="1"/>
              <a:t>autonomous</a:t>
            </a:r>
            <a:r>
              <a:rPr lang="pl-PL" dirty="0"/>
              <a:t>.</a:t>
            </a:r>
          </a:p>
          <a:p>
            <a:r>
              <a:rPr lang="pl-PL" dirty="0"/>
              <a:t>Daniel Larimer: </a:t>
            </a:r>
            <a:r>
              <a:rPr lang="pl-PL" dirty="0" err="1"/>
              <a:t>governance</a:t>
            </a:r>
            <a:r>
              <a:rPr lang="pl-PL" dirty="0"/>
              <a:t> by </a:t>
            </a:r>
            <a:r>
              <a:rPr lang="pl-PL" dirty="0" err="1">
                <a:solidFill>
                  <a:schemeClr val="tx2">
                    <a:lumMod val="75000"/>
                  </a:schemeClr>
                </a:solidFill>
              </a:rPr>
              <a:t>community</a:t>
            </a:r>
            <a:r>
              <a:rPr lang="pl-PL" dirty="0"/>
              <a:t>. T</a:t>
            </a:r>
            <a:r>
              <a:rPr lang="en-US" dirty="0"/>
              <a:t>here is no such thing as a closed economic system</a:t>
            </a:r>
            <a:r>
              <a:rPr lang="pl-PL" dirty="0"/>
              <a:t>, we </a:t>
            </a:r>
            <a:r>
              <a:rPr lang="pl-PL" dirty="0" err="1"/>
              <a:t>must</a:t>
            </a:r>
            <a:r>
              <a:rPr lang="pl-PL" dirty="0"/>
              <a:t> </a:t>
            </a:r>
            <a:r>
              <a:rPr lang="pl-PL" dirty="0" err="1"/>
              <a:t>always</a:t>
            </a:r>
            <a:r>
              <a:rPr lang="pl-PL" dirty="0"/>
              <a:t> </a:t>
            </a:r>
            <a:r>
              <a:rPr lang="pl-PL" dirty="0" err="1"/>
              <a:t>rely</a:t>
            </a:r>
            <a:r>
              <a:rPr lang="pl-PL" dirty="0"/>
              <a:t> on </a:t>
            </a:r>
            <a:r>
              <a:rPr lang="pl-PL" dirty="0" err="1"/>
              <a:t>external</a:t>
            </a:r>
            <a:r>
              <a:rPr lang="pl-PL" dirty="0"/>
              <a:t> </a:t>
            </a:r>
            <a:r>
              <a:rPr lang="pl-PL" dirty="0" err="1"/>
              <a:t>input</a:t>
            </a:r>
            <a:r>
              <a:rPr lang="pl-PL" dirty="0"/>
              <a:t>, </a:t>
            </a:r>
            <a:r>
              <a:rPr lang="pl-PL" dirty="0" err="1"/>
              <a:t>such</a:t>
            </a:r>
            <a:r>
              <a:rPr lang="pl-PL" dirty="0"/>
              <a:t> as </a:t>
            </a:r>
            <a:r>
              <a:rPr lang="pl-PL" dirty="0" err="1"/>
              <a:t>human</a:t>
            </a:r>
            <a:r>
              <a:rPr lang="pl-PL" dirty="0"/>
              <a:t> </a:t>
            </a:r>
            <a:r>
              <a:rPr lang="pl-PL" dirty="0" err="1"/>
              <a:t>judgement</a:t>
            </a:r>
            <a:r>
              <a:rPr lang="pl-PL" dirty="0"/>
              <a:t>.</a:t>
            </a:r>
          </a:p>
        </p:txBody>
      </p:sp>
    </p:spTree>
    <p:extLst>
      <p:ext uri="{BB962C8B-B14F-4D97-AF65-F5344CB8AC3E}">
        <p14:creationId xmlns:p14="http://schemas.microsoft.com/office/powerpoint/2010/main" val="363187582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DAN </a:t>
            </a:r>
            <a:r>
              <a:rPr lang="pl-PL" dirty="0" err="1"/>
              <a:t>Larimer’s</a:t>
            </a:r>
            <a:r>
              <a:rPr lang="pl-PL" dirty="0"/>
              <a:t> </a:t>
            </a:r>
            <a:r>
              <a:rPr lang="pl-PL" dirty="0" err="1">
                <a:solidFill>
                  <a:schemeClr val="tx2">
                    <a:lumMod val="75000"/>
                  </a:schemeClr>
                </a:solidFill>
              </a:rPr>
              <a:t>Darwinian</a:t>
            </a:r>
            <a:r>
              <a:rPr lang="pl-PL" dirty="0">
                <a:solidFill>
                  <a:schemeClr val="tx2">
                    <a:lumMod val="75000"/>
                  </a:schemeClr>
                </a:solidFill>
              </a:rPr>
              <a:t> </a:t>
            </a:r>
            <a:r>
              <a:rPr lang="pl-PL" dirty="0" err="1"/>
              <a:t>approach</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33219"/>
          </a:xfrm>
        </p:spPr>
        <p:txBody>
          <a:bodyPr>
            <a:normAutofit/>
          </a:bodyPr>
          <a:lstStyle/>
          <a:p>
            <a:r>
              <a:rPr lang="pl-PL" dirty="0"/>
              <a:t>E</a:t>
            </a:r>
            <a:r>
              <a:rPr lang="en-US" dirty="0" err="1"/>
              <a:t>ach</a:t>
            </a:r>
            <a:r>
              <a:rPr lang="en-US" dirty="0"/>
              <a:t> community might have its own definition of “right and wrong” which can only be measured by a poll of the subjective opinions of community members</a:t>
            </a:r>
            <a:endParaRPr lang="pl-PL" dirty="0"/>
          </a:p>
          <a:p>
            <a:r>
              <a:rPr lang="en-US" dirty="0"/>
              <a:t>The more effective a group is at maintaining its integrity as it grows, the larger the group will grow</a:t>
            </a:r>
            <a:endParaRPr lang="pl-PL" dirty="0"/>
          </a:p>
          <a:p>
            <a:r>
              <a:rPr lang="en-US" dirty="0"/>
              <a:t>The more corrupt a group is</a:t>
            </a:r>
            <a:r>
              <a:rPr lang="pl-PL" dirty="0"/>
              <a:t>,</a:t>
            </a:r>
            <a:r>
              <a:rPr lang="en-US" dirty="0"/>
              <a:t> the faster it will die</a:t>
            </a:r>
            <a:endParaRPr lang="pl-PL" dirty="0"/>
          </a:p>
        </p:txBody>
      </p:sp>
    </p:spTree>
    <p:extLst>
      <p:ext uri="{BB962C8B-B14F-4D97-AF65-F5344CB8AC3E}">
        <p14:creationId xmlns:p14="http://schemas.microsoft.com/office/powerpoint/2010/main" val="385715889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true goal is to lower the barrier to entry for the creation of new communities and </a:t>
            </a:r>
            <a:r>
              <a:rPr lang="en-US" cap="none" dirty="0">
                <a:solidFill>
                  <a:schemeClr val="tx2">
                    <a:lumMod val="75000"/>
                  </a:schemeClr>
                </a:solidFill>
              </a:rPr>
              <a:t>allow free market competition</a:t>
            </a:r>
            <a:r>
              <a:rPr lang="en-US" cap="none" dirty="0"/>
              <a:t> to reward the most effective communities and punish the most corrupt.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1079591542"/>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Processing power</a:t>
            </a:r>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370871002"/>
              </p:ext>
            </p:extLst>
          </p:nvPr>
        </p:nvGraphicFramePr>
        <p:xfrm>
          <a:off x="1361752" y="2097089"/>
          <a:ext cx="7820034" cy="38417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AB8B55C-C0FD-48C4-A3DD-23718916F1ED}"/>
              </a:ext>
            </a:extLst>
          </p:cNvPr>
          <p:cNvSpPr txBox="1"/>
          <p:nvPr/>
        </p:nvSpPr>
        <p:spPr>
          <a:xfrm>
            <a:off x="1361753" y="6327159"/>
            <a:ext cx="362711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a:t>
            </a:r>
            <a:r>
              <a:rPr lang="en-GB" sz="1400" dirty="0">
                <a:solidFill>
                  <a:schemeClr val="tx1">
                    <a:lumMod val="65000"/>
                  </a:schemeClr>
                </a:solidFill>
              </a:rPr>
              <a:t>eos.io</a:t>
            </a:r>
            <a:endParaRPr lang="en-US" sz="1400" dirty="0">
              <a:solidFill>
                <a:schemeClr val="tx1">
                  <a:lumMod val="65000"/>
                </a:schemeClr>
              </a:solidFill>
            </a:endParaRPr>
          </a:p>
        </p:txBody>
      </p:sp>
    </p:spTree>
    <p:extLst>
      <p:ext uri="{BB962C8B-B14F-4D97-AF65-F5344CB8AC3E}">
        <p14:creationId xmlns:p14="http://schemas.microsoft.com/office/powerpoint/2010/main" val="1984754749"/>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77386816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2">
              <a:lumMod val="50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830456" y="3185408"/>
            <a:ext cx="154236" cy="2727831"/>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E7245F5C-3757-4AFA-A678-F8B78371B9A8}"/>
              </a:ext>
            </a:extLst>
          </p:cNvPr>
          <p:cNvSpPr txBox="1"/>
          <p:nvPr/>
        </p:nvSpPr>
        <p:spPr>
          <a:xfrm>
            <a:off x="7116897" y="4296579"/>
            <a:ext cx="885179" cy="584775"/>
          </a:xfrm>
          <a:prstGeom prst="rect">
            <a:avLst/>
          </a:prstGeom>
          <a:noFill/>
        </p:spPr>
        <p:txBody>
          <a:bodyPr wrap="none" rtlCol="0">
            <a:spAutoFit/>
          </a:bodyPr>
          <a:lstStyle/>
          <a:p>
            <a:r>
              <a:rPr lang="en-GB" sz="3200" dirty="0">
                <a:solidFill>
                  <a:schemeClr val="tx2">
                    <a:lumMod val="50000"/>
                  </a:schemeClr>
                </a:solidFill>
              </a:rPr>
              <a:t>EOS</a:t>
            </a:r>
            <a:endParaRPr lang="en-US" sz="3200" dirty="0">
              <a:solidFill>
                <a:schemeClr val="tx2">
                  <a:lumMod val="50000"/>
                </a:schemeClr>
              </a:solidFill>
            </a:endParaRPr>
          </a:p>
        </p:txBody>
      </p:sp>
    </p:spTree>
    <p:extLst>
      <p:ext uri="{BB962C8B-B14F-4D97-AF65-F5344CB8AC3E}">
        <p14:creationId xmlns:p14="http://schemas.microsoft.com/office/powerpoint/2010/main" val="3948572861"/>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a:t>
            </a:r>
            <a:r>
              <a:rPr lang="pl-PL" dirty="0"/>
              <a:t>does A</a:t>
            </a:r>
            <a:r>
              <a:rPr lang="en-US" dirty="0"/>
              <a:t> decentralized app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718124937"/>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194081"/>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4010844436"/>
              </p:ext>
            </p:extLst>
          </p:nvPr>
        </p:nvGraphicFramePr>
        <p:xfrm>
          <a:off x="1362075" y="2338218"/>
          <a:ext cx="8763000" cy="3733800"/>
        </p:xfrm>
        <a:graphic>
          <a:graphicData uri="http://schemas.openxmlformats.org/drawingml/2006/table">
            <a:tbl>
              <a:tblPr firstRow="1" bandRow="1">
                <a:tableStyleId>{9D7B26C5-4107-4FEC-AEDC-1716B250A1EF}</a:tableStyleId>
              </a:tblPr>
              <a:tblGrid>
                <a:gridCol w="2921000">
                  <a:extLst>
                    <a:ext uri="{9D8B030D-6E8A-4147-A177-3AD203B41FA5}">
                      <a16:colId xmlns:a16="http://schemas.microsoft.com/office/drawing/2014/main" val="1114567392"/>
                    </a:ext>
                  </a:extLst>
                </a:gridCol>
                <a:gridCol w="2921000">
                  <a:extLst>
                    <a:ext uri="{9D8B030D-6E8A-4147-A177-3AD203B41FA5}">
                      <a16:colId xmlns:a16="http://schemas.microsoft.com/office/drawing/2014/main" val="3001491971"/>
                    </a:ext>
                  </a:extLst>
                </a:gridCol>
                <a:gridCol w="2921000">
                  <a:extLst>
                    <a:ext uri="{9D8B030D-6E8A-4147-A177-3AD203B41FA5}">
                      <a16:colId xmlns:a16="http://schemas.microsoft.com/office/drawing/2014/main" val="90621380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Ethereum</a:t>
                      </a:r>
                    </a:p>
                  </a:txBody>
                  <a:tcPr/>
                </a:tc>
                <a:tc>
                  <a:txBody>
                    <a:bodyPr/>
                    <a:lstStyle/>
                    <a:p>
                      <a:endParaRPr lang="en-US" dirty="0"/>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lgn="ctr"/>
                      <a:endParaRPr lang="en-US" dirty="0"/>
                    </a:p>
                  </a:txBody>
                  <a:tcPr/>
                </a:tc>
                <a:tc>
                  <a:txBody>
                    <a:bodyPr/>
                    <a:lstStyle/>
                    <a:p>
                      <a:pPr lvl="0" algn="ctr"/>
                      <a:r>
                        <a:rPr lang="pl-PL" dirty="0"/>
                        <a:t>High </a:t>
                      </a:r>
                      <a:r>
                        <a:rPr lang="pl-PL" dirty="0" err="1"/>
                        <a:t>performace</a:t>
                      </a:r>
                      <a:endParaRPr lang="en-US" dirty="0"/>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508558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Account recovery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029923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0455163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Access to other blockchains</a:t>
                      </a:r>
                    </a:p>
                  </a:txBody>
                  <a:tcPr/>
                </a:tc>
                <a:tc>
                  <a:txBody>
                    <a:bodyPr/>
                    <a:lstStyle/>
                    <a:p>
                      <a:endParaRPr lang="en-US" dirty="0"/>
                    </a:p>
                  </a:txBody>
                  <a:tcPr/>
                </a:tc>
                <a:extLst>
                  <a:ext uri="{0D108BD9-81ED-4DB2-BD59-A6C34878D82A}">
                    <a16:rowId xmlns:a16="http://schemas.microsoft.com/office/drawing/2014/main" val="3889576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7195292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Bug recovery</a:t>
                      </a:r>
                      <a:endParaRPr lang="en-US" dirty="0"/>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3040447"/>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6790" y="3089775"/>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4200926"/>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1574" y="2722777"/>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1079" y="3416350"/>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2685963"/>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4165202"/>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4612" y="4897482"/>
            <a:ext cx="457200" cy="457200"/>
          </a:xfrm>
          <a:prstGeom prst="rect">
            <a:avLst/>
          </a:prstGeom>
        </p:spPr>
      </p:pic>
      <p:pic>
        <p:nvPicPr>
          <p:cNvPr id="16" name="Graphic 15" descr="Checkmark">
            <a:extLst>
              <a:ext uri="{FF2B5EF4-FFF2-40B4-BE49-F238E27FC236}">
                <a16:creationId xmlns:a16="http://schemas.microsoft.com/office/drawing/2014/main" id="{0B9BCC30-7DE9-46F7-81BF-4640F53C24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5289957"/>
            <a:ext cx="457200" cy="457200"/>
          </a:xfrm>
          <a:prstGeom prst="rect">
            <a:avLst/>
          </a:prstGeom>
        </p:spPr>
      </p:pic>
      <p:pic>
        <p:nvPicPr>
          <p:cNvPr id="23" name="Graphic 22" descr="Close">
            <a:extLst>
              <a:ext uri="{FF2B5EF4-FFF2-40B4-BE49-F238E27FC236}">
                <a16:creationId xmlns:a16="http://schemas.microsoft.com/office/drawing/2014/main" id="{696D4A41-29D8-4F6C-94FE-0FD1932A86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5684601"/>
            <a:ext cx="387417" cy="387417"/>
          </a:xfrm>
          <a:prstGeom prst="rect">
            <a:avLst/>
          </a:prstGeom>
        </p:spPr>
      </p:pic>
      <p:pic>
        <p:nvPicPr>
          <p:cNvPr id="24" name="Graphic 23" descr="Checkmark">
            <a:extLst>
              <a:ext uri="{FF2B5EF4-FFF2-40B4-BE49-F238E27FC236}">
                <a16:creationId xmlns:a16="http://schemas.microsoft.com/office/drawing/2014/main" id="{9BF97A4C-404D-40A2-AC6D-7FE8481B91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3810027"/>
            <a:ext cx="457200" cy="457200"/>
          </a:xfrm>
          <a:prstGeom prst="rect">
            <a:avLst/>
          </a:prstGeom>
        </p:spPr>
      </p:pic>
      <p:pic>
        <p:nvPicPr>
          <p:cNvPr id="25" name="Graphic 24" descr="Checkmark">
            <a:extLst>
              <a:ext uri="{FF2B5EF4-FFF2-40B4-BE49-F238E27FC236}">
                <a16:creationId xmlns:a16="http://schemas.microsoft.com/office/drawing/2014/main" id="{90F934FF-92E3-4E3B-9EB5-57CD8F3210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5649709"/>
            <a:ext cx="457200" cy="457200"/>
          </a:xfrm>
          <a:prstGeom prst="rect">
            <a:avLst/>
          </a:prstGeom>
        </p:spPr>
      </p:pic>
      <p:pic>
        <p:nvPicPr>
          <p:cNvPr id="26" name="Graphic 25" descr="Checkmark">
            <a:extLst>
              <a:ext uri="{FF2B5EF4-FFF2-40B4-BE49-F238E27FC236}">
                <a16:creationId xmlns:a16="http://schemas.microsoft.com/office/drawing/2014/main" id="{DAFAD136-BE9D-4545-8922-8F83795D5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4694" y="4546005"/>
            <a:ext cx="457200" cy="457200"/>
          </a:xfrm>
          <a:prstGeom prst="rect">
            <a:avLst/>
          </a:prstGeom>
        </p:spPr>
      </p:pic>
      <p:pic>
        <p:nvPicPr>
          <p:cNvPr id="27" name="Graphic 26" descr="Checkmark">
            <a:extLst>
              <a:ext uri="{FF2B5EF4-FFF2-40B4-BE49-F238E27FC236}">
                <a16:creationId xmlns:a16="http://schemas.microsoft.com/office/drawing/2014/main" id="{8151F281-1D37-4679-80AD-4748EEF39F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1573" y="3423836"/>
            <a:ext cx="457200" cy="457200"/>
          </a:xfrm>
          <a:prstGeom prst="rect">
            <a:avLst/>
          </a:prstGeom>
        </p:spPr>
      </p:pic>
    </p:spTree>
    <p:extLst>
      <p:ext uri="{BB962C8B-B14F-4D97-AF65-F5344CB8AC3E}">
        <p14:creationId xmlns:p14="http://schemas.microsoft.com/office/powerpoint/2010/main" val="2860041878"/>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45508281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40EF4B3-8BA8-436A-B15B-C0F795B9ECAC}"/>
                                            </p:graphicEl>
                                          </p:spTgt>
                                        </p:tgtEl>
                                        <p:attrNameLst>
                                          <p:attrName>style.visibility</p:attrName>
                                        </p:attrNameLst>
                                      </p:cBhvr>
                                      <p:to>
                                        <p:strVal val="visible"/>
                                      </p:to>
                                    </p:set>
                                    <p:animEffect transition="in" filter="fade">
                                      <p:cBhvr>
                                        <p:cTn id="7" dur="500"/>
                                        <p:tgtEl>
                                          <p:spTgt spid="5">
                                            <p:graphicEl>
                                              <a:dgm id="{E40EF4B3-8BA8-436A-B15B-C0F795B9EC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C3550AE3-EAA5-4345-96A2-2D49ABF0C995}"/>
                                            </p:graphicEl>
                                          </p:spTgt>
                                        </p:tgtEl>
                                        <p:attrNameLst>
                                          <p:attrName>style.visibility</p:attrName>
                                        </p:attrNameLst>
                                      </p:cBhvr>
                                      <p:to>
                                        <p:strVal val="visible"/>
                                      </p:to>
                                    </p:set>
                                    <p:animEffect transition="in" filter="fade">
                                      <p:cBhvr>
                                        <p:cTn id="12" dur="500"/>
                                        <p:tgtEl>
                                          <p:spTgt spid="5">
                                            <p:graphicEl>
                                              <a:dgm id="{C3550AE3-EAA5-4345-96A2-2D49ABF0C99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8D6DEFCB-1384-46AE-A406-C24CBCF29DBA}"/>
                                            </p:graphicEl>
                                          </p:spTgt>
                                        </p:tgtEl>
                                        <p:attrNameLst>
                                          <p:attrName>style.visibility</p:attrName>
                                        </p:attrNameLst>
                                      </p:cBhvr>
                                      <p:to>
                                        <p:strVal val="visible"/>
                                      </p:to>
                                    </p:set>
                                    <p:animEffect transition="in" filter="fade">
                                      <p:cBhvr>
                                        <p:cTn id="15" dur="500"/>
                                        <p:tgtEl>
                                          <p:spTgt spid="5">
                                            <p:graphicEl>
                                              <a:dgm id="{8D6DEFCB-1384-46AE-A406-C24CBCF29D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D9CD9F60-125D-422C-A4B2-7AB9DC41F197}"/>
                                            </p:graphicEl>
                                          </p:spTgt>
                                        </p:tgtEl>
                                        <p:attrNameLst>
                                          <p:attrName>style.visibility</p:attrName>
                                        </p:attrNameLst>
                                      </p:cBhvr>
                                      <p:to>
                                        <p:strVal val="visible"/>
                                      </p:to>
                                    </p:set>
                                    <p:animEffect transition="in" filter="fade">
                                      <p:cBhvr>
                                        <p:cTn id="20" dur="500"/>
                                        <p:tgtEl>
                                          <p:spTgt spid="5">
                                            <p:graphicEl>
                                              <a:dgm id="{D9CD9F60-125D-422C-A4B2-7AB9DC41F19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904AA21A-6637-412F-8D19-6AEBE54B6CFC}"/>
                                            </p:graphicEl>
                                          </p:spTgt>
                                        </p:tgtEl>
                                        <p:attrNameLst>
                                          <p:attrName>style.visibility</p:attrName>
                                        </p:attrNameLst>
                                      </p:cBhvr>
                                      <p:to>
                                        <p:strVal val="visible"/>
                                      </p:to>
                                    </p:set>
                                    <p:animEffect transition="in" filter="fade">
                                      <p:cBhvr>
                                        <p:cTn id="23" dur="500"/>
                                        <p:tgtEl>
                                          <p:spTgt spid="5">
                                            <p:graphicEl>
                                              <a:dgm id="{904AA21A-6637-412F-8D19-6AEBE54B6C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a:xfrm>
            <a:off x="1361753" y="618518"/>
            <a:ext cx="9905998" cy="1478570"/>
          </a:xfrm>
        </p:spPr>
        <p:txBody>
          <a:bodyPr/>
          <a:lstStyle/>
          <a:p>
            <a:r>
              <a:rPr lang="en-GB" dirty="0"/>
              <a:t>TWO Different WAYs OF Building</a:t>
            </a:r>
            <a:br>
              <a:rPr lang="en-GB" dirty="0"/>
            </a:br>
            <a:r>
              <a:rPr lang="en-GB" dirty="0"/>
              <a:t>A Smart-contract platform</a:t>
            </a:r>
            <a:endParaRPr lang="en-US" dirty="0"/>
          </a:p>
        </p:txBody>
      </p:sp>
      <p:grpSp>
        <p:nvGrpSpPr>
          <p:cNvPr id="43" name="Group 42">
            <a:extLst>
              <a:ext uri="{FF2B5EF4-FFF2-40B4-BE49-F238E27FC236}">
                <a16:creationId xmlns:a16="http://schemas.microsoft.com/office/drawing/2014/main" id="{4D345B7A-13C4-4FA6-8779-160758652903}"/>
              </a:ext>
            </a:extLst>
          </p:cNvPr>
          <p:cNvGrpSpPr/>
          <p:nvPr/>
        </p:nvGrpSpPr>
        <p:grpSpPr>
          <a:xfrm>
            <a:off x="6133777" y="2599372"/>
            <a:ext cx="2549971" cy="3279187"/>
            <a:chOff x="6314752" y="2504122"/>
            <a:chExt cx="2549971" cy="3279187"/>
          </a:xfrm>
        </p:grpSpPr>
        <p:sp>
          <p:nvSpPr>
            <p:cNvPr id="7" name="TextBox 8">
              <a:extLst>
                <a:ext uri="{FF2B5EF4-FFF2-40B4-BE49-F238E27FC236}">
                  <a16:creationId xmlns:a16="http://schemas.microsoft.com/office/drawing/2014/main" id="{438A053C-68DA-4603-95D6-D24589591FA0}"/>
                </a:ext>
              </a:extLst>
            </p:cNvPr>
            <p:cNvSpPr txBox="1"/>
            <p:nvPr/>
          </p:nvSpPr>
          <p:spPr>
            <a:xfrm>
              <a:off x="6314752"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concrete to abstract</a:t>
              </a:r>
              <a:endParaRPr lang="en-US" sz="2400" dirty="0"/>
            </a:p>
          </p:txBody>
        </p:sp>
        <p:sp>
          <p:nvSpPr>
            <p:cNvPr id="22" name="Oval 21">
              <a:extLst>
                <a:ext uri="{FF2B5EF4-FFF2-40B4-BE49-F238E27FC236}">
                  <a16:creationId xmlns:a16="http://schemas.microsoft.com/office/drawing/2014/main" id="{5F238F4E-B40A-43E2-8F37-EE75A78764D9}"/>
                </a:ext>
              </a:extLst>
            </p:cNvPr>
            <p:cNvSpPr/>
            <p:nvPr/>
          </p:nvSpPr>
          <p:spPr>
            <a:xfrm>
              <a:off x="7090065"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1D66670-00F4-4B21-9226-8A279C696D10}"/>
                </a:ext>
              </a:extLst>
            </p:cNvPr>
            <p:cNvSpPr/>
            <p:nvPr/>
          </p:nvSpPr>
          <p:spPr>
            <a:xfrm>
              <a:off x="7487056"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E43ED7AF-3243-4E83-A774-F85D45A22E5D}"/>
                </a:ext>
              </a:extLst>
            </p:cNvPr>
            <p:cNvSpPr/>
            <p:nvPr/>
          </p:nvSpPr>
          <p:spPr>
            <a:xfrm flipV="1">
              <a:off x="7479419" y="4800600"/>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C6257FC-6FC0-4E95-8F9C-93CF6C79D357}"/>
                </a:ext>
              </a:extLst>
            </p:cNvPr>
            <p:cNvSpPr/>
            <p:nvPr/>
          </p:nvSpPr>
          <p:spPr>
            <a:xfrm>
              <a:off x="8649375"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FCFBC8E-0B15-42D5-8D7C-713FC89DE1C1}"/>
                </a:ext>
              </a:extLst>
            </p:cNvPr>
            <p:cNvSpPr/>
            <p:nvPr/>
          </p:nvSpPr>
          <p:spPr>
            <a:xfrm rot="5400000" flipH="1">
              <a:off x="8087970" y="4212023"/>
              <a:ext cx="242449" cy="651742"/>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C12AF34-C6A5-482B-94E3-87385C74327C}"/>
                </a:ext>
              </a:extLst>
            </p:cNvPr>
            <p:cNvSpPr/>
            <p:nvPr/>
          </p:nvSpPr>
          <p:spPr>
            <a:xfrm rot="5400000">
              <a:off x="6314752"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550058EE-D3A4-4CF9-8699-9048DE23FAAD}"/>
                </a:ext>
              </a:extLst>
            </p:cNvPr>
            <p:cNvSpPr/>
            <p:nvPr/>
          </p:nvSpPr>
          <p:spPr>
            <a:xfrm rot="16200000" flipH="1">
              <a:off x="6849055" y="4235017"/>
              <a:ext cx="242449" cy="651741"/>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51EF46A-5EF7-4AF4-9679-4EC4DCFA356F}"/>
                </a:ext>
              </a:extLst>
            </p:cNvPr>
            <p:cNvSpPr/>
            <p:nvPr/>
          </p:nvSpPr>
          <p:spPr>
            <a:xfrm>
              <a:off x="7463335"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FCE93144-AA95-4787-9AB2-4B602FCA9E76}"/>
                </a:ext>
              </a:extLst>
            </p:cNvPr>
            <p:cNvSpPr/>
            <p:nvPr/>
          </p:nvSpPr>
          <p:spPr>
            <a:xfrm>
              <a:off x="7453810" y="3658475"/>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AA8A2A71-4D71-495A-9232-0B104D8B214B}"/>
              </a:ext>
            </a:extLst>
          </p:cNvPr>
          <p:cNvGrpSpPr/>
          <p:nvPr/>
        </p:nvGrpSpPr>
        <p:grpSpPr>
          <a:xfrm>
            <a:off x="1453683" y="2599372"/>
            <a:ext cx="2549971" cy="3279187"/>
            <a:chOff x="1453683" y="2504122"/>
            <a:chExt cx="2549971" cy="3279187"/>
          </a:xfrm>
        </p:grpSpPr>
        <p:sp>
          <p:nvSpPr>
            <p:cNvPr id="6" name="TextBox 8">
              <a:extLst>
                <a:ext uri="{FF2B5EF4-FFF2-40B4-BE49-F238E27FC236}">
                  <a16:creationId xmlns:a16="http://schemas.microsoft.com/office/drawing/2014/main" id="{670891C2-E67C-45FD-A93A-60C50E160DB3}"/>
                </a:ext>
              </a:extLst>
            </p:cNvPr>
            <p:cNvSpPr txBox="1"/>
            <p:nvPr/>
          </p:nvSpPr>
          <p:spPr>
            <a:xfrm>
              <a:off x="1453683"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abtract to concrete</a:t>
              </a:r>
              <a:endParaRPr lang="en-US" sz="2400" dirty="0"/>
            </a:p>
          </p:txBody>
        </p:sp>
        <p:sp>
          <p:nvSpPr>
            <p:cNvPr id="33" name="Oval 32">
              <a:extLst>
                <a:ext uri="{FF2B5EF4-FFF2-40B4-BE49-F238E27FC236}">
                  <a16:creationId xmlns:a16="http://schemas.microsoft.com/office/drawing/2014/main" id="{3BEC5461-C7C5-4F9B-8068-EF486CE5D343}"/>
                </a:ext>
              </a:extLst>
            </p:cNvPr>
            <p:cNvSpPr/>
            <p:nvPr/>
          </p:nvSpPr>
          <p:spPr>
            <a:xfrm>
              <a:off x="2228996"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E4645BB-DFB9-44F8-8AEA-9068AF668318}"/>
                </a:ext>
              </a:extLst>
            </p:cNvPr>
            <p:cNvSpPr/>
            <p:nvPr/>
          </p:nvSpPr>
          <p:spPr>
            <a:xfrm>
              <a:off x="2625987"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059731C0-018C-448F-890D-00960329AFC4}"/>
                </a:ext>
              </a:extLst>
            </p:cNvPr>
            <p:cNvSpPr/>
            <p:nvPr/>
          </p:nvSpPr>
          <p:spPr>
            <a:xfrm>
              <a:off x="2618350" y="4869023"/>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01500C8-6233-424D-99F1-0C2A6F47C7A3}"/>
                </a:ext>
              </a:extLst>
            </p:cNvPr>
            <p:cNvSpPr/>
            <p:nvPr/>
          </p:nvSpPr>
          <p:spPr>
            <a:xfrm>
              <a:off x="3788306"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50B66193-3F1E-46FC-B0CC-CE8BD8A6F653}"/>
                </a:ext>
              </a:extLst>
            </p:cNvPr>
            <p:cNvSpPr/>
            <p:nvPr/>
          </p:nvSpPr>
          <p:spPr>
            <a:xfrm rot="16200000">
              <a:off x="3249055" y="4234176"/>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B3429AE-141C-4BD1-A48B-2DCA881B7807}"/>
                </a:ext>
              </a:extLst>
            </p:cNvPr>
            <p:cNvSpPr/>
            <p:nvPr/>
          </p:nvSpPr>
          <p:spPr>
            <a:xfrm rot="5400000">
              <a:off x="1453683"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0B18F4D9-4E63-4C65-B260-C16F331BA8DE}"/>
                </a:ext>
              </a:extLst>
            </p:cNvPr>
            <p:cNvSpPr/>
            <p:nvPr/>
          </p:nvSpPr>
          <p:spPr>
            <a:xfrm rot="5400000">
              <a:off x="1965832" y="4257170"/>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5E28DE8-E4A6-42D2-9D37-16A6008FFB61}"/>
                </a:ext>
              </a:extLst>
            </p:cNvPr>
            <p:cNvSpPr/>
            <p:nvPr/>
          </p:nvSpPr>
          <p:spPr>
            <a:xfrm>
              <a:off x="2602266"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AA69B509-3A4E-49E8-932C-21B6293A27C5}"/>
                </a:ext>
              </a:extLst>
            </p:cNvPr>
            <p:cNvSpPr/>
            <p:nvPr/>
          </p:nvSpPr>
          <p:spPr>
            <a:xfrm flipV="1">
              <a:off x="2592741" y="3658474"/>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9306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
        <p:nvSpPr>
          <p:cNvPr id="9" name="TextBox 8">
            <a:extLst>
              <a:ext uri="{FF2B5EF4-FFF2-40B4-BE49-F238E27FC236}">
                <a16:creationId xmlns:a16="http://schemas.microsoft.com/office/drawing/2014/main" id="{DDE9CA01-BECE-4F6D-B64B-C2B44394EBFC}"/>
              </a:ext>
            </a:extLst>
          </p:cNvPr>
          <p:cNvSpPr txBox="1"/>
          <p:nvPr/>
        </p:nvSpPr>
        <p:spPr>
          <a:xfrm>
            <a:off x="961728" y="6416808"/>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bitshares.org &amp; steemit.com</a:t>
            </a:r>
            <a:endParaRPr lang="en-US" sz="1400" dirty="0">
              <a:solidFill>
                <a:schemeClr val="tx1">
                  <a:lumMod val="65000"/>
                </a:schemeClr>
              </a:solidFill>
            </a:endParaRPr>
          </a:p>
        </p:txBody>
      </p:sp>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most active blockchains</a:t>
            </a:r>
          </a:p>
        </p:txBody>
      </p:sp>
      <p:sp>
        <p:nvSpPr>
          <p:cNvPr id="6" name="TextBox 5">
            <a:extLst>
              <a:ext uri="{FF2B5EF4-FFF2-40B4-BE49-F238E27FC236}">
                <a16:creationId xmlns:a16="http://schemas.microsoft.com/office/drawing/2014/main" id="{4A9868A2-6974-42DE-BF31-750F7368D5DF}"/>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blocktivity.info</a:t>
            </a:r>
            <a:endParaRPr lang="en-US" sz="1400" dirty="0">
              <a:solidFill>
                <a:schemeClr val="tx1">
                  <a:lumMod val="65000"/>
                </a:schemeClr>
              </a:solidFill>
            </a:endParaRPr>
          </a:p>
        </p:txBody>
      </p:sp>
      <p:pic>
        <p:nvPicPr>
          <p:cNvPr id="4" name="Picture 3">
            <a:extLst>
              <a:ext uri="{FF2B5EF4-FFF2-40B4-BE49-F238E27FC236}">
                <a16:creationId xmlns:a16="http://schemas.microsoft.com/office/drawing/2014/main" id="{52FFA691-0B3B-44AB-9CA7-6E60C248740D}"/>
              </a:ext>
            </a:extLst>
          </p:cNvPr>
          <p:cNvPicPr>
            <a:picLocks noChangeAspect="1"/>
          </p:cNvPicPr>
          <p:nvPr/>
        </p:nvPicPr>
        <p:blipFill>
          <a:blip r:embed="rId3"/>
          <a:stretch>
            <a:fillRect/>
          </a:stretch>
        </p:blipFill>
        <p:spPr>
          <a:xfrm>
            <a:off x="1361753" y="1814866"/>
            <a:ext cx="7172325" cy="4328760"/>
          </a:xfrm>
          <a:prstGeom prst="rect">
            <a:avLst/>
          </a:prstGeom>
        </p:spPr>
      </p:pic>
    </p:spTree>
    <p:extLst>
      <p:ext uri="{BB962C8B-B14F-4D97-AF65-F5344CB8AC3E}">
        <p14:creationId xmlns:p14="http://schemas.microsoft.com/office/powerpoint/2010/main" val="2801290606"/>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Revolution or evolution?</a:t>
            </a:r>
          </a:p>
          <a:p>
            <a:r>
              <a:rPr lang="en-US" dirty="0"/>
              <a:t>Extremely business oriented</a:t>
            </a:r>
            <a:endParaRPr lang="pl-PL" dirty="0"/>
          </a:p>
          <a:p>
            <a:r>
              <a:rPr lang="pl-PL" dirty="0" err="1"/>
              <a:t>Pragmatic</a:t>
            </a:r>
            <a:r>
              <a:rPr lang="pl-PL" dirty="0"/>
              <a:t> </a:t>
            </a:r>
            <a:r>
              <a:rPr lang="pl-PL" dirty="0" err="1"/>
              <a:t>approach</a:t>
            </a:r>
            <a:r>
              <a:rPr lang="pl-PL" dirty="0"/>
              <a:t>: </a:t>
            </a:r>
            <a:r>
              <a:rPr lang="pl-PL" dirty="0" err="1"/>
              <a:t>people</a:t>
            </a:r>
            <a:r>
              <a:rPr lang="pl-PL" dirty="0"/>
              <a:t> </a:t>
            </a:r>
            <a:r>
              <a:rPr lang="pl-PL" dirty="0" err="1"/>
              <a:t>are</a:t>
            </a:r>
            <a:r>
              <a:rPr lang="pl-PL" dirty="0"/>
              <a:t> </a:t>
            </a:r>
            <a:r>
              <a:rPr lang="pl-PL" dirty="0" err="1"/>
              <a:t>integral</a:t>
            </a:r>
            <a:r>
              <a:rPr lang="pl-PL" dirty="0"/>
              <a:t> part of the </a:t>
            </a:r>
            <a:r>
              <a:rPr lang="pl-PL" dirty="0" err="1"/>
              <a:t>process</a:t>
            </a:r>
            <a:endParaRPr lang="pl-PL" dirty="0"/>
          </a:p>
        </p:txBody>
      </p:sp>
    </p:spTree>
    <p:extLst>
      <p:ext uri="{BB962C8B-B14F-4D97-AF65-F5344CB8AC3E}">
        <p14:creationId xmlns:p14="http://schemas.microsoft.com/office/powerpoint/2010/main" val="6069418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4C0646-A1D5-49FA-BE3B-AFA191F1CC1C}"/>
              </a:ext>
            </a:extLst>
          </p:cNvPr>
          <p:cNvSpPr txBox="1"/>
          <p:nvPr/>
        </p:nvSpPr>
        <p:spPr>
          <a:xfrm>
            <a:off x="2834209" y="4055952"/>
            <a:ext cx="3534189" cy="1363773"/>
          </a:xfrm>
          <a:prstGeom prst="roundRect">
            <a:avLst/>
          </a:prstGeom>
          <a:solidFill>
            <a:schemeClr val="tx1">
              <a:lumMod val="75000"/>
              <a:alpha val="60000"/>
            </a:schemeClr>
          </a:solidFill>
          <a:ln>
            <a:solidFill>
              <a:schemeClr val="tx1"/>
            </a:solidFill>
          </a:ln>
        </p:spPr>
        <p:txBody>
          <a:bodyPr wrap="square" rtlCol="0" anchor="ctr" anchorCtr="0">
            <a:noAutofit/>
          </a:bodyPr>
          <a:lstStyle/>
          <a:p>
            <a:pPr algn="ctr"/>
            <a:r>
              <a:rPr lang="pl-PL" sz="2400" dirty="0"/>
              <a:t>EOS</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728463" y="4055951"/>
            <a:ext cx="325717" cy="1396553"/>
          </a:xfrm>
          <a:prstGeom prst="rightBracket">
            <a:avLst/>
          </a:prstGeom>
          <a:ln w="31750">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a:extLst>
              <a:ext uri="{FF2B5EF4-FFF2-40B4-BE49-F238E27FC236}">
                <a16:creationId xmlns:a16="http://schemas.microsoft.com/office/drawing/2014/main" id="{0D11AE0F-B605-4632-965B-808CED94C938}"/>
              </a:ext>
            </a:extLst>
          </p:cNvPr>
          <p:cNvSpPr>
            <a:spLocks noGrp="1"/>
          </p:cNvSpPr>
          <p:nvPr>
            <p:ph type="title"/>
          </p:nvPr>
        </p:nvSpPr>
        <p:spPr>
          <a:xfrm>
            <a:off x="1361753" y="618518"/>
            <a:ext cx="9905998" cy="1478570"/>
          </a:xfrm>
        </p:spPr>
        <p:txBody>
          <a:bodyPr/>
          <a:lstStyle/>
          <a:p>
            <a:r>
              <a:rPr lang="en-US" dirty="0"/>
              <a:t>About </a:t>
            </a:r>
            <a:r>
              <a:rPr lang="en-US" dirty="0">
                <a:solidFill>
                  <a:schemeClr val="tx2"/>
                </a:solidFill>
              </a:rPr>
              <a:t>Tokenika</a:t>
            </a:r>
            <a:r>
              <a:rPr lang="pl-PL" dirty="0">
                <a:solidFill>
                  <a:schemeClr val="tx2"/>
                </a:solidFill>
              </a:rPr>
              <a:t> </a:t>
            </a:r>
            <a:r>
              <a:rPr lang="pl-PL" dirty="0"/>
              <a:t>- OUR ROLE IN </a:t>
            </a:r>
            <a:r>
              <a:rPr lang="pl-PL" dirty="0">
                <a:solidFill>
                  <a:schemeClr val="tx2">
                    <a:lumMod val="75000"/>
                  </a:schemeClr>
                </a:solidFill>
              </a:rPr>
              <a:t>EOS</a:t>
            </a:r>
            <a:r>
              <a:rPr lang="pl-PL" dirty="0"/>
              <a:t> ECOSYSTEM</a:t>
            </a:r>
            <a:endParaRPr lang="en-US" dirty="0">
              <a:solidFill>
                <a:schemeClr val="tx2"/>
              </a:solidFill>
            </a:endParaRPr>
          </a:p>
        </p:txBody>
      </p:sp>
      <p:sp>
        <p:nvSpPr>
          <p:cNvPr id="12" name="TextBox 11">
            <a:extLst>
              <a:ext uri="{FF2B5EF4-FFF2-40B4-BE49-F238E27FC236}">
                <a16:creationId xmlns:a16="http://schemas.microsoft.com/office/drawing/2014/main" id="{56AB0C4D-65A4-4506-B9B2-9DB03B3680F7}"/>
              </a:ext>
            </a:extLst>
          </p:cNvPr>
          <p:cNvSpPr txBox="1"/>
          <p:nvPr/>
        </p:nvSpPr>
        <p:spPr>
          <a:xfrm>
            <a:off x="2834209" y="3293927"/>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Development Tools</a:t>
            </a:r>
            <a:endParaRPr lang="en-US" sz="1600" dirty="0"/>
          </a:p>
        </p:txBody>
      </p:sp>
      <p:sp>
        <p:nvSpPr>
          <p:cNvPr id="21" name="Right Bracket 20">
            <a:extLst>
              <a:ext uri="{FF2B5EF4-FFF2-40B4-BE49-F238E27FC236}">
                <a16:creationId xmlns:a16="http://schemas.microsoft.com/office/drawing/2014/main" id="{34FDCE61-D70F-4F0C-BBC7-27B680C5A06D}"/>
              </a:ext>
            </a:extLst>
          </p:cNvPr>
          <p:cNvSpPr/>
          <p:nvPr/>
        </p:nvSpPr>
        <p:spPr>
          <a:xfrm>
            <a:off x="6728463" y="2523041"/>
            <a:ext cx="325717" cy="1380534"/>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B092A67B-A6A2-4D73-9AEF-8F7505B1F824}"/>
              </a:ext>
            </a:extLst>
          </p:cNvPr>
          <p:cNvSpPr txBox="1"/>
          <p:nvPr/>
        </p:nvSpPr>
        <p:spPr>
          <a:xfrm>
            <a:off x="2834209" y="2523041"/>
            <a:ext cx="3534189" cy="577751"/>
          </a:xfrm>
          <a:prstGeom prst="flowChartMultidocument">
            <a:avLst/>
          </a:prstGeom>
          <a:solidFill>
            <a:schemeClr val="tx2">
              <a:lumMod val="50000"/>
              <a:alpha val="60000"/>
            </a:schemeClr>
          </a:solidFill>
          <a:ln>
            <a:solidFill>
              <a:schemeClr val="tx1"/>
            </a:solidFill>
          </a:ln>
        </p:spPr>
        <p:txBody>
          <a:bodyPr wrap="square" rtlCol="0">
            <a:spAutoFit/>
          </a:bodyPr>
          <a:lstStyle/>
          <a:p>
            <a:pPr algn="ctr"/>
            <a:r>
              <a:rPr lang="pl-PL" sz="2400" dirty="0"/>
              <a:t>Applications</a:t>
            </a:r>
            <a:endParaRPr lang="en-US" sz="2400" dirty="0"/>
          </a:p>
        </p:txBody>
      </p:sp>
      <p:pic>
        <p:nvPicPr>
          <p:cNvPr id="4" name="Picture 3" descr="A picture containing clipart&#10;&#10;Description generated with high confidence">
            <a:extLst>
              <a:ext uri="{FF2B5EF4-FFF2-40B4-BE49-F238E27FC236}">
                <a16:creationId xmlns:a16="http://schemas.microsoft.com/office/drawing/2014/main" id="{7BE9C33B-E1DF-4B53-B4AC-857A0AD6D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0455" y="3144385"/>
            <a:ext cx="2128633" cy="228631"/>
          </a:xfrm>
          <a:prstGeom prst="rect">
            <a:avLst/>
          </a:prstGeom>
        </p:spPr>
      </p:pic>
      <p:sp>
        <p:nvSpPr>
          <p:cNvPr id="8" name="TextBox 7">
            <a:extLst>
              <a:ext uri="{FF2B5EF4-FFF2-40B4-BE49-F238E27FC236}">
                <a16:creationId xmlns:a16="http://schemas.microsoft.com/office/drawing/2014/main" id="{77B63EC6-8BFA-4F5C-863A-9475BC228F79}"/>
              </a:ext>
            </a:extLst>
          </p:cNvPr>
          <p:cNvSpPr txBox="1"/>
          <p:nvPr/>
        </p:nvSpPr>
        <p:spPr>
          <a:xfrm>
            <a:off x="7414245" y="4299302"/>
            <a:ext cx="1538370" cy="523220"/>
          </a:xfrm>
          <a:prstGeom prst="rect">
            <a:avLst/>
          </a:prstGeom>
          <a:noFill/>
        </p:spPr>
        <p:txBody>
          <a:bodyPr wrap="none" rtlCol="0">
            <a:spAutoFit/>
          </a:bodyPr>
          <a:lstStyle/>
          <a:p>
            <a:r>
              <a:rPr lang="pl-PL" sz="2800" dirty="0" err="1"/>
              <a:t>block.one</a:t>
            </a:r>
            <a:endParaRPr lang="pl-PL" sz="2800" dirty="0"/>
          </a:p>
        </p:txBody>
      </p:sp>
      <p:sp>
        <p:nvSpPr>
          <p:cNvPr id="10" name="TextBox 9">
            <a:extLst>
              <a:ext uri="{FF2B5EF4-FFF2-40B4-BE49-F238E27FC236}">
                <a16:creationId xmlns:a16="http://schemas.microsoft.com/office/drawing/2014/main" id="{4A43DC75-91B1-4C38-806E-8D9B385A794B}"/>
              </a:ext>
            </a:extLst>
          </p:cNvPr>
          <p:cNvSpPr txBox="1"/>
          <p:nvPr/>
        </p:nvSpPr>
        <p:spPr>
          <a:xfrm>
            <a:off x="2834208" y="3683992"/>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DPOS </a:t>
            </a:r>
            <a:r>
              <a:rPr lang="pl-PL" sz="1600" dirty="0" err="1"/>
              <a:t>Infrastructure</a:t>
            </a:r>
            <a:r>
              <a:rPr lang="pl-PL" sz="1600" dirty="0"/>
              <a:t> </a:t>
            </a:r>
            <a:endParaRPr lang="en-US" sz="1600" dirty="0"/>
          </a:p>
        </p:txBody>
      </p:sp>
    </p:spTree>
    <p:extLst>
      <p:ext uri="{BB962C8B-B14F-4D97-AF65-F5344CB8AC3E}">
        <p14:creationId xmlns:p14="http://schemas.microsoft.com/office/powerpoint/2010/main" val="344912564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0474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
        <p:nvSpPr>
          <p:cNvPr id="10" name="TextBox 9">
            <a:extLst>
              <a:ext uri="{FF2B5EF4-FFF2-40B4-BE49-F238E27FC236}">
                <a16:creationId xmlns:a16="http://schemas.microsoft.com/office/drawing/2014/main" id="{FF147369-8A75-4F19-9A6E-4E3D54A1BC45}"/>
              </a:ext>
            </a:extLst>
          </p:cNvPr>
          <p:cNvSpPr txBox="1"/>
          <p:nvPr/>
        </p:nvSpPr>
        <p:spPr>
          <a:xfrm>
            <a:off x="5229725" y="5515023"/>
            <a:ext cx="3401637" cy="646331"/>
          </a:xfrm>
          <a:prstGeom prst="rect">
            <a:avLst/>
          </a:prstGeom>
          <a:noFill/>
        </p:spPr>
        <p:txBody>
          <a:bodyPr wrap="none" rtlCol="0">
            <a:spAutoFit/>
          </a:bodyPr>
          <a:lstStyle/>
          <a:p>
            <a:r>
              <a:rPr lang="pl-PL" dirty="0">
                <a:solidFill>
                  <a:schemeClr val="tx2"/>
                </a:solidFill>
              </a:rPr>
              <a:t>facebook.com/groups/Tokenika</a:t>
            </a:r>
            <a:br>
              <a:rPr lang="pl-PL" dirty="0">
                <a:solidFill>
                  <a:schemeClr val="tx2"/>
                </a:solidFill>
              </a:rPr>
            </a:br>
            <a:r>
              <a:rPr lang="pl-PL" dirty="0"/>
              <a:t>facebook.com/groups/EOSPolska</a:t>
            </a:r>
            <a:endParaRPr lang="en-US" dirty="0"/>
          </a:p>
        </p:txBody>
      </p:sp>
      <p:pic>
        <p:nvPicPr>
          <p:cNvPr id="11" name="Picture 10" descr="A picture containing clipart&#10;&#10;Description generated with high confidence">
            <a:extLst>
              <a:ext uri="{FF2B5EF4-FFF2-40B4-BE49-F238E27FC236}">
                <a16:creationId xmlns:a16="http://schemas.microsoft.com/office/drawing/2014/main" id="{C5C6A631-45D8-4CA9-B7A4-6D8CA1FDC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74" y="4225190"/>
            <a:ext cx="1878851" cy="201803"/>
          </a:xfrm>
          <a:prstGeom prst="rect">
            <a:avLst/>
          </a:prstGeom>
        </p:spPr>
      </p:pic>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TWO </a:t>
            </a:r>
            <a:r>
              <a:rPr lang="pl-PL" dirty="0">
                <a:solidFill>
                  <a:schemeClr val="tx2">
                    <a:lumMod val="75000"/>
                  </a:schemeClr>
                </a:solidFill>
              </a:rPr>
              <a:t>ALTERNATIVE</a:t>
            </a:r>
            <a:r>
              <a:rPr lang="pl-PL" dirty="0"/>
              <a:t> FORMS OF BLOCKCHAIN</a:t>
            </a:r>
          </a:p>
        </p:txBody>
      </p:sp>
      <p:graphicFrame>
        <p:nvGraphicFramePr>
          <p:cNvPr id="5" name="Diagram 4">
            <a:extLst>
              <a:ext uri="{FF2B5EF4-FFF2-40B4-BE49-F238E27FC236}">
                <a16:creationId xmlns:a16="http://schemas.microsoft.com/office/drawing/2014/main" id="{7D65F6E9-8C68-42AC-9AC8-0F1072D914E1}"/>
              </a:ext>
            </a:extLst>
          </p:cNvPr>
          <p:cNvGraphicFramePr/>
          <p:nvPr>
            <p:extLst>
              <p:ext uri="{D42A27DB-BD31-4B8C-83A1-F6EECF244321}">
                <p14:modId xmlns:p14="http://schemas.microsoft.com/office/powerpoint/2010/main" val="3687512247"/>
              </p:ext>
            </p:extLst>
          </p:nvPr>
        </p:nvGraphicFramePr>
        <p:xfrm>
          <a:off x="3254103" y="2097088"/>
          <a:ext cx="5683794" cy="3408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71193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UNPERMISSIONED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Bitcoin</a:t>
            </a:r>
            <a:r>
              <a:rPr lang="pl-PL" dirty="0"/>
              <a:t> &amp; </a:t>
            </a:r>
            <a:r>
              <a:rPr lang="pl-PL" dirty="0" err="1"/>
              <a:t>Ethereum</a:t>
            </a:r>
            <a:endParaRPr lang="pl-PL" dirty="0"/>
          </a:p>
          <a:p>
            <a:r>
              <a:rPr lang="pl-PL" dirty="0"/>
              <a:t>D</a:t>
            </a:r>
            <a:r>
              <a:rPr lang="en-US" dirty="0" err="1"/>
              <a:t>esigned</a:t>
            </a:r>
            <a:r>
              <a:rPr lang="en-US" dirty="0"/>
              <a:t> to do simple automation only</a:t>
            </a:r>
            <a:r>
              <a:rPr lang="pl-PL" dirty="0"/>
              <a:t>: </a:t>
            </a:r>
            <a:r>
              <a:rPr lang="pl-PL" dirty="0" err="1"/>
              <a:t>simple</a:t>
            </a:r>
            <a:r>
              <a:rPr lang="pl-PL" dirty="0"/>
              <a:t> </a:t>
            </a:r>
            <a:r>
              <a:rPr lang="pl-PL" dirty="0" err="1"/>
              <a:t>contractual</a:t>
            </a:r>
            <a:r>
              <a:rPr lang="pl-PL" dirty="0"/>
              <a:t> </a:t>
            </a:r>
            <a:r>
              <a:rPr lang="pl-PL" dirty="0" err="1"/>
              <a:t>mechanisms</a:t>
            </a:r>
            <a:endParaRPr lang="pl-PL" dirty="0"/>
          </a:p>
          <a:p>
            <a:r>
              <a:rPr lang="pl-PL" dirty="0" err="1"/>
              <a:t>Emphasis</a:t>
            </a:r>
            <a:r>
              <a:rPr lang="pl-PL" dirty="0"/>
              <a:t> on </a:t>
            </a:r>
            <a:r>
              <a:rPr lang="en-US" dirty="0"/>
              <a:t>smart-contracts </a:t>
            </a:r>
            <a:r>
              <a:rPr lang="pl-PL" dirty="0"/>
              <a:t>&amp; </a:t>
            </a:r>
            <a:r>
              <a:rPr lang="en-US" dirty="0"/>
              <a:t>external oracle</a:t>
            </a:r>
            <a:r>
              <a:rPr lang="pl-PL" dirty="0"/>
              <a:t>s</a:t>
            </a:r>
            <a:r>
              <a:rPr lang="en-US" dirty="0"/>
              <a:t> to feed information in</a:t>
            </a:r>
            <a:endParaRPr lang="pl-PL" dirty="0"/>
          </a:p>
          <a:p>
            <a:r>
              <a:rPr lang="pl-PL" dirty="0"/>
              <a:t>W</a:t>
            </a:r>
            <a:r>
              <a:rPr lang="en-US" dirty="0"/>
              <a:t>hen it comes to the actual business</a:t>
            </a:r>
            <a:r>
              <a:rPr lang="pl-PL" dirty="0"/>
              <a:t>:</a:t>
            </a:r>
            <a:r>
              <a:rPr lang="en-US" dirty="0"/>
              <a:t> anarchy</a:t>
            </a:r>
            <a:r>
              <a:rPr lang="pl-PL" dirty="0"/>
              <a:t> &amp; „</a:t>
            </a:r>
            <a:r>
              <a:rPr lang="pl-PL" dirty="0" err="1"/>
              <a:t>wild</a:t>
            </a:r>
            <a:r>
              <a:rPr lang="pl-PL" dirty="0"/>
              <a:t> west”</a:t>
            </a:r>
          </a:p>
        </p:txBody>
      </p:sp>
    </p:spTree>
    <p:extLst>
      <p:ext uri="{BB962C8B-B14F-4D97-AF65-F5344CB8AC3E}">
        <p14:creationId xmlns:p14="http://schemas.microsoft.com/office/powerpoint/2010/main" val="207360858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Ripple</a:t>
            </a:r>
            <a:r>
              <a:rPr lang="pl-PL" dirty="0"/>
              <a:t> &amp; </a:t>
            </a:r>
            <a:r>
              <a:rPr lang="pl-PL" dirty="0" err="1"/>
              <a:t>Hyperledger</a:t>
            </a:r>
            <a:r>
              <a:rPr lang="pl-PL" dirty="0"/>
              <a:t> (for </a:t>
            </a:r>
            <a:r>
              <a:rPr lang="pl-PL" dirty="0" err="1"/>
              <a:t>banks</a:t>
            </a:r>
            <a:r>
              <a:rPr lang="pl-PL" dirty="0"/>
              <a:t> &amp; </a:t>
            </a:r>
            <a:r>
              <a:rPr lang="pl-PL" dirty="0" err="1"/>
              <a:t>large</a:t>
            </a:r>
            <a:r>
              <a:rPr lang="pl-PL" dirty="0"/>
              <a:t> </a:t>
            </a:r>
            <a:r>
              <a:rPr lang="pl-PL" dirty="0" err="1"/>
              <a:t>institutions</a:t>
            </a:r>
            <a:r>
              <a:rPr lang="pl-PL" dirty="0"/>
              <a:t>)</a:t>
            </a:r>
          </a:p>
          <a:p>
            <a:r>
              <a:rPr lang="pl-PL" dirty="0" err="1"/>
              <a:t>Paradigm</a:t>
            </a:r>
            <a:r>
              <a:rPr lang="pl-PL" dirty="0"/>
              <a:t> of a </a:t>
            </a:r>
            <a:r>
              <a:rPr lang="pl-PL" dirty="0" err="1"/>
              <a:t>walled</a:t>
            </a:r>
            <a:r>
              <a:rPr lang="pl-PL" dirty="0"/>
              <a:t> garden: </a:t>
            </a:r>
            <a:r>
              <a:rPr lang="en-US" dirty="0"/>
              <a:t>you can get in only if you're permitted in</a:t>
            </a:r>
            <a:endParaRPr lang="pl-PL" dirty="0"/>
          </a:p>
          <a:p>
            <a:r>
              <a:rPr lang="pl-PL" dirty="0"/>
              <a:t>R</a:t>
            </a:r>
            <a:r>
              <a:rPr lang="en-US" dirty="0" err="1"/>
              <a:t>ules</a:t>
            </a:r>
            <a:r>
              <a:rPr lang="en-US" dirty="0"/>
              <a:t> to suit the insiders</a:t>
            </a:r>
            <a:r>
              <a:rPr lang="pl-PL" dirty="0"/>
              <a:t>,</a:t>
            </a:r>
            <a:r>
              <a:rPr lang="en-US" dirty="0"/>
              <a:t> small business</a:t>
            </a:r>
            <a:r>
              <a:rPr lang="pl-PL" dirty="0"/>
              <a:t>es</a:t>
            </a:r>
            <a:r>
              <a:rPr lang="en-US" dirty="0"/>
              <a:t> get locked out</a:t>
            </a:r>
            <a:endParaRPr lang="pl-PL" dirty="0"/>
          </a:p>
        </p:txBody>
      </p:sp>
    </p:spTree>
    <p:extLst>
      <p:ext uri="{BB962C8B-B14F-4D97-AF65-F5344CB8AC3E}">
        <p14:creationId xmlns:p14="http://schemas.microsoft.com/office/powerpoint/2010/main" val="47232572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TRADING = DEALING WITH </a:t>
            </a:r>
            <a:r>
              <a:rPr lang="pl-PL" dirty="0">
                <a:solidFill>
                  <a:schemeClr val="tx2">
                    <a:lumMod val="75000"/>
                  </a:schemeClr>
                </a:solidFill>
              </a:rPr>
              <a:t>COMPLEXITY</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W</a:t>
            </a:r>
            <a:r>
              <a:rPr lang="en-US" dirty="0"/>
              <a:t>e like complexity, we like a risky business</a:t>
            </a:r>
            <a:endParaRPr lang="pl-PL" dirty="0"/>
          </a:p>
          <a:p>
            <a:r>
              <a:rPr lang="pl-PL" dirty="0" err="1"/>
              <a:t>Complexity</a:t>
            </a:r>
            <a:r>
              <a:rPr lang="pl-PL" dirty="0"/>
              <a:t> </a:t>
            </a:r>
            <a:r>
              <a:rPr lang="pl-PL" dirty="0" err="1"/>
              <a:t>means</a:t>
            </a:r>
            <a:r>
              <a:rPr lang="pl-PL" dirty="0"/>
              <a:t> </a:t>
            </a:r>
            <a:r>
              <a:rPr lang="en-US" dirty="0"/>
              <a:t>lot</a:t>
            </a:r>
            <a:r>
              <a:rPr lang="pl-PL" dirty="0"/>
              <a:t>s</a:t>
            </a:r>
            <a:r>
              <a:rPr lang="en-US" dirty="0"/>
              <a:t> of things </a:t>
            </a:r>
            <a:r>
              <a:rPr lang="pl-PL" dirty="0" err="1"/>
              <a:t>can</a:t>
            </a:r>
            <a:r>
              <a:rPr lang="pl-PL" dirty="0"/>
              <a:t> </a:t>
            </a:r>
            <a:r>
              <a:rPr lang="en-US" dirty="0"/>
              <a:t>go wrong</a:t>
            </a:r>
            <a:r>
              <a:rPr lang="pl-PL" dirty="0"/>
              <a:t>, </a:t>
            </a:r>
            <a:r>
              <a:rPr lang="en-US" dirty="0"/>
              <a:t>especially </a:t>
            </a:r>
            <a:r>
              <a:rPr lang="pl-PL" dirty="0"/>
              <a:t>on a </a:t>
            </a:r>
            <a:r>
              <a:rPr lang="en-US" dirty="0"/>
              <a:t>blockchain</a:t>
            </a:r>
            <a:endParaRPr lang="pl-PL" dirty="0"/>
          </a:p>
          <a:p>
            <a:r>
              <a:rPr lang="pl-PL" dirty="0"/>
              <a:t>Black Swan: </a:t>
            </a:r>
            <a:r>
              <a:rPr lang="en-US" dirty="0"/>
              <a:t>happens very infrequently</a:t>
            </a:r>
            <a:r>
              <a:rPr lang="pl-PL" dirty="0"/>
              <a:t> but </a:t>
            </a:r>
            <a:r>
              <a:rPr lang="pl-PL" dirty="0" err="1"/>
              <a:t>it’s</a:t>
            </a:r>
            <a:r>
              <a:rPr lang="pl-PL" dirty="0"/>
              <a:t> </a:t>
            </a:r>
            <a:r>
              <a:rPr lang="pl-PL" dirty="0" err="1"/>
              <a:t>extremely</a:t>
            </a:r>
            <a:r>
              <a:rPr lang="pl-PL" dirty="0"/>
              <a:t> </a:t>
            </a:r>
            <a:r>
              <a:rPr lang="pl-PL" dirty="0" err="1"/>
              <a:t>costly</a:t>
            </a:r>
            <a:endParaRPr lang="pl-PL" dirty="0"/>
          </a:p>
        </p:txBody>
      </p:sp>
    </p:spTree>
    <p:extLst>
      <p:ext uri="{BB962C8B-B14F-4D97-AF65-F5344CB8AC3E}">
        <p14:creationId xmlns:p14="http://schemas.microsoft.com/office/powerpoint/2010/main" val="154718917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pl-PL" cap="none" dirty="0"/>
              <a:t>T</a:t>
            </a:r>
            <a:r>
              <a:rPr lang="en-US" cap="none" dirty="0"/>
              <a:t>he blockchain for business is the blockchain that </a:t>
            </a:r>
            <a:r>
              <a:rPr lang="en-US" cap="none" dirty="0">
                <a:solidFill>
                  <a:schemeClr val="tx2">
                    <a:lumMod val="75000"/>
                  </a:schemeClr>
                </a:solidFill>
              </a:rPr>
              <a:t>solves the black swan</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112655681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THE PROBLEM WITH </a:t>
            </a:r>
            <a:r>
              <a:rPr lang="en-US" dirty="0">
                <a:solidFill>
                  <a:schemeClr val="tx2">
                    <a:lumMod val="75000"/>
                  </a:schemeClr>
                </a:solidFill>
              </a:rPr>
              <a:t>black </a:t>
            </a:r>
            <a:r>
              <a:rPr lang="pl-PL" dirty="0">
                <a:solidFill>
                  <a:schemeClr val="tx2">
                    <a:lumMod val="75000"/>
                  </a:schemeClr>
                </a:solidFill>
              </a:rPr>
              <a:t>SWAN</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In real-life </a:t>
            </a:r>
            <a:r>
              <a:rPr lang="pl-PL" dirty="0" err="1"/>
              <a:t>there</a:t>
            </a:r>
            <a:r>
              <a:rPr lang="pl-PL" dirty="0"/>
              <a:t> </a:t>
            </a:r>
            <a:r>
              <a:rPr lang="pl-PL" dirty="0" err="1"/>
              <a:t>are</a:t>
            </a:r>
            <a:r>
              <a:rPr lang="pl-PL" dirty="0"/>
              <a:t> </a:t>
            </a:r>
            <a:r>
              <a:rPr lang="pl-PL" dirty="0" err="1"/>
              <a:t>safety</a:t>
            </a:r>
            <a:r>
              <a:rPr lang="pl-PL" dirty="0"/>
              <a:t> </a:t>
            </a:r>
            <a:r>
              <a:rPr lang="pl-PL" dirty="0" err="1"/>
              <a:t>mechanisms</a:t>
            </a:r>
            <a:r>
              <a:rPr lang="pl-PL" dirty="0"/>
              <a:t>, </a:t>
            </a:r>
            <a:r>
              <a:rPr lang="pl-PL" dirty="0" err="1"/>
              <a:t>e.g</a:t>
            </a:r>
            <a:r>
              <a:rPr lang="pl-PL" dirty="0"/>
              <a:t>. </a:t>
            </a:r>
            <a:r>
              <a:rPr lang="pl-PL" dirty="0" err="1"/>
              <a:t>courts</a:t>
            </a:r>
            <a:r>
              <a:rPr lang="pl-PL" dirty="0"/>
              <a:t> of law</a:t>
            </a:r>
          </a:p>
          <a:p>
            <a:r>
              <a:rPr lang="pl-PL" dirty="0"/>
              <a:t>On a blockchain: no </a:t>
            </a:r>
            <a:r>
              <a:rPr lang="pl-PL" dirty="0" err="1"/>
              <a:t>safety</a:t>
            </a:r>
            <a:r>
              <a:rPr lang="pl-PL" dirty="0"/>
              <a:t> net, </a:t>
            </a:r>
            <a:r>
              <a:rPr lang="pl-PL" dirty="0" err="1"/>
              <a:t>e.g</a:t>
            </a:r>
            <a:r>
              <a:rPr lang="pl-PL" dirty="0"/>
              <a:t>. the DAO </a:t>
            </a:r>
            <a:r>
              <a:rPr lang="pl-PL" dirty="0" err="1"/>
              <a:t>incident</a:t>
            </a:r>
            <a:endParaRPr lang="pl-PL" dirty="0"/>
          </a:p>
          <a:p>
            <a:r>
              <a:rPr lang="pl-PL" dirty="0" err="1"/>
              <a:t>Pure</a:t>
            </a:r>
            <a:r>
              <a:rPr lang="pl-PL" dirty="0"/>
              <a:t> blockchain </a:t>
            </a:r>
            <a:r>
              <a:rPr lang="pl-PL" dirty="0" err="1"/>
              <a:t>encourages</a:t>
            </a:r>
            <a:r>
              <a:rPr lang="pl-PL" dirty="0"/>
              <a:t> </a:t>
            </a:r>
            <a:r>
              <a:rPr lang="pl-PL" dirty="0">
                <a:solidFill>
                  <a:schemeClr val="tx2">
                    <a:lumMod val="75000"/>
                  </a:schemeClr>
                </a:solidFill>
              </a:rPr>
              <a:t>w</a:t>
            </a:r>
            <a:r>
              <a:rPr lang="en-US" dirty="0">
                <a:solidFill>
                  <a:schemeClr val="tx2">
                    <a:lumMod val="75000"/>
                  </a:schemeClr>
                </a:solidFill>
              </a:rPr>
              <a:t>in-lose</a:t>
            </a:r>
            <a:r>
              <a:rPr lang="en-US" dirty="0"/>
              <a:t> </a:t>
            </a:r>
            <a:r>
              <a:rPr lang="pl-PL" dirty="0"/>
              <a:t>/</a:t>
            </a:r>
            <a:r>
              <a:rPr lang="en-US" dirty="0"/>
              <a:t> </a:t>
            </a:r>
            <a:r>
              <a:rPr lang="en-US" dirty="0">
                <a:solidFill>
                  <a:schemeClr val="tx2">
                    <a:lumMod val="75000"/>
                  </a:schemeClr>
                </a:solidFill>
              </a:rPr>
              <a:t>zero-sum</a:t>
            </a:r>
            <a:r>
              <a:rPr lang="en-US" dirty="0"/>
              <a:t> game</a:t>
            </a:r>
            <a:r>
              <a:rPr lang="pl-PL" dirty="0"/>
              <a:t>:</a:t>
            </a:r>
          </a:p>
          <a:p>
            <a:pPr lvl="1"/>
            <a:r>
              <a:rPr lang="pl-PL" dirty="0" err="1"/>
              <a:t>if</a:t>
            </a:r>
            <a:r>
              <a:rPr lang="pl-PL" dirty="0"/>
              <a:t> </a:t>
            </a:r>
            <a:r>
              <a:rPr lang="en-US" dirty="0"/>
              <a:t>you want to get ahead in a trade, let's do a DDoS</a:t>
            </a:r>
            <a:endParaRPr lang="pl-PL" dirty="0"/>
          </a:p>
          <a:p>
            <a:pPr lvl="1"/>
            <a:r>
              <a:rPr lang="pl-PL" dirty="0"/>
              <a:t>i</a:t>
            </a:r>
            <a:r>
              <a:rPr lang="en-US" dirty="0"/>
              <a:t>f you want to get ahead with a contract, </a:t>
            </a:r>
            <a:r>
              <a:rPr lang="pl-PL" dirty="0" err="1"/>
              <a:t>let’s</a:t>
            </a:r>
            <a:r>
              <a:rPr lang="en-US" dirty="0"/>
              <a:t> hack the contract</a:t>
            </a:r>
            <a:endParaRPr lang="pl-PL" dirty="0"/>
          </a:p>
          <a:p>
            <a:endParaRPr lang="pl-PL" dirty="0"/>
          </a:p>
        </p:txBody>
      </p:sp>
    </p:spTree>
    <p:extLst>
      <p:ext uri="{BB962C8B-B14F-4D97-AF65-F5344CB8AC3E}">
        <p14:creationId xmlns:p14="http://schemas.microsoft.com/office/powerpoint/2010/main" val="667857216"/>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9970</TotalTime>
  <Words>1072</Words>
  <Application>Microsoft Office PowerPoint</Application>
  <PresentationFormat>Widescreen</PresentationFormat>
  <Paragraphs>163</Paragraphs>
  <Slides>35</Slides>
  <Notes>14</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Trebuchet MS</vt:lpstr>
      <vt:lpstr>Tw Cen MT</vt:lpstr>
      <vt:lpstr>Circuit</vt:lpstr>
      <vt:lpstr>EOS</vt:lpstr>
      <vt:lpstr>Disclaimer</vt:lpstr>
      <vt:lpstr>BLOCKCHAIN Evolution</vt:lpstr>
      <vt:lpstr>TWO ALTERNATIVE FORMS OF BLOCKCHAIN</vt:lpstr>
      <vt:lpstr>UNPERMISSIONED blockchains</vt:lpstr>
      <vt:lpstr>PERMISSIONED blockchains</vt:lpstr>
      <vt:lpstr>TRADING = DEALING WITH COMPLEXITY</vt:lpstr>
      <vt:lpstr>The blockchain for business is the blockchain that solves the black swan.</vt:lpstr>
      <vt:lpstr>THE PROBLEM WITH black SWAN</vt:lpstr>
      <vt:lpstr>WHAT DOES THE BUSINESS NEED?</vt:lpstr>
      <vt:lpstr>The entrepreneur wants a business where they can deal with people and build profits, not extract profits.</vt:lpstr>
      <vt:lpstr>WHAT We need IS a governed blockchain </vt:lpstr>
      <vt:lpstr>HOW DO WE BUILD a GOVERNED BLOCKCHAIN?</vt:lpstr>
      <vt:lpstr>SUMMARY</vt:lpstr>
      <vt:lpstr>EOS is that third choice, the governed blockchain. In essence what we have is the safety taken from the permissioned blockchain, and the freedom of entry taken from the unpermissioned blockchain</vt:lpstr>
      <vt:lpstr>The fallacy is that we need a wall. Actually, we don't need a wall. What we need is controls.</vt:lpstr>
      <vt:lpstr>WHAT We ALSO need IS GOOD USER experience </vt:lpstr>
      <vt:lpstr>EOS is the blockchain for building commercial scale decentralized applications that are indistinguishable from centralized alternatives.</vt:lpstr>
      <vt:lpstr>What are eos main features?</vt:lpstr>
      <vt:lpstr>DPOS - DELEGATED PROOF OF STAKE</vt:lpstr>
      <vt:lpstr>Delegated proof of stake (DPOS) HOW decentralized IS IT?</vt:lpstr>
      <vt:lpstr>IS Deus ex Machina Possible?</vt:lpstr>
      <vt:lpstr>DAN Larimer’s Darwinian approach</vt:lpstr>
      <vt:lpstr>The true goal is to lower the barrier to entry for the creation of new communities and allow free market competition to reward the most effective communities and punish the most corrupt.</vt:lpstr>
      <vt:lpstr>Processing power</vt:lpstr>
      <vt:lpstr>HOW DOES EOS WORK?</vt:lpstr>
      <vt:lpstr>HOW DOES EOS WORK?</vt:lpstr>
      <vt:lpstr>What does A decentralized app require?</vt:lpstr>
      <vt:lpstr>EOS VS. decentralized apps requirements</vt:lpstr>
      <vt:lpstr>TWO Different WAYs OF Building A Smart-contract platform</vt:lpstr>
      <vt:lpstr>PowerPoint Presentation</vt:lpstr>
      <vt:lpstr>most active blockchains</vt:lpstr>
      <vt:lpstr>summary</vt:lpstr>
      <vt:lpstr>About Tokenika - OUR ROLE IN EOS ECOSYSTEM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tokenika</cp:lastModifiedBy>
  <cp:revision>512</cp:revision>
  <dcterms:created xsi:type="dcterms:W3CDTF">2017-11-07T09:57:11Z</dcterms:created>
  <dcterms:modified xsi:type="dcterms:W3CDTF">2018-04-25T10:07:34Z</dcterms:modified>
</cp:coreProperties>
</file>