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0" r:id="rId3"/>
    <p:sldId id="418" r:id="rId4"/>
    <p:sldId id="400" r:id="rId5"/>
    <p:sldId id="401" r:id="rId6"/>
    <p:sldId id="402" r:id="rId7"/>
    <p:sldId id="403" r:id="rId8"/>
    <p:sldId id="404" r:id="rId9"/>
    <p:sldId id="405" r:id="rId10"/>
    <p:sldId id="407" r:id="rId11"/>
    <p:sldId id="406" r:id="rId12"/>
    <p:sldId id="384" r:id="rId13"/>
    <p:sldId id="409" r:id="rId14"/>
    <p:sldId id="410" r:id="rId15"/>
    <p:sldId id="411" r:id="rId16"/>
    <p:sldId id="412" r:id="rId17"/>
    <p:sldId id="417" r:id="rId18"/>
    <p:sldId id="279" r:id="rId19"/>
    <p:sldId id="398" r:id="rId20"/>
    <p:sldId id="413" r:id="rId21"/>
    <p:sldId id="323" r:id="rId22"/>
    <p:sldId id="414" r:id="rId23"/>
    <p:sldId id="416" r:id="rId24"/>
    <p:sldId id="415" r:id="rId25"/>
    <p:sldId id="361" r:id="rId26"/>
    <p:sldId id="282" r:id="rId27"/>
    <p:sldId id="391" r:id="rId28"/>
    <p:sldId id="392" r:id="rId29"/>
    <p:sldId id="375" r:id="rId30"/>
    <p:sldId id="363" r:id="rId31"/>
    <p:sldId id="390" r:id="rId32"/>
    <p:sldId id="338" r:id="rId33"/>
    <p:sldId id="399" r:id="rId34"/>
    <p:sldId id="313" r:id="rId35"/>
    <p:sldId id="397" r:id="rId36"/>
    <p:sldId id="31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853" autoAdjust="0"/>
    <p:restoredTop sz="96374" autoAdjust="0"/>
  </p:normalViewPr>
  <p:slideViewPr>
    <p:cSldViewPr snapToGrid="0">
      <p:cViewPr varScale="1">
        <p:scale>
          <a:sx n="110" d="100"/>
          <a:sy n="110" d="100"/>
        </p:scale>
        <p:origin x="354" y="108"/>
      </p:cViewPr>
      <p:guideLst/>
    </p:cSldViewPr>
  </p:slideViewPr>
  <p:notesTextViewPr>
    <p:cViewPr>
      <p:scale>
        <a:sx n="3" d="2"/>
        <a:sy n="3" d="2"/>
      </p:scale>
      <p:origin x="0" y="0"/>
    </p:cViewPr>
  </p:notesTextViewPr>
  <p:sorterViewPr>
    <p:cViewPr>
      <p:scale>
        <a:sx n="132" d="100"/>
        <a:sy n="132" d="100"/>
      </p:scale>
      <p:origin x="0" y="-106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pl-PL" dirty="0"/>
            <a:t>Inter-blockchain</a:t>
          </a:r>
          <a:r>
            <a:rPr lang="en-US" dirty="0"/>
            <a:t>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custScaleX="159208">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3625562" y="3285421"/>
          <a:ext cx="2552427"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Inter-blockchain</a:t>
          </a:r>
          <a:r>
            <a:rPr lang="en-US" sz="2100" kern="1200" dirty="0"/>
            <a:t> communication</a:t>
          </a:r>
        </a:p>
      </dsp:txBody>
      <dsp:txXfrm>
        <a:off x="3625562" y="3285421"/>
        <a:ext cx="2552427"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4/26/2018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21</a:t>
            </a:fld>
            <a:endParaRPr lang="en-US" dirty="0"/>
          </a:p>
        </p:txBody>
      </p:sp>
    </p:spTree>
    <p:extLst>
      <p:ext uri="{BB962C8B-B14F-4D97-AF65-F5344CB8AC3E}">
        <p14:creationId xmlns:p14="http://schemas.microsoft.com/office/powerpoint/2010/main" val="351402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25</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29</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33</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34</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3</a:t>
            </a:fld>
            <a:endParaRPr lang="en-US" dirty="0"/>
          </a:p>
        </p:txBody>
      </p:sp>
    </p:spTree>
    <p:extLst>
      <p:ext uri="{BB962C8B-B14F-4D97-AF65-F5344CB8AC3E}">
        <p14:creationId xmlns:p14="http://schemas.microsoft.com/office/powerpoint/2010/main" val="135670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10</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11</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19</a:t>
            </a:fld>
            <a:endParaRPr lang="en-US" dirty="0"/>
          </a:p>
        </p:txBody>
      </p:sp>
    </p:spTree>
    <p:extLst>
      <p:ext uri="{BB962C8B-B14F-4D97-AF65-F5344CB8AC3E}">
        <p14:creationId xmlns:p14="http://schemas.microsoft.com/office/powerpoint/2010/main" val="3487501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4/26/2018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a:bodyPr>
          <a:lstStyle/>
          <a:p>
            <a:r>
              <a:rPr lang="en-US" sz="2200" dirty="0"/>
              <a:t>The blockchain for business is the blockchain that solves 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business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the </a:t>
            </a:r>
            <a:r>
              <a:rPr lang="pl-PL" dirty="0" err="1"/>
              <a:t>constitution</a:t>
            </a:r>
            <a:endParaRPr lang="pl-PL" dirty="0"/>
          </a:p>
          <a:p>
            <a:r>
              <a:rPr lang="pl-PL" dirty="0"/>
              <a:t>T</a:t>
            </a:r>
            <a:r>
              <a:rPr lang="en-US" dirty="0"/>
              <a:t>he community is the people who have agreed to the constitution</a:t>
            </a:r>
            <a:endParaRPr lang="pl-PL" dirty="0"/>
          </a:p>
          <a:p>
            <a:r>
              <a:rPr lang="pl-PL" dirty="0" err="1"/>
              <a:t>Entire</a:t>
            </a:r>
            <a:r>
              <a:rPr lang="pl-PL" dirty="0"/>
              <a:t> </a:t>
            </a:r>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r>
              <a:rPr lang="pl-PL" dirty="0"/>
              <a:t> to handle </a:t>
            </a:r>
            <a:r>
              <a:rPr lang="pl-PL" dirty="0" err="1"/>
              <a:t>black</a:t>
            </a:r>
            <a:r>
              <a:rPr lang="pl-PL" dirty="0"/>
              <a:t> </a:t>
            </a:r>
            <a:r>
              <a:rPr lang="pl-PL" dirty="0" err="1"/>
              <a:t>swans</a:t>
            </a:r>
            <a:endParaRPr lang="pl-PL" dirty="0"/>
          </a:p>
          <a:p>
            <a:pPr lvl="1"/>
            <a:r>
              <a:rPr lang="pl-PL" dirty="0" err="1"/>
              <a:t>arbitration</a:t>
            </a:r>
            <a:r>
              <a:rPr lang="pl-PL" dirty="0"/>
              <a:t> to </a:t>
            </a:r>
            <a:r>
              <a:rPr lang="pl-PL" dirty="0" err="1"/>
              <a:t>resolve</a:t>
            </a:r>
            <a:r>
              <a:rPr lang="pl-PL" dirty="0"/>
              <a:t> </a:t>
            </a:r>
            <a:r>
              <a:rPr lang="pl-PL" dirty="0" err="1"/>
              <a:t>disputes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SUMMARY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a:solidFill>
                  <a:schemeClr val="tx2">
                    <a:lumMod val="75000"/>
                  </a:schemeClr>
                </a:solidFill>
              </a:rPr>
              <a:t>unpermissioned</a:t>
            </a:r>
            <a:r>
              <a:rPr lang="pl-PL" dirty="0"/>
              <a:t> blockchain:</a:t>
            </a:r>
          </a:p>
          <a:p>
            <a:pPr lvl="1"/>
            <a:r>
              <a:rPr lang="pl-PL" dirty="0"/>
              <a:t>T</a:t>
            </a:r>
            <a:r>
              <a:rPr lang="en-US" dirty="0"/>
              <a:t>he entrepreneur is looking for win-win, but </a:t>
            </a:r>
            <a:r>
              <a:rPr lang="pl-PL" dirty="0"/>
              <a:t>he </a:t>
            </a:r>
            <a:r>
              <a:rPr lang="en-US" dirty="0"/>
              <a:t>gets win-lose</a:t>
            </a:r>
            <a:endParaRPr lang="pl-PL" dirty="0"/>
          </a:p>
          <a:p>
            <a:pPr lvl="1"/>
            <a:r>
              <a:rPr lang="pl-PL" dirty="0" err="1"/>
              <a:t>It’s</a:t>
            </a:r>
            <a:r>
              <a:rPr lang="pl-PL" dirty="0"/>
              <a:t> </a:t>
            </a:r>
            <a:r>
              <a:rPr lang="pl-PL" dirty="0" err="1"/>
              <a:t>about</a:t>
            </a:r>
            <a:r>
              <a:rPr lang="pl-PL" dirty="0"/>
              <a:t> </a:t>
            </a:r>
            <a:r>
              <a:rPr lang="en-US" dirty="0"/>
              <a:t>taking the value from the other person</a:t>
            </a:r>
            <a:endParaRPr lang="pl-PL" dirty="0"/>
          </a:p>
          <a:p>
            <a:r>
              <a:rPr lang="pl-PL" dirty="0"/>
              <a:t>The </a:t>
            </a:r>
            <a:r>
              <a:rPr lang="pl-PL" dirty="0" err="1">
                <a:solidFill>
                  <a:schemeClr val="tx2">
                    <a:lumMod val="75000"/>
                  </a:schemeClr>
                </a:solidFill>
              </a:rPr>
              <a:t>permissioned</a:t>
            </a:r>
            <a:r>
              <a:rPr lang="pl-PL" dirty="0"/>
              <a:t> blockchain</a:t>
            </a:r>
          </a:p>
          <a:p>
            <a:pPr lvl="1"/>
            <a:r>
              <a:rPr lang="pl-PL" dirty="0"/>
              <a:t>C</a:t>
            </a:r>
            <a:r>
              <a:rPr lang="en-US" dirty="0" err="1"/>
              <a:t>oncentrates</a:t>
            </a:r>
            <a:r>
              <a:rPr lang="en-US" dirty="0"/>
              <a:t> on blocking people out</a:t>
            </a:r>
            <a:r>
              <a:rPr lang="pl-PL" dirty="0"/>
              <a:t>,</a:t>
            </a:r>
            <a:r>
              <a:rPr lang="en-US" dirty="0"/>
              <a:t> </a:t>
            </a:r>
            <a:r>
              <a:rPr lang="pl-PL" dirty="0" err="1"/>
              <a:t>so</a:t>
            </a:r>
            <a:r>
              <a:rPr lang="pl-PL" dirty="0"/>
              <a:t> </a:t>
            </a:r>
            <a:r>
              <a:rPr lang="pl-PL" dirty="0" err="1"/>
              <a:t>that</a:t>
            </a:r>
            <a:r>
              <a:rPr lang="en-US" dirty="0"/>
              <a:t> the ones that are inside can </a:t>
            </a:r>
            <a:r>
              <a:rPr lang="pl-PL" dirty="0" err="1"/>
              <a:t>safely</a:t>
            </a:r>
            <a:r>
              <a:rPr lang="en-US" dirty="0"/>
              <a:t> trade</a:t>
            </a:r>
            <a:endParaRPr lang="pl-PL" dirty="0"/>
          </a:p>
          <a:p>
            <a:pPr lvl="1"/>
            <a:r>
              <a:rPr lang="pl-PL" dirty="0"/>
              <a:t>The problem: y</a:t>
            </a:r>
            <a:r>
              <a:rPr lang="en-US" dirty="0" err="1"/>
              <a:t>ou</a:t>
            </a:r>
            <a:r>
              <a:rPr lang="en-US" dirty="0"/>
              <a:t> can't have a vibrant growing economy without small business</a:t>
            </a:r>
            <a:endParaRPr lang="pl-PL" dirty="0"/>
          </a:p>
          <a:p>
            <a:r>
              <a:rPr lang="pl-PL" dirty="0"/>
              <a:t>W</a:t>
            </a:r>
            <a:r>
              <a:rPr lang="en-US" dirty="0"/>
              <a:t>e need </a:t>
            </a:r>
            <a:r>
              <a:rPr lang="en-US" dirty="0">
                <a:solidFill>
                  <a:schemeClr val="tx2">
                    <a:lumMod val="75000"/>
                  </a:schemeClr>
                </a:solidFill>
              </a:rPr>
              <a:t>the freedom</a:t>
            </a:r>
            <a:r>
              <a:rPr lang="en-US" dirty="0"/>
              <a:t> of </a:t>
            </a:r>
            <a:r>
              <a:rPr lang="pl-PL" dirty="0"/>
              <a:t>(1)</a:t>
            </a:r>
            <a:r>
              <a:rPr lang="en-US" dirty="0"/>
              <a:t> but </a:t>
            </a:r>
            <a:r>
              <a:rPr lang="pl-PL" dirty="0" err="1"/>
              <a:t>still</a:t>
            </a:r>
            <a:r>
              <a:rPr lang="pl-PL" dirty="0"/>
              <a:t> </a:t>
            </a:r>
            <a:r>
              <a:rPr lang="en-US" dirty="0">
                <a:solidFill>
                  <a:schemeClr val="tx2">
                    <a:lumMod val="75000"/>
                  </a:schemeClr>
                </a:solidFill>
              </a:rPr>
              <a:t>the protection</a:t>
            </a:r>
            <a:r>
              <a:rPr lang="pl-PL" dirty="0"/>
              <a:t> </a:t>
            </a:r>
            <a:r>
              <a:rPr lang="pl-PL" dirty="0" err="1"/>
              <a:t>offered</a:t>
            </a:r>
            <a:r>
              <a:rPr lang="pl-PL" dirty="0"/>
              <a:t> by</a:t>
            </a:r>
            <a:r>
              <a:rPr lang="en-US" dirty="0"/>
              <a:t> </a:t>
            </a:r>
            <a:r>
              <a:rPr lang="pl-PL" dirty="0"/>
              <a:t>(2)</a:t>
            </a:r>
            <a:r>
              <a:rPr lang="en-US" dirty="0"/>
              <a:t>. </a:t>
            </a:r>
            <a:endParaRPr lang="pl-PL" dirty="0"/>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a:t>
            </a:r>
            <a:r>
              <a:rPr lang="pl-PL" cap="none" dirty="0" err="1"/>
              <a:t>taken</a:t>
            </a:r>
            <a:r>
              <a:rPr lang="pl-PL" cap="none" dirty="0"/>
              <a:t> from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a:t>
            </a:r>
            <a:r>
              <a:rPr lang="pl-PL" cap="none" dirty="0"/>
              <a:t> of</a:t>
            </a:r>
            <a:r>
              <a:rPr lang="en-US" cap="none" dirty="0"/>
              <a:t> entry taken from the </a:t>
            </a:r>
            <a:r>
              <a:rPr lang="en-US" cap="none" dirty="0" err="1"/>
              <a:t>unpermissioned</a:t>
            </a:r>
            <a:r>
              <a:rPr lang="en-US" cap="none" dirty="0"/>
              <a:t>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a:t>
            </a:r>
            <a:r>
              <a:rPr lang="pl-PL" dirty="0"/>
              <a:t>ALSO </a:t>
            </a:r>
            <a:r>
              <a:rPr lang="en-US" dirty="0"/>
              <a:t>need</a:t>
            </a:r>
            <a:r>
              <a:rPr lang="pl-PL" dirty="0"/>
              <a:t> IS</a:t>
            </a:r>
            <a:r>
              <a:rPr lang="en-US" dirty="0"/>
              <a:t> </a:t>
            </a:r>
            <a:r>
              <a:rPr lang="pl-PL" dirty="0">
                <a:solidFill>
                  <a:schemeClr val="tx2">
                    <a:lumMod val="75000"/>
                  </a:schemeClr>
                </a:solidFill>
              </a:rPr>
              <a:t>GOOD USER</a:t>
            </a:r>
            <a:r>
              <a:rPr lang="en-US" dirty="0">
                <a:solidFill>
                  <a:schemeClr val="tx2">
                    <a:lumMod val="75000"/>
                  </a:schemeClr>
                </a:solidFill>
              </a:rPr>
              <a:t> </a:t>
            </a:r>
            <a:r>
              <a:rPr lang="pl-PL" dirty="0" err="1">
                <a:solidFill>
                  <a:schemeClr val="tx2">
                    <a:lumMod val="75000"/>
                  </a:schemeClr>
                </a:solidFill>
              </a:rPr>
              <a:t>experience</a:t>
            </a:r>
            <a:r>
              <a:rPr lang="en-US" dirty="0"/>
              <a:t> </a:t>
            </a:r>
          </a:p>
        </p:txBody>
      </p:sp>
    </p:spTree>
    <p:extLst>
      <p:ext uri="{BB962C8B-B14F-4D97-AF65-F5344CB8AC3E}">
        <p14:creationId xmlns:p14="http://schemas.microsoft.com/office/powerpoint/2010/main" val="119627686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424386725"/>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a:t>
            </a:r>
            <a:r>
              <a:rPr lang="pl-PL" dirty="0">
                <a:solidFill>
                  <a:schemeClr val="tx2">
                    <a:lumMod val="75000"/>
                  </a:schemeClr>
                </a:solidFill>
              </a:rPr>
              <a:t>NOT</a:t>
            </a:r>
            <a:r>
              <a:rPr lang="en-US" dirty="0"/>
              <a:t> </a:t>
            </a:r>
            <a:r>
              <a:rPr lang="pl-PL" dirty="0"/>
              <a:t>in any way</a:t>
            </a:r>
            <a:r>
              <a:rPr lang="en-US" dirty="0"/>
              <a:t> associated with block.one, the company developing EOS code. We are just part of the emerging EOS community.</a:t>
            </a:r>
            <a:endParaRPr lang="pl-PL" dirty="0"/>
          </a:p>
          <a:p>
            <a:r>
              <a:rPr lang="en-US" dirty="0"/>
              <a:t>We have no interest in you buying EOS tokens, and this certainly should not be treated as financial advice. </a:t>
            </a:r>
            <a:endParaRPr lang="pl-PL" dirty="0"/>
          </a:p>
          <a:p>
            <a:r>
              <a:rPr lang="en-US" dirty="0"/>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a:t>Both </a:t>
            </a:r>
            <a:r>
              <a:rPr lang="pl-PL" dirty="0" err="1"/>
              <a:t>executors</a:t>
            </a:r>
            <a:r>
              <a:rPr lang="pl-PL" dirty="0"/>
              <a:t> of the </a:t>
            </a:r>
            <a:r>
              <a:rPr lang="pl-PL" dirty="0" err="1"/>
              <a:t>constitution</a:t>
            </a:r>
            <a:r>
              <a:rPr lang="pl-PL" dirty="0"/>
              <a:t> and </a:t>
            </a:r>
            <a:r>
              <a:rPr lang="pl-PL" dirty="0" err="1"/>
              <a:t>subjects</a:t>
            </a:r>
            <a:r>
              <a:rPr lang="pl-PL" dirty="0"/>
              <a:t> to the </a:t>
            </a:r>
            <a:r>
              <a:rPr lang="pl-PL" dirty="0" err="1"/>
              <a:t>constitution</a:t>
            </a:r>
            <a:endParaRPr lang="pl-PL" dirty="0"/>
          </a:p>
          <a:p>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a:t>
            </a:r>
            <a:r>
              <a:rPr lang="pl-PL" dirty="0" err="1"/>
              <a:t>dApps</a:t>
            </a:r>
            <a:endParaRPr lang="pl-PL" dirty="0"/>
          </a:p>
          <a:p>
            <a:r>
              <a:rPr lang="pl-PL" dirty="0" err="1"/>
              <a:t>Extremely</a:t>
            </a:r>
            <a:r>
              <a:rPr lang="pl-PL" dirty="0"/>
              <a:t> </a:t>
            </a:r>
            <a:r>
              <a:rPr lang="pl-PL" dirty="0" err="1"/>
              <a:t>resilient</a:t>
            </a:r>
            <a:r>
              <a:rPr lang="pl-PL" dirty="0"/>
              <a:t> &amp; </a:t>
            </a:r>
            <a:r>
              <a:rPr lang="pl-PL" dirty="0" err="1"/>
              <a:t>very</a:t>
            </a:r>
            <a:r>
              <a:rPr lang="pl-PL" dirty="0"/>
              <a:t> </a:t>
            </a:r>
            <a:r>
              <a:rPr lang="pl-PL" dirty="0" err="1"/>
              <a:t>low</a:t>
            </a:r>
            <a:r>
              <a:rPr lang="pl-PL" dirty="0"/>
              <a:t> </a:t>
            </a:r>
            <a:r>
              <a:rPr lang="pl-PL" dirty="0" err="1"/>
              <a:t>latency</a:t>
            </a:r>
            <a:endParaRPr lang="pl-PL" dirty="0"/>
          </a:p>
          <a:p>
            <a:endParaRPr lang="pl-PL" dirty="0"/>
          </a:p>
        </p:txBody>
      </p:sp>
    </p:spTree>
    <p:extLst>
      <p:ext uri="{BB962C8B-B14F-4D97-AF65-F5344CB8AC3E}">
        <p14:creationId xmlns:p14="http://schemas.microsoft.com/office/powerpoint/2010/main" val="10935717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FULLY</a:t>
            </a:r>
            <a:r>
              <a:rPr lang="pl-PL" dirty="0"/>
              <a:t> </a:t>
            </a:r>
            <a:r>
              <a:rPr lang="pl-PL" dirty="0" err="1">
                <a:solidFill>
                  <a:schemeClr val="tx2">
                    <a:lumMod val="75000"/>
                  </a:schemeClr>
                </a:solidFill>
              </a:rPr>
              <a:t>autonomous</a:t>
            </a:r>
            <a:r>
              <a:rPr lang="pl-PL" dirty="0">
                <a:solidFill>
                  <a:schemeClr val="tx2">
                    <a:lumMod val="75000"/>
                  </a:schemeClr>
                </a:solidFill>
              </a:rPr>
              <a:t> </a:t>
            </a:r>
            <a:r>
              <a:rPr lang="pl-PL" dirty="0"/>
              <a:t>SYSTEM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a:t>
            </a:r>
            <a:r>
              <a:rPr lang="pl-PL" dirty="0" err="1"/>
              <a:t>governance</a:t>
            </a:r>
            <a:r>
              <a:rPr lang="pl-PL" dirty="0"/>
              <a:t> by </a:t>
            </a:r>
            <a:r>
              <a:rPr lang="pl-PL" dirty="0">
                <a:solidFill>
                  <a:schemeClr val="tx2">
                    <a:lumMod val="75000"/>
                  </a:schemeClr>
                </a:solidFill>
              </a:rPr>
              <a:t>cryptoeconomics</a:t>
            </a:r>
            <a:r>
              <a:rPr lang="pl-PL" dirty="0"/>
              <a:t>.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self-suffcient</a:t>
            </a:r>
            <a:r>
              <a:rPr lang="pl-PL" dirty="0"/>
              <a:t>.</a:t>
            </a:r>
          </a:p>
          <a:p>
            <a:r>
              <a:rPr lang="pl-PL" dirty="0"/>
              <a:t>Daniel Larimer: </a:t>
            </a:r>
            <a:r>
              <a:rPr lang="pl-PL" dirty="0" err="1"/>
              <a:t>governance</a:t>
            </a:r>
            <a:r>
              <a:rPr lang="pl-PL" dirty="0"/>
              <a:t> by </a:t>
            </a:r>
            <a:r>
              <a:rPr lang="pl-PL" dirty="0" err="1">
                <a:solidFill>
                  <a:schemeClr val="tx2">
                    <a:lumMod val="75000"/>
                  </a:schemeClr>
                </a:solidFill>
              </a:rPr>
              <a:t>community</a:t>
            </a:r>
            <a:r>
              <a:rPr lang="pl-PL" dirty="0"/>
              <a:t>. T</a:t>
            </a:r>
            <a:r>
              <a:rPr lang="en-US" dirty="0"/>
              <a:t>here is no such thing as a closed economic system</a:t>
            </a:r>
            <a:r>
              <a:rPr lang="pl-PL" dirty="0"/>
              <a:t>, we </a:t>
            </a:r>
            <a:r>
              <a:rPr lang="pl-PL" dirty="0" err="1"/>
              <a:t>must</a:t>
            </a:r>
            <a:r>
              <a:rPr lang="pl-PL" dirty="0"/>
              <a:t> </a:t>
            </a:r>
            <a:r>
              <a:rPr lang="pl-PL" dirty="0" err="1"/>
              <a:t>always</a:t>
            </a:r>
            <a:r>
              <a:rPr lang="pl-PL" dirty="0"/>
              <a:t> </a:t>
            </a:r>
            <a:r>
              <a:rPr lang="pl-PL" dirty="0" err="1"/>
              <a:t>rely</a:t>
            </a:r>
            <a:r>
              <a:rPr lang="pl-PL" dirty="0"/>
              <a:t> on </a:t>
            </a:r>
            <a:r>
              <a:rPr lang="pl-PL" dirty="0" err="1"/>
              <a:t>external</a:t>
            </a:r>
            <a:r>
              <a:rPr lang="pl-PL" dirty="0"/>
              <a:t> </a:t>
            </a:r>
            <a:r>
              <a:rPr lang="pl-PL" dirty="0" err="1"/>
              <a:t>input</a:t>
            </a:r>
            <a:r>
              <a:rPr lang="pl-PL" dirty="0"/>
              <a:t>, i.e. </a:t>
            </a:r>
            <a:r>
              <a:rPr lang="pl-PL" dirty="0" err="1"/>
              <a:t>human</a:t>
            </a:r>
            <a:r>
              <a:rPr lang="pl-PL" dirty="0"/>
              <a:t> </a:t>
            </a:r>
            <a:r>
              <a:rPr lang="pl-PL" dirty="0" err="1"/>
              <a:t>judgement</a:t>
            </a:r>
            <a:r>
              <a:rPr lang="pl-PL" dirty="0"/>
              <a:t>.</a:t>
            </a:r>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pl-PL" dirty="0"/>
              <a:t>E</a:t>
            </a:r>
            <a:r>
              <a:rPr lang="en-US" dirty="0" err="1"/>
              <a:t>ach</a:t>
            </a:r>
            <a:r>
              <a:rPr lang="en-US" dirty="0"/>
              <a:t> community might have its own definition of “right and wrong” which can only be measured by a poll of the subjective opinions of community members</a:t>
            </a:r>
            <a:endParaRPr lang="pl-PL" dirty="0"/>
          </a:p>
          <a:p>
            <a:r>
              <a:rPr lang="en-US" dirty="0"/>
              <a:t>The more effective a group is at maintaining its integrity as it grows, the larger the group will grow</a:t>
            </a:r>
            <a:endParaRPr lang="pl-PL" dirty="0"/>
          </a:p>
          <a:p>
            <a:r>
              <a:rPr lang="en-US" dirty="0"/>
              <a:t>The more corrupt a group is</a:t>
            </a:r>
            <a:r>
              <a:rPr lang="pl-PL" dirty="0"/>
              <a:t>,</a:t>
            </a:r>
            <a:r>
              <a:rPr lang="en-US" dirty="0"/>
              <a:t> the faster it will die</a:t>
            </a:r>
            <a:endParaRPr lang="pl-PL" dirty="0"/>
          </a:p>
        </p:txBody>
      </p:sp>
    </p:spTree>
    <p:extLst>
      <p:ext uri="{BB962C8B-B14F-4D97-AF65-F5344CB8AC3E}">
        <p14:creationId xmlns:p14="http://schemas.microsoft.com/office/powerpoint/2010/main" val="385715889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lower the barrier to entry 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CREDITS</a:t>
            </a:r>
            <a:endParaRPr lang="en-US" dirty="0">
              <a:solidFill>
                <a:schemeClr val="tx2">
                  <a:lumMod val="75000"/>
                </a:schemeClr>
              </a:solidFill>
            </a:endParaRPr>
          </a:p>
        </p:txBody>
      </p:sp>
      <p:pic>
        <p:nvPicPr>
          <p:cNvPr id="5" name="Content Placeholder 4">
            <a:extLst>
              <a:ext uri="{FF2B5EF4-FFF2-40B4-BE49-F238E27FC236}">
                <a16:creationId xmlns:a16="http://schemas.microsoft.com/office/drawing/2014/main" id="{8549313D-E5BE-4144-8C87-916162F2EB8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084" t="4658" r="14462" b="1197"/>
          <a:stretch/>
        </p:blipFill>
        <p:spPr>
          <a:xfrm>
            <a:off x="1440000" y="2340000"/>
            <a:ext cx="1800000" cy="2160000"/>
          </a:xfrm>
        </p:spPr>
      </p:pic>
      <p:sp>
        <p:nvSpPr>
          <p:cNvPr id="7" name="TextBox 6">
            <a:extLst>
              <a:ext uri="{FF2B5EF4-FFF2-40B4-BE49-F238E27FC236}">
                <a16:creationId xmlns:a16="http://schemas.microsoft.com/office/drawing/2014/main" id="{226A4564-A424-4287-BAA5-457831A54B0E}"/>
              </a:ext>
            </a:extLst>
          </p:cNvPr>
          <p:cNvSpPr txBox="1"/>
          <p:nvPr/>
        </p:nvSpPr>
        <p:spPr>
          <a:xfrm>
            <a:off x="3365889" y="2233126"/>
            <a:ext cx="5077839" cy="2308324"/>
          </a:xfrm>
          <a:prstGeom prst="rect">
            <a:avLst/>
          </a:prstGeom>
          <a:noFill/>
        </p:spPr>
        <p:txBody>
          <a:bodyPr wrap="square" rtlCol="0">
            <a:spAutoFit/>
          </a:bodyPr>
          <a:lstStyle/>
          <a:p>
            <a:r>
              <a:rPr lang="en-US" dirty="0">
                <a:solidFill>
                  <a:schemeClr val="tx2">
                    <a:lumMod val="75000"/>
                  </a:schemeClr>
                </a:solidFill>
              </a:rPr>
              <a:t>Ian Grigg</a:t>
            </a:r>
            <a:r>
              <a:rPr lang="en-US" dirty="0"/>
              <a:t> has been in the financial cryptography space since 1995, when he ran a startup to issue and trade bonds </a:t>
            </a:r>
            <a:r>
              <a:rPr lang="en-US" dirty="0" err="1"/>
              <a:t>digitised</a:t>
            </a:r>
            <a:r>
              <a:rPr lang="en-US" dirty="0"/>
              <a:t> as contracts.</a:t>
            </a:r>
            <a:br>
              <a:rPr lang="pl-PL" dirty="0"/>
            </a:br>
            <a:r>
              <a:rPr lang="en-US" dirty="0"/>
              <a:t>Since then he has worked on </a:t>
            </a:r>
            <a:r>
              <a:rPr lang="en-US" dirty="0" err="1"/>
              <a:t>digitising</a:t>
            </a:r>
            <a:r>
              <a:rPr lang="en-US" dirty="0"/>
              <a:t> cash, precious metals, identity, social savings, and bringing DLT to financial institutions. </a:t>
            </a:r>
            <a:br>
              <a:rPr lang="pl-PL" dirty="0"/>
            </a:br>
            <a:r>
              <a:rPr lang="en-US" dirty="0"/>
              <a:t>He is now working on a number of blockchain and DLT related projects including EOS.</a:t>
            </a:r>
            <a:endParaRPr lang="pl-PL" dirty="0"/>
          </a:p>
        </p:txBody>
      </p:sp>
    </p:spTree>
    <p:extLst>
      <p:ext uri="{BB962C8B-B14F-4D97-AF65-F5344CB8AC3E}">
        <p14:creationId xmlns:p14="http://schemas.microsoft.com/office/powerpoint/2010/main" val="875310649"/>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anarchy</a:t>
            </a:r>
            <a:r>
              <a:rPr lang="pl-PL" dirty="0"/>
              <a:t> &amp; „</a:t>
            </a:r>
            <a:r>
              <a:rPr lang="pl-PL" dirty="0" err="1"/>
              <a:t>wild</a:t>
            </a:r>
            <a:r>
              <a:rPr lang="pl-PL" dirty="0"/>
              <a:t> west”</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endParaRPr lang="pl-PL" dirty="0"/>
          </a:p>
          <a:p>
            <a:r>
              <a:rPr lang="pl-PL" dirty="0" err="1"/>
              <a:t>Ideally</a:t>
            </a:r>
            <a:r>
              <a:rPr lang="pl-PL" dirty="0"/>
              <a:t> </a:t>
            </a:r>
            <a:r>
              <a:rPr lang="pl-PL" dirty="0" err="1"/>
              <a:t>suited</a:t>
            </a:r>
            <a:r>
              <a:rPr lang="pl-PL" dirty="0"/>
              <a:t> for </a:t>
            </a:r>
            <a:r>
              <a:rPr lang="pl-PL" dirty="0" err="1"/>
              <a:t>banks</a:t>
            </a:r>
            <a:r>
              <a:rPr lang="pl-PL" dirty="0"/>
              <a:t> &amp; </a:t>
            </a:r>
            <a:r>
              <a:rPr lang="pl-PL" dirty="0" err="1"/>
              <a:t>large</a:t>
            </a:r>
            <a:r>
              <a:rPr lang="pl-PL" dirty="0"/>
              <a:t> </a:t>
            </a:r>
            <a:r>
              <a:rPr lang="pl-PL" dirty="0" err="1"/>
              <a:t>institutions</a:t>
            </a:r>
            <a:endParaRPr lang="pl-PL" dirty="0"/>
          </a:p>
          <a:p>
            <a:r>
              <a:rPr lang="pl-PL" dirty="0" err="1"/>
              <a:t>Paradigm</a:t>
            </a:r>
            <a:r>
              <a:rPr lang="pl-PL" dirty="0"/>
              <a:t> of a </a:t>
            </a:r>
            <a:r>
              <a:rPr lang="pl-PL" dirty="0" err="1"/>
              <a:t>walled</a:t>
            </a:r>
            <a:r>
              <a:rPr lang="pl-PL" dirty="0"/>
              <a:t> garden: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W</a:t>
            </a:r>
            <a:r>
              <a:rPr lang="en-US" dirty="0"/>
              <a:t>e like complexity, we like a risky business</a:t>
            </a:r>
            <a:endParaRPr lang="pl-PL" dirty="0"/>
          </a:p>
          <a:p>
            <a:r>
              <a:rPr lang="pl-PL" dirty="0" err="1"/>
              <a:t>Complexity</a:t>
            </a:r>
            <a:r>
              <a:rPr lang="pl-PL" dirty="0"/>
              <a:t> </a:t>
            </a:r>
            <a:r>
              <a:rPr lang="pl-PL" dirty="0" err="1"/>
              <a:t>means</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a:p>
            <a:r>
              <a:rPr lang="pl-PL" dirty="0"/>
              <a:t>Black Swan: </a:t>
            </a:r>
            <a:r>
              <a:rPr lang="en-US" dirty="0"/>
              <a:t>happens very infrequently</a:t>
            </a:r>
            <a:r>
              <a:rPr lang="pl-PL" dirty="0"/>
              <a:t> but </a:t>
            </a:r>
            <a:r>
              <a:rPr lang="pl-PL" dirty="0" err="1"/>
              <a:t>it’s</a:t>
            </a:r>
            <a:r>
              <a:rPr lang="pl-PL" dirty="0"/>
              <a:t> </a:t>
            </a:r>
            <a:r>
              <a:rPr lang="pl-PL" dirty="0" err="1"/>
              <a:t>extremely</a:t>
            </a:r>
            <a:r>
              <a:rPr lang="pl-PL" dirty="0"/>
              <a:t> </a:t>
            </a:r>
            <a:r>
              <a:rPr lang="pl-PL" dirty="0" err="1"/>
              <a:t>costly</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i.e. </a:t>
            </a:r>
            <a:r>
              <a:rPr lang="pl-PL" dirty="0" err="1"/>
              <a:t>legal</a:t>
            </a:r>
            <a:r>
              <a:rPr lang="pl-PL" dirty="0"/>
              <a:t> </a:t>
            </a:r>
            <a:r>
              <a:rPr lang="pl-PL" dirty="0" err="1"/>
              <a:t>infrastructure</a:t>
            </a:r>
            <a:endParaRPr lang="pl-PL" dirty="0"/>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a:t>Unpermissioned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en-US" dirty="0"/>
              <a:t>We're looking for </a:t>
            </a:r>
            <a:r>
              <a:rPr lang="pl-PL" dirty="0"/>
              <a:t>a</a:t>
            </a:r>
            <a:r>
              <a:rPr lang="en-US" dirty="0"/>
              <a:t> repeated, no-end-in-sight game</a:t>
            </a:r>
            <a:endParaRPr lang="pl-PL" dirty="0"/>
          </a:p>
          <a:p>
            <a:r>
              <a:rPr lang="pl-PL" dirty="0"/>
              <a:t>W</a:t>
            </a:r>
            <a:r>
              <a:rPr lang="en-US" dirty="0"/>
              <a:t>e want to remember who we are dealing with</a:t>
            </a:r>
            <a:endParaRPr lang="pl-PL" dirty="0"/>
          </a:p>
          <a:p>
            <a:r>
              <a:rPr lang="pl-PL" dirty="0"/>
              <a:t>W</a:t>
            </a:r>
            <a:r>
              <a:rPr lang="en-US" dirty="0"/>
              <a:t>e need rules of the game</a:t>
            </a:r>
            <a:r>
              <a:rPr lang="pl-PL" dirty="0"/>
              <a:t> &amp; we </a:t>
            </a:r>
            <a:r>
              <a:rPr lang="pl-PL" dirty="0" err="1"/>
              <a:t>need</a:t>
            </a:r>
            <a:r>
              <a:rPr lang="pl-PL" dirty="0"/>
              <a:t> a</a:t>
            </a:r>
            <a:r>
              <a:rPr lang="en-US" dirty="0"/>
              <a:t> way to hold </a:t>
            </a:r>
            <a:r>
              <a:rPr lang="pl-PL" dirty="0"/>
              <a:t>a </a:t>
            </a:r>
            <a:r>
              <a:rPr lang="pl-PL" dirty="0" err="1"/>
              <a:t>violator</a:t>
            </a:r>
            <a:r>
              <a:rPr lang="pl-PL" dirty="0"/>
              <a:t> </a:t>
            </a:r>
            <a:r>
              <a:rPr lang="en-US" dirty="0"/>
              <a:t>to account</a:t>
            </a:r>
            <a:endParaRPr lang="pl-PL" dirty="0"/>
          </a:p>
          <a:p>
            <a:r>
              <a:rPr lang="pl-PL" dirty="0"/>
              <a:t>We </a:t>
            </a:r>
            <a:r>
              <a:rPr lang="pl-PL" dirty="0" err="1"/>
              <a:t>need</a:t>
            </a:r>
            <a:r>
              <a:rPr lang="pl-PL" dirty="0"/>
              <a:t> a </a:t>
            </a:r>
            <a:r>
              <a:rPr lang="pl-PL" dirty="0">
                <a:solidFill>
                  <a:schemeClr val="tx2">
                    <a:lumMod val="75000"/>
                  </a:schemeClr>
                </a:solidFill>
              </a:rPr>
              <a:t>win-win</a:t>
            </a:r>
            <a:r>
              <a:rPr lang="pl-PL" dirty="0"/>
              <a:t> /</a:t>
            </a:r>
            <a:r>
              <a:rPr lang="en-US" dirty="0"/>
              <a:t> </a:t>
            </a:r>
            <a:r>
              <a:rPr lang="en-US" dirty="0">
                <a:solidFill>
                  <a:schemeClr val="tx2">
                    <a:lumMod val="75000"/>
                  </a:schemeClr>
                </a:solidFill>
              </a:rPr>
              <a:t>net-positive</a:t>
            </a:r>
            <a:r>
              <a:rPr lang="en-US" dirty="0"/>
              <a:t> game</a:t>
            </a:r>
            <a:endParaRPr lang="pl-PL" dirty="0"/>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10168</TotalTime>
  <Words>1105</Words>
  <Application>Microsoft Office PowerPoint</Application>
  <PresentationFormat>Widescreen</PresentationFormat>
  <Paragraphs>167</Paragraphs>
  <Slides>36</Slides>
  <Notes>15</Notes>
  <HiddenSlides>13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Trebuchet MS</vt:lpstr>
      <vt:lpstr>Tw Cen MT</vt:lpstr>
      <vt:lpstr>Circuit</vt:lpstr>
      <vt:lpstr>EOS</vt:lpstr>
      <vt:lpstr>Disclaimer</vt:lpstr>
      <vt:lpstr>CREDITS</vt:lpstr>
      <vt:lpstr>TWO ALTERNATIVE FORMS OF BLOCKCHAIN</vt:lpstr>
      <vt:lpstr>UNPERMISSIONED blockchains</vt:lpstr>
      <vt:lpstr>PERMISSIONED blockchains</vt:lpstr>
      <vt:lpstr>TRADING = DEALING WITH COMPLEXITY</vt:lpstr>
      <vt:lpstr>THE PROBLEM WITH black SWAN</vt:lpstr>
      <vt:lpstr>WHAT DOES THE BUSINESS NEED?</vt:lpstr>
      <vt:lpstr>The entrepreneur wants a business where they can deal with people and build profits, not extract profits.</vt:lpstr>
      <vt:lpstr>The blockchain for business is the blockchain that solves the black swan.</vt:lpstr>
      <vt:lpstr>WHAT We need IS a governed blockchain </vt:lpstr>
      <vt:lpstr>HOW DO WE BUILD a GOVERNED BLOCKCHAIN?</vt:lpstr>
      <vt:lpstr>SUMMARY</vt:lpstr>
      <vt:lpstr>EOS is that third choice, the governed blockchain. In essence what we have is the safety taken from the permissioned blockchain, and the freedom of entry taken from the unpermissioned blockchain</vt:lpstr>
      <vt:lpstr>The fallacy is that we need a wall. Actually, we don't need a wall. What we need is controls.</vt:lpstr>
      <vt:lpstr>WHAT We ALSO need IS GOOD USER experience </vt:lpstr>
      <vt:lpstr>EOS is the blockchain for building commercial scale decentralized applications that are indistinguishable from centralized alternatives.</vt:lpstr>
      <vt:lpstr>What are eos main features?</vt:lpstr>
      <vt:lpstr>DPOS - DELEGATED PROOF OF STAKE</vt:lpstr>
      <vt:lpstr>Delegated proof of stake (DPOS) HOW decentralized IS IT?</vt:lpstr>
      <vt:lpstr>IS FULLY autonomous SYSTEM Possible?</vt:lpstr>
      <vt:lpstr>DAN Larimer’s Darwinian approach</vt:lpstr>
      <vt:lpstr>The true goal is to lower the barrier to entry for the creation of new communities and allow free market competition to reward the most effective communities and punish the most corrupt.</vt:lpstr>
      <vt:lpstr>Processing power</vt:lpstr>
      <vt:lpstr>BLOCKCHAIN Evolution</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527</cp:revision>
  <dcterms:created xsi:type="dcterms:W3CDTF">2017-11-07T09:57:11Z</dcterms:created>
  <dcterms:modified xsi:type="dcterms:W3CDTF">2018-04-26T12:21:02Z</dcterms:modified>
</cp:coreProperties>
</file>