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60" r:id="rId3"/>
    <p:sldId id="418" r:id="rId4"/>
    <p:sldId id="403" r:id="rId5"/>
    <p:sldId id="419" r:id="rId6"/>
    <p:sldId id="405" r:id="rId7"/>
    <p:sldId id="400" r:id="rId8"/>
    <p:sldId id="401" r:id="rId9"/>
    <p:sldId id="402" r:id="rId10"/>
    <p:sldId id="410" r:id="rId11"/>
    <p:sldId id="404" r:id="rId12"/>
    <p:sldId id="407" r:id="rId13"/>
    <p:sldId id="406" r:id="rId14"/>
    <p:sldId id="384" r:id="rId15"/>
    <p:sldId id="411" r:id="rId16"/>
    <p:sldId id="421" r:id="rId17"/>
    <p:sldId id="409" r:id="rId18"/>
    <p:sldId id="413" r:id="rId19"/>
    <p:sldId id="423" r:id="rId20"/>
    <p:sldId id="422" r:id="rId21"/>
    <p:sldId id="412" r:id="rId22"/>
    <p:sldId id="417" r:id="rId23"/>
    <p:sldId id="279" r:id="rId24"/>
    <p:sldId id="323" r:id="rId25"/>
    <p:sldId id="414" r:id="rId26"/>
    <p:sldId id="424" r:id="rId27"/>
    <p:sldId id="416" r:id="rId28"/>
    <p:sldId id="415" r:id="rId29"/>
    <p:sldId id="398" r:id="rId30"/>
    <p:sldId id="361" r:id="rId31"/>
    <p:sldId id="282" r:id="rId32"/>
    <p:sldId id="391" r:id="rId33"/>
    <p:sldId id="392" r:id="rId34"/>
    <p:sldId id="375" r:id="rId35"/>
    <p:sldId id="363" r:id="rId36"/>
    <p:sldId id="390" r:id="rId37"/>
    <p:sldId id="338" r:id="rId38"/>
    <p:sldId id="399" r:id="rId39"/>
    <p:sldId id="313" r:id="rId40"/>
    <p:sldId id="397" r:id="rId41"/>
    <p:sldId id="31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p:scale>
        <a:sx n="132" d="100"/>
        <a:sy n="132" d="100"/>
      </p:scale>
      <p:origin x="0" y="-19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4E2F-7C34-4978-916E-32C11039CC2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pl-PL"/>
        </a:p>
      </dgm:t>
    </dgm:pt>
    <dgm:pt modelId="{A7973166-8891-45DA-8A18-433CFF054A01}">
      <dgm:prSet phldrT="[Text]"/>
      <dgm:spPr>
        <a:solidFill>
          <a:schemeClr val="tx1">
            <a:lumMod val="50000"/>
          </a:schemeClr>
        </a:solidFill>
      </dgm:spPr>
      <dgm:t>
        <a:bodyPr/>
        <a:lstStyle/>
        <a:p>
          <a:r>
            <a:rPr lang="pl-PL" dirty="0" err="1"/>
            <a:t>Community</a:t>
          </a:r>
          <a:endParaRPr lang="pl-PL" dirty="0"/>
        </a:p>
      </dgm:t>
    </dgm:pt>
    <dgm:pt modelId="{ACBCCB42-1631-4F3F-B2D6-4B14FB86BB73}" type="parTrans" cxnId="{10D41FF0-28B4-49F4-AE0C-EBC7F2A83546}">
      <dgm:prSet/>
      <dgm:spPr/>
      <dgm:t>
        <a:bodyPr/>
        <a:lstStyle/>
        <a:p>
          <a:endParaRPr lang="pl-PL"/>
        </a:p>
      </dgm:t>
    </dgm:pt>
    <dgm:pt modelId="{C7C3D23A-C9F6-4C03-AAF3-27202D98A6EE}" type="sibTrans" cxnId="{10D41FF0-28B4-49F4-AE0C-EBC7F2A83546}">
      <dgm:prSet/>
      <dgm:spPr/>
      <dgm:t>
        <a:bodyPr/>
        <a:lstStyle/>
        <a:p>
          <a:endParaRPr lang="pl-PL"/>
        </a:p>
      </dgm:t>
    </dgm:pt>
    <dgm:pt modelId="{77F425F6-6887-49D1-A60A-5BBD9F53B6B5}">
      <dgm:prSet phldrT="[Text]"/>
      <dgm:spPr>
        <a:pattFill prst="ltDnDiag">
          <a:fgClr>
            <a:schemeClr val="tx2">
              <a:lumMod val="50000"/>
            </a:schemeClr>
          </a:fgClr>
          <a:bgClr>
            <a:schemeClr val="bg1"/>
          </a:bgClr>
        </a:pattFill>
      </dgm:spPr>
      <dgm:t>
        <a:bodyPr/>
        <a:lstStyle/>
        <a:p>
          <a:r>
            <a:rPr lang="pl-PL" dirty="0" err="1"/>
            <a:t>Constitution</a:t>
          </a:r>
          <a:endParaRPr lang="pl-PL" dirty="0"/>
        </a:p>
      </dgm:t>
    </dgm:pt>
    <dgm:pt modelId="{9C792D3C-B88A-4A9D-8993-306BE4D36E37}" type="parTrans" cxnId="{5953639A-76AF-44E7-9D48-44A727B9957C}">
      <dgm:prSet/>
      <dgm:spPr/>
      <dgm:t>
        <a:bodyPr/>
        <a:lstStyle/>
        <a:p>
          <a:endParaRPr lang="pl-PL"/>
        </a:p>
      </dgm:t>
    </dgm:pt>
    <dgm:pt modelId="{9299A2E9-8CB0-45DC-A5EF-F5EC6A3F13D5}" type="sibTrans" cxnId="{5953639A-76AF-44E7-9D48-44A727B9957C}">
      <dgm:prSet/>
      <dgm:spPr/>
      <dgm:t>
        <a:bodyPr/>
        <a:lstStyle/>
        <a:p>
          <a:endParaRPr lang="pl-PL"/>
        </a:p>
      </dgm:t>
    </dgm:pt>
    <dgm:pt modelId="{87E37CFC-A9A3-430D-92BF-E02F5B733EFA}">
      <dgm:prSet phldrT="[Text]"/>
      <dgm:spPr>
        <a:solidFill>
          <a:schemeClr val="bg1">
            <a:lumMod val="65000"/>
            <a:lumOff val="35000"/>
          </a:schemeClr>
        </a:solidFill>
      </dgm:spPr>
      <dgm:t>
        <a:bodyPr/>
        <a:lstStyle/>
        <a:p>
          <a:r>
            <a:rPr lang="pl-PL" dirty="0" err="1"/>
            <a:t>Computer</a:t>
          </a:r>
          <a:r>
            <a:rPr lang="pl-PL" dirty="0"/>
            <a:t> </a:t>
          </a:r>
          <a:r>
            <a:rPr lang="pl-PL" dirty="0" err="1"/>
            <a:t>Code</a:t>
          </a:r>
          <a:endParaRPr lang="pl-PL" dirty="0"/>
        </a:p>
      </dgm:t>
    </dgm:pt>
    <dgm:pt modelId="{7BBF6A41-401B-421B-870B-1301F59F4126}" type="parTrans" cxnId="{85E8D2D6-7E16-4DA3-AD62-2942727267BA}">
      <dgm:prSet/>
      <dgm:spPr/>
      <dgm:t>
        <a:bodyPr/>
        <a:lstStyle/>
        <a:p>
          <a:endParaRPr lang="pl-PL"/>
        </a:p>
      </dgm:t>
    </dgm:pt>
    <dgm:pt modelId="{DBC1051B-0FE1-4A56-A444-A8E772E901B1}" type="sibTrans" cxnId="{85E8D2D6-7E16-4DA3-AD62-2942727267BA}">
      <dgm:prSet/>
      <dgm:spPr/>
      <dgm:t>
        <a:bodyPr/>
        <a:lstStyle/>
        <a:p>
          <a:endParaRPr lang="pl-PL"/>
        </a:p>
      </dgm:t>
    </dgm:pt>
    <dgm:pt modelId="{7BA172DA-C71A-41ED-857E-D41DBABDFB74}" type="pres">
      <dgm:prSet presAssocID="{1C5F4E2F-7C34-4978-916E-32C11039CC24}" presName="Name0" presStyleCnt="0">
        <dgm:presLayoutVars>
          <dgm:chMax val="7"/>
          <dgm:resizeHandles val="exact"/>
        </dgm:presLayoutVars>
      </dgm:prSet>
      <dgm:spPr/>
    </dgm:pt>
    <dgm:pt modelId="{D93E2755-D887-4949-B161-93CD10156470}" type="pres">
      <dgm:prSet presAssocID="{1C5F4E2F-7C34-4978-916E-32C11039CC24}" presName="comp1" presStyleCnt="0"/>
      <dgm:spPr/>
    </dgm:pt>
    <dgm:pt modelId="{7CE41F52-32D1-49EA-AAF6-25735D7CB9E3}" type="pres">
      <dgm:prSet presAssocID="{1C5F4E2F-7C34-4978-916E-32C11039CC24}" presName="circle1" presStyleLbl="node1" presStyleIdx="0" presStyleCnt="3"/>
      <dgm:spPr/>
    </dgm:pt>
    <dgm:pt modelId="{E655EA8B-F1B9-499C-93CF-F6125DC60ACC}" type="pres">
      <dgm:prSet presAssocID="{1C5F4E2F-7C34-4978-916E-32C11039CC24}" presName="c1text" presStyleLbl="node1" presStyleIdx="0" presStyleCnt="3">
        <dgm:presLayoutVars>
          <dgm:bulletEnabled val="1"/>
        </dgm:presLayoutVars>
      </dgm:prSet>
      <dgm:spPr/>
    </dgm:pt>
    <dgm:pt modelId="{6D4B5E29-F350-4E53-B4B8-55F9C6585D09}" type="pres">
      <dgm:prSet presAssocID="{1C5F4E2F-7C34-4978-916E-32C11039CC24}" presName="comp2" presStyleCnt="0"/>
      <dgm:spPr/>
    </dgm:pt>
    <dgm:pt modelId="{519DC799-4136-41A6-B4E8-711F7895D3BA}" type="pres">
      <dgm:prSet presAssocID="{1C5F4E2F-7C34-4978-916E-32C11039CC24}" presName="circle2" presStyleLbl="node1" presStyleIdx="1" presStyleCnt="3"/>
      <dgm:spPr/>
    </dgm:pt>
    <dgm:pt modelId="{E07BFD89-0AEB-468A-B95A-21021A8CB266}" type="pres">
      <dgm:prSet presAssocID="{1C5F4E2F-7C34-4978-916E-32C11039CC24}" presName="c2text" presStyleLbl="node1" presStyleIdx="1" presStyleCnt="3">
        <dgm:presLayoutVars>
          <dgm:bulletEnabled val="1"/>
        </dgm:presLayoutVars>
      </dgm:prSet>
      <dgm:spPr/>
    </dgm:pt>
    <dgm:pt modelId="{80A2E42A-64EB-4D1D-B766-AE7E67798F43}" type="pres">
      <dgm:prSet presAssocID="{1C5F4E2F-7C34-4978-916E-32C11039CC24}" presName="comp3" presStyleCnt="0"/>
      <dgm:spPr/>
    </dgm:pt>
    <dgm:pt modelId="{ABDCE85F-68D7-4B35-993B-2E1767B6C0B2}" type="pres">
      <dgm:prSet presAssocID="{1C5F4E2F-7C34-4978-916E-32C11039CC24}" presName="circle3" presStyleLbl="node1" presStyleIdx="2" presStyleCnt="3"/>
      <dgm:spPr/>
    </dgm:pt>
    <dgm:pt modelId="{F127E7B2-361A-4763-9DA4-4754EC0D8C94}" type="pres">
      <dgm:prSet presAssocID="{1C5F4E2F-7C34-4978-916E-32C11039CC24}" presName="c3text" presStyleLbl="node1" presStyleIdx="2" presStyleCnt="3">
        <dgm:presLayoutVars>
          <dgm:bulletEnabled val="1"/>
        </dgm:presLayoutVars>
      </dgm:prSet>
      <dgm:spPr/>
    </dgm:pt>
  </dgm:ptLst>
  <dgm:cxnLst>
    <dgm:cxn modelId="{942DD70D-EDA2-4358-9274-820E860BAB5E}" type="presOf" srcId="{87E37CFC-A9A3-430D-92BF-E02F5B733EFA}" destId="{ABDCE85F-68D7-4B35-993B-2E1767B6C0B2}" srcOrd="0" destOrd="0" presId="urn:microsoft.com/office/officeart/2005/8/layout/venn2"/>
    <dgm:cxn modelId="{00B5D01F-A428-44AE-8C6B-11534E8585B8}" type="presOf" srcId="{77F425F6-6887-49D1-A60A-5BBD9F53B6B5}" destId="{E07BFD89-0AEB-468A-B95A-21021A8CB266}" srcOrd="1" destOrd="0" presId="urn:microsoft.com/office/officeart/2005/8/layout/venn2"/>
    <dgm:cxn modelId="{9235A644-6C30-4247-B999-8C4CED917289}" type="presOf" srcId="{87E37CFC-A9A3-430D-92BF-E02F5B733EFA}" destId="{F127E7B2-361A-4763-9DA4-4754EC0D8C94}" srcOrd="1" destOrd="0" presId="urn:microsoft.com/office/officeart/2005/8/layout/venn2"/>
    <dgm:cxn modelId="{29220C6C-236C-465D-A54F-0D3D29C7BB0D}" type="presOf" srcId="{1C5F4E2F-7C34-4978-916E-32C11039CC24}" destId="{7BA172DA-C71A-41ED-857E-D41DBABDFB74}" srcOrd="0" destOrd="0" presId="urn:microsoft.com/office/officeart/2005/8/layout/venn2"/>
    <dgm:cxn modelId="{5953639A-76AF-44E7-9D48-44A727B9957C}" srcId="{1C5F4E2F-7C34-4978-916E-32C11039CC24}" destId="{77F425F6-6887-49D1-A60A-5BBD9F53B6B5}" srcOrd="1" destOrd="0" parTransId="{9C792D3C-B88A-4A9D-8993-306BE4D36E37}" sibTransId="{9299A2E9-8CB0-45DC-A5EF-F5EC6A3F13D5}"/>
    <dgm:cxn modelId="{EC3727B5-B6BB-4643-9377-A9763470490B}" type="presOf" srcId="{A7973166-8891-45DA-8A18-433CFF054A01}" destId="{7CE41F52-32D1-49EA-AAF6-25735D7CB9E3}" srcOrd="0" destOrd="0" presId="urn:microsoft.com/office/officeart/2005/8/layout/venn2"/>
    <dgm:cxn modelId="{AE3A0ABE-90B8-42A1-A5D7-A8756B61D613}" type="presOf" srcId="{77F425F6-6887-49D1-A60A-5BBD9F53B6B5}" destId="{519DC799-4136-41A6-B4E8-711F7895D3BA}" srcOrd="0" destOrd="0" presId="urn:microsoft.com/office/officeart/2005/8/layout/venn2"/>
    <dgm:cxn modelId="{85E8D2D6-7E16-4DA3-AD62-2942727267BA}" srcId="{1C5F4E2F-7C34-4978-916E-32C11039CC24}" destId="{87E37CFC-A9A3-430D-92BF-E02F5B733EFA}" srcOrd="2" destOrd="0" parTransId="{7BBF6A41-401B-421B-870B-1301F59F4126}" sibTransId="{DBC1051B-0FE1-4A56-A444-A8E772E901B1}"/>
    <dgm:cxn modelId="{2D32B3E7-D7B9-43C9-9987-5986D53EEB15}" type="presOf" srcId="{A7973166-8891-45DA-8A18-433CFF054A01}" destId="{E655EA8B-F1B9-499C-93CF-F6125DC60ACC}" srcOrd="1" destOrd="0" presId="urn:microsoft.com/office/officeart/2005/8/layout/venn2"/>
    <dgm:cxn modelId="{10D41FF0-28B4-49F4-AE0C-EBC7F2A83546}" srcId="{1C5F4E2F-7C34-4978-916E-32C11039CC24}" destId="{A7973166-8891-45DA-8A18-433CFF054A01}" srcOrd="0" destOrd="0" parTransId="{ACBCCB42-1631-4F3F-B2D6-4B14FB86BB73}" sibTransId="{C7C3D23A-C9F6-4C03-AAF3-27202D98A6EE}"/>
    <dgm:cxn modelId="{7623E707-328F-47E8-AAD7-FCBE2D108E2F}" type="presParOf" srcId="{7BA172DA-C71A-41ED-857E-D41DBABDFB74}" destId="{D93E2755-D887-4949-B161-93CD10156470}" srcOrd="0" destOrd="0" presId="urn:microsoft.com/office/officeart/2005/8/layout/venn2"/>
    <dgm:cxn modelId="{EF8F9D88-42A4-4C18-ADC0-8D7C2DE0C9BD}" type="presParOf" srcId="{D93E2755-D887-4949-B161-93CD10156470}" destId="{7CE41F52-32D1-49EA-AAF6-25735D7CB9E3}" srcOrd="0" destOrd="0" presId="urn:microsoft.com/office/officeart/2005/8/layout/venn2"/>
    <dgm:cxn modelId="{6ABC11A7-8FF0-4156-92A6-9B7B7F518360}" type="presParOf" srcId="{D93E2755-D887-4949-B161-93CD10156470}" destId="{E655EA8B-F1B9-499C-93CF-F6125DC60ACC}" srcOrd="1" destOrd="0" presId="urn:microsoft.com/office/officeart/2005/8/layout/venn2"/>
    <dgm:cxn modelId="{40203618-E31E-48E3-B849-31F602BFD7FD}" type="presParOf" srcId="{7BA172DA-C71A-41ED-857E-D41DBABDFB74}" destId="{6D4B5E29-F350-4E53-B4B8-55F9C6585D09}" srcOrd="1" destOrd="0" presId="urn:microsoft.com/office/officeart/2005/8/layout/venn2"/>
    <dgm:cxn modelId="{44159942-6999-4BE2-9A8D-8E867BA3E73C}" type="presParOf" srcId="{6D4B5E29-F350-4E53-B4B8-55F9C6585D09}" destId="{519DC799-4136-41A6-B4E8-711F7895D3BA}" srcOrd="0" destOrd="0" presId="urn:microsoft.com/office/officeart/2005/8/layout/venn2"/>
    <dgm:cxn modelId="{D4FB0089-BFB7-4DB8-AD02-DBD6573452C0}" type="presParOf" srcId="{6D4B5E29-F350-4E53-B4B8-55F9C6585D09}" destId="{E07BFD89-0AEB-468A-B95A-21021A8CB266}" srcOrd="1" destOrd="0" presId="urn:microsoft.com/office/officeart/2005/8/layout/venn2"/>
    <dgm:cxn modelId="{CDCCE0BD-101B-4238-9B3C-74DD7D84C2C3}" type="presParOf" srcId="{7BA172DA-C71A-41ED-857E-D41DBABDFB74}" destId="{80A2E42A-64EB-4D1D-B766-AE7E67798F43}" srcOrd="2" destOrd="0" presId="urn:microsoft.com/office/officeart/2005/8/layout/venn2"/>
    <dgm:cxn modelId="{393D2B02-C2DA-497A-A36A-1C9380FFF634}" type="presParOf" srcId="{80A2E42A-64EB-4D1D-B766-AE7E67798F43}" destId="{ABDCE85F-68D7-4B35-993B-2E1767B6C0B2}" srcOrd="0" destOrd="0" presId="urn:microsoft.com/office/officeart/2005/8/layout/venn2"/>
    <dgm:cxn modelId="{E4B81409-36B0-4A03-9CE1-4BC6CE3AA241}" type="presParOf" srcId="{80A2E42A-64EB-4D1D-B766-AE7E67798F43}" destId="{F127E7B2-361A-4763-9DA4-4754EC0D8C94}"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1F52-32D1-49EA-AAF6-25735D7CB9E3}">
      <dsp:nvSpPr>
        <dsp:cNvPr id="0" name=""/>
        <dsp:cNvSpPr/>
      </dsp:nvSpPr>
      <dsp:spPr>
        <a:xfrm>
          <a:off x="1615241" y="0"/>
          <a:ext cx="4134435" cy="4134435"/>
        </a:xfrm>
        <a:prstGeom prst="ellipse">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Community</a:t>
          </a:r>
          <a:endParaRPr lang="pl-PL" sz="2000" kern="1200" dirty="0"/>
        </a:p>
      </dsp:txBody>
      <dsp:txXfrm>
        <a:off x="2959966" y="206721"/>
        <a:ext cx="1444985" cy="620165"/>
      </dsp:txXfrm>
    </dsp:sp>
    <dsp:sp modelId="{519DC799-4136-41A6-B4E8-711F7895D3BA}">
      <dsp:nvSpPr>
        <dsp:cNvPr id="0" name=""/>
        <dsp:cNvSpPr/>
      </dsp:nvSpPr>
      <dsp:spPr>
        <a:xfrm>
          <a:off x="2132045" y="1033608"/>
          <a:ext cx="3100826" cy="3100826"/>
        </a:xfrm>
        <a:prstGeom prst="ellipse">
          <a:avLst/>
        </a:prstGeom>
        <a:pattFill prst="ltDnDiag">
          <a:fgClr>
            <a:schemeClr val="tx2">
              <a:lumMod val="50000"/>
            </a:schemeClr>
          </a:fgClr>
          <a:bgClr>
            <a:schemeClr val="bg1"/>
          </a:bgClr>
        </a:patt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Constitution</a:t>
          </a:r>
          <a:endParaRPr lang="pl-PL" sz="2000" kern="1200" dirty="0"/>
        </a:p>
      </dsp:txBody>
      <dsp:txXfrm>
        <a:off x="2959966" y="1227410"/>
        <a:ext cx="1444985" cy="581404"/>
      </dsp:txXfrm>
    </dsp:sp>
    <dsp:sp modelId="{ABDCE85F-68D7-4B35-993B-2E1767B6C0B2}">
      <dsp:nvSpPr>
        <dsp:cNvPr id="0" name=""/>
        <dsp:cNvSpPr/>
      </dsp:nvSpPr>
      <dsp:spPr>
        <a:xfrm>
          <a:off x="2648850" y="2067217"/>
          <a:ext cx="2067217" cy="2067217"/>
        </a:xfrm>
        <a:prstGeom prst="ellipse">
          <a:avLst/>
        </a:prstGeom>
        <a:solidFill>
          <a:schemeClr val="bg1">
            <a:lumMod val="65000"/>
            <a:lumOff val="3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pl-PL" sz="2000" kern="1200" dirty="0" err="1"/>
            <a:t>Computer</a:t>
          </a:r>
          <a:r>
            <a:rPr lang="pl-PL" sz="2000" kern="1200" dirty="0"/>
            <a:t> </a:t>
          </a:r>
          <a:r>
            <a:rPr lang="pl-PL" sz="2000" kern="1200" dirty="0" err="1"/>
            <a:t>Code</a:t>
          </a:r>
          <a:endParaRPr lang="pl-PL" sz="2000" kern="1200" dirty="0"/>
        </a:p>
      </dsp:txBody>
      <dsp:txXfrm>
        <a:off x="2951587" y="2584021"/>
        <a:ext cx="1461743" cy="1033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28</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29</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30</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34</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38</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39</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12</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13</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4/27/2018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solidFill>
                  <a:schemeClr val="tx2">
                    <a:lumMod val="75000"/>
                  </a:schemeClr>
                </a:solidFill>
              </a:rPr>
              <a:t>The </a:t>
            </a:r>
            <a:r>
              <a:rPr lang="pl-PL" sz="2200" dirty="0">
                <a:solidFill>
                  <a:schemeClr val="tx2">
                    <a:lumMod val="75000"/>
                  </a:schemeClr>
                </a:solidFill>
              </a:rPr>
              <a:t>UNPERMISSIONED </a:t>
            </a:r>
            <a:r>
              <a:rPr lang="en-US" sz="2200" dirty="0">
                <a:solidFill>
                  <a:schemeClr val="tx2">
                    <a:lumMod val="75000"/>
                  </a:schemeClr>
                </a:solidFill>
              </a:rPr>
              <a:t>blockchain</a:t>
            </a:r>
            <a:br>
              <a:rPr lang="pl-PL" sz="2200" dirty="0">
                <a:solidFill>
                  <a:schemeClr val="tx2">
                    <a:lumMod val="75000"/>
                  </a:schemeClr>
                </a:solidFill>
              </a:rPr>
            </a:br>
            <a:r>
              <a:rPr lang="en-US" sz="2200" dirty="0">
                <a:solidFill>
                  <a:schemeClr val="tx2">
                    <a:lumMod val="75000"/>
                  </a:schemeClr>
                </a:solidFill>
              </a:rPr>
              <a:t>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err="1"/>
              <a:t>Dilemma</a:t>
            </a:r>
            <a:r>
              <a:rPr lang="pl-PL" dirty="0"/>
              <a:t> </a:t>
            </a:r>
            <a:r>
              <a:rPr lang="pl-PL" dirty="0">
                <a:solidFill>
                  <a:schemeClr val="tx2">
                    <a:lumMod val="75000"/>
                  </a:schemeClr>
                </a:solidFill>
              </a:rPr>
              <a:t>SAFETY</a:t>
            </a:r>
            <a:r>
              <a:rPr lang="pl-PL" dirty="0"/>
              <a:t> vs. </a:t>
            </a:r>
            <a:r>
              <a:rPr lang="pl-PL" dirty="0">
                <a:solidFill>
                  <a:schemeClr val="tx2">
                    <a:lumMod val="75000"/>
                  </a:schemeClr>
                </a:solidFill>
              </a:rPr>
              <a:t>FREEDOM</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Good: </a:t>
            </a:r>
            <a:r>
              <a:rPr lang="pl-PL" dirty="0" err="1"/>
              <a:t>freedom</a:t>
            </a:r>
            <a:r>
              <a:rPr lang="pl-PL" dirty="0"/>
              <a:t> of </a:t>
            </a:r>
            <a:r>
              <a:rPr lang="pl-PL" dirty="0" err="1"/>
              <a:t>entry</a:t>
            </a:r>
            <a:endParaRPr lang="pl-PL" dirty="0"/>
          </a:p>
          <a:p>
            <a:pPr lvl="1"/>
            <a:r>
              <a:rPr lang="pl-PL" dirty="0"/>
              <a:t>Bad: t</a:t>
            </a:r>
            <a:r>
              <a:rPr lang="en-US" dirty="0"/>
              <a:t>he entrepreneur is looking for win-win, but gets win-lose</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Good: </a:t>
            </a:r>
            <a:r>
              <a:rPr lang="pl-PL" dirty="0" err="1"/>
              <a:t>entities</a:t>
            </a:r>
            <a:r>
              <a:rPr lang="pl-PL" dirty="0"/>
              <a:t> </a:t>
            </a:r>
            <a:r>
              <a:rPr lang="pl-PL" dirty="0" err="1"/>
              <a:t>inside</a:t>
            </a:r>
            <a:r>
              <a:rPr lang="pl-PL" dirty="0"/>
              <a:t> </a:t>
            </a:r>
            <a:r>
              <a:rPr lang="pl-PL" dirty="0" err="1"/>
              <a:t>can</a:t>
            </a:r>
            <a:r>
              <a:rPr lang="pl-PL" dirty="0"/>
              <a:t> </a:t>
            </a:r>
            <a:r>
              <a:rPr lang="pl-PL" dirty="0" err="1"/>
              <a:t>safely</a:t>
            </a:r>
            <a:r>
              <a:rPr lang="pl-PL" dirty="0"/>
              <a:t> trade, </a:t>
            </a:r>
            <a:r>
              <a:rPr lang="pl-PL" dirty="0" err="1"/>
              <a:t>encourages</a:t>
            </a:r>
            <a:r>
              <a:rPr lang="pl-PL" dirty="0"/>
              <a:t> win-win </a:t>
            </a:r>
            <a:r>
              <a:rPr lang="pl-PL" dirty="0" err="1"/>
              <a:t>game</a:t>
            </a:r>
            <a:endParaRPr lang="pl-PL" dirty="0"/>
          </a:p>
          <a:p>
            <a:pPr lvl="1"/>
            <a:r>
              <a:rPr lang="pl-PL" dirty="0"/>
              <a:t>Bad: y</a:t>
            </a:r>
            <a:r>
              <a:rPr lang="en-US" dirty="0" err="1"/>
              <a:t>ou</a:t>
            </a:r>
            <a:r>
              <a:rPr lang="en-US" dirty="0"/>
              <a:t> can't have a vibrant growing economy </a:t>
            </a:r>
            <a:r>
              <a:rPr lang="pl-PL" dirty="0"/>
              <a:t>in a </a:t>
            </a:r>
            <a:r>
              <a:rPr lang="pl-PL" dirty="0" err="1"/>
              <a:t>walled</a:t>
            </a:r>
            <a:r>
              <a:rPr lang="pl-PL" dirty="0"/>
              <a:t> garden</a:t>
            </a:r>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a:t>
            </a:r>
            <a:r>
              <a:rPr lang="pl-PL" cap="none" dirty="0" err="1">
                <a:solidFill>
                  <a:schemeClr val="tx2">
                    <a:lumMod val="75000"/>
                  </a:schemeClr>
                </a:solidFill>
              </a:rPr>
              <a:t>free</a:t>
            </a:r>
            <a:r>
              <a:rPr lang="pl-PL" cap="none" dirty="0">
                <a:solidFill>
                  <a:schemeClr val="tx2">
                    <a:lumMod val="75000"/>
                  </a:schemeClr>
                </a:solidFill>
              </a:rPr>
              <a:t>-to-</a:t>
            </a:r>
            <a:r>
              <a:rPr lang="pl-PL" cap="none" dirty="0" err="1">
                <a:solidFill>
                  <a:schemeClr val="tx2">
                    <a:lumMod val="75000"/>
                  </a:schemeClr>
                </a:solidFill>
              </a:rPr>
              <a:t>enter</a:t>
            </a:r>
            <a:r>
              <a:rPr lang="pl-PL" cap="none" dirty="0"/>
              <a:t> system</a:t>
            </a:r>
            <a:r>
              <a:rPr lang="en-US" cap="none" dirty="0"/>
              <a:t>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on par with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 of</a:t>
            </a:r>
            <a:r>
              <a:rPr lang="en-US" cap="none" dirty="0">
                <a:solidFill>
                  <a:schemeClr val="tx2">
                    <a:lumMod val="75000"/>
                  </a:schemeClr>
                </a:solidFill>
              </a:rPr>
              <a:t> entry</a:t>
            </a:r>
            <a:r>
              <a:rPr lang="en-US" cap="none" dirty="0"/>
              <a:t> </a:t>
            </a:r>
            <a:r>
              <a:rPr lang="pl-PL" cap="none" dirty="0"/>
              <a:t>of</a:t>
            </a:r>
            <a:r>
              <a:rPr lang="en-US" cap="none" dirty="0"/>
              <a:t> the unpermissioned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graphicFrame>
        <p:nvGraphicFramePr>
          <p:cNvPr id="5" name="Diagram 4">
            <a:extLst>
              <a:ext uri="{FF2B5EF4-FFF2-40B4-BE49-F238E27FC236}">
                <a16:creationId xmlns:a16="http://schemas.microsoft.com/office/drawing/2014/main" id="{F3307C30-D014-42C2-A957-60CDACB03401}"/>
              </a:ext>
            </a:extLst>
          </p:cNvPr>
          <p:cNvGraphicFramePr/>
          <p:nvPr>
            <p:extLst>
              <p:ext uri="{D42A27DB-BD31-4B8C-83A1-F6EECF244321}">
                <p14:modId xmlns:p14="http://schemas.microsoft.com/office/powerpoint/2010/main" val="3407309992"/>
              </p:ext>
            </p:extLst>
          </p:nvPr>
        </p:nvGraphicFramePr>
        <p:xfrm>
          <a:off x="2032001" y="2003898"/>
          <a:ext cx="7364918" cy="413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10799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7CE41F52-32D1-49EA-AAF6-25735D7CB9E3}"/>
                                            </p:graphicEl>
                                          </p:spTgt>
                                        </p:tgtEl>
                                        <p:attrNameLst>
                                          <p:attrName>style.visibility</p:attrName>
                                        </p:attrNameLst>
                                      </p:cBhvr>
                                      <p:to>
                                        <p:strVal val="visible"/>
                                      </p:to>
                                    </p:set>
                                    <p:animEffect transition="in" filter="randombar(horizontal)">
                                      <p:cBhvr>
                                        <p:cTn id="7" dur="500"/>
                                        <p:tgtEl>
                                          <p:spTgt spid="5">
                                            <p:graphicEl>
                                              <a:dgm id="{7CE41F52-32D1-49EA-AAF6-25735D7CB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519DC799-4136-41A6-B4E8-711F7895D3BA}"/>
                                            </p:graphicEl>
                                          </p:spTgt>
                                        </p:tgtEl>
                                        <p:attrNameLst>
                                          <p:attrName>style.visibility</p:attrName>
                                        </p:attrNameLst>
                                      </p:cBhvr>
                                      <p:to>
                                        <p:strVal val="visible"/>
                                      </p:to>
                                    </p:set>
                                    <p:animEffect transition="in" filter="randombar(horizontal)">
                                      <p:cBhvr>
                                        <p:cTn id="12" dur="500"/>
                                        <p:tgtEl>
                                          <p:spTgt spid="5">
                                            <p:graphicEl>
                                              <a:dgm id="{519DC799-4136-41A6-B4E8-711F7895D3B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graphicEl>
                                              <a:dgm id="{ABDCE85F-68D7-4B35-993B-2E1767B6C0B2}"/>
                                            </p:graphicEl>
                                          </p:spTgt>
                                        </p:tgtEl>
                                        <p:attrNameLst>
                                          <p:attrName>style.visibility</p:attrName>
                                        </p:attrNameLst>
                                      </p:cBhvr>
                                      <p:to>
                                        <p:strVal val="visible"/>
                                      </p:to>
                                    </p:set>
                                    <p:animEffect transition="in" filter="randombar(horizontal)">
                                      <p:cBhvr>
                                        <p:cTn id="17" dur="500"/>
                                        <p:tgtEl>
                                          <p:spTgt spid="5">
                                            <p:graphicEl>
                                              <a:dgm id="{ABDCE85F-68D7-4B35-993B-2E1767B6C0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a:t>
            </a:r>
            <a:r>
              <a:rPr lang="pl-PL" dirty="0">
                <a:solidFill>
                  <a:schemeClr val="tx2">
                    <a:lumMod val="75000"/>
                  </a:schemeClr>
                </a:solidFill>
              </a:rPr>
              <a:t>the </a:t>
            </a:r>
            <a:r>
              <a:rPr lang="pl-PL" dirty="0" err="1">
                <a:solidFill>
                  <a:schemeClr val="tx2">
                    <a:lumMod val="75000"/>
                  </a:schemeClr>
                </a:solidFill>
              </a:rPr>
              <a:t>Constitution</a:t>
            </a:r>
            <a:endParaRPr lang="pl-PL" dirty="0">
              <a:solidFill>
                <a:schemeClr val="tx2">
                  <a:lumMod val="75000"/>
                </a:schemeClr>
              </a:solidFill>
            </a:endParaRPr>
          </a:p>
          <a:p>
            <a:r>
              <a:rPr lang="pl-PL" dirty="0"/>
              <a:t>T</a:t>
            </a:r>
            <a:r>
              <a:rPr lang="en-US" dirty="0"/>
              <a:t>he community is the people who have agreed to the constitution</a:t>
            </a:r>
            <a:endParaRPr lang="pl-PL" dirty="0"/>
          </a:p>
          <a:p>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endParaRPr lang="pl-PL" dirty="0"/>
          </a:p>
          <a:p>
            <a:pPr lvl="1"/>
            <a:r>
              <a:rPr lang="pl-PL" dirty="0" err="1"/>
              <a:t>arbitration</a:t>
            </a:r>
            <a:r>
              <a:rPr lang="pl-PL" dirty="0"/>
              <a:t> to </a:t>
            </a:r>
            <a:r>
              <a:rPr lang="pl-PL" dirty="0" err="1"/>
              <a:t>resolve</a:t>
            </a:r>
            <a:r>
              <a:rPr lang="pl-PL" dirty="0"/>
              <a:t> </a:t>
            </a:r>
            <a:r>
              <a:rPr lang="pl-PL" dirty="0" err="1"/>
              <a:t>disputes</a:t>
            </a:r>
            <a:r>
              <a:rPr lang="pl-PL" dirty="0"/>
              <a:t> </a:t>
            </a:r>
            <a:r>
              <a:rPr lang="pl-PL" dirty="0" err="1"/>
              <a:t>around</a:t>
            </a:r>
            <a:r>
              <a:rPr lang="pl-PL" dirty="0"/>
              <a:t> the </a:t>
            </a:r>
            <a:r>
              <a:rPr lang="pl-PL" dirty="0" err="1"/>
              <a:t>rules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err="1"/>
              <a:t>Executors</a:t>
            </a:r>
            <a:r>
              <a:rPr lang="pl-PL" dirty="0"/>
              <a:t> of the </a:t>
            </a:r>
            <a:r>
              <a:rPr lang="pl-PL" dirty="0" err="1"/>
              <a:t>constitution</a:t>
            </a:r>
            <a:r>
              <a:rPr lang="pl-PL" dirty="0"/>
              <a:t>, </a:t>
            </a:r>
            <a:r>
              <a:rPr lang="pl-PL" dirty="0" err="1"/>
              <a:t>e.g</a:t>
            </a:r>
            <a:r>
              <a:rPr lang="pl-PL" dirty="0"/>
              <a:t>.</a:t>
            </a:r>
          </a:p>
          <a:p>
            <a:pPr lvl="1"/>
            <a:r>
              <a:rPr lang="pl-PL" dirty="0" err="1"/>
              <a:t>apply</a:t>
            </a:r>
            <a:r>
              <a:rPr lang="pl-PL" dirty="0"/>
              <a:t> </a:t>
            </a:r>
            <a:r>
              <a:rPr lang="pl-PL" dirty="0" err="1"/>
              <a:t>protocol</a:t>
            </a:r>
            <a:r>
              <a:rPr lang="pl-PL" dirty="0"/>
              <a:t> </a:t>
            </a:r>
            <a:r>
              <a:rPr lang="pl-PL" dirty="0" err="1"/>
              <a:t>changes</a:t>
            </a:r>
            <a:endParaRPr lang="pl-PL" dirty="0"/>
          </a:p>
          <a:p>
            <a:pPr lvl="1"/>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r>
              <a:rPr lang="pl-PL" dirty="0" err="1"/>
              <a:t>Subjects</a:t>
            </a:r>
            <a:r>
              <a:rPr lang="pl-PL" dirty="0"/>
              <a:t> to the </a:t>
            </a:r>
            <a:r>
              <a:rPr lang="pl-PL" dirty="0" err="1"/>
              <a:t>constitution</a:t>
            </a:r>
            <a:r>
              <a:rPr lang="pl-PL" dirty="0"/>
              <a:t>: </a:t>
            </a:r>
            <a:r>
              <a:rPr lang="pl-PL" dirty="0" err="1"/>
              <a:t>risk</a:t>
            </a:r>
            <a:r>
              <a:rPr lang="pl-PL" dirty="0"/>
              <a:t> </a:t>
            </a:r>
            <a:r>
              <a:rPr lang="pl-PL" dirty="0" err="1"/>
              <a:t>being</a:t>
            </a:r>
            <a:r>
              <a:rPr lang="pl-PL" dirty="0"/>
              <a:t> </a:t>
            </a:r>
            <a:r>
              <a:rPr lang="pl-PL" dirty="0" err="1"/>
              <a:t>voted</a:t>
            </a:r>
            <a:r>
              <a:rPr lang="pl-PL" dirty="0"/>
              <a:t> out </a:t>
            </a:r>
            <a:r>
              <a:rPr lang="pl-PL" dirty="0" err="1"/>
              <a:t>if</a:t>
            </a:r>
            <a:r>
              <a:rPr lang="pl-PL" dirty="0"/>
              <a:t> </a:t>
            </a:r>
            <a:r>
              <a:rPr lang="pl-PL" dirty="0" err="1"/>
              <a:t>violate</a:t>
            </a:r>
            <a:r>
              <a:rPr lang="pl-PL" dirty="0"/>
              <a:t> the </a:t>
            </a:r>
            <a:r>
              <a:rPr lang="pl-PL" dirty="0" err="1"/>
              <a:t>constitution</a:t>
            </a:r>
            <a:endParaRPr lang="pl-PL" dirty="0"/>
          </a:p>
        </p:txBody>
      </p:sp>
    </p:spTree>
    <p:extLst>
      <p:ext uri="{BB962C8B-B14F-4D97-AF65-F5344CB8AC3E}">
        <p14:creationId xmlns:p14="http://schemas.microsoft.com/office/powerpoint/2010/main" val="109357171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WHY DO WE </a:t>
            </a:r>
            <a:r>
              <a:rPr lang="pl-PL" dirty="0">
                <a:solidFill>
                  <a:schemeClr val="tx2">
                    <a:lumMod val="75000"/>
                  </a:schemeClr>
                </a:solidFill>
              </a:rPr>
              <a:t>NEED A CONSTITUTION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7"/>
            <a:ext cx="9905999" cy="3445920"/>
          </a:xfrm>
        </p:spPr>
        <p:txBody>
          <a:bodyPr>
            <a:normAutofit/>
          </a:bodyPr>
          <a:lstStyle/>
          <a:p>
            <a:r>
              <a:rPr lang="en-US" dirty="0"/>
              <a:t>The constitution is the expression of common values within a community</a:t>
            </a:r>
          </a:p>
          <a:p>
            <a:r>
              <a:rPr lang="en-US" dirty="0"/>
              <a:t>No constitution = no common values explicitly defined</a:t>
            </a:r>
          </a:p>
          <a:p>
            <a:r>
              <a:rPr lang="en-US" dirty="0"/>
              <a:t>Eventually something controversial will happen</a:t>
            </a:r>
          </a:p>
          <a:p>
            <a:r>
              <a:rPr lang="en-US" dirty="0"/>
              <a:t>A constitution exists to minimize the likelihood of a fork, which is a bad thing</a:t>
            </a:r>
          </a:p>
        </p:txBody>
      </p:sp>
    </p:spTree>
    <p:extLst>
      <p:ext uri="{BB962C8B-B14F-4D97-AF65-F5344CB8AC3E}">
        <p14:creationId xmlns:p14="http://schemas.microsoft.com/office/powerpoint/2010/main" val="411400971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solidFill>
                  <a:schemeClr val="tx1">
                    <a:lumMod val="75000"/>
                  </a:schemeClr>
                </a:solidFill>
              </a:rPr>
              <a:t>W</a:t>
            </a:r>
            <a:r>
              <a:rPr lang="en-US" dirty="0">
                <a:solidFill>
                  <a:schemeClr val="tx1">
                    <a:lumMod val="75000"/>
                  </a:schemeClr>
                </a:solidFill>
              </a:rPr>
              <a:t>e are </a:t>
            </a:r>
            <a:r>
              <a:rPr lang="pl-PL" dirty="0">
                <a:solidFill>
                  <a:schemeClr val="tx2">
                    <a:lumMod val="75000"/>
                  </a:schemeClr>
                </a:solidFill>
              </a:rPr>
              <a:t>NOT</a:t>
            </a:r>
            <a:r>
              <a:rPr lang="en-US" dirty="0">
                <a:solidFill>
                  <a:schemeClr val="tx1">
                    <a:lumMod val="75000"/>
                  </a:schemeClr>
                </a:solidFill>
              </a:rPr>
              <a:t> </a:t>
            </a:r>
            <a:r>
              <a:rPr lang="pl-PL" dirty="0">
                <a:solidFill>
                  <a:schemeClr val="tx1">
                    <a:lumMod val="75000"/>
                  </a:schemeClr>
                </a:solidFill>
              </a:rPr>
              <a:t>in any way</a:t>
            </a:r>
            <a:r>
              <a:rPr lang="en-US" dirty="0">
                <a:solidFill>
                  <a:schemeClr val="tx1">
                    <a:lumMod val="75000"/>
                  </a:schemeClr>
                </a:solidFill>
              </a:rPr>
              <a:t> associated with </a:t>
            </a:r>
            <a:r>
              <a:rPr lang="en-US" dirty="0">
                <a:solidFill>
                  <a:schemeClr val="tx2">
                    <a:lumMod val="75000"/>
                  </a:schemeClr>
                </a:solidFill>
              </a:rPr>
              <a:t>block.one</a:t>
            </a:r>
            <a:r>
              <a:rPr lang="en-US" dirty="0">
                <a:solidFill>
                  <a:schemeClr val="tx1">
                    <a:lumMod val="75000"/>
                  </a:schemeClr>
                </a:solidFill>
              </a:rPr>
              <a:t>, the company developing EOS code. We are just part of the emerging EOS community.</a:t>
            </a:r>
            <a:endParaRPr lang="pl-PL" dirty="0">
              <a:solidFill>
                <a:schemeClr val="tx1">
                  <a:lumMod val="75000"/>
                </a:schemeClr>
              </a:solidFill>
            </a:endParaRPr>
          </a:p>
          <a:p>
            <a:r>
              <a:rPr lang="en-US" dirty="0">
                <a:solidFill>
                  <a:schemeClr val="tx1">
                    <a:lumMod val="75000"/>
                  </a:schemeClr>
                </a:solidFill>
              </a:rPr>
              <a:t>We have no interest in you buying EOS tokens, and this certainly should not be treated as financial advice. </a:t>
            </a:r>
            <a:endParaRPr lang="pl-PL" dirty="0">
              <a:solidFill>
                <a:schemeClr val="tx1">
                  <a:lumMod val="75000"/>
                </a:schemeClr>
              </a:solidFill>
            </a:endParaRPr>
          </a:p>
          <a:p>
            <a:r>
              <a:rPr lang="en-US" dirty="0">
                <a:solidFill>
                  <a:schemeClr val="tx1">
                    <a:lumMod val="75000"/>
                  </a:schemeClr>
                </a:solidFill>
              </a:rPr>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F4D-0DCF-4E5B-BAC6-4A9CDA1FAE45}"/>
              </a:ext>
            </a:extLst>
          </p:cNvPr>
          <p:cNvSpPr>
            <a:spLocks noGrp="1"/>
          </p:cNvSpPr>
          <p:nvPr>
            <p:ph type="title"/>
          </p:nvPr>
        </p:nvSpPr>
        <p:spPr/>
        <p:txBody>
          <a:bodyPr/>
          <a:lstStyle/>
          <a:p>
            <a:r>
              <a:rPr lang="pl-PL" dirty="0"/>
              <a:t>EOS - THE </a:t>
            </a:r>
            <a:r>
              <a:rPr lang="pl-PL" dirty="0" err="1">
                <a:solidFill>
                  <a:schemeClr val="tx2">
                    <a:lumMod val="75000"/>
                  </a:schemeClr>
                </a:solidFill>
              </a:rPr>
              <a:t>Governed</a:t>
            </a:r>
            <a:r>
              <a:rPr lang="pl-PL" dirty="0">
                <a:solidFill>
                  <a:schemeClr val="tx2">
                    <a:lumMod val="75000"/>
                  </a:schemeClr>
                </a:solidFill>
              </a:rPr>
              <a:t> BLOCKCHAIN</a:t>
            </a:r>
            <a:endParaRPr lang="pl-PL" dirty="0"/>
          </a:p>
        </p:txBody>
      </p:sp>
      <p:graphicFrame>
        <p:nvGraphicFramePr>
          <p:cNvPr id="4" name="Table 3">
            <a:extLst>
              <a:ext uri="{FF2B5EF4-FFF2-40B4-BE49-F238E27FC236}">
                <a16:creationId xmlns:a16="http://schemas.microsoft.com/office/drawing/2014/main" id="{8700FEA7-6266-4C59-961A-BC613E01FC56}"/>
              </a:ext>
            </a:extLst>
          </p:cNvPr>
          <p:cNvGraphicFramePr>
            <a:graphicFrameLocks noGrp="1"/>
          </p:cNvGraphicFramePr>
          <p:nvPr>
            <p:extLst>
              <p:ext uri="{D42A27DB-BD31-4B8C-83A1-F6EECF244321}">
                <p14:modId xmlns:p14="http://schemas.microsoft.com/office/powerpoint/2010/main" val="737125155"/>
              </p:ext>
            </p:extLst>
          </p:nvPr>
        </p:nvGraphicFramePr>
        <p:xfrm>
          <a:off x="1485677" y="2370778"/>
          <a:ext cx="8127999" cy="148336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74101129"/>
                    </a:ext>
                  </a:extLst>
                </a:gridCol>
                <a:gridCol w="2709333">
                  <a:extLst>
                    <a:ext uri="{9D8B030D-6E8A-4147-A177-3AD203B41FA5}">
                      <a16:colId xmlns:a16="http://schemas.microsoft.com/office/drawing/2014/main" val="30346176"/>
                    </a:ext>
                  </a:extLst>
                </a:gridCol>
                <a:gridCol w="2709333">
                  <a:extLst>
                    <a:ext uri="{9D8B030D-6E8A-4147-A177-3AD203B41FA5}">
                      <a16:colId xmlns:a16="http://schemas.microsoft.com/office/drawing/2014/main" val="255936700"/>
                    </a:ext>
                  </a:extLst>
                </a:gridCol>
              </a:tblGrid>
              <a:tr h="370840">
                <a:tc>
                  <a:txBody>
                    <a:bodyPr/>
                    <a:lstStyle/>
                    <a:p>
                      <a:endParaRPr lang="pl-PL" dirty="0"/>
                    </a:p>
                  </a:txBody>
                  <a:tcPr>
                    <a:noFill/>
                  </a:tcPr>
                </a:tc>
                <a:tc>
                  <a:txBody>
                    <a:bodyPr/>
                    <a:lstStyle/>
                    <a:p>
                      <a:r>
                        <a:rPr lang="pl-PL" b="0" dirty="0"/>
                        <a:t>Black Swan </a:t>
                      </a:r>
                      <a:r>
                        <a:rPr lang="pl-PL" b="0" dirty="0" err="1"/>
                        <a:t>prevention</a:t>
                      </a:r>
                      <a:endParaRPr lang="pl-PL" b="0" dirty="0"/>
                    </a:p>
                  </a:txBody>
                  <a:tcPr/>
                </a:tc>
                <a:tc>
                  <a:txBody>
                    <a:bodyPr/>
                    <a:lstStyle/>
                    <a:p>
                      <a:r>
                        <a:rPr lang="pl-PL" b="0" dirty="0" err="1"/>
                        <a:t>Stagnation</a:t>
                      </a:r>
                      <a:r>
                        <a:rPr lang="pl-PL" b="0" dirty="0"/>
                        <a:t> </a:t>
                      </a:r>
                      <a:r>
                        <a:rPr lang="pl-PL" b="0" dirty="0" err="1"/>
                        <a:t>prevention</a:t>
                      </a:r>
                      <a:endParaRPr lang="pl-PL" b="0" dirty="0"/>
                    </a:p>
                  </a:txBody>
                  <a:tcPr/>
                </a:tc>
                <a:extLst>
                  <a:ext uri="{0D108BD9-81ED-4DB2-BD59-A6C34878D82A}">
                    <a16:rowId xmlns:a16="http://schemas.microsoft.com/office/drawing/2014/main" val="3516533853"/>
                  </a:ext>
                </a:extLst>
              </a:tr>
              <a:tr h="370840">
                <a:tc>
                  <a:txBody>
                    <a:bodyPr/>
                    <a:lstStyle/>
                    <a:p>
                      <a:r>
                        <a:rPr lang="pl-PL" dirty="0"/>
                        <a:t>Unpermissioned</a:t>
                      </a:r>
                    </a:p>
                  </a:txBody>
                  <a:tcPr/>
                </a:tc>
                <a:tc>
                  <a:txBody>
                    <a:bodyPr/>
                    <a:lstStyle/>
                    <a:p>
                      <a:r>
                        <a:rPr lang="pl-PL" dirty="0"/>
                        <a:t>-</a:t>
                      </a:r>
                    </a:p>
                  </a:txBody>
                  <a:tcPr/>
                </a:tc>
                <a:tc>
                  <a:txBody>
                    <a:bodyPr/>
                    <a:lstStyle/>
                    <a:p>
                      <a:r>
                        <a:rPr lang="pl-PL" dirty="0" err="1"/>
                        <a:t>Free</a:t>
                      </a:r>
                      <a:r>
                        <a:rPr lang="pl-PL" dirty="0"/>
                        <a:t> to </a:t>
                      </a:r>
                      <a:r>
                        <a:rPr lang="pl-PL" dirty="0" err="1"/>
                        <a:t>enter</a:t>
                      </a:r>
                      <a:endParaRPr lang="pl-PL" dirty="0"/>
                    </a:p>
                  </a:txBody>
                  <a:tcPr/>
                </a:tc>
                <a:extLst>
                  <a:ext uri="{0D108BD9-81ED-4DB2-BD59-A6C34878D82A}">
                    <a16:rowId xmlns:a16="http://schemas.microsoft.com/office/drawing/2014/main" val="4112692584"/>
                  </a:ext>
                </a:extLst>
              </a:tr>
              <a:tr h="370840">
                <a:tc>
                  <a:txBody>
                    <a:bodyPr/>
                    <a:lstStyle/>
                    <a:p>
                      <a:r>
                        <a:rPr lang="pl-PL" dirty="0" err="1"/>
                        <a:t>Permissioned</a:t>
                      </a:r>
                      <a:endParaRPr lang="pl-PL" dirty="0"/>
                    </a:p>
                  </a:txBody>
                  <a:tcPr/>
                </a:tc>
                <a:tc>
                  <a:txBody>
                    <a:bodyPr/>
                    <a:lstStyle/>
                    <a:p>
                      <a:r>
                        <a:rPr lang="pl-PL" dirty="0" err="1"/>
                        <a:t>Walled</a:t>
                      </a:r>
                      <a:r>
                        <a:rPr lang="pl-PL" dirty="0"/>
                        <a:t> garden</a:t>
                      </a:r>
                    </a:p>
                  </a:txBody>
                  <a:tcPr/>
                </a:tc>
                <a:tc>
                  <a:txBody>
                    <a:bodyPr/>
                    <a:lstStyle/>
                    <a:p>
                      <a:r>
                        <a:rPr lang="pl-PL" dirty="0"/>
                        <a:t>-</a:t>
                      </a:r>
                    </a:p>
                  </a:txBody>
                  <a:tcPr/>
                </a:tc>
                <a:extLst>
                  <a:ext uri="{0D108BD9-81ED-4DB2-BD59-A6C34878D82A}">
                    <a16:rowId xmlns:a16="http://schemas.microsoft.com/office/drawing/2014/main" val="1943928550"/>
                  </a:ext>
                </a:extLst>
              </a:tr>
              <a:tr h="370840">
                <a:tc>
                  <a:txBody>
                    <a:bodyPr/>
                    <a:lstStyle/>
                    <a:p>
                      <a:r>
                        <a:rPr lang="pl-PL" dirty="0" err="1">
                          <a:solidFill>
                            <a:schemeClr val="tx2">
                              <a:lumMod val="75000"/>
                            </a:schemeClr>
                          </a:solidFill>
                        </a:rPr>
                        <a:t>Governed</a:t>
                      </a:r>
                      <a:endParaRPr lang="pl-PL" dirty="0">
                        <a:solidFill>
                          <a:schemeClr val="tx2">
                            <a:lumMod val="75000"/>
                          </a:schemeClr>
                        </a:solidFill>
                      </a:endParaRPr>
                    </a:p>
                  </a:txBody>
                  <a:tcPr/>
                </a:tc>
                <a:tc>
                  <a:txBody>
                    <a:bodyPr/>
                    <a:lstStyle/>
                    <a:p>
                      <a:r>
                        <a:rPr lang="pl-PL" dirty="0" err="1">
                          <a:solidFill>
                            <a:schemeClr val="tx2">
                              <a:lumMod val="75000"/>
                            </a:schemeClr>
                          </a:solidFill>
                        </a:rPr>
                        <a:t>Constitution</a:t>
                      </a:r>
                      <a:endParaRPr lang="pl-PL" dirty="0">
                        <a:solidFill>
                          <a:schemeClr val="tx2">
                            <a:lumMod val="75000"/>
                          </a:schemeClr>
                        </a:solidFill>
                      </a:endParaRPr>
                    </a:p>
                  </a:txBody>
                  <a:tcPr/>
                </a:tc>
                <a:tc>
                  <a:txBody>
                    <a:bodyPr/>
                    <a:lstStyle/>
                    <a:p>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txBody>
                  <a:tcPr/>
                </a:tc>
                <a:extLst>
                  <a:ext uri="{0D108BD9-81ED-4DB2-BD59-A6C34878D82A}">
                    <a16:rowId xmlns:a16="http://schemas.microsoft.com/office/drawing/2014/main" val="2561705898"/>
                  </a:ext>
                </a:extLst>
              </a:tr>
            </a:tbl>
          </a:graphicData>
        </a:graphic>
      </p:graphicFrame>
    </p:spTree>
    <p:extLst>
      <p:ext uri="{BB962C8B-B14F-4D97-AF65-F5344CB8AC3E}">
        <p14:creationId xmlns:p14="http://schemas.microsoft.com/office/powerpoint/2010/main" val="75549064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 </a:t>
            </a:r>
            <a:r>
              <a:rPr lang="pl-PL" dirty="0" err="1"/>
              <a:t>or</a:t>
            </a:r>
            <a:r>
              <a:rPr lang="pl-PL" dirty="0"/>
              <a:t> </a:t>
            </a:r>
            <a:r>
              <a:rPr lang="pl-PL" dirty="0" err="1"/>
              <a:t>autonomous</a:t>
            </a:r>
            <a:endParaRPr lang="pl-PL" dirty="0"/>
          </a:p>
          <a:p>
            <a:r>
              <a:rPr lang="pl-PL" dirty="0"/>
              <a:t>Daniel Larimer: T</a:t>
            </a:r>
            <a:r>
              <a:rPr lang="en-US" dirty="0"/>
              <a:t>here is no such thing as a</a:t>
            </a:r>
            <a:r>
              <a:rPr lang="pl-PL" dirty="0"/>
              <a:t>n </a:t>
            </a:r>
            <a:r>
              <a:rPr lang="pl-PL" dirty="0" err="1"/>
              <a:t>autonomous</a:t>
            </a:r>
            <a:r>
              <a:rPr lang="pl-PL" dirty="0"/>
              <a:t> </a:t>
            </a:r>
            <a:r>
              <a:rPr lang="en-US" dirty="0"/>
              <a:t>economic system</a:t>
            </a:r>
            <a:r>
              <a:rPr lang="pl-PL" dirty="0"/>
              <a:t>, </a:t>
            </a:r>
            <a:r>
              <a:rPr lang="pl-PL" dirty="0" err="1"/>
              <a:t>it’s</a:t>
            </a:r>
            <a:r>
              <a:rPr lang="pl-PL" dirty="0"/>
              <a:t> </a:t>
            </a:r>
            <a:r>
              <a:rPr lang="pl-PL" dirty="0" err="1"/>
              <a:t>always</a:t>
            </a:r>
            <a:r>
              <a:rPr lang="pl-PL" dirty="0"/>
              <a:t> dependent on a </a:t>
            </a:r>
            <a:r>
              <a:rPr lang="pl-PL" dirty="0" err="1"/>
              <a:t>value</a:t>
            </a:r>
            <a:r>
              <a:rPr lang="pl-PL" dirty="0"/>
              <a:t> system </a:t>
            </a:r>
            <a:r>
              <a:rPr lang="pl-PL" dirty="0" err="1"/>
              <a:t>outside</a:t>
            </a:r>
            <a:r>
              <a:rPr lang="pl-PL" dirty="0"/>
              <a:t> of </a:t>
            </a:r>
            <a:r>
              <a:rPr lang="pl-PL" dirty="0" err="1"/>
              <a:t>it</a:t>
            </a:r>
            <a:endParaRPr lang="pl-PL" dirty="0"/>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Kurt </a:t>
            </a:r>
            <a:r>
              <a:rPr lang="pl-PL" dirty="0" err="1"/>
              <a:t>Gödel’S</a:t>
            </a:r>
            <a:r>
              <a:rPr lang="pl-PL" dirty="0"/>
              <a:t> </a:t>
            </a:r>
            <a:r>
              <a:rPr lang="pl-PL" dirty="0" err="1">
                <a:solidFill>
                  <a:schemeClr val="tx2">
                    <a:lumMod val="75000"/>
                  </a:schemeClr>
                </a:solidFill>
              </a:rPr>
              <a:t>incompleteness</a:t>
            </a:r>
            <a:r>
              <a:rPr lang="pl-PL" dirty="0"/>
              <a:t> </a:t>
            </a:r>
            <a:r>
              <a:rPr lang="pl-PL" dirty="0" err="1"/>
              <a:t>theorem</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err="1"/>
              <a:t>Any</a:t>
            </a:r>
            <a:r>
              <a:rPr lang="en-US" dirty="0"/>
              <a:t> logical system can be </a:t>
            </a:r>
            <a:r>
              <a:rPr lang="pl-PL" dirty="0" err="1"/>
              <a:t>either</a:t>
            </a:r>
            <a:r>
              <a:rPr lang="en-US" dirty="0"/>
              <a:t> </a:t>
            </a:r>
            <a:r>
              <a:rPr lang="en-US" dirty="0">
                <a:solidFill>
                  <a:schemeClr val="tx2">
                    <a:lumMod val="75000"/>
                  </a:schemeClr>
                </a:solidFill>
              </a:rPr>
              <a:t>complete</a:t>
            </a:r>
            <a:r>
              <a:rPr lang="en-US" dirty="0"/>
              <a:t> </a:t>
            </a:r>
            <a:r>
              <a:rPr lang="pl-PL" dirty="0" err="1"/>
              <a:t>or</a:t>
            </a:r>
            <a:r>
              <a:rPr lang="en-US" dirty="0"/>
              <a:t> </a:t>
            </a:r>
            <a:r>
              <a:rPr lang="en-US" dirty="0">
                <a:solidFill>
                  <a:schemeClr val="tx2">
                    <a:lumMod val="75000"/>
                  </a:schemeClr>
                </a:solidFill>
              </a:rPr>
              <a:t>consistent</a:t>
            </a:r>
            <a:r>
              <a:rPr lang="pl-PL" dirty="0"/>
              <a:t>, </a:t>
            </a:r>
            <a:r>
              <a:rPr lang="pl-PL" dirty="0" err="1"/>
              <a:t>never</a:t>
            </a:r>
            <a:r>
              <a:rPr lang="pl-PL" dirty="0"/>
              <a:t> </a:t>
            </a:r>
            <a:r>
              <a:rPr lang="pl-PL" dirty="0" err="1"/>
              <a:t>both</a:t>
            </a:r>
            <a:r>
              <a:rPr lang="pl-PL" dirty="0"/>
              <a:t>.</a:t>
            </a:r>
          </a:p>
          <a:p>
            <a:r>
              <a:rPr lang="pl-PL" dirty="0" err="1"/>
              <a:t>There</a:t>
            </a:r>
            <a:r>
              <a:rPr lang="pl-PL" dirty="0"/>
              <a:t> </a:t>
            </a:r>
            <a:r>
              <a:rPr lang="pl-PL" dirty="0" err="1"/>
              <a:t>are</a:t>
            </a:r>
            <a:r>
              <a:rPr lang="pl-PL" dirty="0"/>
              <a:t> </a:t>
            </a:r>
            <a:r>
              <a:rPr lang="pl-PL" dirty="0" err="1"/>
              <a:t>always</a:t>
            </a:r>
            <a:r>
              <a:rPr lang="pl-PL" dirty="0"/>
              <a:t> </a:t>
            </a:r>
            <a:r>
              <a:rPr lang="pl-PL" dirty="0" err="1"/>
              <a:t>axioms</a:t>
            </a:r>
            <a:r>
              <a:rPr lang="pl-PL" dirty="0"/>
              <a:t> </a:t>
            </a:r>
            <a:r>
              <a:rPr lang="pl-PL" dirty="0" err="1"/>
              <a:t>which</a:t>
            </a:r>
            <a:r>
              <a:rPr lang="pl-PL" dirty="0"/>
              <a:t> </a:t>
            </a:r>
            <a:r>
              <a:rPr lang="pl-PL" dirty="0" err="1"/>
              <a:t>are</a:t>
            </a:r>
            <a:r>
              <a:rPr lang="pl-PL" dirty="0"/>
              <a:t> </a:t>
            </a:r>
            <a:r>
              <a:rPr lang="pl-PL" dirty="0" err="1"/>
              <a:t>outside</a:t>
            </a:r>
            <a:r>
              <a:rPr lang="pl-PL" dirty="0"/>
              <a:t> of a system.</a:t>
            </a:r>
          </a:p>
        </p:txBody>
      </p:sp>
    </p:spTree>
    <p:extLst>
      <p:ext uri="{BB962C8B-B14F-4D97-AF65-F5344CB8AC3E}">
        <p14:creationId xmlns:p14="http://schemas.microsoft.com/office/powerpoint/2010/main" val="89888903"/>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en-US" dirty="0"/>
              <a:t>Each community might have its own hierarchy of values (i.e. value system)</a:t>
            </a:r>
          </a:p>
          <a:p>
            <a:r>
              <a:rPr lang="en-US" dirty="0"/>
              <a:t>A good value system will allow a group to grow</a:t>
            </a:r>
          </a:p>
          <a:p>
            <a:r>
              <a:rPr lang="en-US" dirty="0"/>
              <a:t>A bad value system will eventually make it die</a:t>
            </a:r>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a:t>
            </a:r>
            <a:r>
              <a:rPr lang="en-US" cap="none" dirty="0">
                <a:solidFill>
                  <a:schemeClr val="tx2">
                    <a:lumMod val="75000"/>
                  </a:schemeClr>
                </a:solidFill>
              </a:rPr>
              <a:t>lower the barrier to entry </a:t>
            </a:r>
            <a:r>
              <a:rPr lang="en-US" cap="none" dirty="0"/>
              <a:t>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pl-PL" dirty="0"/>
              <a:t>eos main </a:t>
            </a:r>
            <a:r>
              <a:rPr lang="en-US" dirty="0"/>
              <a:t>feature</a:t>
            </a:r>
            <a:r>
              <a:rPr lang="pl-PL" dirty="0"/>
              <a:t>s</a:t>
            </a:r>
            <a:endParaRPr lang="en-US" dirty="0"/>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Blockchain </a:t>
            </a:r>
            <a:r>
              <a:rPr lang="pl-PL" dirty="0" err="1"/>
              <a:t>is</a:t>
            </a:r>
            <a:r>
              <a:rPr lang="pl-PL" dirty="0"/>
              <a:t> </a:t>
            </a:r>
            <a:r>
              <a:rPr lang="pl-PL" dirty="0" err="1"/>
              <a:t>about</a:t>
            </a:r>
            <a:r>
              <a:rPr lang="pl-PL" dirty="0"/>
              <a:t> trading, i.e. </a:t>
            </a:r>
            <a:r>
              <a:rPr lang="pl-PL" dirty="0" err="1"/>
              <a:t>moving</a:t>
            </a:r>
            <a:r>
              <a:rPr lang="pl-PL" dirty="0"/>
              <a:t> </a:t>
            </a:r>
            <a:r>
              <a:rPr lang="pl-PL" dirty="0" err="1"/>
              <a:t>assets</a:t>
            </a:r>
            <a:r>
              <a:rPr lang="pl-PL" dirty="0"/>
              <a:t> </a:t>
            </a:r>
            <a:r>
              <a:rPr lang="pl-PL" dirty="0" err="1"/>
              <a:t>around</a:t>
            </a:r>
            <a:endParaRPr lang="pl-PL" dirty="0"/>
          </a:p>
          <a:p>
            <a:r>
              <a:rPr lang="pl-PL" dirty="0"/>
              <a:t>W</a:t>
            </a:r>
            <a:r>
              <a:rPr lang="en-US" dirty="0"/>
              <a:t>e like complexity</a:t>
            </a:r>
            <a:r>
              <a:rPr lang="pl-PL" dirty="0"/>
              <a:t> - </a:t>
            </a:r>
            <a:r>
              <a:rPr lang="pl-PL" dirty="0" err="1"/>
              <a:t>this</a:t>
            </a:r>
            <a:r>
              <a:rPr lang="pl-PL" dirty="0"/>
              <a:t> </a:t>
            </a:r>
            <a:r>
              <a:rPr lang="pl-PL" dirty="0" err="1"/>
              <a:t>is</a:t>
            </a:r>
            <a:r>
              <a:rPr lang="pl-PL" dirty="0"/>
              <a:t> the </a:t>
            </a:r>
            <a:r>
              <a:rPr lang="pl-PL" dirty="0" err="1"/>
              <a:t>very</a:t>
            </a:r>
            <a:r>
              <a:rPr lang="pl-PL" dirty="0"/>
              <a:t> </a:t>
            </a:r>
            <a:r>
              <a:rPr lang="pl-PL" dirty="0" err="1"/>
              <a:t>reason</a:t>
            </a:r>
            <a:r>
              <a:rPr lang="pl-PL" dirty="0"/>
              <a:t> we trade</a:t>
            </a:r>
          </a:p>
          <a:p>
            <a:r>
              <a:rPr lang="pl-PL" dirty="0" err="1"/>
              <a:t>Complexity</a:t>
            </a:r>
            <a:r>
              <a:rPr lang="pl-PL" dirty="0"/>
              <a:t> </a:t>
            </a:r>
            <a:r>
              <a:rPr lang="pl-PL" dirty="0" err="1"/>
              <a:t>means</a:t>
            </a:r>
            <a:r>
              <a:rPr lang="pl-PL" dirty="0"/>
              <a:t> </a:t>
            </a:r>
            <a:r>
              <a:rPr lang="pl-PL" dirty="0" err="1"/>
              <a:t>risk</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67BC-2F03-4768-B88E-DB9D69BABCDB}"/>
              </a:ext>
            </a:extLst>
          </p:cNvPr>
          <p:cNvSpPr>
            <a:spLocks noGrp="1"/>
          </p:cNvSpPr>
          <p:nvPr>
            <p:ph type="title"/>
          </p:nvPr>
        </p:nvSpPr>
        <p:spPr/>
        <p:txBody>
          <a:bodyPr/>
          <a:lstStyle/>
          <a:p>
            <a:r>
              <a:rPr lang="pl-PL" dirty="0"/>
              <a:t>BLACK SWAN</a:t>
            </a:r>
          </a:p>
        </p:txBody>
      </p:sp>
      <p:pic>
        <p:nvPicPr>
          <p:cNvPr id="5" name="Content Placeholder 4">
            <a:extLst>
              <a:ext uri="{FF2B5EF4-FFF2-40B4-BE49-F238E27FC236}">
                <a16:creationId xmlns:a16="http://schemas.microsoft.com/office/drawing/2014/main" id="{31A2FDE6-D08B-4714-A02C-582A3D190C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52" y="2750234"/>
            <a:ext cx="4236720" cy="2761666"/>
          </a:xfrm>
        </p:spPr>
      </p:pic>
      <p:sp>
        <p:nvSpPr>
          <p:cNvPr id="6" name="TextBox 5">
            <a:extLst>
              <a:ext uri="{FF2B5EF4-FFF2-40B4-BE49-F238E27FC236}">
                <a16:creationId xmlns:a16="http://schemas.microsoft.com/office/drawing/2014/main" id="{BEDD303E-F9E2-46AB-8681-06888672A67A}"/>
              </a:ext>
            </a:extLst>
          </p:cNvPr>
          <p:cNvSpPr txBox="1"/>
          <p:nvPr/>
        </p:nvSpPr>
        <p:spPr>
          <a:xfrm>
            <a:off x="1361753" y="1866255"/>
            <a:ext cx="8080674" cy="461665"/>
          </a:xfrm>
          <a:prstGeom prst="rect">
            <a:avLst/>
          </a:prstGeom>
          <a:noFill/>
        </p:spPr>
        <p:txBody>
          <a:bodyPr wrap="none" rtlCol="0">
            <a:spAutoFit/>
          </a:bodyPr>
          <a:lstStyle/>
          <a:p>
            <a:r>
              <a:rPr lang="pl-PL" sz="2400" dirty="0" err="1"/>
              <a:t>An</a:t>
            </a:r>
            <a:r>
              <a:rPr lang="pl-PL" sz="2400" dirty="0"/>
              <a:t> event </a:t>
            </a:r>
            <a:r>
              <a:rPr lang="pl-PL" sz="2400" dirty="0" err="1"/>
              <a:t>that</a:t>
            </a:r>
            <a:r>
              <a:rPr lang="pl-PL" sz="2400" dirty="0"/>
              <a:t> h</a:t>
            </a:r>
            <a:r>
              <a:rPr lang="en-US" sz="2400" dirty="0" err="1"/>
              <a:t>appens</a:t>
            </a:r>
            <a:r>
              <a:rPr lang="en-US" sz="2400" dirty="0"/>
              <a:t> very </a:t>
            </a:r>
            <a:r>
              <a:rPr lang="en-US" sz="2400" dirty="0">
                <a:solidFill>
                  <a:schemeClr val="tx2">
                    <a:lumMod val="75000"/>
                  </a:schemeClr>
                </a:solidFill>
              </a:rPr>
              <a:t>infrequently</a:t>
            </a:r>
            <a:r>
              <a:rPr lang="pl-PL" sz="2400" dirty="0"/>
              <a:t> but </a:t>
            </a:r>
            <a:r>
              <a:rPr lang="pl-PL" sz="2400" dirty="0" err="1"/>
              <a:t>it’s</a:t>
            </a:r>
            <a:r>
              <a:rPr lang="pl-PL" sz="2400" dirty="0"/>
              <a:t> </a:t>
            </a:r>
            <a:r>
              <a:rPr lang="pl-PL" sz="2400" dirty="0" err="1">
                <a:solidFill>
                  <a:schemeClr val="tx2">
                    <a:lumMod val="75000"/>
                  </a:schemeClr>
                </a:solidFill>
              </a:rPr>
              <a:t>extremely</a:t>
            </a:r>
            <a:r>
              <a:rPr lang="pl-PL" sz="2400" dirty="0">
                <a:solidFill>
                  <a:schemeClr val="tx2">
                    <a:lumMod val="75000"/>
                  </a:schemeClr>
                </a:solidFill>
              </a:rPr>
              <a:t> </a:t>
            </a:r>
            <a:r>
              <a:rPr lang="pl-PL" sz="2400" dirty="0" err="1">
                <a:solidFill>
                  <a:schemeClr val="tx2">
                    <a:lumMod val="75000"/>
                  </a:schemeClr>
                </a:solidFill>
              </a:rPr>
              <a:t>costly</a:t>
            </a:r>
            <a:endParaRPr lang="pl-PL" sz="2400" dirty="0">
              <a:solidFill>
                <a:schemeClr val="tx2">
                  <a:lumMod val="75000"/>
                </a:schemeClr>
              </a:solidFill>
            </a:endParaRPr>
          </a:p>
        </p:txBody>
      </p:sp>
    </p:spTree>
    <p:extLst>
      <p:ext uri="{BB962C8B-B14F-4D97-AF65-F5344CB8AC3E}">
        <p14:creationId xmlns:p14="http://schemas.microsoft.com/office/powerpoint/2010/main" val="37715526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R</a:t>
            </a:r>
            <a:r>
              <a:rPr lang="en-US" dirty="0" err="1"/>
              <a:t>epeated</a:t>
            </a:r>
            <a:r>
              <a:rPr lang="en-US" dirty="0"/>
              <a:t>, no-end-in-sight game</a:t>
            </a:r>
            <a:endParaRPr lang="pl-PL" dirty="0"/>
          </a:p>
          <a:p>
            <a:r>
              <a:rPr lang="pl-PL" dirty="0" err="1"/>
              <a:t>Way</a:t>
            </a:r>
            <a:r>
              <a:rPr lang="pl-PL" dirty="0"/>
              <a:t> out </a:t>
            </a:r>
            <a:r>
              <a:rPr lang="pl-PL" dirty="0" err="1"/>
              <a:t>when</a:t>
            </a:r>
            <a:r>
              <a:rPr lang="pl-PL" dirty="0"/>
              <a:t> </a:t>
            </a:r>
            <a:r>
              <a:rPr lang="pl-PL" dirty="0" err="1"/>
              <a:t>things</a:t>
            </a:r>
            <a:r>
              <a:rPr lang="pl-PL" dirty="0"/>
              <a:t> go </a:t>
            </a:r>
            <a:r>
              <a:rPr lang="pl-PL" dirty="0" err="1"/>
              <a:t>wrong</a:t>
            </a:r>
            <a:r>
              <a:rPr lang="pl-PL" dirty="0"/>
              <a:t> - </a:t>
            </a:r>
            <a:r>
              <a:rPr lang="pl-PL" dirty="0" err="1"/>
              <a:t>rules</a:t>
            </a:r>
            <a:r>
              <a:rPr lang="pl-PL" dirty="0"/>
              <a:t> to </a:t>
            </a:r>
            <a:r>
              <a:rPr lang="pl-PL" dirty="0" err="1"/>
              <a:t>manage</a:t>
            </a:r>
            <a:r>
              <a:rPr lang="pl-PL" dirty="0"/>
              <a:t> a </a:t>
            </a:r>
            <a:r>
              <a:rPr lang="pl-PL" dirty="0" err="1"/>
              <a:t>black</a:t>
            </a:r>
            <a:r>
              <a:rPr lang="pl-PL" dirty="0"/>
              <a:t> </a:t>
            </a:r>
            <a:r>
              <a:rPr lang="pl-PL" dirty="0" err="1"/>
              <a:t>swan</a:t>
            </a:r>
            <a:r>
              <a:rPr lang="pl-PL" dirty="0"/>
              <a:t> event</a:t>
            </a:r>
          </a:p>
          <a:p>
            <a:r>
              <a:rPr lang="pl-PL" dirty="0" err="1">
                <a:solidFill>
                  <a:schemeClr val="tx1">
                    <a:lumMod val="95000"/>
                  </a:schemeClr>
                </a:solidFill>
              </a:rPr>
              <a:t>Ideally</a:t>
            </a:r>
            <a:r>
              <a:rPr lang="pl-PL" dirty="0">
                <a:solidFill>
                  <a:schemeClr val="tx2">
                    <a:lumMod val="75000"/>
                  </a:schemeClr>
                </a:solidFill>
              </a:rPr>
              <a:t> win-win</a:t>
            </a:r>
            <a:r>
              <a:rPr lang="pl-PL" dirty="0"/>
              <a:t> /</a:t>
            </a:r>
            <a:r>
              <a:rPr lang="en-US" dirty="0"/>
              <a:t> </a:t>
            </a:r>
            <a:r>
              <a:rPr lang="en-US" dirty="0">
                <a:solidFill>
                  <a:schemeClr val="tx2">
                    <a:lumMod val="75000"/>
                  </a:schemeClr>
                </a:solidFill>
              </a:rPr>
              <a:t>net-positive</a:t>
            </a:r>
            <a:r>
              <a:rPr lang="en-US" dirty="0"/>
              <a:t> game</a:t>
            </a:r>
            <a:r>
              <a:rPr lang="pl-PL" dirty="0"/>
              <a:t> </a:t>
            </a:r>
            <a:r>
              <a:rPr lang="pl-PL" dirty="0">
                <a:solidFill>
                  <a:schemeClr val="tx2">
                    <a:lumMod val="75000"/>
                  </a:schemeClr>
                </a:solidFill>
              </a:rPr>
              <a:t>open to </a:t>
            </a:r>
            <a:r>
              <a:rPr lang="pl-PL" dirty="0" err="1">
                <a:solidFill>
                  <a:schemeClr val="tx2">
                    <a:lumMod val="75000"/>
                  </a:schemeClr>
                </a:solidFill>
              </a:rPr>
              <a:t>everyone</a:t>
            </a:r>
            <a:endParaRPr lang="pl-PL" dirty="0">
              <a:solidFill>
                <a:schemeClr val="tx2">
                  <a:lumMod val="75000"/>
                </a:schemeClr>
              </a:solidFill>
            </a:endParaRPr>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err="1"/>
              <a:t>Everyone</a:t>
            </a:r>
            <a:r>
              <a:rPr lang="pl-PL" dirty="0"/>
              <a:t> </a:t>
            </a:r>
            <a:r>
              <a:rPr lang="pl-PL" dirty="0" err="1"/>
              <a:t>is</a:t>
            </a:r>
            <a:r>
              <a:rPr lang="pl-PL" dirty="0"/>
              <a:t> </a:t>
            </a:r>
            <a:r>
              <a:rPr lang="pl-PL" dirty="0" err="1">
                <a:solidFill>
                  <a:schemeClr val="tx2">
                    <a:lumMod val="75000"/>
                  </a:schemeClr>
                </a:solidFill>
              </a:rPr>
              <a:t>free</a:t>
            </a:r>
            <a:r>
              <a:rPr lang="pl-PL" dirty="0">
                <a:solidFill>
                  <a:schemeClr val="tx2">
                    <a:lumMod val="75000"/>
                  </a:schemeClr>
                </a:solidFill>
              </a:rPr>
              <a:t> to </a:t>
            </a:r>
            <a:r>
              <a:rPr lang="pl-PL" dirty="0" err="1">
                <a:solidFill>
                  <a:schemeClr val="tx2">
                    <a:lumMod val="75000"/>
                  </a:schemeClr>
                </a:solidFill>
              </a:rPr>
              <a:t>enter</a:t>
            </a:r>
            <a:endParaRPr lang="pl-PL" dirty="0">
              <a:solidFill>
                <a:schemeClr val="tx2">
                  <a:lumMod val="75000"/>
                </a:schemeClr>
              </a:solidFill>
            </a:endParaRPr>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t>
            </a:r>
            <a:r>
              <a:rPr lang="pl-PL" dirty="0">
                <a:solidFill>
                  <a:schemeClr val="tx2">
                    <a:lumMod val="75000"/>
                  </a:schemeClr>
                </a:solidFill>
              </a:rPr>
              <a:t>Wild West</a:t>
            </a:r>
            <a:r>
              <a:rPr lang="pl-PL" dirty="0"/>
              <a:t> („</a:t>
            </a:r>
            <a:r>
              <a:rPr lang="pl-PL" dirty="0" err="1"/>
              <a:t>code</a:t>
            </a:r>
            <a:r>
              <a:rPr lang="pl-PL" dirty="0"/>
              <a:t> </a:t>
            </a:r>
            <a:r>
              <a:rPr lang="pl-PL" dirty="0" err="1"/>
              <a:t>is</a:t>
            </a:r>
            <a:r>
              <a:rPr lang="pl-PL" dirty="0"/>
              <a:t> the law”)</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solidFill>
                  <a:schemeClr val="tx2">
                    <a:lumMod val="75000"/>
                  </a:schemeClr>
                </a:solidFill>
              </a:rPr>
              <a:t>walled</a:t>
            </a:r>
            <a:r>
              <a:rPr lang="pl-PL" dirty="0">
                <a:solidFill>
                  <a:schemeClr val="tx2">
                    <a:lumMod val="75000"/>
                  </a:schemeClr>
                </a:solidFill>
              </a:rPr>
              <a:t> garden</a:t>
            </a:r>
            <a:r>
              <a:rPr lang="pl-PL" dirty="0"/>
              <a:t>: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a:p>
            <a:r>
              <a:rPr lang="pl-PL" dirty="0" err="1"/>
              <a:t>It’s</a:t>
            </a:r>
            <a:r>
              <a:rPr lang="pl-PL" dirty="0"/>
              <a:t> </a:t>
            </a:r>
            <a:r>
              <a:rPr lang="pl-PL" dirty="0" err="1"/>
              <a:t>quite</a:t>
            </a:r>
            <a:r>
              <a:rPr lang="pl-PL" dirty="0"/>
              <a:t> </a:t>
            </a:r>
            <a:r>
              <a:rPr lang="pl-PL" dirty="0" err="1">
                <a:solidFill>
                  <a:schemeClr val="tx2">
                    <a:lumMod val="75000"/>
                  </a:schemeClr>
                </a:solidFill>
              </a:rPr>
              <a:t>safe</a:t>
            </a:r>
            <a:r>
              <a:rPr lang="pl-PL" dirty="0"/>
              <a:t> - </a:t>
            </a:r>
            <a:r>
              <a:rPr lang="pl-PL" dirty="0" err="1"/>
              <a:t>you’re</a:t>
            </a:r>
            <a:r>
              <a:rPr lang="pl-PL" dirty="0"/>
              <a:t> </a:t>
            </a:r>
            <a:r>
              <a:rPr lang="pl-PL" dirty="0" err="1"/>
              <a:t>unlikely</a:t>
            </a:r>
            <a:r>
              <a:rPr lang="pl-PL" dirty="0"/>
              <a:t> to </a:t>
            </a:r>
            <a:r>
              <a:rPr lang="pl-PL" dirty="0" err="1"/>
              <a:t>misbehave</a:t>
            </a:r>
            <a:r>
              <a:rPr lang="pl-PL" dirty="0"/>
              <a:t> </a:t>
            </a:r>
            <a:r>
              <a:rPr lang="pl-PL" dirty="0" err="1"/>
              <a:t>because</a:t>
            </a:r>
            <a:r>
              <a:rPr lang="pl-PL" dirty="0"/>
              <a:t> </a:t>
            </a:r>
            <a:r>
              <a:rPr lang="pl-PL" dirty="0" err="1"/>
              <a:t>you</a:t>
            </a:r>
            <a:r>
              <a:rPr lang="pl-PL" dirty="0"/>
              <a:t> </a:t>
            </a:r>
            <a:r>
              <a:rPr lang="pl-PL" dirty="0" err="1"/>
              <a:t>risk</a:t>
            </a:r>
            <a:r>
              <a:rPr lang="pl-PL" dirty="0"/>
              <a:t> </a:t>
            </a:r>
            <a:r>
              <a:rPr lang="pl-PL" dirty="0" err="1"/>
              <a:t>being</a:t>
            </a:r>
            <a:r>
              <a:rPr lang="pl-PL" dirty="0"/>
              <a:t> </a:t>
            </a:r>
            <a:r>
              <a:rPr lang="pl-PL" dirty="0" err="1"/>
              <a:t>kicked</a:t>
            </a:r>
            <a:r>
              <a:rPr lang="pl-PL" dirty="0"/>
              <a:t> out</a:t>
            </a:r>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11370</TotalTime>
  <Words>1176</Words>
  <Application>Microsoft Office PowerPoint</Application>
  <PresentationFormat>Widescreen</PresentationFormat>
  <Paragraphs>194</Paragraphs>
  <Slides>41</Slides>
  <Notes>15</Notes>
  <HiddenSlides>18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Trebuchet MS</vt:lpstr>
      <vt:lpstr>Tw Cen MT</vt:lpstr>
      <vt:lpstr>Circuit</vt:lpstr>
      <vt:lpstr>EOS</vt:lpstr>
      <vt:lpstr>Disclaimer</vt:lpstr>
      <vt:lpstr>CREDITS</vt:lpstr>
      <vt:lpstr>TRADING = DEALING WITH COMPLEXITY</vt:lpstr>
      <vt:lpstr>BLACK SWAN</vt:lpstr>
      <vt:lpstr>WHAT DOES THE BUSINESS NEED?</vt:lpstr>
      <vt:lpstr>TWO ALTERNATIVE FORMS OF BLOCKCHAIN</vt:lpstr>
      <vt:lpstr>UNPERMISSIONED blockchains</vt:lpstr>
      <vt:lpstr>PERMISSIONED blockchains</vt:lpstr>
      <vt:lpstr>Dilemma SAFETY vs. FREEDOM</vt:lpstr>
      <vt:lpstr>THE PROBLEM WITH black SWAN</vt:lpstr>
      <vt:lpstr>The entrepreneur wants a free-to-enter system where they can deal with people and build profits, not extract profits.</vt:lpstr>
      <vt:lpstr>The blockchain for business is the blockchain that solves the black swan.</vt:lpstr>
      <vt:lpstr>WHAT We need IS a governed blockchain </vt:lpstr>
      <vt:lpstr>EOS is that third choice, the governed blockchain. In essence what we have is the safety on par with the permissioned blockchain, and the freedom of entry of the unpermissioned blockchain</vt:lpstr>
      <vt:lpstr>HOW DO WE BUILD a GOVERNED BLOCKCHAIN?</vt:lpstr>
      <vt:lpstr>HOW DO WE BUILD a GOVERNED BLOCKCHAIN?</vt:lpstr>
      <vt:lpstr>DPOS - DELEGATED PROOF OF STAKE</vt:lpstr>
      <vt:lpstr>WHY DO WE NEED A CONSTITUTION?</vt:lpstr>
      <vt:lpstr>EOS - THE Governed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Delegated proof of stake (DPOS) HOW decentralized IS IT?</vt:lpstr>
      <vt:lpstr>IS FULLY autonomous SYSTEM Possible?</vt:lpstr>
      <vt:lpstr>Kurt Gödel’S incompleteness theorem</vt:lpstr>
      <vt:lpstr>DAN Larimer’s Darwinian approach</vt:lpstr>
      <vt:lpstr>The true goal is to lower the barrier to entry for the creation of new communities and allow free market competition to reward the most effective communities and punish the most corrupt.</vt:lpstr>
      <vt:lpstr>eos main features</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570</cp:revision>
  <dcterms:created xsi:type="dcterms:W3CDTF">2017-11-07T09:57:11Z</dcterms:created>
  <dcterms:modified xsi:type="dcterms:W3CDTF">2018-04-27T10:34:02Z</dcterms:modified>
</cp:coreProperties>
</file>