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heme/themeOverride1.xml" ContentType="application/vnd.openxmlformats-officedocument.themeOverr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8" r:id="rId1"/>
  </p:sldMasterIdLst>
  <p:notesMasterIdLst>
    <p:notesMasterId r:id="rId22"/>
  </p:notesMasterIdLst>
  <p:sldIdLst>
    <p:sldId id="286" r:id="rId2"/>
    <p:sldId id="257" r:id="rId3"/>
    <p:sldId id="258" r:id="rId4"/>
    <p:sldId id="281" r:id="rId5"/>
    <p:sldId id="260" r:id="rId6"/>
    <p:sldId id="282" r:id="rId7"/>
    <p:sldId id="262" r:id="rId8"/>
    <p:sldId id="285" r:id="rId9"/>
    <p:sldId id="272" r:id="rId10"/>
    <p:sldId id="283" r:id="rId11"/>
    <p:sldId id="273" r:id="rId12"/>
    <p:sldId id="275" r:id="rId13"/>
    <p:sldId id="284" r:id="rId14"/>
    <p:sldId id="264" r:id="rId15"/>
    <p:sldId id="280" r:id="rId16"/>
    <p:sldId id="265" r:id="rId17"/>
    <p:sldId id="276" r:id="rId18"/>
    <p:sldId id="278" r:id="rId19"/>
    <p:sldId id="271" r:id="rId20"/>
    <p:sldId id="279" r:id="rId2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129E5FB5-383F-9022-A76F-46DCE6AD1562}" name="oluwatobi balogun" initials="ob" userId="964ec6c1cbacd9a5"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66" autoAdjust="0"/>
    <p:restoredTop sz="94660"/>
  </p:normalViewPr>
  <p:slideViewPr>
    <p:cSldViewPr snapToGrid="0" snapToObjects="1">
      <p:cViewPr varScale="1">
        <p:scale>
          <a:sx n="75" d="100"/>
          <a:sy n="75" d="100"/>
        </p:scale>
        <p:origin x="340" y="3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microsoft.com/office/2018/10/relationships/authors" Target="authors.xml"/></Relationships>
</file>

<file path=ppt/diagrams/_rels/data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sv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diagrams/_rels/data2.xml.rels><?xml version="1.0" encoding="UTF-8" standalone="yes"?>
<Relationships xmlns="http://schemas.openxmlformats.org/package/2006/relationships"><Relationship Id="rId8" Type="http://schemas.openxmlformats.org/officeDocument/2006/relationships/image" Target="../media/image23.sv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21.svg"/><Relationship Id="rId5" Type="http://schemas.openxmlformats.org/officeDocument/2006/relationships/image" Target="../media/image20.png"/><Relationship Id="rId4" Type="http://schemas.openxmlformats.org/officeDocument/2006/relationships/image" Target="../media/image19.svg"/></Relationships>
</file>

<file path=ppt/diagrams/_rels/data5.xml.rels><?xml version="1.0" encoding="UTF-8" standalone="yes"?>
<Relationships xmlns="http://schemas.openxmlformats.org/package/2006/relationships"><Relationship Id="rId8" Type="http://schemas.openxmlformats.org/officeDocument/2006/relationships/image" Target="../media/image33.svg"/><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image" Target="../media/image27.svg"/><Relationship Id="rId1" Type="http://schemas.openxmlformats.org/officeDocument/2006/relationships/image" Target="../media/image26.png"/><Relationship Id="rId6" Type="http://schemas.openxmlformats.org/officeDocument/2006/relationships/image" Target="../media/image31.svg"/><Relationship Id="rId5" Type="http://schemas.openxmlformats.org/officeDocument/2006/relationships/image" Target="../media/image30.png"/><Relationship Id="rId4" Type="http://schemas.openxmlformats.org/officeDocument/2006/relationships/image" Target="../media/image29.svg"/></Relationships>
</file>

<file path=ppt/diagrams/_rels/data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svg"/><Relationship Id="rId1" Type="http://schemas.openxmlformats.org/officeDocument/2006/relationships/image" Target="../media/image34.png"/><Relationship Id="rId6" Type="http://schemas.openxmlformats.org/officeDocument/2006/relationships/image" Target="../media/image39.svg"/><Relationship Id="rId5" Type="http://schemas.openxmlformats.org/officeDocument/2006/relationships/image" Target="../media/image38.png"/><Relationship Id="rId4" Type="http://schemas.openxmlformats.org/officeDocument/2006/relationships/image" Target="../media/image37.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sv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diagrams/_rels/drawing2.xml.rels><?xml version="1.0" encoding="UTF-8" standalone="yes"?>
<Relationships xmlns="http://schemas.openxmlformats.org/package/2006/relationships"><Relationship Id="rId8" Type="http://schemas.openxmlformats.org/officeDocument/2006/relationships/image" Target="../media/image23.sv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21.svg"/><Relationship Id="rId5" Type="http://schemas.openxmlformats.org/officeDocument/2006/relationships/image" Target="../media/image20.png"/><Relationship Id="rId4" Type="http://schemas.openxmlformats.org/officeDocument/2006/relationships/image" Target="../media/image19.svg"/></Relationships>
</file>

<file path=ppt/diagrams/_rels/drawing5.xml.rels><?xml version="1.0" encoding="UTF-8" standalone="yes"?>
<Relationships xmlns="http://schemas.openxmlformats.org/package/2006/relationships"><Relationship Id="rId8" Type="http://schemas.openxmlformats.org/officeDocument/2006/relationships/image" Target="../media/image33.svg"/><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image" Target="../media/image27.svg"/><Relationship Id="rId1" Type="http://schemas.openxmlformats.org/officeDocument/2006/relationships/image" Target="../media/image26.png"/><Relationship Id="rId6" Type="http://schemas.openxmlformats.org/officeDocument/2006/relationships/image" Target="../media/image31.svg"/><Relationship Id="rId5" Type="http://schemas.openxmlformats.org/officeDocument/2006/relationships/image" Target="../media/image30.png"/><Relationship Id="rId4" Type="http://schemas.openxmlformats.org/officeDocument/2006/relationships/image" Target="../media/image29.svg"/></Relationships>
</file>

<file path=ppt/diagrams/_rels/drawing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svg"/><Relationship Id="rId1" Type="http://schemas.openxmlformats.org/officeDocument/2006/relationships/image" Target="../media/image34.png"/><Relationship Id="rId6" Type="http://schemas.openxmlformats.org/officeDocument/2006/relationships/image" Target="../media/image39.svg"/><Relationship Id="rId5" Type="http://schemas.openxmlformats.org/officeDocument/2006/relationships/image" Target="../media/image38.png"/><Relationship Id="rId4" Type="http://schemas.openxmlformats.org/officeDocument/2006/relationships/image" Target="../media/image37.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BF6AA1F-682F-475D-8943-4E2C6FA5625D}" type="doc">
      <dgm:prSet loTypeId="urn:microsoft.com/office/officeart/2018/5/layout/IconCircleLabelList" loCatId="icon" qsTypeId="urn:microsoft.com/office/officeart/2005/8/quickstyle/simple1" qsCatId="simple" csTypeId="urn:microsoft.com/office/officeart/2005/8/colors/accent1_2" csCatId="accent1" phldr="1"/>
      <dgm:spPr/>
      <dgm:t>
        <a:bodyPr/>
        <a:lstStyle/>
        <a:p>
          <a:endParaRPr lang="en-US"/>
        </a:p>
      </dgm:t>
    </dgm:pt>
    <dgm:pt modelId="{762CC73F-0A77-42B5-954E-441B871BA3C7}">
      <dgm:prSet/>
      <dgm:spPr/>
      <dgm:t>
        <a:bodyPr/>
        <a:lstStyle/>
        <a:p>
          <a:pPr>
            <a:lnSpc>
              <a:spcPct val="100000"/>
            </a:lnSpc>
            <a:defRPr cap="all"/>
          </a:pPr>
          <a:r>
            <a:rPr lang="en-US"/>
            <a:t>Background of the Study</a:t>
          </a:r>
        </a:p>
      </dgm:t>
    </dgm:pt>
    <dgm:pt modelId="{8F1CA6AA-3D92-4FA9-97E1-D66589172DDA}" type="parTrans" cxnId="{238E9949-5367-4E49-9275-C95CBFBBFF59}">
      <dgm:prSet/>
      <dgm:spPr/>
      <dgm:t>
        <a:bodyPr/>
        <a:lstStyle/>
        <a:p>
          <a:endParaRPr lang="en-US"/>
        </a:p>
      </dgm:t>
    </dgm:pt>
    <dgm:pt modelId="{B3252C4F-5194-458C-83BC-50EF547C67A2}" type="sibTrans" cxnId="{238E9949-5367-4E49-9275-C95CBFBBFF59}">
      <dgm:prSet/>
      <dgm:spPr/>
      <dgm:t>
        <a:bodyPr/>
        <a:lstStyle/>
        <a:p>
          <a:endParaRPr lang="en-US"/>
        </a:p>
      </dgm:t>
    </dgm:pt>
    <dgm:pt modelId="{2C93A2BC-19D9-4E98-8416-440F43BCCFA7}">
      <dgm:prSet/>
      <dgm:spPr/>
      <dgm:t>
        <a:bodyPr/>
        <a:lstStyle/>
        <a:p>
          <a:pPr>
            <a:lnSpc>
              <a:spcPct val="100000"/>
            </a:lnSpc>
            <a:defRPr cap="all"/>
          </a:pPr>
          <a:r>
            <a:rPr lang="en-US"/>
            <a:t>Literature Review</a:t>
          </a:r>
        </a:p>
      </dgm:t>
    </dgm:pt>
    <dgm:pt modelId="{31103917-50A5-401A-A45C-DCB86A19F583}" type="parTrans" cxnId="{974518CB-7799-40A6-BECA-0AB3FBBF642D}">
      <dgm:prSet/>
      <dgm:spPr/>
      <dgm:t>
        <a:bodyPr/>
        <a:lstStyle/>
        <a:p>
          <a:endParaRPr lang="en-US"/>
        </a:p>
      </dgm:t>
    </dgm:pt>
    <dgm:pt modelId="{F84F29BF-0A3B-47ED-854A-CB0ED9655270}" type="sibTrans" cxnId="{974518CB-7799-40A6-BECA-0AB3FBBF642D}">
      <dgm:prSet/>
      <dgm:spPr/>
      <dgm:t>
        <a:bodyPr/>
        <a:lstStyle/>
        <a:p>
          <a:endParaRPr lang="en-US"/>
        </a:p>
      </dgm:t>
    </dgm:pt>
    <dgm:pt modelId="{AB9CCCA3-E196-4C1B-A4B7-2419D2561F4E}">
      <dgm:prSet/>
      <dgm:spPr/>
      <dgm:t>
        <a:bodyPr/>
        <a:lstStyle/>
        <a:p>
          <a:pPr>
            <a:lnSpc>
              <a:spcPct val="100000"/>
            </a:lnSpc>
            <a:defRPr cap="all"/>
          </a:pPr>
          <a:r>
            <a:rPr lang="en-US"/>
            <a:t>Methodology</a:t>
          </a:r>
        </a:p>
      </dgm:t>
    </dgm:pt>
    <dgm:pt modelId="{95F7AA99-A326-4363-8900-28DA96218E6C}" type="parTrans" cxnId="{355B5EF5-8365-4639-A2B2-06B501944191}">
      <dgm:prSet/>
      <dgm:spPr/>
      <dgm:t>
        <a:bodyPr/>
        <a:lstStyle/>
        <a:p>
          <a:endParaRPr lang="en-US"/>
        </a:p>
      </dgm:t>
    </dgm:pt>
    <dgm:pt modelId="{B5D48338-A26F-461C-85FE-B30A79974712}" type="sibTrans" cxnId="{355B5EF5-8365-4639-A2B2-06B501944191}">
      <dgm:prSet/>
      <dgm:spPr/>
      <dgm:t>
        <a:bodyPr/>
        <a:lstStyle/>
        <a:p>
          <a:endParaRPr lang="en-US"/>
        </a:p>
      </dgm:t>
    </dgm:pt>
    <dgm:pt modelId="{A65664A1-2708-4E08-838B-206351631AED}">
      <dgm:prSet/>
      <dgm:spPr/>
      <dgm:t>
        <a:bodyPr/>
        <a:lstStyle/>
        <a:p>
          <a:pPr>
            <a:lnSpc>
              <a:spcPct val="100000"/>
            </a:lnSpc>
            <a:defRPr cap="all"/>
          </a:pPr>
          <a:r>
            <a:rPr lang="en-US"/>
            <a:t>Results</a:t>
          </a:r>
        </a:p>
      </dgm:t>
    </dgm:pt>
    <dgm:pt modelId="{6BB9A73D-C337-43E5-B75E-E79D94FC7F33}" type="parTrans" cxnId="{1028E280-8022-41E0-9905-142516399D73}">
      <dgm:prSet/>
      <dgm:spPr/>
      <dgm:t>
        <a:bodyPr/>
        <a:lstStyle/>
        <a:p>
          <a:endParaRPr lang="en-US"/>
        </a:p>
      </dgm:t>
    </dgm:pt>
    <dgm:pt modelId="{6CE15D9B-F68F-48BF-9206-FEC2EE4C1DEB}" type="sibTrans" cxnId="{1028E280-8022-41E0-9905-142516399D73}">
      <dgm:prSet/>
      <dgm:spPr/>
      <dgm:t>
        <a:bodyPr/>
        <a:lstStyle/>
        <a:p>
          <a:endParaRPr lang="en-US"/>
        </a:p>
      </dgm:t>
    </dgm:pt>
    <dgm:pt modelId="{6F2A372E-B148-4324-A086-F4F30183D893}">
      <dgm:prSet/>
      <dgm:spPr/>
      <dgm:t>
        <a:bodyPr/>
        <a:lstStyle/>
        <a:p>
          <a:pPr>
            <a:lnSpc>
              <a:spcPct val="100000"/>
            </a:lnSpc>
            <a:defRPr cap="all"/>
          </a:pPr>
          <a:r>
            <a:rPr lang="en-US"/>
            <a:t>Conclusion</a:t>
          </a:r>
        </a:p>
      </dgm:t>
    </dgm:pt>
    <dgm:pt modelId="{5BB4798B-D58E-4AF6-9EE7-10E02969187D}" type="parTrans" cxnId="{1BE56040-FF6C-44CD-9E60-A8C03BC60CA0}">
      <dgm:prSet/>
      <dgm:spPr/>
      <dgm:t>
        <a:bodyPr/>
        <a:lstStyle/>
        <a:p>
          <a:endParaRPr lang="en-US"/>
        </a:p>
      </dgm:t>
    </dgm:pt>
    <dgm:pt modelId="{599775D7-3ACD-4E22-AB91-07846AD96798}" type="sibTrans" cxnId="{1BE56040-FF6C-44CD-9E60-A8C03BC60CA0}">
      <dgm:prSet/>
      <dgm:spPr/>
      <dgm:t>
        <a:bodyPr/>
        <a:lstStyle/>
        <a:p>
          <a:endParaRPr lang="en-US"/>
        </a:p>
      </dgm:t>
    </dgm:pt>
    <dgm:pt modelId="{CAFC52E2-F3D9-480C-B8E4-71D8E9B413AD}">
      <dgm:prSet/>
      <dgm:spPr/>
      <dgm:t>
        <a:bodyPr/>
        <a:lstStyle/>
        <a:p>
          <a:pPr>
            <a:lnSpc>
              <a:spcPct val="100000"/>
            </a:lnSpc>
            <a:defRPr cap="all"/>
          </a:pPr>
          <a:r>
            <a:rPr lang="en-US"/>
            <a:t>References</a:t>
          </a:r>
        </a:p>
      </dgm:t>
    </dgm:pt>
    <dgm:pt modelId="{55371CE5-5A89-4A8C-BE2F-E9E7C685ACE3}" type="parTrans" cxnId="{54A75D41-0142-47D6-A71B-49C95C86463F}">
      <dgm:prSet/>
      <dgm:spPr/>
      <dgm:t>
        <a:bodyPr/>
        <a:lstStyle/>
        <a:p>
          <a:endParaRPr lang="en-US"/>
        </a:p>
      </dgm:t>
    </dgm:pt>
    <dgm:pt modelId="{2BBE9FEC-0D3C-4CC2-A7CC-DC48994BFF0B}" type="sibTrans" cxnId="{54A75D41-0142-47D6-A71B-49C95C86463F}">
      <dgm:prSet/>
      <dgm:spPr/>
      <dgm:t>
        <a:bodyPr/>
        <a:lstStyle/>
        <a:p>
          <a:endParaRPr lang="en-US"/>
        </a:p>
      </dgm:t>
    </dgm:pt>
    <dgm:pt modelId="{6E59D1A6-F8D4-48F2-8477-7F8005C3B84A}" type="pres">
      <dgm:prSet presAssocID="{EBF6AA1F-682F-475D-8943-4E2C6FA5625D}" presName="root" presStyleCnt="0">
        <dgm:presLayoutVars>
          <dgm:dir/>
          <dgm:resizeHandles val="exact"/>
        </dgm:presLayoutVars>
      </dgm:prSet>
      <dgm:spPr/>
    </dgm:pt>
    <dgm:pt modelId="{FBCF0441-8870-479A-9C6D-39DEA4788525}" type="pres">
      <dgm:prSet presAssocID="{762CC73F-0A77-42B5-954E-441B871BA3C7}" presName="compNode" presStyleCnt="0"/>
      <dgm:spPr/>
    </dgm:pt>
    <dgm:pt modelId="{24F861E1-B4FA-418E-A216-26DA64699944}" type="pres">
      <dgm:prSet presAssocID="{762CC73F-0A77-42B5-954E-441B871BA3C7}" presName="iconBgRect" presStyleLbl="bgShp" presStyleIdx="0" presStyleCnt="6"/>
      <dgm:spPr/>
    </dgm:pt>
    <dgm:pt modelId="{CFF69F55-CF70-486B-9995-C2629B70D6C4}" type="pres">
      <dgm:prSet presAssocID="{762CC73F-0A77-42B5-954E-441B871BA3C7}"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Education"/>
        </a:ext>
      </dgm:extLst>
    </dgm:pt>
    <dgm:pt modelId="{40A42649-0E2C-4307-933D-82A2AA2A8C31}" type="pres">
      <dgm:prSet presAssocID="{762CC73F-0A77-42B5-954E-441B871BA3C7}" presName="spaceRect" presStyleCnt="0"/>
      <dgm:spPr/>
    </dgm:pt>
    <dgm:pt modelId="{4D3E28DC-5533-4316-B3E6-28F0F96B7947}" type="pres">
      <dgm:prSet presAssocID="{762CC73F-0A77-42B5-954E-441B871BA3C7}" presName="textRect" presStyleLbl="revTx" presStyleIdx="0" presStyleCnt="6">
        <dgm:presLayoutVars>
          <dgm:chMax val="1"/>
          <dgm:chPref val="1"/>
        </dgm:presLayoutVars>
      </dgm:prSet>
      <dgm:spPr/>
    </dgm:pt>
    <dgm:pt modelId="{4BFAF3B0-95CA-45D3-B861-5C6EB87AB44D}" type="pres">
      <dgm:prSet presAssocID="{B3252C4F-5194-458C-83BC-50EF547C67A2}" presName="sibTrans" presStyleCnt="0"/>
      <dgm:spPr/>
    </dgm:pt>
    <dgm:pt modelId="{757321F0-333A-4478-84DE-8E87E42DE124}" type="pres">
      <dgm:prSet presAssocID="{2C93A2BC-19D9-4E98-8416-440F43BCCFA7}" presName="compNode" presStyleCnt="0"/>
      <dgm:spPr/>
    </dgm:pt>
    <dgm:pt modelId="{1B58FB85-38DC-4A57-9BC6-8108554C3459}" type="pres">
      <dgm:prSet presAssocID="{2C93A2BC-19D9-4E98-8416-440F43BCCFA7}" presName="iconBgRect" presStyleLbl="bgShp" presStyleIdx="1" presStyleCnt="6"/>
      <dgm:spPr/>
    </dgm:pt>
    <dgm:pt modelId="{2A54819D-54EB-4504-86D3-53472EE3CD7D}" type="pres">
      <dgm:prSet presAssocID="{2C93A2BC-19D9-4E98-8416-440F43BCCFA7}"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Fabric Report Library"/>
        </a:ext>
      </dgm:extLst>
    </dgm:pt>
    <dgm:pt modelId="{3CCFF2F4-A112-48C6-82AE-A31AF7BA7013}" type="pres">
      <dgm:prSet presAssocID="{2C93A2BC-19D9-4E98-8416-440F43BCCFA7}" presName="spaceRect" presStyleCnt="0"/>
      <dgm:spPr/>
    </dgm:pt>
    <dgm:pt modelId="{D852A4C7-C51F-4732-A0A3-6F01F0423932}" type="pres">
      <dgm:prSet presAssocID="{2C93A2BC-19D9-4E98-8416-440F43BCCFA7}" presName="textRect" presStyleLbl="revTx" presStyleIdx="1" presStyleCnt="6">
        <dgm:presLayoutVars>
          <dgm:chMax val="1"/>
          <dgm:chPref val="1"/>
        </dgm:presLayoutVars>
      </dgm:prSet>
      <dgm:spPr/>
    </dgm:pt>
    <dgm:pt modelId="{5A19E28F-BF8E-4B85-BD31-CC881F13317D}" type="pres">
      <dgm:prSet presAssocID="{F84F29BF-0A3B-47ED-854A-CB0ED9655270}" presName="sibTrans" presStyleCnt="0"/>
      <dgm:spPr/>
    </dgm:pt>
    <dgm:pt modelId="{DFFA7454-3A64-4577-BF38-EF69B7D88889}" type="pres">
      <dgm:prSet presAssocID="{AB9CCCA3-E196-4C1B-A4B7-2419D2561F4E}" presName="compNode" presStyleCnt="0"/>
      <dgm:spPr/>
    </dgm:pt>
    <dgm:pt modelId="{5A9C976E-E7F7-469F-8E49-C4C5A7DFEDA8}" type="pres">
      <dgm:prSet presAssocID="{AB9CCCA3-E196-4C1B-A4B7-2419D2561F4E}" presName="iconBgRect" presStyleLbl="bgShp" presStyleIdx="2" presStyleCnt="6"/>
      <dgm:spPr/>
    </dgm:pt>
    <dgm:pt modelId="{2B1A4337-4A99-472A-97DA-5536F9C81A42}" type="pres">
      <dgm:prSet presAssocID="{AB9CCCA3-E196-4C1B-A4B7-2419D2561F4E}"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Open Enrollment"/>
        </a:ext>
      </dgm:extLst>
    </dgm:pt>
    <dgm:pt modelId="{2AE0AAB1-174D-412F-8901-B45A0815CAF1}" type="pres">
      <dgm:prSet presAssocID="{AB9CCCA3-E196-4C1B-A4B7-2419D2561F4E}" presName="spaceRect" presStyleCnt="0"/>
      <dgm:spPr/>
    </dgm:pt>
    <dgm:pt modelId="{81CB9D9F-DC9B-4C92-BE1C-A2D219EB3599}" type="pres">
      <dgm:prSet presAssocID="{AB9CCCA3-E196-4C1B-A4B7-2419D2561F4E}" presName="textRect" presStyleLbl="revTx" presStyleIdx="2" presStyleCnt="6">
        <dgm:presLayoutVars>
          <dgm:chMax val="1"/>
          <dgm:chPref val="1"/>
        </dgm:presLayoutVars>
      </dgm:prSet>
      <dgm:spPr/>
    </dgm:pt>
    <dgm:pt modelId="{CA1571F9-E99D-4CCE-9E6D-55A94728629A}" type="pres">
      <dgm:prSet presAssocID="{B5D48338-A26F-461C-85FE-B30A79974712}" presName="sibTrans" presStyleCnt="0"/>
      <dgm:spPr/>
    </dgm:pt>
    <dgm:pt modelId="{F4821D0C-A75A-40D3-817B-89298E68223A}" type="pres">
      <dgm:prSet presAssocID="{A65664A1-2708-4E08-838B-206351631AED}" presName="compNode" presStyleCnt="0"/>
      <dgm:spPr/>
    </dgm:pt>
    <dgm:pt modelId="{55DED1BE-3A2F-4D57-AAEE-CA6C348A311A}" type="pres">
      <dgm:prSet presAssocID="{A65664A1-2708-4E08-838B-206351631AED}" presName="iconBgRect" presStyleLbl="bgShp" presStyleIdx="3" presStyleCnt="6"/>
      <dgm:spPr/>
    </dgm:pt>
    <dgm:pt modelId="{EF9010EA-21AB-472E-8A21-9B7A3EFFA0AD}" type="pres">
      <dgm:prSet presAssocID="{A65664A1-2708-4E08-838B-206351631AED}"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Questionnaire"/>
        </a:ext>
      </dgm:extLst>
    </dgm:pt>
    <dgm:pt modelId="{8AD65D70-770D-43E5-86FD-DCAB3D79203C}" type="pres">
      <dgm:prSet presAssocID="{A65664A1-2708-4E08-838B-206351631AED}" presName="spaceRect" presStyleCnt="0"/>
      <dgm:spPr/>
    </dgm:pt>
    <dgm:pt modelId="{311B6ABE-91FF-42B6-8F3F-5DD2223D4BE0}" type="pres">
      <dgm:prSet presAssocID="{A65664A1-2708-4E08-838B-206351631AED}" presName="textRect" presStyleLbl="revTx" presStyleIdx="3" presStyleCnt="6">
        <dgm:presLayoutVars>
          <dgm:chMax val="1"/>
          <dgm:chPref val="1"/>
        </dgm:presLayoutVars>
      </dgm:prSet>
      <dgm:spPr/>
    </dgm:pt>
    <dgm:pt modelId="{F1E02DDD-0729-465C-953E-365A9205D327}" type="pres">
      <dgm:prSet presAssocID="{6CE15D9B-F68F-48BF-9206-FEC2EE4C1DEB}" presName="sibTrans" presStyleCnt="0"/>
      <dgm:spPr/>
    </dgm:pt>
    <dgm:pt modelId="{80EF23C6-0169-4915-B14A-C8041DD57833}" type="pres">
      <dgm:prSet presAssocID="{6F2A372E-B148-4324-A086-F4F30183D893}" presName="compNode" presStyleCnt="0"/>
      <dgm:spPr/>
    </dgm:pt>
    <dgm:pt modelId="{827A2EE9-1B91-4A66-8881-CC14379FD6A3}" type="pres">
      <dgm:prSet presAssocID="{6F2A372E-B148-4324-A086-F4F30183D893}" presName="iconBgRect" presStyleLbl="bgShp" presStyleIdx="4" presStyleCnt="6"/>
      <dgm:spPr/>
    </dgm:pt>
    <dgm:pt modelId="{88C5C7DF-D7D7-467F-86F9-131D4A273758}" type="pres">
      <dgm:prSet presAssocID="{6F2A372E-B148-4324-A086-F4F30183D893}"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Flow"/>
        </a:ext>
      </dgm:extLst>
    </dgm:pt>
    <dgm:pt modelId="{169E0C7B-921E-4451-9A20-14FED1B50399}" type="pres">
      <dgm:prSet presAssocID="{6F2A372E-B148-4324-A086-F4F30183D893}" presName="spaceRect" presStyleCnt="0"/>
      <dgm:spPr/>
    </dgm:pt>
    <dgm:pt modelId="{D7FCE05A-41B1-491B-AC55-64A0A4E51834}" type="pres">
      <dgm:prSet presAssocID="{6F2A372E-B148-4324-A086-F4F30183D893}" presName="textRect" presStyleLbl="revTx" presStyleIdx="4" presStyleCnt="6">
        <dgm:presLayoutVars>
          <dgm:chMax val="1"/>
          <dgm:chPref val="1"/>
        </dgm:presLayoutVars>
      </dgm:prSet>
      <dgm:spPr/>
    </dgm:pt>
    <dgm:pt modelId="{D0A5D49E-D2A1-4D70-99B2-886FC484120A}" type="pres">
      <dgm:prSet presAssocID="{599775D7-3ACD-4E22-AB91-07846AD96798}" presName="sibTrans" presStyleCnt="0"/>
      <dgm:spPr/>
    </dgm:pt>
    <dgm:pt modelId="{A1AD93CA-4FFA-4FF6-96D2-40E4C8FBFD35}" type="pres">
      <dgm:prSet presAssocID="{CAFC52E2-F3D9-480C-B8E4-71D8E9B413AD}" presName="compNode" presStyleCnt="0"/>
      <dgm:spPr/>
    </dgm:pt>
    <dgm:pt modelId="{71DAC9F9-078C-4A88-93CE-5317E2C28444}" type="pres">
      <dgm:prSet presAssocID="{CAFC52E2-F3D9-480C-B8E4-71D8E9B413AD}" presName="iconBgRect" presStyleLbl="bgShp" presStyleIdx="5" presStyleCnt="6"/>
      <dgm:spPr/>
    </dgm:pt>
    <dgm:pt modelId="{5097BEBC-A7ED-43A0-B1B0-DB082AA627FE}" type="pres">
      <dgm:prSet presAssocID="{CAFC52E2-F3D9-480C-B8E4-71D8E9B413AD}"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dgm:spPr>
      <dgm:extLst>
        <a:ext uri="{E40237B7-FDA0-4F09-8148-C483321AD2D9}">
          <dgm14:cNvPr xmlns:dgm14="http://schemas.microsoft.com/office/drawing/2010/diagram" id="0" name="" descr="Footer"/>
        </a:ext>
      </dgm:extLst>
    </dgm:pt>
    <dgm:pt modelId="{C1FCFC81-CB11-4397-A4AD-268B40A7F28A}" type="pres">
      <dgm:prSet presAssocID="{CAFC52E2-F3D9-480C-B8E4-71D8E9B413AD}" presName="spaceRect" presStyleCnt="0"/>
      <dgm:spPr/>
    </dgm:pt>
    <dgm:pt modelId="{689F9F32-825C-4511-AA67-5045BD651D77}" type="pres">
      <dgm:prSet presAssocID="{CAFC52E2-F3D9-480C-B8E4-71D8E9B413AD}" presName="textRect" presStyleLbl="revTx" presStyleIdx="5" presStyleCnt="6">
        <dgm:presLayoutVars>
          <dgm:chMax val="1"/>
          <dgm:chPref val="1"/>
        </dgm:presLayoutVars>
      </dgm:prSet>
      <dgm:spPr/>
    </dgm:pt>
  </dgm:ptLst>
  <dgm:cxnLst>
    <dgm:cxn modelId="{B0D1513B-17FF-40E3-B29F-6CB9604EDE9B}" type="presOf" srcId="{A65664A1-2708-4E08-838B-206351631AED}" destId="{311B6ABE-91FF-42B6-8F3F-5DD2223D4BE0}" srcOrd="0" destOrd="0" presId="urn:microsoft.com/office/officeart/2018/5/layout/IconCircleLabelList"/>
    <dgm:cxn modelId="{1BE56040-FF6C-44CD-9E60-A8C03BC60CA0}" srcId="{EBF6AA1F-682F-475D-8943-4E2C6FA5625D}" destId="{6F2A372E-B148-4324-A086-F4F30183D893}" srcOrd="4" destOrd="0" parTransId="{5BB4798B-D58E-4AF6-9EE7-10E02969187D}" sibTransId="{599775D7-3ACD-4E22-AB91-07846AD96798}"/>
    <dgm:cxn modelId="{3FEB2561-C277-4DED-8C2C-E2FB2EDE27D3}" type="presOf" srcId="{CAFC52E2-F3D9-480C-B8E4-71D8E9B413AD}" destId="{689F9F32-825C-4511-AA67-5045BD651D77}" srcOrd="0" destOrd="0" presId="urn:microsoft.com/office/officeart/2018/5/layout/IconCircleLabelList"/>
    <dgm:cxn modelId="{54A75D41-0142-47D6-A71B-49C95C86463F}" srcId="{EBF6AA1F-682F-475D-8943-4E2C6FA5625D}" destId="{CAFC52E2-F3D9-480C-B8E4-71D8E9B413AD}" srcOrd="5" destOrd="0" parTransId="{55371CE5-5A89-4A8C-BE2F-E9E7C685ACE3}" sibTransId="{2BBE9FEC-0D3C-4CC2-A7CC-DC48994BFF0B}"/>
    <dgm:cxn modelId="{238E9949-5367-4E49-9275-C95CBFBBFF59}" srcId="{EBF6AA1F-682F-475D-8943-4E2C6FA5625D}" destId="{762CC73F-0A77-42B5-954E-441B871BA3C7}" srcOrd="0" destOrd="0" parTransId="{8F1CA6AA-3D92-4FA9-97E1-D66589172DDA}" sibTransId="{B3252C4F-5194-458C-83BC-50EF547C67A2}"/>
    <dgm:cxn modelId="{D442774D-346A-4C10-BF57-DE7DF7BBD7B5}" type="presOf" srcId="{EBF6AA1F-682F-475D-8943-4E2C6FA5625D}" destId="{6E59D1A6-F8D4-48F2-8477-7F8005C3B84A}" srcOrd="0" destOrd="0" presId="urn:microsoft.com/office/officeart/2018/5/layout/IconCircleLabelList"/>
    <dgm:cxn modelId="{EBA58E7D-74EB-425D-B5DB-98BFEB3A94E5}" type="presOf" srcId="{6F2A372E-B148-4324-A086-F4F30183D893}" destId="{D7FCE05A-41B1-491B-AC55-64A0A4E51834}" srcOrd="0" destOrd="0" presId="urn:microsoft.com/office/officeart/2018/5/layout/IconCircleLabelList"/>
    <dgm:cxn modelId="{1028E280-8022-41E0-9905-142516399D73}" srcId="{EBF6AA1F-682F-475D-8943-4E2C6FA5625D}" destId="{A65664A1-2708-4E08-838B-206351631AED}" srcOrd="3" destOrd="0" parTransId="{6BB9A73D-C337-43E5-B75E-E79D94FC7F33}" sibTransId="{6CE15D9B-F68F-48BF-9206-FEC2EE4C1DEB}"/>
    <dgm:cxn modelId="{8944098C-7D16-46F9-AE32-FF9AA5852609}" type="presOf" srcId="{2C93A2BC-19D9-4E98-8416-440F43BCCFA7}" destId="{D852A4C7-C51F-4732-A0A3-6F01F0423932}" srcOrd="0" destOrd="0" presId="urn:microsoft.com/office/officeart/2018/5/layout/IconCircleLabelList"/>
    <dgm:cxn modelId="{5C301B92-3D6B-4D84-878C-C88DA07379AB}" type="presOf" srcId="{AB9CCCA3-E196-4C1B-A4B7-2419D2561F4E}" destId="{81CB9D9F-DC9B-4C92-BE1C-A2D219EB3599}" srcOrd="0" destOrd="0" presId="urn:microsoft.com/office/officeart/2018/5/layout/IconCircleLabelList"/>
    <dgm:cxn modelId="{C6B45FB9-8B90-4437-A912-5937E7A5E43F}" type="presOf" srcId="{762CC73F-0A77-42B5-954E-441B871BA3C7}" destId="{4D3E28DC-5533-4316-B3E6-28F0F96B7947}" srcOrd="0" destOrd="0" presId="urn:microsoft.com/office/officeart/2018/5/layout/IconCircleLabelList"/>
    <dgm:cxn modelId="{974518CB-7799-40A6-BECA-0AB3FBBF642D}" srcId="{EBF6AA1F-682F-475D-8943-4E2C6FA5625D}" destId="{2C93A2BC-19D9-4E98-8416-440F43BCCFA7}" srcOrd="1" destOrd="0" parTransId="{31103917-50A5-401A-A45C-DCB86A19F583}" sibTransId="{F84F29BF-0A3B-47ED-854A-CB0ED9655270}"/>
    <dgm:cxn modelId="{355B5EF5-8365-4639-A2B2-06B501944191}" srcId="{EBF6AA1F-682F-475D-8943-4E2C6FA5625D}" destId="{AB9CCCA3-E196-4C1B-A4B7-2419D2561F4E}" srcOrd="2" destOrd="0" parTransId="{95F7AA99-A326-4363-8900-28DA96218E6C}" sibTransId="{B5D48338-A26F-461C-85FE-B30A79974712}"/>
    <dgm:cxn modelId="{46949C83-AB52-4F55-A78A-660C9E07D306}" type="presParOf" srcId="{6E59D1A6-F8D4-48F2-8477-7F8005C3B84A}" destId="{FBCF0441-8870-479A-9C6D-39DEA4788525}" srcOrd="0" destOrd="0" presId="urn:microsoft.com/office/officeart/2018/5/layout/IconCircleLabelList"/>
    <dgm:cxn modelId="{13F1C7C2-7C25-4E14-97F7-D2451C182AB2}" type="presParOf" srcId="{FBCF0441-8870-479A-9C6D-39DEA4788525}" destId="{24F861E1-B4FA-418E-A216-26DA64699944}" srcOrd="0" destOrd="0" presId="urn:microsoft.com/office/officeart/2018/5/layout/IconCircleLabelList"/>
    <dgm:cxn modelId="{881E0E0A-92BD-4E9E-92C4-F62A550C2C90}" type="presParOf" srcId="{FBCF0441-8870-479A-9C6D-39DEA4788525}" destId="{CFF69F55-CF70-486B-9995-C2629B70D6C4}" srcOrd="1" destOrd="0" presId="urn:microsoft.com/office/officeart/2018/5/layout/IconCircleLabelList"/>
    <dgm:cxn modelId="{63E75319-3A12-41CD-8DBF-0635B5AA17C9}" type="presParOf" srcId="{FBCF0441-8870-479A-9C6D-39DEA4788525}" destId="{40A42649-0E2C-4307-933D-82A2AA2A8C31}" srcOrd="2" destOrd="0" presId="urn:microsoft.com/office/officeart/2018/5/layout/IconCircleLabelList"/>
    <dgm:cxn modelId="{7E6DC65B-4994-4984-875B-E1C9D7C33BC9}" type="presParOf" srcId="{FBCF0441-8870-479A-9C6D-39DEA4788525}" destId="{4D3E28DC-5533-4316-B3E6-28F0F96B7947}" srcOrd="3" destOrd="0" presId="urn:microsoft.com/office/officeart/2018/5/layout/IconCircleLabelList"/>
    <dgm:cxn modelId="{F5AFB95B-EA74-4644-8679-C03ABF1D0DB8}" type="presParOf" srcId="{6E59D1A6-F8D4-48F2-8477-7F8005C3B84A}" destId="{4BFAF3B0-95CA-45D3-B861-5C6EB87AB44D}" srcOrd="1" destOrd="0" presId="urn:microsoft.com/office/officeart/2018/5/layout/IconCircleLabelList"/>
    <dgm:cxn modelId="{64411F51-4C6F-4F4E-8D65-D0E632B42AA1}" type="presParOf" srcId="{6E59D1A6-F8D4-48F2-8477-7F8005C3B84A}" destId="{757321F0-333A-4478-84DE-8E87E42DE124}" srcOrd="2" destOrd="0" presId="urn:microsoft.com/office/officeart/2018/5/layout/IconCircleLabelList"/>
    <dgm:cxn modelId="{36C13ACD-4487-4B99-AF0E-179E32B9327F}" type="presParOf" srcId="{757321F0-333A-4478-84DE-8E87E42DE124}" destId="{1B58FB85-38DC-4A57-9BC6-8108554C3459}" srcOrd="0" destOrd="0" presId="urn:microsoft.com/office/officeart/2018/5/layout/IconCircleLabelList"/>
    <dgm:cxn modelId="{1EC8E37F-38CA-4954-8D3B-471B99FC19DB}" type="presParOf" srcId="{757321F0-333A-4478-84DE-8E87E42DE124}" destId="{2A54819D-54EB-4504-86D3-53472EE3CD7D}" srcOrd="1" destOrd="0" presId="urn:microsoft.com/office/officeart/2018/5/layout/IconCircleLabelList"/>
    <dgm:cxn modelId="{01270575-1A68-4B80-8731-5E8A11838628}" type="presParOf" srcId="{757321F0-333A-4478-84DE-8E87E42DE124}" destId="{3CCFF2F4-A112-48C6-82AE-A31AF7BA7013}" srcOrd="2" destOrd="0" presId="urn:microsoft.com/office/officeart/2018/5/layout/IconCircleLabelList"/>
    <dgm:cxn modelId="{6F0E68C6-B957-45AF-87E1-1C7747682E08}" type="presParOf" srcId="{757321F0-333A-4478-84DE-8E87E42DE124}" destId="{D852A4C7-C51F-4732-A0A3-6F01F0423932}" srcOrd="3" destOrd="0" presId="urn:microsoft.com/office/officeart/2018/5/layout/IconCircleLabelList"/>
    <dgm:cxn modelId="{428785CC-831F-4FCF-B567-4FE4AB3731D2}" type="presParOf" srcId="{6E59D1A6-F8D4-48F2-8477-7F8005C3B84A}" destId="{5A19E28F-BF8E-4B85-BD31-CC881F13317D}" srcOrd="3" destOrd="0" presId="urn:microsoft.com/office/officeart/2018/5/layout/IconCircleLabelList"/>
    <dgm:cxn modelId="{ABDA2C18-E60E-49BA-BE5A-3C3563B64734}" type="presParOf" srcId="{6E59D1A6-F8D4-48F2-8477-7F8005C3B84A}" destId="{DFFA7454-3A64-4577-BF38-EF69B7D88889}" srcOrd="4" destOrd="0" presId="urn:microsoft.com/office/officeart/2018/5/layout/IconCircleLabelList"/>
    <dgm:cxn modelId="{8473C959-FD9D-4394-B9B0-AD7F1DCF4A9F}" type="presParOf" srcId="{DFFA7454-3A64-4577-BF38-EF69B7D88889}" destId="{5A9C976E-E7F7-469F-8E49-C4C5A7DFEDA8}" srcOrd="0" destOrd="0" presId="urn:microsoft.com/office/officeart/2018/5/layout/IconCircleLabelList"/>
    <dgm:cxn modelId="{E0DD6FA6-9369-46C8-80E6-88193CE0CF4E}" type="presParOf" srcId="{DFFA7454-3A64-4577-BF38-EF69B7D88889}" destId="{2B1A4337-4A99-472A-97DA-5536F9C81A42}" srcOrd="1" destOrd="0" presId="urn:microsoft.com/office/officeart/2018/5/layout/IconCircleLabelList"/>
    <dgm:cxn modelId="{D8B2E0BE-E665-4D66-B7C9-7F1EDE0B02AF}" type="presParOf" srcId="{DFFA7454-3A64-4577-BF38-EF69B7D88889}" destId="{2AE0AAB1-174D-412F-8901-B45A0815CAF1}" srcOrd="2" destOrd="0" presId="urn:microsoft.com/office/officeart/2018/5/layout/IconCircleLabelList"/>
    <dgm:cxn modelId="{314E6C74-3C39-4113-BABC-49C07DB89110}" type="presParOf" srcId="{DFFA7454-3A64-4577-BF38-EF69B7D88889}" destId="{81CB9D9F-DC9B-4C92-BE1C-A2D219EB3599}" srcOrd="3" destOrd="0" presId="urn:microsoft.com/office/officeart/2018/5/layout/IconCircleLabelList"/>
    <dgm:cxn modelId="{650F4C71-6FD3-4A31-91F8-EBDD9CF43E9F}" type="presParOf" srcId="{6E59D1A6-F8D4-48F2-8477-7F8005C3B84A}" destId="{CA1571F9-E99D-4CCE-9E6D-55A94728629A}" srcOrd="5" destOrd="0" presId="urn:microsoft.com/office/officeart/2018/5/layout/IconCircleLabelList"/>
    <dgm:cxn modelId="{8CBF00E8-4F4E-4AD7-A07D-337A416B0CBD}" type="presParOf" srcId="{6E59D1A6-F8D4-48F2-8477-7F8005C3B84A}" destId="{F4821D0C-A75A-40D3-817B-89298E68223A}" srcOrd="6" destOrd="0" presId="urn:microsoft.com/office/officeart/2018/5/layout/IconCircleLabelList"/>
    <dgm:cxn modelId="{32D81DA9-EF64-4398-8DE7-5DCA4A1C8959}" type="presParOf" srcId="{F4821D0C-A75A-40D3-817B-89298E68223A}" destId="{55DED1BE-3A2F-4D57-AAEE-CA6C348A311A}" srcOrd="0" destOrd="0" presId="urn:microsoft.com/office/officeart/2018/5/layout/IconCircleLabelList"/>
    <dgm:cxn modelId="{1199A596-1E77-4984-95A7-0DEDBB804D82}" type="presParOf" srcId="{F4821D0C-A75A-40D3-817B-89298E68223A}" destId="{EF9010EA-21AB-472E-8A21-9B7A3EFFA0AD}" srcOrd="1" destOrd="0" presId="urn:microsoft.com/office/officeart/2018/5/layout/IconCircleLabelList"/>
    <dgm:cxn modelId="{26A67065-6365-401F-863B-0426E6132D14}" type="presParOf" srcId="{F4821D0C-A75A-40D3-817B-89298E68223A}" destId="{8AD65D70-770D-43E5-86FD-DCAB3D79203C}" srcOrd="2" destOrd="0" presId="urn:microsoft.com/office/officeart/2018/5/layout/IconCircleLabelList"/>
    <dgm:cxn modelId="{5614D54E-5F8D-4505-8172-722A7AF7727D}" type="presParOf" srcId="{F4821D0C-A75A-40D3-817B-89298E68223A}" destId="{311B6ABE-91FF-42B6-8F3F-5DD2223D4BE0}" srcOrd="3" destOrd="0" presId="urn:microsoft.com/office/officeart/2018/5/layout/IconCircleLabelList"/>
    <dgm:cxn modelId="{8214949D-B6BE-4A0F-A28A-D24A48789C25}" type="presParOf" srcId="{6E59D1A6-F8D4-48F2-8477-7F8005C3B84A}" destId="{F1E02DDD-0729-465C-953E-365A9205D327}" srcOrd="7" destOrd="0" presId="urn:microsoft.com/office/officeart/2018/5/layout/IconCircleLabelList"/>
    <dgm:cxn modelId="{DEF0BF5F-C793-4438-911B-6E0B24786415}" type="presParOf" srcId="{6E59D1A6-F8D4-48F2-8477-7F8005C3B84A}" destId="{80EF23C6-0169-4915-B14A-C8041DD57833}" srcOrd="8" destOrd="0" presId="urn:microsoft.com/office/officeart/2018/5/layout/IconCircleLabelList"/>
    <dgm:cxn modelId="{63DDEDCA-5B41-4468-91C1-675B1B807C2A}" type="presParOf" srcId="{80EF23C6-0169-4915-B14A-C8041DD57833}" destId="{827A2EE9-1B91-4A66-8881-CC14379FD6A3}" srcOrd="0" destOrd="0" presId="urn:microsoft.com/office/officeart/2018/5/layout/IconCircleLabelList"/>
    <dgm:cxn modelId="{86841559-11EA-4657-B7F0-D212A06AA451}" type="presParOf" srcId="{80EF23C6-0169-4915-B14A-C8041DD57833}" destId="{88C5C7DF-D7D7-467F-86F9-131D4A273758}" srcOrd="1" destOrd="0" presId="urn:microsoft.com/office/officeart/2018/5/layout/IconCircleLabelList"/>
    <dgm:cxn modelId="{D6295016-5383-48AE-8916-CD1ADBF02E05}" type="presParOf" srcId="{80EF23C6-0169-4915-B14A-C8041DD57833}" destId="{169E0C7B-921E-4451-9A20-14FED1B50399}" srcOrd="2" destOrd="0" presId="urn:microsoft.com/office/officeart/2018/5/layout/IconCircleLabelList"/>
    <dgm:cxn modelId="{96A57542-3850-4031-8450-035D06A38414}" type="presParOf" srcId="{80EF23C6-0169-4915-B14A-C8041DD57833}" destId="{D7FCE05A-41B1-491B-AC55-64A0A4E51834}" srcOrd="3" destOrd="0" presId="urn:microsoft.com/office/officeart/2018/5/layout/IconCircleLabelList"/>
    <dgm:cxn modelId="{64F8375E-49F9-45ED-874F-12B0776CD5A2}" type="presParOf" srcId="{6E59D1A6-F8D4-48F2-8477-7F8005C3B84A}" destId="{D0A5D49E-D2A1-4D70-99B2-886FC484120A}" srcOrd="9" destOrd="0" presId="urn:microsoft.com/office/officeart/2018/5/layout/IconCircleLabelList"/>
    <dgm:cxn modelId="{ED2879D2-3E82-4DDE-86BA-2797E825E99D}" type="presParOf" srcId="{6E59D1A6-F8D4-48F2-8477-7F8005C3B84A}" destId="{A1AD93CA-4FFA-4FF6-96D2-40E4C8FBFD35}" srcOrd="10" destOrd="0" presId="urn:microsoft.com/office/officeart/2018/5/layout/IconCircleLabelList"/>
    <dgm:cxn modelId="{3303CF3D-ED50-4E53-BB95-D93D9BC3932A}" type="presParOf" srcId="{A1AD93CA-4FFA-4FF6-96D2-40E4C8FBFD35}" destId="{71DAC9F9-078C-4A88-93CE-5317E2C28444}" srcOrd="0" destOrd="0" presId="urn:microsoft.com/office/officeart/2018/5/layout/IconCircleLabelList"/>
    <dgm:cxn modelId="{DC7C3913-D627-4888-BD7D-077B3ACBFED5}" type="presParOf" srcId="{A1AD93CA-4FFA-4FF6-96D2-40E4C8FBFD35}" destId="{5097BEBC-A7ED-43A0-B1B0-DB082AA627FE}" srcOrd="1" destOrd="0" presId="urn:microsoft.com/office/officeart/2018/5/layout/IconCircleLabelList"/>
    <dgm:cxn modelId="{C3C3271E-5ACB-482B-BDDF-45289EE9F2AD}" type="presParOf" srcId="{A1AD93CA-4FFA-4FF6-96D2-40E4C8FBFD35}" destId="{C1FCFC81-CB11-4397-A4AD-268B40A7F28A}" srcOrd="2" destOrd="0" presId="urn:microsoft.com/office/officeart/2018/5/layout/IconCircleLabelList"/>
    <dgm:cxn modelId="{47F0380F-62C3-43ED-A6DF-48A3E25A08ED}" type="presParOf" srcId="{A1AD93CA-4FFA-4FF6-96D2-40E4C8FBFD35}" destId="{689F9F32-825C-4511-AA67-5045BD651D77}"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331301E-FFC3-46F4-980A-8ACCEF2B1830}"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7A8D88A9-2046-4866-A08C-DB0F859F3489}">
      <dgm:prSet custT="1"/>
      <dgm:spPr/>
      <dgm:t>
        <a:bodyPr/>
        <a:lstStyle/>
        <a:p>
          <a:pPr>
            <a:lnSpc>
              <a:spcPct val="100000"/>
            </a:lnSpc>
          </a:pPr>
          <a:r>
            <a:rPr lang="en-US" sz="1500" b="1" dirty="0"/>
            <a:t>Nigerian Retail &amp; Bokku Stores</a:t>
          </a:r>
          <a:endParaRPr lang="en-US" sz="1500" dirty="0"/>
        </a:p>
      </dgm:t>
    </dgm:pt>
    <dgm:pt modelId="{9EEFA228-78B1-43AE-814A-E339DE33F1EF}" type="parTrans" cxnId="{C5AFA18D-2E5F-4DEF-BCA5-854086084B39}">
      <dgm:prSet/>
      <dgm:spPr/>
      <dgm:t>
        <a:bodyPr/>
        <a:lstStyle/>
        <a:p>
          <a:endParaRPr lang="en-US"/>
        </a:p>
      </dgm:t>
    </dgm:pt>
    <dgm:pt modelId="{45793680-844D-4EFA-AB93-7BC9DE038A16}" type="sibTrans" cxnId="{C5AFA18D-2E5F-4DEF-BCA5-854086084B39}">
      <dgm:prSet/>
      <dgm:spPr/>
      <dgm:t>
        <a:bodyPr/>
        <a:lstStyle/>
        <a:p>
          <a:endParaRPr lang="en-US"/>
        </a:p>
      </dgm:t>
    </dgm:pt>
    <dgm:pt modelId="{6EDAB3CB-F702-4CDB-BB46-0255D0005972}">
      <dgm:prSet custT="1"/>
      <dgm:spPr/>
      <dgm:t>
        <a:bodyPr/>
        <a:lstStyle/>
        <a:p>
          <a:pPr>
            <a:lnSpc>
              <a:spcPct val="100000"/>
            </a:lnSpc>
          </a:pPr>
          <a:r>
            <a:rPr lang="en-US" sz="1500" dirty="0"/>
            <a:t>Retail sector transforming; e-commerce hitting </a:t>
          </a:r>
          <a:r>
            <a:rPr lang="en-US" sz="1500" b="1" dirty="0"/>
            <a:t>$14.1B by 2027</a:t>
          </a:r>
          <a:r>
            <a:rPr lang="en-US" sz="1500" dirty="0"/>
            <a:t> (103M+ users)</a:t>
          </a:r>
        </a:p>
      </dgm:t>
    </dgm:pt>
    <dgm:pt modelId="{0A1CBE49-5684-4728-A501-C36B55CF57CB}" type="parTrans" cxnId="{068235E9-CF59-40D1-B535-2526D47C0887}">
      <dgm:prSet/>
      <dgm:spPr/>
      <dgm:t>
        <a:bodyPr/>
        <a:lstStyle/>
        <a:p>
          <a:endParaRPr lang="en-US"/>
        </a:p>
      </dgm:t>
    </dgm:pt>
    <dgm:pt modelId="{AAEAC6C1-1705-42FB-B3A5-432952792B6A}" type="sibTrans" cxnId="{068235E9-CF59-40D1-B535-2526D47C0887}">
      <dgm:prSet/>
      <dgm:spPr/>
      <dgm:t>
        <a:bodyPr/>
        <a:lstStyle/>
        <a:p>
          <a:endParaRPr lang="en-US"/>
        </a:p>
      </dgm:t>
    </dgm:pt>
    <dgm:pt modelId="{A980844E-D15A-4CC3-A37B-E07C4F0FD318}">
      <dgm:prSet custT="1"/>
      <dgm:spPr/>
      <dgm:t>
        <a:bodyPr/>
        <a:lstStyle/>
        <a:p>
          <a:pPr>
            <a:lnSpc>
              <a:spcPct val="100000"/>
            </a:lnSpc>
          </a:pPr>
          <a:r>
            <a:rPr lang="en-US" sz="1500" b="1" dirty="0"/>
            <a:t>Bokku Stores: </a:t>
          </a:r>
          <a:r>
            <a:rPr lang="en-US" sz="1500" dirty="0"/>
            <a:t>strong position but faces </a:t>
          </a:r>
          <a:r>
            <a:rPr lang="en-US" sz="1500" b="1" dirty="0"/>
            <a:t>overcrowding</a:t>
          </a:r>
          <a:r>
            <a:rPr lang="en-US" sz="1500" dirty="0"/>
            <a:t> &amp; </a:t>
          </a:r>
          <a:r>
            <a:rPr lang="en-US" sz="1500" b="1" dirty="0"/>
            <a:t>unused customer data</a:t>
          </a:r>
          <a:endParaRPr lang="en-US" sz="1500" dirty="0"/>
        </a:p>
      </dgm:t>
    </dgm:pt>
    <dgm:pt modelId="{9C1C7590-2194-4E1D-9985-D80862A2E889}" type="parTrans" cxnId="{497AEBC2-3E4E-4A00-9BD6-267D32C1E184}">
      <dgm:prSet/>
      <dgm:spPr/>
      <dgm:t>
        <a:bodyPr/>
        <a:lstStyle/>
        <a:p>
          <a:endParaRPr lang="en-US"/>
        </a:p>
      </dgm:t>
    </dgm:pt>
    <dgm:pt modelId="{8853F8F4-D903-4067-821C-EFAD683BD471}" type="sibTrans" cxnId="{497AEBC2-3E4E-4A00-9BD6-267D32C1E184}">
      <dgm:prSet/>
      <dgm:spPr/>
      <dgm:t>
        <a:bodyPr/>
        <a:lstStyle/>
        <a:p>
          <a:endParaRPr lang="en-US"/>
        </a:p>
      </dgm:t>
    </dgm:pt>
    <dgm:pt modelId="{99AC5E18-37C4-4AB6-8642-FE103C834F78}">
      <dgm:prSet custT="1"/>
      <dgm:spPr/>
      <dgm:t>
        <a:bodyPr/>
        <a:lstStyle/>
        <a:p>
          <a:pPr>
            <a:lnSpc>
              <a:spcPct val="100000"/>
            </a:lnSpc>
          </a:pPr>
          <a:r>
            <a:rPr lang="en-US" sz="1500" b="1" dirty="0"/>
            <a:t>Solution: </a:t>
          </a:r>
          <a:r>
            <a:rPr lang="en-US" sz="1500" dirty="0"/>
            <a:t>apply </a:t>
          </a:r>
          <a:r>
            <a:rPr lang="en-US" sz="1500" b="1" dirty="0"/>
            <a:t>demographics + machine learning</a:t>
          </a:r>
          <a:r>
            <a:rPr lang="en-US" sz="1500" dirty="0"/>
            <a:t> to personalize products, boost sales, optimize stock, and enhance satisfaction</a:t>
          </a:r>
        </a:p>
      </dgm:t>
    </dgm:pt>
    <dgm:pt modelId="{11EBD2C9-000B-4E87-88CC-FD81D4B9846D}" type="parTrans" cxnId="{A0550A25-80C6-4BAD-81FA-3BABD5FE1EA8}">
      <dgm:prSet/>
      <dgm:spPr/>
      <dgm:t>
        <a:bodyPr/>
        <a:lstStyle/>
        <a:p>
          <a:endParaRPr lang="en-US"/>
        </a:p>
      </dgm:t>
    </dgm:pt>
    <dgm:pt modelId="{E3D32F95-0D4F-4FB1-B9A9-38E2FA120CA6}" type="sibTrans" cxnId="{A0550A25-80C6-4BAD-81FA-3BABD5FE1EA8}">
      <dgm:prSet/>
      <dgm:spPr/>
      <dgm:t>
        <a:bodyPr/>
        <a:lstStyle/>
        <a:p>
          <a:endParaRPr lang="en-US"/>
        </a:p>
      </dgm:t>
    </dgm:pt>
    <dgm:pt modelId="{138B45B9-3C1D-4A32-9D4E-0FB490604FA5}" type="pres">
      <dgm:prSet presAssocID="{9331301E-FFC3-46F4-980A-8ACCEF2B1830}" presName="root" presStyleCnt="0">
        <dgm:presLayoutVars>
          <dgm:dir/>
          <dgm:resizeHandles val="exact"/>
        </dgm:presLayoutVars>
      </dgm:prSet>
      <dgm:spPr/>
    </dgm:pt>
    <dgm:pt modelId="{48EA4FE7-E3CE-4B60-84C8-BEAB52CE334E}" type="pres">
      <dgm:prSet presAssocID="{7A8D88A9-2046-4866-A08C-DB0F859F3489}" presName="compNode" presStyleCnt="0"/>
      <dgm:spPr/>
    </dgm:pt>
    <dgm:pt modelId="{71C4B50E-D526-4E46-A5AB-CEC0576F903E}" type="pres">
      <dgm:prSet presAssocID="{7A8D88A9-2046-4866-A08C-DB0F859F3489}" presName="iconRect" presStyleLbl="node1" presStyleIdx="0" presStyleCnt="4" custLinFactY="-95903" custLinFactNeighborY="-100000"/>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Store"/>
        </a:ext>
      </dgm:extLst>
    </dgm:pt>
    <dgm:pt modelId="{C7D285C9-3EB9-40E3-AA74-CB4D4D6E6931}" type="pres">
      <dgm:prSet presAssocID="{7A8D88A9-2046-4866-A08C-DB0F859F3489}" presName="spaceRect" presStyleCnt="0"/>
      <dgm:spPr/>
    </dgm:pt>
    <dgm:pt modelId="{E9A347F8-81C2-42CC-894B-53C13D235071}" type="pres">
      <dgm:prSet presAssocID="{7A8D88A9-2046-4866-A08C-DB0F859F3489}" presName="textRect" presStyleLbl="revTx" presStyleIdx="0" presStyleCnt="4" custLinFactY="-1173" custLinFactNeighborX="3951" custLinFactNeighborY="-100000">
        <dgm:presLayoutVars>
          <dgm:chMax val="1"/>
          <dgm:chPref val="1"/>
        </dgm:presLayoutVars>
      </dgm:prSet>
      <dgm:spPr/>
    </dgm:pt>
    <dgm:pt modelId="{B619104A-85D0-491A-8381-AE4D7A9069C8}" type="pres">
      <dgm:prSet presAssocID="{45793680-844D-4EFA-AB93-7BC9DE038A16}" presName="sibTrans" presStyleCnt="0"/>
      <dgm:spPr/>
    </dgm:pt>
    <dgm:pt modelId="{0EF02B35-880C-4666-9F27-1A0F887A5ACA}" type="pres">
      <dgm:prSet presAssocID="{6EDAB3CB-F702-4CDB-BB46-0255D0005972}" presName="compNode" presStyleCnt="0"/>
      <dgm:spPr/>
    </dgm:pt>
    <dgm:pt modelId="{D35E6203-C05B-4132-9513-4BF1BA811554}" type="pres">
      <dgm:prSet presAssocID="{6EDAB3CB-F702-4CDB-BB46-0255D0005972}" presName="iconRect" presStyleLbl="node1" presStyleIdx="1" presStyleCnt="4" custLinFactY="-95903" custLinFactNeighborY="-100000"/>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Shopping cart"/>
        </a:ext>
      </dgm:extLst>
    </dgm:pt>
    <dgm:pt modelId="{F478E43E-5B58-42F7-8FBE-54C3174426F0}" type="pres">
      <dgm:prSet presAssocID="{6EDAB3CB-F702-4CDB-BB46-0255D0005972}" presName="spaceRect" presStyleCnt="0"/>
      <dgm:spPr/>
    </dgm:pt>
    <dgm:pt modelId="{67A66C5E-5AB1-4897-BBF2-0A6498B44A58}" type="pres">
      <dgm:prSet presAssocID="{6EDAB3CB-F702-4CDB-BB46-0255D0005972}" presName="textRect" presStyleLbl="revTx" presStyleIdx="1" presStyleCnt="4" custLinFactY="-10815" custLinFactNeighborX="-127" custLinFactNeighborY="-100000">
        <dgm:presLayoutVars>
          <dgm:chMax val="1"/>
          <dgm:chPref val="1"/>
        </dgm:presLayoutVars>
      </dgm:prSet>
      <dgm:spPr/>
    </dgm:pt>
    <dgm:pt modelId="{5DD401B0-B007-4840-A7B9-D076D4FA687D}" type="pres">
      <dgm:prSet presAssocID="{AAEAC6C1-1705-42FB-B3A5-432952792B6A}" presName="sibTrans" presStyleCnt="0"/>
      <dgm:spPr/>
    </dgm:pt>
    <dgm:pt modelId="{BDB9FFEE-C654-4ED0-90DB-036F2BE2A1EA}" type="pres">
      <dgm:prSet presAssocID="{A980844E-D15A-4CC3-A37B-E07C4F0FD318}" presName="compNode" presStyleCnt="0"/>
      <dgm:spPr/>
    </dgm:pt>
    <dgm:pt modelId="{6262BCD5-5F5A-444C-9C0A-B75856FED965}" type="pres">
      <dgm:prSet presAssocID="{A980844E-D15A-4CC3-A37B-E07C4F0FD318}" presName="iconRect" presStyleLbl="node1" presStyleIdx="2" presStyleCnt="4" custLinFactY="-95903" custLinFactNeighborY="-100000"/>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Safe"/>
        </a:ext>
      </dgm:extLst>
    </dgm:pt>
    <dgm:pt modelId="{5FF7D589-2F8B-44F0-9453-124AB92C5A6F}" type="pres">
      <dgm:prSet presAssocID="{A980844E-D15A-4CC3-A37B-E07C4F0FD318}" presName="spaceRect" presStyleCnt="0"/>
      <dgm:spPr/>
    </dgm:pt>
    <dgm:pt modelId="{6B961BDD-CE4A-4CE8-8B43-F4BAF0229900}" type="pres">
      <dgm:prSet presAssocID="{A980844E-D15A-4CC3-A37B-E07C4F0FD318}" presName="textRect" presStyleLbl="revTx" presStyleIdx="2" presStyleCnt="4" custLinFactY="-15330" custLinFactNeighborX="4661" custLinFactNeighborY="-100000">
        <dgm:presLayoutVars>
          <dgm:chMax val="1"/>
          <dgm:chPref val="1"/>
        </dgm:presLayoutVars>
      </dgm:prSet>
      <dgm:spPr/>
    </dgm:pt>
    <dgm:pt modelId="{434AB1CF-2C8D-496F-8EE0-4831FB8E9422}" type="pres">
      <dgm:prSet presAssocID="{8853F8F4-D903-4067-821C-EFAD683BD471}" presName="sibTrans" presStyleCnt="0"/>
      <dgm:spPr/>
    </dgm:pt>
    <dgm:pt modelId="{587940CE-98F9-436A-A249-0455F765EBDB}" type="pres">
      <dgm:prSet presAssocID="{99AC5E18-37C4-4AB6-8642-FE103C834F78}" presName="compNode" presStyleCnt="0"/>
      <dgm:spPr/>
    </dgm:pt>
    <dgm:pt modelId="{12F1A263-1444-4125-9A0B-EC449D65EEC6}" type="pres">
      <dgm:prSet presAssocID="{99AC5E18-37C4-4AB6-8642-FE103C834F78}" presName="iconRect" presStyleLbl="node1" presStyleIdx="3" presStyleCnt="4" custLinFactY="-95903" custLinFactNeighborY="-100000"/>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Gears"/>
        </a:ext>
      </dgm:extLst>
    </dgm:pt>
    <dgm:pt modelId="{7E9B022F-7F1C-4FBD-9BC1-D2D3ED9D1AAB}" type="pres">
      <dgm:prSet presAssocID="{99AC5E18-37C4-4AB6-8642-FE103C834F78}" presName="spaceRect" presStyleCnt="0"/>
      <dgm:spPr/>
    </dgm:pt>
    <dgm:pt modelId="{EAB576C9-F120-48BB-848F-9B08E6EFFB95}" type="pres">
      <dgm:prSet presAssocID="{99AC5E18-37C4-4AB6-8642-FE103C834F78}" presName="textRect" presStyleLbl="revTx" presStyleIdx="3" presStyleCnt="4" custLinFactY="-27705" custLinFactNeighborX="173" custLinFactNeighborY="-100000">
        <dgm:presLayoutVars>
          <dgm:chMax val="1"/>
          <dgm:chPref val="1"/>
        </dgm:presLayoutVars>
      </dgm:prSet>
      <dgm:spPr/>
    </dgm:pt>
  </dgm:ptLst>
  <dgm:cxnLst>
    <dgm:cxn modelId="{A689B61C-B040-48E7-BB99-8BD9B4772861}" type="presOf" srcId="{6EDAB3CB-F702-4CDB-BB46-0255D0005972}" destId="{67A66C5E-5AB1-4897-BBF2-0A6498B44A58}" srcOrd="0" destOrd="0" presId="urn:microsoft.com/office/officeart/2018/2/layout/IconLabelList"/>
    <dgm:cxn modelId="{4AC11F20-9B47-44C7-A086-C2CD971AD89D}" type="presOf" srcId="{A980844E-D15A-4CC3-A37B-E07C4F0FD318}" destId="{6B961BDD-CE4A-4CE8-8B43-F4BAF0229900}" srcOrd="0" destOrd="0" presId="urn:microsoft.com/office/officeart/2018/2/layout/IconLabelList"/>
    <dgm:cxn modelId="{A0550A25-80C6-4BAD-81FA-3BABD5FE1EA8}" srcId="{9331301E-FFC3-46F4-980A-8ACCEF2B1830}" destId="{99AC5E18-37C4-4AB6-8642-FE103C834F78}" srcOrd="3" destOrd="0" parTransId="{11EBD2C9-000B-4E87-88CC-FD81D4B9846D}" sibTransId="{E3D32F95-0D4F-4FB1-B9A9-38E2FA120CA6}"/>
    <dgm:cxn modelId="{EA71336D-D78C-44DB-8D82-ABC5361107F4}" type="presOf" srcId="{9331301E-FFC3-46F4-980A-8ACCEF2B1830}" destId="{138B45B9-3C1D-4A32-9D4E-0FB490604FA5}" srcOrd="0" destOrd="0" presId="urn:microsoft.com/office/officeart/2018/2/layout/IconLabelList"/>
    <dgm:cxn modelId="{C5AFA18D-2E5F-4DEF-BCA5-854086084B39}" srcId="{9331301E-FFC3-46F4-980A-8ACCEF2B1830}" destId="{7A8D88A9-2046-4866-A08C-DB0F859F3489}" srcOrd="0" destOrd="0" parTransId="{9EEFA228-78B1-43AE-814A-E339DE33F1EF}" sibTransId="{45793680-844D-4EFA-AB93-7BC9DE038A16}"/>
    <dgm:cxn modelId="{42FF7D9C-B8CA-4D00-9421-8D86285A8C1A}" type="presOf" srcId="{99AC5E18-37C4-4AB6-8642-FE103C834F78}" destId="{EAB576C9-F120-48BB-848F-9B08E6EFFB95}" srcOrd="0" destOrd="0" presId="urn:microsoft.com/office/officeart/2018/2/layout/IconLabelList"/>
    <dgm:cxn modelId="{497AEBC2-3E4E-4A00-9BD6-267D32C1E184}" srcId="{9331301E-FFC3-46F4-980A-8ACCEF2B1830}" destId="{A980844E-D15A-4CC3-A37B-E07C4F0FD318}" srcOrd="2" destOrd="0" parTransId="{9C1C7590-2194-4E1D-9985-D80862A2E889}" sibTransId="{8853F8F4-D903-4067-821C-EFAD683BD471}"/>
    <dgm:cxn modelId="{8F26E9D1-7932-46B4-B4DC-04DD5D4C8C35}" type="presOf" srcId="{7A8D88A9-2046-4866-A08C-DB0F859F3489}" destId="{E9A347F8-81C2-42CC-894B-53C13D235071}" srcOrd="0" destOrd="0" presId="urn:microsoft.com/office/officeart/2018/2/layout/IconLabelList"/>
    <dgm:cxn modelId="{068235E9-CF59-40D1-B535-2526D47C0887}" srcId="{9331301E-FFC3-46F4-980A-8ACCEF2B1830}" destId="{6EDAB3CB-F702-4CDB-BB46-0255D0005972}" srcOrd="1" destOrd="0" parTransId="{0A1CBE49-5684-4728-A501-C36B55CF57CB}" sibTransId="{AAEAC6C1-1705-42FB-B3A5-432952792B6A}"/>
    <dgm:cxn modelId="{A6714666-21D6-421F-BEE9-14D789B012BE}" type="presParOf" srcId="{138B45B9-3C1D-4A32-9D4E-0FB490604FA5}" destId="{48EA4FE7-E3CE-4B60-84C8-BEAB52CE334E}" srcOrd="0" destOrd="0" presId="urn:microsoft.com/office/officeart/2018/2/layout/IconLabelList"/>
    <dgm:cxn modelId="{D921A1A8-C146-4472-9E3E-29C6AC7ABAB3}" type="presParOf" srcId="{48EA4FE7-E3CE-4B60-84C8-BEAB52CE334E}" destId="{71C4B50E-D526-4E46-A5AB-CEC0576F903E}" srcOrd="0" destOrd="0" presId="urn:microsoft.com/office/officeart/2018/2/layout/IconLabelList"/>
    <dgm:cxn modelId="{017766EB-95A5-41D9-9B0D-1023968C0C09}" type="presParOf" srcId="{48EA4FE7-E3CE-4B60-84C8-BEAB52CE334E}" destId="{C7D285C9-3EB9-40E3-AA74-CB4D4D6E6931}" srcOrd="1" destOrd="0" presId="urn:microsoft.com/office/officeart/2018/2/layout/IconLabelList"/>
    <dgm:cxn modelId="{018D197F-0472-44B5-B4E0-C9ABCEA0AF2F}" type="presParOf" srcId="{48EA4FE7-E3CE-4B60-84C8-BEAB52CE334E}" destId="{E9A347F8-81C2-42CC-894B-53C13D235071}" srcOrd="2" destOrd="0" presId="urn:microsoft.com/office/officeart/2018/2/layout/IconLabelList"/>
    <dgm:cxn modelId="{04CE11A1-092B-4D9F-A8F8-D32360AA4DF1}" type="presParOf" srcId="{138B45B9-3C1D-4A32-9D4E-0FB490604FA5}" destId="{B619104A-85D0-491A-8381-AE4D7A9069C8}" srcOrd="1" destOrd="0" presId="urn:microsoft.com/office/officeart/2018/2/layout/IconLabelList"/>
    <dgm:cxn modelId="{8073F4E5-8E64-40A9-B805-73E6E2B386FE}" type="presParOf" srcId="{138B45B9-3C1D-4A32-9D4E-0FB490604FA5}" destId="{0EF02B35-880C-4666-9F27-1A0F887A5ACA}" srcOrd="2" destOrd="0" presId="urn:microsoft.com/office/officeart/2018/2/layout/IconLabelList"/>
    <dgm:cxn modelId="{F6EB4515-F887-435A-A7CB-757347E727E8}" type="presParOf" srcId="{0EF02B35-880C-4666-9F27-1A0F887A5ACA}" destId="{D35E6203-C05B-4132-9513-4BF1BA811554}" srcOrd="0" destOrd="0" presId="urn:microsoft.com/office/officeart/2018/2/layout/IconLabelList"/>
    <dgm:cxn modelId="{9E7F3E0C-2A4A-4C7C-A691-2AFF7F739B14}" type="presParOf" srcId="{0EF02B35-880C-4666-9F27-1A0F887A5ACA}" destId="{F478E43E-5B58-42F7-8FBE-54C3174426F0}" srcOrd="1" destOrd="0" presId="urn:microsoft.com/office/officeart/2018/2/layout/IconLabelList"/>
    <dgm:cxn modelId="{5B355272-0E45-45F6-8481-F33CCA759F23}" type="presParOf" srcId="{0EF02B35-880C-4666-9F27-1A0F887A5ACA}" destId="{67A66C5E-5AB1-4897-BBF2-0A6498B44A58}" srcOrd="2" destOrd="0" presId="urn:microsoft.com/office/officeart/2018/2/layout/IconLabelList"/>
    <dgm:cxn modelId="{36174D8D-21F1-4668-AFDE-271AEC3F0F1D}" type="presParOf" srcId="{138B45B9-3C1D-4A32-9D4E-0FB490604FA5}" destId="{5DD401B0-B007-4840-A7B9-D076D4FA687D}" srcOrd="3" destOrd="0" presId="urn:microsoft.com/office/officeart/2018/2/layout/IconLabelList"/>
    <dgm:cxn modelId="{32835744-D009-4179-A231-5DB72411D706}" type="presParOf" srcId="{138B45B9-3C1D-4A32-9D4E-0FB490604FA5}" destId="{BDB9FFEE-C654-4ED0-90DB-036F2BE2A1EA}" srcOrd="4" destOrd="0" presId="urn:microsoft.com/office/officeart/2018/2/layout/IconLabelList"/>
    <dgm:cxn modelId="{339931EA-7913-4677-B52A-524FEDEA2659}" type="presParOf" srcId="{BDB9FFEE-C654-4ED0-90DB-036F2BE2A1EA}" destId="{6262BCD5-5F5A-444C-9C0A-B75856FED965}" srcOrd="0" destOrd="0" presId="urn:microsoft.com/office/officeart/2018/2/layout/IconLabelList"/>
    <dgm:cxn modelId="{9DD494F8-0082-41E1-8C8A-C2EC08FA3CF2}" type="presParOf" srcId="{BDB9FFEE-C654-4ED0-90DB-036F2BE2A1EA}" destId="{5FF7D589-2F8B-44F0-9453-124AB92C5A6F}" srcOrd="1" destOrd="0" presId="urn:microsoft.com/office/officeart/2018/2/layout/IconLabelList"/>
    <dgm:cxn modelId="{BAF4F361-503D-4A76-A3E6-D32F87FC4954}" type="presParOf" srcId="{BDB9FFEE-C654-4ED0-90DB-036F2BE2A1EA}" destId="{6B961BDD-CE4A-4CE8-8B43-F4BAF0229900}" srcOrd="2" destOrd="0" presId="urn:microsoft.com/office/officeart/2018/2/layout/IconLabelList"/>
    <dgm:cxn modelId="{024EC079-262A-4C11-936E-711D9482B1B7}" type="presParOf" srcId="{138B45B9-3C1D-4A32-9D4E-0FB490604FA5}" destId="{434AB1CF-2C8D-496F-8EE0-4831FB8E9422}" srcOrd="5" destOrd="0" presId="urn:microsoft.com/office/officeart/2018/2/layout/IconLabelList"/>
    <dgm:cxn modelId="{1FBC7ABE-27C0-4400-A203-F4748DE888AE}" type="presParOf" srcId="{138B45B9-3C1D-4A32-9D4E-0FB490604FA5}" destId="{587940CE-98F9-436A-A249-0455F765EBDB}" srcOrd="6" destOrd="0" presId="urn:microsoft.com/office/officeart/2018/2/layout/IconLabelList"/>
    <dgm:cxn modelId="{D7E1AC6F-DAB9-4DAE-878C-EFCD6C4553D5}" type="presParOf" srcId="{587940CE-98F9-436A-A249-0455F765EBDB}" destId="{12F1A263-1444-4125-9A0B-EC449D65EEC6}" srcOrd="0" destOrd="0" presId="urn:microsoft.com/office/officeart/2018/2/layout/IconLabelList"/>
    <dgm:cxn modelId="{641A7D6A-5DE7-491C-A08F-96BA4005895F}" type="presParOf" srcId="{587940CE-98F9-436A-A249-0455F765EBDB}" destId="{7E9B022F-7F1C-4FBD-9BC1-D2D3ED9D1AAB}" srcOrd="1" destOrd="0" presId="urn:microsoft.com/office/officeart/2018/2/layout/IconLabelList"/>
    <dgm:cxn modelId="{28D0AEFC-86C6-46E6-97B3-29CE0373963D}" type="presParOf" srcId="{587940CE-98F9-436A-A249-0455F765EBDB}" destId="{EAB576C9-F120-48BB-848F-9B08E6EFFB95}"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BCCFD5E-CADF-4B8A-A588-892758CA1B3F}" type="doc">
      <dgm:prSet loTypeId="urn:microsoft.com/office/officeart/2005/8/layout/process4" loCatId="process" qsTypeId="urn:microsoft.com/office/officeart/2005/8/quickstyle/simple1" qsCatId="simple" csTypeId="urn:microsoft.com/office/officeart/2005/8/colors/colorful2" csCatId="colorful"/>
      <dgm:spPr/>
      <dgm:t>
        <a:bodyPr/>
        <a:lstStyle/>
        <a:p>
          <a:endParaRPr lang="en-US"/>
        </a:p>
      </dgm:t>
    </dgm:pt>
    <dgm:pt modelId="{0EAC8B81-B9B7-4B5F-BF88-9288951E24E5}">
      <dgm:prSet/>
      <dgm:spPr/>
      <dgm:t>
        <a:bodyPr/>
        <a:lstStyle/>
        <a:p>
          <a:r>
            <a:rPr lang="en-US" dirty="0"/>
            <a:t>Bokku Stores collects extensive </a:t>
          </a:r>
          <a:r>
            <a:rPr lang="en-US" b="1" dirty="0"/>
            <a:t>demographic and transaction data</a:t>
          </a:r>
          <a:r>
            <a:rPr lang="en-US" dirty="0"/>
            <a:t>, but lacks a </a:t>
          </a:r>
          <a:r>
            <a:rPr lang="en-US" b="1" dirty="0"/>
            <a:t>personalized recommendation system</a:t>
          </a:r>
          <a:r>
            <a:rPr lang="en-US" dirty="0"/>
            <a:t>.</a:t>
          </a:r>
        </a:p>
      </dgm:t>
    </dgm:pt>
    <dgm:pt modelId="{8BF36F5C-4325-448F-8A23-653257C49E6F}" type="parTrans" cxnId="{3738A03A-3B84-40B8-86A1-19DEED3E8BE5}">
      <dgm:prSet/>
      <dgm:spPr/>
      <dgm:t>
        <a:bodyPr/>
        <a:lstStyle/>
        <a:p>
          <a:endParaRPr lang="en-US"/>
        </a:p>
      </dgm:t>
    </dgm:pt>
    <dgm:pt modelId="{73A293F6-6582-4045-9E77-F9C6A2FB69FB}" type="sibTrans" cxnId="{3738A03A-3B84-40B8-86A1-19DEED3E8BE5}">
      <dgm:prSet/>
      <dgm:spPr/>
      <dgm:t>
        <a:bodyPr/>
        <a:lstStyle/>
        <a:p>
          <a:endParaRPr lang="en-US"/>
        </a:p>
      </dgm:t>
    </dgm:pt>
    <dgm:pt modelId="{7B6B9B0C-4F47-4EC2-A472-7CDCF88B94B8}">
      <dgm:prSet/>
      <dgm:spPr/>
      <dgm:t>
        <a:bodyPr/>
        <a:lstStyle/>
        <a:p>
          <a:r>
            <a:rPr lang="en-US"/>
            <a:t>This gap leads to:</a:t>
          </a:r>
        </a:p>
      </dgm:t>
    </dgm:pt>
    <dgm:pt modelId="{B58ACA90-F543-439D-BBE3-C6337899EBF9}" type="parTrans" cxnId="{38A05521-A4C5-416C-9202-B504C7E3BE01}">
      <dgm:prSet/>
      <dgm:spPr/>
      <dgm:t>
        <a:bodyPr/>
        <a:lstStyle/>
        <a:p>
          <a:endParaRPr lang="en-US"/>
        </a:p>
      </dgm:t>
    </dgm:pt>
    <dgm:pt modelId="{6D7DD28D-D91F-48A4-A99A-2562F7078184}" type="sibTrans" cxnId="{38A05521-A4C5-416C-9202-B504C7E3BE01}">
      <dgm:prSet/>
      <dgm:spPr/>
      <dgm:t>
        <a:bodyPr/>
        <a:lstStyle/>
        <a:p>
          <a:endParaRPr lang="en-US"/>
        </a:p>
      </dgm:t>
    </dgm:pt>
    <dgm:pt modelId="{8E752322-F89A-42D9-AE42-B961007E92B8}">
      <dgm:prSet/>
      <dgm:spPr/>
      <dgm:t>
        <a:bodyPr/>
        <a:lstStyle/>
        <a:p>
          <a:r>
            <a:rPr lang="en-US" b="1"/>
            <a:t>Overcrowding and poor customer flow</a:t>
          </a:r>
          <a:r>
            <a:rPr lang="en-US"/>
            <a:t> in key outlets</a:t>
          </a:r>
        </a:p>
      </dgm:t>
    </dgm:pt>
    <dgm:pt modelId="{AE0C50FD-D7AF-4EF9-88EE-0FF895E2F61D}" type="parTrans" cxnId="{561C687C-21E6-4E7D-A2CF-1CDC22C6BF7C}">
      <dgm:prSet/>
      <dgm:spPr/>
      <dgm:t>
        <a:bodyPr/>
        <a:lstStyle/>
        <a:p>
          <a:endParaRPr lang="en-US"/>
        </a:p>
      </dgm:t>
    </dgm:pt>
    <dgm:pt modelId="{8510D746-3547-4A45-9255-5451AD4FFEA7}" type="sibTrans" cxnId="{561C687C-21E6-4E7D-A2CF-1CDC22C6BF7C}">
      <dgm:prSet/>
      <dgm:spPr/>
      <dgm:t>
        <a:bodyPr/>
        <a:lstStyle/>
        <a:p>
          <a:endParaRPr lang="en-US"/>
        </a:p>
      </dgm:t>
    </dgm:pt>
    <dgm:pt modelId="{0D8919D6-34AA-45FE-B898-4BFD40A92F69}">
      <dgm:prSet/>
      <dgm:spPr/>
      <dgm:t>
        <a:bodyPr/>
        <a:lstStyle/>
        <a:p>
          <a:r>
            <a:rPr lang="en-US" b="1"/>
            <a:t>Generic recommendations</a:t>
          </a:r>
          <a:r>
            <a:rPr lang="en-US"/>
            <a:t> that ignore customer attributes</a:t>
          </a:r>
        </a:p>
      </dgm:t>
    </dgm:pt>
    <dgm:pt modelId="{B8B4D160-E284-4473-97E9-252F88DE06A4}" type="parTrans" cxnId="{BFACC7F4-D78A-4432-9249-9649BEF897BF}">
      <dgm:prSet/>
      <dgm:spPr/>
      <dgm:t>
        <a:bodyPr/>
        <a:lstStyle/>
        <a:p>
          <a:endParaRPr lang="en-US"/>
        </a:p>
      </dgm:t>
    </dgm:pt>
    <dgm:pt modelId="{F58D5DCF-0283-4471-BA70-D0ABB54DFA61}" type="sibTrans" cxnId="{BFACC7F4-D78A-4432-9249-9649BEF897BF}">
      <dgm:prSet/>
      <dgm:spPr/>
      <dgm:t>
        <a:bodyPr/>
        <a:lstStyle/>
        <a:p>
          <a:endParaRPr lang="en-US"/>
        </a:p>
      </dgm:t>
    </dgm:pt>
    <dgm:pt modelId="{35E610E8-0138-4CAB-8000-96F0E705A4C7}">
      <dgm:prSet/>
      <dgm:spPr/>
      <dgm:t>
        <a:bodyPr/>
        <a:lstStyle/>
        <a:p>
          <a:r>
            <a:rPr lang="en-US" b="1"/>
            <a:t>Wasted inventory</a:t>
          </a:r>
          <a:r>
            <a:rPr lang="en-US"/>
            <a:t> and </a:t>
          </a:r>
          <a:r>
            <a:rPr lang="en-US" b="1"/>
            <a:t>missed upsell opportunities</a:t>
          </a:r>
          <a:endParaRPr lang="en-US"/>
        </a:p>
      </dgm:t>
    </dgm:pt>
    <dgm:pt modelId="{3EEF5455-29C0-4BD2-B458-4FB7BD05B1CB}" type="parTrans" cxnId="{3EA638C7-3B91-4D0D-8A52-E1B4CC63623B}">
      <dgm:prSet/>
      <dgm:spPr/>
      <dgm:t>
        <a:bodyPr/>
        <a:lstStyle/>
        <a:p>
          <a:endParaRPr lang="en-US"/>
        </a:p>
      </dgm:t>
    </dgm:pt>
    <dgm:pt modelId="{89D6C65E-2609-409D-9795-0E7ADFD9E43D}" type="sibTrans" cxnId="{3EA638C7-3B91-4D0D-8A52-E1B4CC63623B}">
      <dgm:prSet/>
      <dgm:spPr/>
      <dgm:t>
        <a:bodyPr/>
        <a:lstStyle/>
        <a:p>
          <a:endParaRPr lang="en-US"/>
        </a:p>
      </dgm:t>
    </dgm:pt>
    <dgm:pt modelId="{9E78D97D-C427-4D38-978A-E64CDFAB92B0}" type="pres">
      <dgm:prSet presAssocID="{DBCCFD5E-CADF-4B8A-A588-892758CA1B3F}" presName="Name0" presStyleCnt="0">
        <dgm:presLayoutVars>
          <dgm:dir/>
          <dgm:animLvl val="lvl"/>
          <dgm:resizeHandles val="exact"/>
        </dgm:presLayoutVars>
      </dgm:prSet>
      <dgm:spPr/>
    </dgm:pt>
    <dgm:pt modelId="{E4F053D6-7AEE-4746-A447-8277E0872996}" type="pres">
      <dgm:prSet presAssocID="{7B6B9B0C-4F47-4EC2-A472-7CDCF88B94B8}" presName="boxAndChildren" presStyleCnt="0"/>
      <dgm:spPr/>
    </dgm:pt>
    <dgm:pt modelId="{DDFCE955-48A1-4B16-B013-8719737D54B0}" type="pres">
      <dgm:prSet presAssocID="{7B6B9B0C-4F47-4EC2-A472-7CDCF88B94B8}" presName="parentTextBox" presStyleLbl="node1" presStyleIdx="0" presStyleCnt="2"/>
      <dgm:spPr/>
    </dgm:pt>
    <dgm:pt modelId="{DF9C695E-FBAE-4B90-97AB-DDA635E20EC3}" type="pres">
      <dgm:prSet presAssocID="{7B6B9B0C-4F47-4EC2-A472-7CDCF88B94B8}" presName="entireBox" presStyleLbl="node1" presStyleIdx="0" presStyleCnt="2"/>
      <dgm:spPr/>
    </dgm:pt>
    <dgm:pt modelId="{3A95A75D-6A62-4E55-8C69-F695F738E66D}" type="pres">
      <dgm:prSet presAssocID="{7B6B9B0C-4F47-4EC2-A472-7CDCF88B94B8}" presName="descendantBox" presStyleCnt="0"/>
      <dgm:spPr/>
    </dgm:pt>
    <dgm:pt modelId="{7DDE131B-1728-4CDC-929B-AFBE17087AC0}" type="pres">
      <dgm:prSet presAssocID="{8E752322-F89A-42D9-AE42-B961007E92B8}" presName="childTextBox" presStyleLbl="fgAccFollowNode1" presStyleIdx="0" presStyleCnt="3">
        <dgm:presLayoutVars>
          <dgm:bulletEnabled val="1"/>
        </dgm:presLayoutVars>
      </dgm:prSet>
      <dgm:spPr/>
    </dgm:pt>
    <dgm:pt modelId="{8C73B2C7-11D9-4ECE-B670-7D43E6A08829}" type="pres">
      <dgm:prSet presAssocID="{0D8919D6-34AA-45FE-B898-4BFD40A92F69}" presName="childTextBox" presStyleLbl="fgAccFollowNode1" presStyleIdx="1" presStyleCnt="3">
        <dgm:presLayoutVars>
          <dgm:bulletEnabled val="1"/>
        </dgm:presLayoutVars>
      </dgm:prSet>
      <dgm:spPr/>
    </dgm:pt>
    <dgm:pt modelId="{150C20E3-A3C7-4B7E-99FD-D7112586C49C}" type="pres">
      <dgm:prSet presAssocID="{35E610E8-0138-4CAB-8000-96F0E705A4C7}" presName="childTextBox" presStyleLbl="fgAccFollowNode1" presStyleIdx="2" presStyleCnt="3">
        <dgm:presLayoutVars>
          <dgm:bulletEnabled val="1"/>
        </dgm:presLayoutVars>
      </dgm:prSet>
      <dgm:spPr/>
    </dgm:pt>
    <dgm:pt modelId="{F1F805D0-755C-4071-BD2E-D65F06B7676A}" type="pres">
      <dgm:prSet presAssocID="{73A293F6-6582-4045-9E77-F9C6A2FB69FB}" presName="sp" presStyleCnt="0"/>
      <dgm:spPr/>
    </dgm:pt>
    <dgm:pt modelId="{E0770CAD-ADFE-4634-82D7-9FCFC55D5E78}" type="pres">
      <dgm:prSet presAssocID="{0EAC8B81-B9B7-4B5F-BF88-9288951E24E5}" presName="arrowAndChildren" presStyleCnt="0"/>
      <dgm:spPr/>
    </dgm:pt>
    <dgm:pt modelId="{E6B6DE64-C241-46AA-A287-CF6193865869}" type="pres">
      <dgm:prSet presAssocID="{0EAC8B81-B9B7-4B5F-BF88-9288951E24E5}" presName="parentTextArrow" presStyleLbl="node1" presStyleIdx="1" presStyleCnt="2"/>
      <dgm:spPr/>
    </dgm:pt>
  </dgm:ptLst>
  <dgm:cxnLst>
    <dgm:cxn modelId="{38A05521-A4C5-416C-9202-B504C7E3BE01}" srcId="{DBCCFD5E-CADF-4B8A-A588-892758CA1B3F}" destId="{7B6B9B0C-4F47-4EC2-A472-7CDCF88B94B8}" srcOrd="1" destOrd="0" parTransId="{B58ACA90-F543-439D-BBE3-C6337899EBF9}" sibTransId="{6D7DD28D-D91F-48A4-A99A-2562F7078184}"/>
    <dgm:cxn modelId="{3738A03A-3B84-40B8-86A1-19DEED3E8BE5}" srcId="{DBCCFD5E-CADF-4B8A-A588-892758CA1B3F}" destId="{0EAC8B81-B9B7-4B5F-BF88-9288951E24E5}" srcOrd="0" destOrd="0" parTransId="{8BF36F5C-4325-448F-8A23-653257C49E6F}" sibTransId="{73A293F6-6582-4045-9E77-F9C6A2FB69FB}"/>
    <dgm:cxn modelId="{40C74660-20DF-420A-A1BF-DC74E20847B4}" type="presOf" srcId="{7B6B9B0C-4F47-4EC2-A472-7CDCF88B94B8}" destId="{DF9C695E-FBAE-4B90-97AB-DDA635E20EC3}" srcOrd="1" destOrd="0" presId="urn:microsoft.com/office/officeart/2005/8/layout/process4"/>
    <dgm:cxn modelId="{541D1B62-FC3A-4495-A6A2-E589E265154B}" type="presOf" srcId="{7B6B9B0C-4F47-4EC2-A472-7CDCF88B94B8}" destId="{DDFCE955-48A1-4B16-B013-8719737D54B0}" srcOrd="0" destOrd="0" presId="urn:microsoft.com/office/officeart/2005/8/layout/process4"/>
    <dgm:cxn modelId="{561C687C-21E6-4E7D-A2CF-1CDC22C6BF7C}" srcId="{7B6B9B0C-4F47-4EC2-A472-7CDCF88B94B8}" destId="{8E752322-F89A-42D9-AE42-B961007E92B8}" srcOrd="0" destOrd="0" parTransId="{AE0C50FD-D7AF-4EF9-88EE-0FF895E2F61D}" sibTransId="{8510D746-3547-4A45-9255-5451AD4FFEA7}"/>
    <dgm:cxn modelId="{C0A5FC89-25D2-497F-AF32-DAAA8CDF54D6}" type="presOf" srcId="{8E752322-F89A-42D9-AE42-B961007E92B8}" destId="{7DDE131B-1728-4CDC-929B-AFBE17087AC0}" srcOrd="0" destOrd="0" presId="urn:microsoft.com/office/officeart/2005/8/layout/process4"/>
    <dgm:cxn modelId="{542045A1-275F-4456-9B75-5B4B5D446AEC}" type="presOf" srcId="{0EAC8B81-B9B7-4B5F-BF88-9288951E24E5}" destId="{E6B6DE64-C241-46AA-A287-CF6193865869}" srcOrd="0" destOrd="0" presId="urn:microsoft.com/office/officeart/2005/8/layout/process4"/>
    <dgm:cxn modelId="{3EA638C7-3B91-4D0D-8A52-E1B4CC63623B}" srcId="{7B6B9B0C-4F47-4EC2-A472-7CDCF88B94B8}" destId="{35E610E8-0138-4CAB-8000-96F0E705A4C7}" srcOrd="2" destOrd="0" parTransId="{3EEF5455-29C0-4BD2-B458-4FB7BD05B1CB}" sibTransId="{89D6C65E-2609-409D-9795-0E7ADFD9E43D}"/>
    <dgm:cxn modelId="{80E663CA-12EC-4F88-AD0A-E4D283E0599A}" type="presOf" srcId="{DBCCFD5E-CADF-4B8A-A588-892758CA1B3F}" destId="{9E78D97D-C427-4D38-978A-E64CDFAB92B0}" srcOrd="0" destOrd="0" presId="urn:microsoft.com/office/officeart/2005/8/layout/process4"/>
    <dgm:cxn modelId="{3D8CDCCC-6D56-473F-9805-F9A09670AFA6}" type="presOf" srcId="{0D8919D6-34AA-45FE-B898-4BFD40A92F69}" destId="{8C73B2C7-11D9-4ECE-B670-7D43E6A08829}" srcOrd="0" destOrd="0" presId="urn:microsoft.com/office/officeart/2005/8/layout/process4"/>
    <dgm:cxn modelId="{6DD617E9-53C8-463C-97D7-ADA746307D7B}" type="presOf" srcId="{35E610E8-0138-4CAB-8000-96F0E705A4C7}" destId="{150C20E3-A3C7-4B7E-99FD-D7112586C49C}" srcOrd="0" destOrd="0" presId="urn:microsoft.com/office/officeart/2005/8/layout/process4"/>
    <dgm:cxn modelId="{BFACC7F4-D78A-4432-9249-9649BEF897BF}" srcId="{7B6B9B0C-4F47-4EC2-A472-7CDCF88B94B8}" destId="{0D8919D6-34AA-45FE-B898-4BFD40A92F69}" srcOrd="1" destOrd="0" parTransId="{B8B4D160-E284-4473-97E9-252F88DE06A4}" sibTransId="{F58D5DCF-0283-4471-BA70-D0ABB54DFA61}"/>
    <dgm:cxn modelId="{FF00EACA-9762-4168-BB81-7A8B10965E17}" type="presParOf" srcId="{9E78D97D-C427-4D38-978A-E64CDFAB92B0}" destId="{E4F053D6-7AEE-4746-A447-8277E0872996}" srcOrd="0" destOrd="0" presId="urn:microsoft.com/office/officeart/2005/8/layout/process4"/>
    <dgm:cxn modelId="{546EFBA8-246E-4BC2-B691-471CBCC69DE4}" type="presParOf" srcId="{E4F053D6-7AEE-4746-A447-8277E0872996}" destId="{DDFCE955-48A1-4B16-B013-8719737D54B0}" srcOrd="0" destOrd="0" presId="urn:microsoft.com/office/officeart/2005/8/layout/process4"/>
    <dgm:cxn modelId="{35FE0959-0735-4B96-A7F7-7D40F87B7305}" type="presParOf" srcId="{E4F053D6-7AEE-4746-A447-8277E0872996}" destId="{DF9C695E-FBAE-4B90-97AB-DDA635E20EC3}" srcOrd="1" destOrd="0" presId="urn:microsoft.com/office/officeart/2005/8/layout/process4"/>
    <dgm:cxn modelId="{1E355E59-1BFA-46B1-BCD9-9343B3E65F9C}" type="presParOf" srcId="{E4F053D6-7AEE-4746-A447-8277E0872996}" destId="{3A95A75D-6A62-4E55-8C69-F695F738E66D}" srcOrd="2" destOrd="0" presId="urn:microsoft.com/office/officeart/2005/8/layout/process4"/>
    <dgm:cxn modelId="{4B67C298-1EB1-4891-B0A1-99D32CC31FAF}" type="presParOf" srcId="{3A95A75D-6A62-4E55-8C69-F695F738E66D}" destId="{7DDE131B-1728-4CDC-929B-AFBE17087AC0}" srcOrd="0" destOrd="0" presId="urn:microsoft.com/office/officeart/2005/8/layout/process4"/>
    <dgm:cxn modelId="{04B0A84E-1A52-4868-B4F3-A9F721DECE80}" type="presParOf" srcId="{3A95A75D-6A62-4E55-8C69-F695F738E66D}" destId="{8C73B2C7-11D9-4ECE-B670-7D43E6A08829}" srcOrd="1" destOrd="0" presId="urn:microsoft.com/office/officeart/2005/8/layout/process4"/>
    <dgm:cxn modelId="{2A9EE134-A014-4D99-986F-B908AF1A9E49}" type="presParOf" srcId="{3A95A75D-6A62-4E55-8C69-F695F738E66D}" destId="{150C20E3-A3C7-4B7E-99FD-D7112586C49C}" srcOrd="2" destOrd="0" presId="urn:microsoft.com/office/officeart/2005/8/layout/process4"/>
    <dgm:cxn modelId="{02219961-4FA9-43CF-87BC-5DAAFD48A67C}" type="presParOf" srcId="{9E78D97D-C427-4D38-978A-E64CDFAB92B0}" destId="{F1F805D0-755C-4071-BD2E-D65F06B7676A}" srcOrd="1" destOrd="0" presId="urn:microsoft.com/office/officeart/2005/8/layout/process4"/>
    <dgm:cxn modelId="{C84E1CCF-DDBE-4C14-A19B-4390319AAC2A}" type="presParOf" srcId="{9E78D97D-C427-4D38-978A-E64CDFAB92B0}" destId="{E0770CAD-ADFE-4634-82D7-9FCFC55D5E78}" srcOrd="2" destOrd="0" presId="urn:microsoft.com/office/officeart/2005/8/layout/process4"/>
    <dgm:cxn modelId="{221F4BC5-C3FE-4EA1-920C-62585A2DE105}" type="presParOf" srcId="{E0770CAD-ADFE-4634-82D7-9FCFC55D5E78}" destId="{E6B6DE64-C241-46AA-A287-CF6193865869}"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F94175E-6B26-4D61-835E-3E80E93F6850}" type="doc">
      <dgm:prSet loTypeId="urn:microsoft.com/office/officeart/2005/8/layout/vList5" loCatId="list" qsTypeId="urn:microsoft.com/office/officeart/2005/8/quickstyle/simple1" qsCatId="simple" csTypeId="urn:microsoft.com/office/officeart/2005/8/colors/colorful5" csCatId="colorful"/>
      <dgm:spPr/>
      <dgm:t>
        <a:bodyPr/>
        <a:lstStyle/>
        <a:p>
          <a:endParaRPr lang="en-US"/>
        </a:p>
      </dgm:t>
    </dgm:pt>
    <dgm:pt modelId="{C63B9718-229A-4ED5-A64B-7C494FF89E60}">
      <dgm:prSet/>
      <dgm:spPr/>
      <dgm:t>
        <a:bodyPr/>
        <a:lstStyle/>
        <a:p>
          <a:r>
            <a:rPr lang="en-US"/>
            <a:t>Customer Demographics &amp; Retail:</a:t>
          </a:r>
        </a:p>
      </dgm:t>
    </dgm:pt>
    <dgm:pt modelId="{3C68E8FF-936E-4E77-8CF1-F8BC16595BCE}" type="parTrans" cxnId="{C3E51668-7025-44FF-B4CC-9E9B138E5095}">
      <dgm:prSet/>
      <dgm:spPr/>
      <dgm:t>
        <a:bodyPr/>
        <a:lstStyle/>
        <a:p>
          <a:endParaRPr lang="en-US"/>
        </a:p>
      </dgm:t>
    </dgm:pt>
    <dgm:pt modelId="{B4D7C6E4-E5C3-4E53-B698-E9FC681F4E46}" type="sibTrans" cxnId="{C3E51668-7025-44FF-B4CC-9E9B138E5095}">
      <dgm:prSet/>
      <dgm:spPr/>
      <dgm:t>
        <a:bodyPr/>
        <a:lstStyle/>
        <a:p>
          <a:endParaRPr lang="en-US"/>
        </a:p>
      </dgm:t>
    </dgm:pt>
    <dgm:pt modelId="{15941FAC-2BD5-4ED4-A4D7-A7BE35862F82}">
      <dgm:prSet/>
      <dgm:spPr/>
      <dgm:t>
        <a:bodyPr/>
        <a:lstStyle/>
        <a:p>
          <a:r>
            <a:rPr lang="en-US"/>
            <a:t>Age, gender, income, and location strongly influence consumer purchasing patterns.</a:t>
          </a:r>
        </a:p>
      </dgm:t>
    </dgm:pt>
    <dgm:pt modelId="{5B5D885E-7617-42AA-910B-8F35BDA3A333}" type="parTrans" cxnId="{F9665915-4C65-4067-8D17-6A44A9C6CDE9}">
      <dgm:prSet/>
      <dgm:spPr/>
      <dgm:t>
        <a:bodyPr/>
        <a:lstStyle/>
        <a:p>
          <a:endParaRPr lang="en-US"/>
        </a:p>
      </dgm:t>
    </dgm:pt>
    <dgm:pt modelId="{F1ED7893-8E00-45F2-88D2-6D5800591435}" type="sibTrans" cxnId="{F9665915-4C65-4067-8D17-6A44A9C6CDE9}">
      <dgm:prSet/>
      <dgm:spPr/>
      <dgm:t>
        <a:bodyPr/>
        <a:lstStyle/>
        <a:p>
          <a:endParaRPr lang="en-US"/>
        </a:p>
      </dgm:t>
    </dgm:pt>
    <dgm:pt modelId="{187EB0C4-1B4B-4267-9D1D-034E4394E8E7}">
      <dgm:prSet/>
      <dgm:spPr/>
      <dgm:t>
        <a:bodyPr/>
        <a:lstStyle/>
        <a:p>
          <a:r>
            <a:rPr lang="en-US"/>
            <a:t>In Nigeria, targeted marketing is critical due to diverse socio-economic conditions.</a:t>
          </a:r>
        </a:p>
      </dgm:t>
    </dgm:pt>
    <dgm:pt modelId="{A2CA715F-9E4C-443D-BC02-C34140CED6F2}" type="parTrans" cxnId="{65AAED14-0C93-458E-8F81-4B4C4FF5D1D1}">
      <dgm:prSet/>
      <dgm:spPr/>
      <dgm:t>
        <a:bodyPr/>
        <a:lstStyle/>
        <a:p>
          <a:endParaRPr lang="en-US"/>
        </a:p>
      </dgm:t>
    </dgm:pt>
    <dgm:pt modelId="{8015B2DD-9896-4D51-BBD8-0FC654C2EB0F}" type="sibTrans" cxnId="{65AAED14-0C93-458E-8F81-4B4C4FF5D1D1}">
      <dgm:prSet/>
      <dgm:spPr/>
      <dgm:t>
        <a:bodyPr/>
        <a:lstStyle/>
        <a:p>
          <a:endParaRPr lang="en-US"/>
        </a:p>
      </dgm:t>
    </dgm:pt>
    <dgm:pt modelId="{6AAF49E8-EDFD-4A55-9C52-DBCD05BCC656}">
      <dgm:prSet/>
      <dgm:spPr/>
      <dgm:t>
        <a:bodyPr/>
        <a:lstStyle/>
        <a:p>
          <a:r>
            <a:rPr lang="en-US"/>
            <a:t>Recommendation Systems:</a:t>
          </a:r>
        </a:p>
      </dgm:t>
    </dgm:pt>
    <dgm:pt modelId="{E92CA140-063C-4CC1-B722-726210306BC4}" type="parTrans" cxnId="{066001E6-D5EF-4265-885E-B3CE8CB6460D}">
      <dgm:prSet/>
      <dgm:spPr/>
      <dgm:t>
        <a:bodyPr/>
        <a:lstStyle/>
        <a:p>
          <a:endParaRPr lang="en-US"/>
        </a:p>
      </dgm:t>
    </dgm:pt>
    <dgm:pt modelId="{33AE0F37-913C-44BF-B13D-18B50B3F54C4}" type="sibTrans" cxnId="{066001E6-D5EF-4265-885E-B3CE8CB6460D}">
      <dgm:prSet/>
      <dgm:spPr/>
      <dgm:t>
        <a:bodyPr/>
        <a:lstStyle/>
        <a:p>
          <a:endParaRPr lang="en-US"/>
        </a:p>
      </dgm:t>
    </dgm:pt>
    <dgm:pt modelId="{E44EBC56-06EE-4EA0-9AA9-6621C4929D14}">
      <dgm:prSet/>
      <dgm:spPr/>
      <dgm:t>
        <a:bodyPr/>
        <a:lstStyle/>
        <a:p>
          <a:r>
            <a:rPr lang="en-US"/>
            <a:t>Traditional Methods: Collaborative &amp; content-based filtering; issues with cold start &amp; data sparsity.</a:t>
          </a:r>
        </a:p>
      </dgm:t>
    </dgm:pt>
    <dgm:pt modelId="{1E13E4FE-2FCA-4DF9-98F2-3B9BC8318D41}" type="parTrans" cxnId="{351A5D04-AA67-43F6-B3D7-CF0CDB95B1B1}">
      <dgm:prSet/>
      <dgm:spPr/>
      <dgm:t>
        <a:bodyPr/>
        <a:lstStyle/>
        <a:p>
          <a:endParaRPr lang="en-US"/>
        </a:p>
      </dgm:t>
    </dgm:pt>
    <dgm:pt modelId="{304E778E-4E61-4748-A5EC-4190B144D7D0}" type="sibTrans" cxnId="{351A5D04-AA67-43F6-B3D7-CF0CDB95B1B1}">
      <dgm:prSet/>
      <dgm:spPr/>
      <dgm:t>
        <a:bodyPr/>
        <a:lstStyle/>
        <a:p>
          <a:endParaRPr lang="en-US"/>
        </a:p>
      </dgm:t>
    </dgm:pt>
    <dgm:pt modelId="{FC3DD110-E5EC-4CC3-B498-B077BFF9357A}">
      <dgm:prSet/>
      <dgm:spPr/>
      <dgm:t>
        <a:bodyPr/>
        <a:lstStyle/>
        <a:p>
          <a:r>
            <a:rPr lang="en-US"/>
            <a:t>ML &amp; Hybrid Models: Integrate demographics, outperform traditional methods; Park et al. (2019) showed a 17% targeting accuracy increase.</a:t>
          </a:r>
        </a:p>
      </dgm:t>
    </dgm:pt>
    <dgm:pt modelId="{4C8A4274-0B35-4DC5-8BAF-7C5B3F44E5F3}" type="parTrans" cxnId="{0CEEC814-BEE3-4CDF-9FC3-477BAA5330A4}">
      <dgm:prSet/>
      <dgm:spPr/>
      <dgm:t>
        <a:bodyPr/>
        <a:lstStyle/>
        <a:p>
          <a:endParaRPr lang="en-US"/>
        </a:p>
      </dgm:t>
    </dgm:pt>
    <dgm:pt modelId="{AD1996B5-B065-4596-A0A6-A28536A7F0C5}" type="sibTrans" cxnId="{0CEEC814-BEE3-4CDF-9FC3-477BAA5330A4}">
      <dgm:prSet/>
      <dgm:spPr/>
      <dgm:t>
        <a:bodyPr/>
        <a:lstStyle/>
        <a:p>
          <a:endParaRPr lang="en-US"/>
        </a:p>
      </dgm:t>
    </dgm:pt>
    <dgm:pt modelId="{4C88A680-AC9A-4F6D-ADED-8175CDC5353E}">
      <dgm:prSet/>
      <dgm:spPr/>
      <dgm:t>
        <a:bodyPr/>
        <a:lstStyle/>
        <a:p>
          <a:r>
            <a:rPr lang="en-US"/>
            <a:t>Literature Gaps:</a:t>
          </a:r>
        </a:p>
      </dgm:t>
    </dgm:pt>
    <dgm:pt modelId="{0318290C-C359-458F-987E-ACC8DCCF2310}" type="parTrans" cxnId="{6F88798A-BC96-4F85-AFC6-EE99111B6351}">
      <dgm:prSet/>
      <dgm:spPr/>
      <dgm:t>
        <a:bodyPr/>
        <a:lstStyle/>
        <a:p>
          <a:endParaRPr lang="en-US"/>
        </a:p>
      </dgm:t>
    </dgm:pt>
    <dgm:pt modelId="{B26E206E-96E4-433C-88BF-C8232A6F8F1B}" type="sibTrans" cxnId="{6F88798A-BC96-4F85-AFC6-EE99111B6351}">
      <dgm:prSet/>
      <dgm:spPr/>
      <dgm:t>
        <a:bodyPr/>
        <a:lstStyle/>
        <a:p>
          <a:endParaRPr lang="en-US"/>
        </a:p>
      </dgm:t>
    </dgm:pt>
    <dgm:pt modelId="{51DA9158-0FD8-45BE-82F8-4F9288D75345}">
      <dgm:prSet/>
      <dgm:spPr/>
      <dgm:t>
        <a:bodyPr/>
        <a:lstStyle/>
        <a:p>
          <a:r>
            <a:rPr lang="en-US"/>
            <a:t>Few Nigerian/African studies using ML + demographics for recommendations.</a:t>
          </a:r>
        </a:p>
      </dgm:t>
    </dgm:pt>
    <dgm:pt modelId="{92D8F5D0-2C08-4CFF-B1FC-C79BE28B3FCA}" type="parTrans" cxnId="{BFE6FE89-0CDB-4DAA-AE0A-A5E9213F8CAA}">
      <dgm:prSet/>
      <dgm:spPr/>
      <dgm:t>
        <a:bodyPr/>
        <a:lstStyle/>
        <a:p>
          <a:endParaRPr lang="en-US"/>
        </a:p>
      </dgm:t>
    </dgm:pt>
    <dgm:pt modelId="{B1C7E89B-116E-44E5-A27D-FE3DA0EAC9B4}" type="sibTrans" cxnId="{BFE6FE89-0CDB-4DAA-AE0A-A5E9213F8CAA}">
      <dgm:prSet/>
      <dgm:spPr/>
      <dgm:t>
        <a:bodyPr/>
        <a:lstStyle/>
        <a:p>
          <a:endParaRPr lang="en-US"/>
        </a:p>
      </dgm:t>
    </dgm:pt>
    <dgm:pt modelId="{C71096F6-CE15-4244-9917-2912F8A8E147}">
      <dgm:prSet/>
      <dgm:spPr/>
      <dgm:t>
        <a:bodyPr/>
        <a:lstStyle/>
        <a:p>
          <a:r>
            <a:rPr lang="en-US"/>
            <a:t>Need for localized, data-driven frameworks that match infrastructure realities.</a:t>
          </a:r>
        </a:p>
      </dgm:t>
    </dgm:pt>
    <dgm:pt modelId="{4DB088D1-48F8-4CE2-A25D-314A556358FF}" type="parTrans" cxnId="{E1084512-894B-4917-A53C-29B8EFB88554}">
      <dgm:prSet/>
      <dgm:spPr/>
      <dgm:t>
        <a:bodyPr/>
        <a:lstStyle/>
        <a:p>
          <a:endParaRPr lang="en-US"/>
        </a:p>
      </dgm:t>
    </dgm:pt>
    <dgm:pt modelId="{B87D9528-CF43-411A-9565-2310FC6E2BAF}" type="sibTrans" cxnId="{E1084512-894B-4917-A53C-29B8EFB88554}">
      <dgm:prSet/>
      <dgm:spPr/>
      <dgm:t>
        <a:bodyPr/>
        <a:lstStyle/>
        <a:p>
          <a:endParaRPr lang="en-US"/>
        </a:p>
      </dgm:t>
    </dgm:pt>
    <dgm:pt modelId="{D9C079A7-EB4E-4249-B64A-403EC1D77AE8}" type="pres">
      <dgm:prSet presAssocID="{DF94175E-6B26-4D61-835E-3E80E93F6850}" presName="Name0" presStyleCnt="0">
        <dgm:presLayoutVars>
          <dgm:dir/>
          <dgm:animLvl val="lvl"/>
          <dgm:resizeHandles val="exact"/>
        </dgm:presLayoutVars>
      </dgm:prSet>
      <dgm:spPr/>
    </dgm:pt>
    <dgm:pt modelId="{C110088C-AF58-4745-82D5-3C25C1D14416}" type="pres">
      <dgm:prSet presAssocID="{C63B9718-229A-4ED5-A64B-7C494FF89E60}" presName="linNode" presStyleCnt="0"/>
      <dgm:spPr/>
    </dgm:pt>
    <dgm:pt modelId="{121A2C3A-60C7-4B5A-B3A7-54D9C38FBCA9}" type="pres">
      <dgm:prSet presAssocID="{C63B9718-229A-4ED5-A64B-7C494FF89E60}" presName="parentText" presStyleLbl="node1" presStyleIdx="0" presStyleCnt="3">
        <dgm:presLayoutVars>
          <dgm:chMax val="1"/>
          <dgm:bulletEnabled val="1"/>
        </dgm:presLayoutVars>
      </dgm:prSet>
      <dgm:spPr/>
    </dgm:pt>
    <dgm:pt modelId="{3F20FE73-6B59-4901-B79A-C4A639DC24D0}" type="pres">
      <dgm:prSet presAssocID="{C63B9718-229A-4ED5-A64B-7C494FF89E60}" presName="descendantText" presStyleLbl="alignAccFollowNode1" presStyleIdx="0" presStyleCnt="3">
        <dgm:presLayoutVars>
          <dgm:bulletEnabled val="1"/>
        </dgm:presLayoutVars>
      </dgm:prSet>
      <dgm:spPr/>
    </dgm:pt>
    <dgm:pt modelId="{8D7509F3-FCBC-45F5-9F6A-6CC92CAB1411}" type="pres">
      <dgm:prSet presAssocID="{B4D7C6E4-E5C3-4E53-B698-E9FC681F4E46}" presName="sp" presStyleCnt="0"/>
      <dgm:spPr/>
    </dgm:pt>
    <dgm:pt modelId="{DA49D532-1F69-46CC-AD85-C1174E9CDC87}" type="pres">
      <dgm:prSet presAssocID="{6AAF49E8-EDFD-4A55-9C52-DBCD05BCC656}" presName="linNode" presStyleCnt="0"/>
      <dgm:spPr/>
    </dgm:pt>
    <dgm:pt modelId="{D99C72B6-20E2-4F7E-8D7C-71192AAC0189}" type="pres">
      <dgm:prSet presAssocID="{6AAF49E8-EDFD-4A55-9C52-DBCD05BCC656}" presName="parentText" presStyleLbl="node1" presStyleIdx="1" presStyleCnt="3">
        <dgm:presLayoutVars>
          <dgm:chMax val="1"/>
          <dgm:bulletEnabled val="1"/>
        </dgm:presLayoutVars>
      </dgm:prSet>
      <dgm:spPr/>
    </dgm:pt>
    <dgm:pt modelId="{ADEAA6A8-5EB2-4EA0-A71D-25191FFB9CFD}" type="pres">
      <dgm:prSet presAssocID="{6AAF49E8-EDFD-4A55-9C52-DBCD05BCC656}" presName="descendantText" presStyleLbl="alignAccFollowNode1" presStyleIdx="1" presStyleCnt="3">
        <dgm:presLayoutVars>
          <dgm:bulletEnabled val="1"/>
        </dgm:presLayoutVars>
      </dgm:prSet>
      <dgm:spPr/>
    </dgm:pt>
    <dgm:pt modelId="{4697FBF7-FCAC-4622-B71F-37B1B0F3D85C}" type="pres">
      <dgm:prSet presAssocID="{33AE0F37-913C-44BF-B13D-18B50B3F54C4}" presName="sp" presStyleCnt="0"/>
      <dgm:spPr/>
    </dgm:pt>
    <dgm:pt modelId="{397407B4-9981-4291-9E3C-74891319A06D}" type="pres">
      <dgm:prSet presAssocID="{4C88A680-AC9A-4F6D-ADED-8175CDC5353E}" presName="linNode" presStyleCnt="0"/>
      <dgm:spPr/>
    </dgm:pt>
    <dgm:pt modelId="{DAA3F8D3-8B90-413A-8ED6-7F0D223B222C}" type="pres">
      <dgm:prSet presAssocID="{4C88A680-AC9A-4F6D-ADED-8175CDC5353E}" presName="parentText" presStyleLbl="node1" presStyleIdx="2" presStyleCnt="3">
        <dgm:presLayoutVars>
          <dgm:chMax val="1"/>
          <dgm:bulletEnabled val="1"/>
        </dgm:presLayoutVars>
      </dgm:prSet>
      <dgm:spPr/>
    </dgm:pt>
    <dgm:pt modelId="{33026EF9-9770-4DC6-B731-37526F4E1409}" type="pres">
      <dgm:prSet presAssocID="{4C88A680-AC9A-4F6D-ADED-8175CDC5353E}" presName="descendantText" presStyleLbl="alignAccFollowNode1" presStyleIdx="2" presStyleCnt="3">
        <dgm:presLayoutVars>
          <dgm:bulletEnabled val="1"/>
        </dgm:presLayoutVars>
      </dgm:prSet>
      <dgm:spPr/>
    </dgm:pt>
  </dgm:ptLst>
  <dgm:cxnLst>
    <dgm:cxn modelId="{351A5D04-AA67-43F6-B3D7-CF0CDB95B1B1}" srcId="{6AAF49E8-EDFD-4A55-9C52-DBCD05BCC656}" destId="{E44EBC56-06EE-4EA0-9AA9-6621C4929D14}" srcOrd="0" destOrd="0" parTransId="{1E13E4FE-2FCA-4DF9-98F2-3B9BC8318D41}" sibTransId="{304E778E-4E61-4748-A5EC-4190B144D7D0}"/>
    <dgm:cxn modelId="{E1084512-894B-4917-A53C-29B8EFB88554}" srcId="{4C88A680-AC9A-4F6D-ADED-8175CDC5353E}" destId="{C71096F6-CE15-4244-9917-2912F8A8E147}" srcOrd="1" destOrd="0" parTransId="{4DB088D1-48F8-4CE2-A25D-314A556358FF}" sibTransId="{B87D9528-CF43-411A-9565-2310FC6E2BAF}"/>
    <dgm:cxn modelId="{0CEEC814-BEE3-4CDF-9FC3-477BAA5330A4}" srcId="{6AAF49E8-EDFD-4A55-9C52-DBCD05BCC656}" destId="{FC3DD110-E5EC-4CC3-B498-B077BFF9357A}" srcOrd="1" destOrd="0" parTransId="{4C8A4274-0B35-4DC5-8BAF-7C5B3F44E5F3}" sibTransId="{AD1996B5-B065-4596-A0A6-A28536A7F0C5}"/>
    <dgm:cxn modelId="{65AAED14-0C93-458E-8F81-4B4C4FF5D1D1}" srcId="{C63B9718-229A-4ED5-A64B-7C494FF89E60}" destId="{187EB0C4-1B4B-4267-9D1D-034E4394E8E7}" srcOrd="1" destOrd="0" parTransId="{A2CA715F-9E4C-443D-BC02-C34140CED6F2}" sibTransId="{8015B2DD-9896-4D51-BBD8-0FC654C2EB0F}"/>
    <dgm:cxn modelId="{F9665915-4C65-4067-8D17-6A44A9C6CDE9}" srcId="{C63B9718-229A-4ED5-A64B-7C494FF89E60}" destId="{15941FAC-2BD5-4ED4-A4D7-A7BE35862F82}" srcOrd="0" destOrd="0" parTransId="{5B5D885E-7617-42AA-910B-8F35BDA3A333}" sibTransId="{F1ED7893-8E00-45F2-88D2-6D5800591435}"/>
    <dgm:cxn modelId="{E3463A19-01D7-40A1-8AB8-AC58B198781C}" type="presOf" srcId="{51DA9158-0FD8-45BE-82F8-4F9288D75345}" destId="{33026EF9-9770-4DC6-B731-37526F4E1409}" srcOrd="0" destOrd="0" presId="urn:microsoft.com/office/officeart/2005/8/layout/vList5"/>
    <dgm:cxn modelId="{CB6EE52E-D860-49ED-9882-765A6FD7212C}" type="presOf" srcId="{E44EBC56-06EE-4EA0-9AA9-6621C4929D14}" destId="{ADEAA6A8-5EB2-4EA0-A71D-25191FFB9CFD}" srcOrd="0" destOrd="0" presId="urn:microsoft.com/office/officeart/2005/8/layout/vList5"/>
    <dgm:cxn modelId="{C3E51668-7025-44FF-B4CC-9E9B138E5095}" srcId="{DF94175E-6B26-4D61-835E-3E80E93F6850}" destId="{C63B9718-229A-4ED5-A64B-7C494FF89E60}" srcOrd="0" destOrd="0" parTransId="{3C68E8FF-936E-4E77-8CF1-F8BC16595BCE}" sibTransId="{B4D7C6E4-E5C3-4E53-B698-E9FC681F4E46}"/>
    <dgm:cxn modelId="{375D1C4E-ADDB-4D2E-B7B3-2C8FD33866A0}" type="presOf" srcId="{C63B9718-229A-4ED5-A64B-7C494FF89E60}" destId="{121A2C3A-60C7-4B5A-B3A7-54D9C38FBCA9}" srcOrd="0" destOrd="0" presId="urn:microsoft.com/office/officeart/2005/8/layout/vList5"/>
    <dgm:cxn modelId="{8BC11777-1B61-4600-8514-D8BDF2F7BAA7}" type="presOf" srcId="{C71096F6-CE15-4244-9917-2912F8A8E147}" destId="{33026EF9-9770-4DC6-B731-37526F4E1409}" srcOrd="0" destOrd="1" presId="urn:microsoft.com/office/officeart/2005/8/layout/vList5"/>
    <dgm:cxn modelId="{BFE6FE89-0CDB-4DAA-AE0A-A5E9213F8CAA}" srcId="{4C88A680-AC9A-4F6D-ADED-8175CDC5353E}" destId="{51DA9158-0FD8-45BE-82F8-4F9288D75345}" srcOrd="0" destOrd="0" parTransId="{92D8F5D0-2C08-4CFF-B1FC-C79BE28B3FCA}" sibTransId="{B1C7E89B-116E-44E5-A27D-FE3DA0EAC9B4}"/>
    <dgm:cxn modelId="{6F88798A-BC96-4F85-AFC6-EE99111B6351}" srcId="{DF94175E-6B26-4D61-835E-3E80E93F6850}" destId="{4C88A680-AC9A-4F6D-ADED-8175CDC5353E}" srcOrd="2" destOrd="0" parTransId="{0318290C-C359-458F-987E-ACC8DCCF2310}" sibTransId="{B26E206E-96E4-433C-88BF-C8232A6F8F1B}"/>
    <dgm:cxn modelId="{B501268E-222C-46C2-8FC0-9EDD8C08E231}" type="presOf" srcId="{187EB0C4-1B4B-4267-9D1D-034E4394E8E7}" destId="{3F20FE73-6B59-4901-B79A-C4A639DC24D0}" srcOrd="0" destOrd="1" presId="urn:microsoft.com/office/officeart/2005/8/layout/vList5"/>
    <dgm:cxn modelId="{61CFF794-08DA-41EC-8954-CFC4B5A35FA9}" type="presOf" srcId="{DF94175E-6B26-4D61-835E-3E80E93F6850}" destId="{D9C079A7-EB4E-4249-B64A-403EC1D77AE8}" srcOrd="0" destOrd="0" presId="urn:microsoft.com/office/officeart/2005/8/layout/vList5"/>
    <dgm:cxn modelId="{91B6B29A-BA7A-4E19-85AE-9FB5C891AF09}" type="presOf" srcId="{6AAF49E8-EDFD-4A55-9C52-DBCD05BCC656}" destId="{D99C72B6-20E2-4F7E-8D7C-71192AAC0189}" srcOrd="0" destOrd="0" presId="urn:microsoft.com/office/officeart/2005/8/layout/vList5"/>
    <dgm:cxn modelId="{D8DDE3A3-CF6F-41DC-B786-B85A8B9BDB5C}" type="presOf" srcId="{FC3DD110-E5EC-4CC3-B498-B077BFF9357A}" destId="{ADEAA6A8-5EB2-4EA0-A71D-25191FFB9CFD}" srcOrd="0" destOrd="1" presId="urn:microsoft.com/office/officeart/2005/8/layout/vList5"/>
    <dgm:cxn modelId="{91E8B3BE-D3F8-47DB-9F4F-98F3AEB4BC5A}" type="presOf" srcId="{4C88A680-AC9A-4F6D-ADED-8175CDC5353E}" destId="{DAA3F8D3-8B90-413A-8ED6-7F0D223B222C}" srcOrd="0" destOrd="0" presId="urn:microsoft.com/office/officeart/2005/8/layout/vList5"/>
    <dgm:cxn modelId="{066001E6-D5EF-4265-885E-B3CE8CB6460D}" srcId="{DF94175E-6B26-4D61-835E-3E80E93F6850}" destId="{6AAF49E8-EDFD-4A55-9C52-DBCD05BCC656}" srcOrd="1" destOrd="0" parTransId="{E92CA140-063C-4CC1-B722-726210306BC4}" sibTransId="{33AE0F37-913C-44BF-B13D-18B50B3F54C4}"/>
    <dgm:cxn modelId="{59E38CF5-1429-41D9-B10E-CCDDF7219825}" type="presOf" srcId="{15941FAC-2BD5-4ED4-A4D7-A7BE35862F82}" destId="{3F20FE73-6B59-4901-B79A-C4A639DC24D0}" srcOrd="0" destOrd="0" presId="urn:microsoft.com/office/officeart/2005/8/layout/vList5"/>
    <dgm:cxn modelId="{73B8A2DD-BBB4-445F-9263-4ED21002B09F}" type="presParOf" srcId="{D9C079A7-EB4E-4249-B64A-403EC1D77AE8}" destId="{C110088C-AF58-4745-82D5-3C25C1D14416}" srcOrd="0" destOrd="0" presId="urn:microsoft.com/office/officeart/2005/8/layout/vList5"/>
    <dgm:cxn modelId="{1CB4A578-C3D7-418E-9038-1FBE0F22DC37}" type="presParOf" srcId="{C110088C-AF58-4745-82D5-3C25C1D14416}" destId="{121A2C3A-60C7-4B5A-B3A7-54D9C38FBCA9}" srcOrd="0" destOrd="0" presId="urn:microsoft.com/office/officeart/2005/8/layout/vList5"/>
    <dgm:cxn modelId="{B6FB0549-B359-4DB0-A8BA-4BBA0C946814}" type="presParOf" srcId="{C110088C-AF58-4745-82D5-3C25C1D14416}" destId="{3F20FE73-6B59-4901-B79A-C4A639DC24D0}" srcOrd="1" destOrd="0" presId="urn:microsoft.com/office/officeart/2005/8/layout/vList5"/>
    <dgm:cxn modelId="{BE976223-FC00-46E0-B86B-F11ECBD5F50C}" type="presParOf" srcId="{D9C079A7-EB4E-4249-B64A-403EC1D77AE8}" destId="{8D7509F3-FCBC-45F5-9F6A-6CC92CAB1411}" srcOrd="1" destOrd="0" presId="urn:microsoft.com/office/officeart/2005/8/layout/vList5"/>
    <dgm:cxn modelId="{13F54FB9-1F05-45C6-A188-A24A0F4BC18F}" type="presParOf" srcId="{D9C079A7-EB4E-4249-B64A-403EC1D77AE8}" destId="{DA49D532-1F69-46CC-AD85-C1174E9CDC87}" srcOrd="2" destOrd="0" presId="urn:microsoft.com/office/officeart/2005/8/layout/vList5"/>
    <dgm:cxn modelId="{C6969DB2-BFB1-4698-BF8C-9E44A142543E}" type="presParOf" srcId="{DA49D532-1F69-46CC-AD85-C1174E9CDC87}" destId="{D99C72B6-20E2-4F7E-8D7C-71192AAC0189}" srcOrd="0" destOrd="0" presId="urn:microsoft.com/office/officeart/2005/8/layout/vList5"/>
    <dgm:cxn modelId="{770610B7-4EF7-4DBF-B0AB-882906581DD8}" type="presParOf" srcId="{DA49D532-1F69-46CC-AD85-C1174E9CDC87}" destId="{ADEAA6A8-5EB2-4EA0-A71D-25191FFB9CFD}" srcOrd="1" destOrd="0" presId="urn:microsoft.com/office/officeart/2005/8/layout/vList5"/>
    <dgm:cxn modelId="{5886966D-9503-4F0D-97B0-52B2AF436691}" type="presParOf" srcId="{D9C079A7-EB4E-4249-B64A-403EC1D77AE8}" destId="{4697FBF7-FCAC-4622-B71F-37B1B0F3D85C}" srcOrd="3" destOrd="0" presId="urn:microsoft.com/office/officeart/2005/8/layout/vList5"/>
    <dgm:cxn modelId="{D9005FF8-BDEE-4DC3-84BF-3EA1F5452206}" type="presParOf" srcId="{D9C079A7-EB4E-4249-B64A-403EC1D77AE8}" destId="{397407B4-9981-4291-9E3C-74891319A06D}" srcOrd="4" destOrd="0" presId="urn:microsoft.com/office/officeart/2005/8/layout/vList5"/>
    <dgm:cxn modelId="{E98FBE27-A0B9-4E96-932C-149092CCF979}" type="presParOf" srcId="{397407B4-9981-4291-9E3C-74891319A06D}" destId="{DAA3F8D3-8B90-413A-8ED6-7F0D223B222C}" srcOrd="0" destOrd="0" presId="urn:microsoft.com/office/officeart/2005/8/layout/vList5"/>
    <dgm:cxn modelId="{5B3AAC54-86A9-46B2-ACB1-725DBAEE5E1A}" type="presParOf" srcId="{397407B4-9981-4291-9E3C-74891319A06D}" destId="{33026EF9-9770-4DC6-B731-37526F4E1409}"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515C88BA-C670-49CC-9BE4-BCCC91ED4FC7}" type="doc">
      <dgm:prSet loTypeId="urn:microsoft.com/office/officeart/2008/layout/PictureStrips" loCatId="list" qsTypeId="urn:microsoft.com/office/officeart/2005/8/quickstyle/3d1" qsCatId="3D" csTypeId="urn:microsoft.com/office/officeart/2005/8/colors/accent2_2" csCatId="accent2" phldr="1"/>
      <dgm:spPr/>
      <dgm:t>
        <a:bodyPr/>
        <a:lstStyle/>
        <a:p>
          <a:endParaRPr lang="en-US"/>
        </a:p>
      </dgm:t>
    </dgm:pt>
    <dgm:pt modelId="{2952E858-7DFE-4CC7-90FB-C86EC40CF13F}">
      <dgm:prSet phldrT="[Text]" custT="1"/>
      <dgm:spPr/>
      <dgm:t>
        <a:bodyPr/>
        <a:lstStyle/>
        <a:p>
          <a:r>
            <a:rPr lang="en-US" sz="1800" b="1" dirty="0"/>
            <a:t>Research Design</a:t>
          </a:r>
        </a:p>
      </dgm:t>
    </dgm:pt>
    <dgm:pt modelId="{64D40D72-85DB-42C0-8703-E9AAC1A7DB6C}" type="parTrans" cxnId="{9B2D72D9-1230-4DD4-ABF3-4D6FEED2BA5F}">
      <dgm:prSet/>
      <dgm:spPr/>
      <dgm:t>
        <a:bodyPr/>
        <a:lstStyle/>
        <a:p>
          <a:endParaRPr lang="en-US" sz="2800"/>
        </a:p>
      </dgm:t>
    </dgm:pt>
    <dgm:pt modelId="{6680ADE0-FEBE-4D17-8DD3-EF67D4AA2DC9}" type="sibTrans" cxnId="{9B2D72D9-1230-4DD4-ABF3-4D6FEED2BA5F}">
      <dgm:prSet/>
      <dgm:spPr/>
      <dgm:t>
        <a:bodyPr/>
        <a:lstStyle/>
        <a:p>
          <a:endParaRPr lang="en-US" sz="2800"/>
        </a:p>
      </dgm:t>
    </dgm:pt>
    <dgm:pt modelId="{48A398CD-D9AB-41F5-97EE-D1BA2CA81E8B}">
      <dgm:prSet phldrT="[Text]" custT="1"/>
      <dgm:spPr/>
      <dgm:t>
        <a:bodyPr/>
        <a:lstStyle/>
        <a:p>
          <a:r>
            <a:rPr lang="en-US" sz="1800" b="1" dirty="0"/>
            <a:t>Data Collection</a:t>
          </a:r>
        </a:p>
      </dgm:t>
    </dgm:pt>
    <dgm:pt modelId="{19F952C6-2952-4518-8846-B7730EC2B951}" type="parTrans" cxnId="{1CB36F27-3553-4FBB-8EDD-18A44DBEF20F}">
      <dgm:prSet/>
      <dgm:spPr/>
      <dgm:t>
        <a:bodyPr/>
        <a:lstStyle/>
        <a:p>
          <a:endParaRPr lang="en-US" sz="2800"/>
        </a:p>
      </dgm:t>
    </dgm:pt>
    <dgm:pt modelId="{92642FCA-A5FB-4CD6-8599-3FED0D32B4F9}" type="sibTrans" cxnId="{1CB36F27-3553-4FBB-8EDD-18A44DBEF20F}">
      <dgm:prSet/>
      <dgm:spPr/>
      <dgm:t>
        <a:bodyPr/>
        <a:lstStyle/>
        <a:p>
          <a:endParaRPr lang="en-US" sz="2800"/>
        </a:p>
      </dgm:t>
    </dgm:pt>
    <dgm:pt modelId="{E7590DC7-A312-4476-A83A-B5AEB7BA8B1B}">
      <dgm:prSet phldrT="[Text]" custT="1"/>
      <dgm:spPr/>
      <dgm:t>
        <a:bodyPr/>
        <a:lstStyle/>
        <a:p>
          <a:r>
            <a:rPr lang="en-US" sz="1100" dirty="0"/>
            <a:t>POS, CRM, and loyalty program data from 6 Bokku Stores branches (38,765 transactions).</a:t>
          </a:r>
        </a:p>
      </dgm:t>
    </dgm:pt>
    <dgm:pt modelId="{99F19920-4AD4-4627-855B-F2F659181FB9}" type="parTrans" cxnId="{E2B506FE-AB30-40C1-B0DE-26E89CD40056}">
      <dgm:prSet/>
      <dgm:spPr/>
      <dgm:t>
        <a:bodyPr/>
        <a:lstStyle/>
        <a:p>
          <a:endParaRPr lang="en-US" sz="2800"/>
        </a:p>
      </dgm:t>
    </dgm:pt>
    <dgm:pt modelId="{537E3126-8E30-4F56-91E3-664B28FA6C29}" type="sibTrans" cxnId="{E2B506FE-AB30-40C1-B0DE-26E89CD40056}">
      <dgm:prSet/>
      <dgm:spPr/>
      <dgm:t>
        <a:bodyPr/>
        <a:lstStyle/>
        <a:p>
          <a:endParaRPr lang="en-US" sz="2800"/>
        </a:p>
      </dgm:t>
    </dgm:pt>
    <dgm:pt modelId="{5D890931-C7AB-4210-8B7A-8DFDF842485E}">
      <dgm:prSet phldrT="[Text]" custT="1"/>
      <dgm:spPr/>
      <dgm:t>
        <a:bodyPr/>
        <a:lstStyle/>
        <a:p>
          <a:r>
            <a:rPr lang="en-US" sz="1800" b="1" dirty="0"/>
            <a:t>Data Preprocessing</a:t>
          </a:r>
        </a:p>
      </dgm:t>
    </dgm:pt>
    <dgm:pt modelId="{80AF5195-B074-478B-9111-3B4B66DBB4C5}" type="parTrans" cxnId="{990A6BA4-003F-49D4-809A-CD2F5A2D62E9}">
      <dgm:prSet/>
      <dgm:spPr/>
      <dgm:t>
        <a:bodyPr/>
        <a:lstStyle/>
        <a:p>
          <a:endParaRPr lang="en-US" sz="2800"/>
        </a:p>
      </dgm:t>
    </dgm:pt>
    <dgm:pt modelId="{74DD9D4B-D90F-47D0-91E3-FB8779E5B9C5}" type="sibTrans" cxnId="{990A6BA4-003F-49D4-809A-CD2F5A2D62E9}">
      <dgm:prSet/>
      <dgm:spPr/>
      <dgm:t>
        <a:bodyPr/>
        <a:lstStyle/>
        <a:p>
          <a:endParaRPr lang="en-US" sz="2800"/>
        </a:p>
      </dgm:t>
    </dgm:pt>
    <dgm:pt modelId="{3CBF723E-8F06-40E9-838F-E2A827C9BA6C}">
      <dgm:prSet phldrT="[Text]" custT="1"/>
      <dgm:spPr/>
      <dgm:t>
        <a:bodyPr/>
        <a:lstStyle/>
        <a:p>
          <a:r>
            <a:rPr lang="en-US" sz="1100" dirty="0"/>
            <a:t>Remove missing values (critical fields: Product Price, Items).
Encode categorical variables (Gender, Items, Location). 
Standardize prices (remove ₦ symbol). 
Drop duplicates &amp; irrelevant columns.</a:t>
          </a:r>
        </a:p>
      </dgm:t>
    </dgm:pt>
    <dgm:pt modelId="{E5560875-7112-4EB2-9BFC-0C9BE011C119}" type="parTrans" cxnId="{912D8893-68FD-46DF-BA65-730C20E08A08}">
      <dgm:prSet/>
      <dgm:spPr/>
      <dgm:t>
        <a:bodyPr/>
        <a:lstStyle/>
        <a:p>
          <a:endParaRPr lang="en-US" sz="2800"/>
        </a:p>
      </dgm:t>
    </dgm:pt>
    <dgm:pt modelId="{AB5164F4-FE7E-4A5E-A617-76F529341410}" type="sibTrans" cxnId="{912D8893-68FD-46DF-BA65-730C20E08A08}">
      <dgm:prSet/>
      <dgm:spPr/>
      <dgm:t>
        <a:bodyPr/>
        <a:lstStyle/>
        <a:p>
          <a:endParaRPr lang="en-US" sz="2800"/>
        </a:p>
      </dgm:t>
    </dgm:pt>
    <dgm:pt modelId="{2B076155-BB5A-4941-832C-779C63F8923E}">
      <dgm:prSet phldrT="[Text]" custT="1"/>
      <dgm:spPr/>
      <dgm:t>
        <a:bodyPr/>
        <a:lstStyle/>
        <a:p>
          <a:r>
            <a:rPr lang="en-US" sz="1800" b="1" dirty="0"/>
            <a:t>Exploratory Data Analysis (EDA)</a:t>
          </a:r>
        </a:p>
      </dgm:t>
    </dgm:pt>
    <dgm:pt modelId="{B85EC513-8177-454D-8DEB-0F03F6D1E522}" type="parTrans" cxnId="{0AA63C23-63E3-436E-8E46-7159291461AC}">
      <dgm:prSet/>
      <dgm:spPr/>
      <dgm:t>
        <a:bodyPr/>
        <a:lstStyle/>
        <a:p>
          <a:endParaRPr lang="en-US" sz="2800"/>
        </a:p>
      </dgm:t>
    </dgm:pt>
    <dgm:pt modelId="{1D8A805C-6FEF-4990-A774-DA83776069AC}" type="sibTrans" cxnId="{0AA63C23-63E3-436E-8E46-7159291461AC}">
      <dgm:prSet/>
      <dgm:spPr/>
      <dgm:t>
        <a:bodyPr/>
        <a:lstStyle/>
        <a:p>
          <a:endParaRPr lang="en-US" sz="2800"/>
        </a:p>
      </dgm:t>
    </dgm:pt>
    <dgm:pt modelId="{E114DBD0-A60A-4FB2-AFFA-D6517C155D24}">
      <dgm:prSet custT="1"/>
      <dgm:spPr/>
      <dgm:t>
        <a:bodyPr/>
        <a:lstStyle/>
        <a:p>
          <a:r>
            <a:rPr lang="en-US" sz="1100" dirty="0"/>
            <a:t>Age &amp; gender distribution
Top products &amp; locations
Spend patterns</a:t>
          </a:r>
        </a:p>
      </dgm:t>
    </dgm:pt>
    <dgm:pt modelId="{CD4BA53B-6DEF-4B3B-98C0-B8B62CB51C29}" type="parTrans" cxnId="{082C3A4A-D612-49E4-8B12-96EBDDA2F364}">
      <dgm:prSet/>
      <dgm:spPr/>
      <dgm:t>
        <a:bodyPr/>
        <a:lstStyle/>
        <a:p>
          <a:endParaRPr lang="en-US" sz="2800"/>
        </a:p>
      </dgm:t>
    </dgm:pt>
    <dgm:pt modelId="{A7540225-8EAF-4F9A-AB13-19BB0F055423}" type="sibTrans" cxnId="{082C3A4A-D612-49E4-8B12-96EBDDA2F364}">
      <dgm:prSet/>
      <dgm:spPr/>
      <dgm:t>
        <a:bodyPr/>
        <a:lstStyle/>
        <a:p>
          <a:endParaRPr lang="en-US" sz="2800"/>
        </a:p>
      </dgm:t>
    </dgm:pt>
    <dgm:pt modelId="{2466C831-0CE7-4577-9EF3-A29C2D090C8E}">
      <dgm:prSet phldrT="[Text]" custT="1"/>
      <dgm:spPr/>
      <dgm:t>
        <a:bodyPr/>
        <a:lstStyle/>
        <a:p>
          <a:r>
            <a:rPr lang="en-US" sz="1100" dirty="0"/>
            <a:t>Quantitative + Predictive modeling using ML algorithms.</a:t>
          </a:r>
        </a:p>
      </dgm:t>
    </dgm:pt>
    <dgm:pt modelId="{54CF020F-24BA-4B6B-85CD-76B9600E21FA}" type="sibTrans" cxnId="{F5E0661A-42EB-4757-AFCF-9669E09964BE}">
      <dgm:prSet/>
      <dgm:spPr/>
      <dgm:t>
        <a:bodyPr/>
        <a:lstStyle/>
        <a:p>
          <a:endParaRPr lang="en-US" sz="2800"/>
        </a:p>
      </dgm:t>
    </dgm:pt>
    <dgm:pt modelId="{461D7D1C-B604-4C67-9256-F58BC2C20E4F}" type="parTrans" cxnId="{F5E0661A-42EB-4757-AFCF-9669E09964BE}">
      <dgm:prSet/>
      <dgm:spPr/>
      <dgm:t>
        <a:bodyPr/>
        <a:lstStyle/>
        <a:p>
          <a:endParaRPr lang="en-US" sz="2800"/>
        </a:p>
      </dgm:t>
    </dgm:pt>
    <dgm:pt modelId="{77CE1E26-7753-487E-A07D-E219BAC0892B}" type="pres">
      <dgm:prSet presAssocID="{515C88BA-C670-49CC-9BE4-BCCC91ED4FC7}" presName="Name0" presStyleCnt="0">
        <dgm:presLayoutVars>
          <dgm:dir/>
          <dgm:resizeHandles val="exact"/>
        </dgm:presLayoutVars>
      </dgm:prSet>
      <dgm:spPr/>
    </dgm:pt>
    <dgm:pt modelId="{AA6EE97C-B071-4A3D-BD28-C59E0745B513}" type="pres">
      <dgm:prSet presAssocID="{2952E858-7DFE-4CC7-90FB-C86EC40CF13F}" presName="composite" presStyleCnt="0"/>
      <dgm:spPr/>
    </dgm:pt>
    <dgm:pt modelId="{48426955-9F77-466F-9D9F-3E866DFF0C4B}" type="pres">
      <dgm:prSet presAssocID="{2952E858-7DFE-4CC7-90FB-C86EC40CF13F}" presName="rect1" presStyleLbl="trAlignAcc1" presStyleIdx="0" presStyleCnt="4">
        <dgm:presLayoutVars>
          <dgm:bulletEnabled val="1"/>
        </dgm:presLayoutVars>
      </dgm:prSet>
      <dgm:spPr/>
    </dgm:pt>
    <dgm:pt modelId="{0699C8AC-8F27-4BA5-955F-10F721062250}" type="pres">
      <dgm:prSet presAssocID="{2952E858-7DFE-4CC7-90FB-C86EC40CF13F}" presName="rect2" presStyleLbl="fgImgPlace1" presStyleIdx="0" presStyleCnt="4" custLinFactNeighborX="-370"/>
      <dgm:spPr>
        <a:blipFill>
          <a:blip xmlns:r="http://schemas.openxmlformats.org/officeDocument/2006/relationships" r:embed="rId1">
            <a:extLst>
              <a:ext uri="{96DAC541-7B7A-43D3-8B79-37D633B846F1}">
                <asvg:svgBlip xmlns:asvg="http://schemas.microsoft.com/office/drawing/2016/SVG/main" r:embed="rId2"/>
              </a:ext>
            </a:extLst>
          </a:blip>
          <a:srcRect/>
          <a:stretch>
            <a:fillRect l="-25000" r="-25000"/>
          </a:stretch>
        </a:blipFill>
      </dgm:spPr>
      <dgm:extLst>
        <a:ext uri="{E40237B7-FDA0-4F09-8148-C483321AD2D9}">
          <dgm14:cNvPr xmlns:dgm14="http://schemas.microsoft.com/office/drawing/2010/diagram" id="0" name="" descr="Internet with solid fill"/>
        </a:ext>
      </dgm:extLst>
    </dgm:pt>
    <dgm:pt modelId="{AF7405C8-A48A-4374-AE54-130C16561A9F}" type="pres">
      <dgm:prSet presAssocID="{6680ADE0-FEBE-4D17-8DD3-EF67D4AA2DC9}" presName="sibTrans" presStyleCnt="0"/>
      <dgm:spPr/>
    </dgm:pt>
    <dgm:pt modelId="{04CE86DF-9B16-4153-AD3A-868CFE593FD5}" type="pres">
      <dgm:prSet presAssocID="{48A398CD-D9AB-41F5-97EE-D1BA2CA81E8B}" presName="composite" presStyleCnt="0"/>
      <dgm:spPr/>
    </dgm:pt>
    <dgm:pt modelId="{35F321F7-C51E-4254-A9DB-9FA5C17EA438}" type="pres">
      <dgm:prSet presAssocID="{48A398CD-D9AB-41F5-97EE-D1BA2CA81E8B}" presName="rect1" presStyleLbl="trAlignAcc1" presStyleIdx="1" presStyleCnt="4">
        <dgm:presLayoutVars>
          <dgm:bulletEnabled val="1"/>
        </dgm:presLayoutVars>
      </dgm:prSet>
      <dgm:spPr/>
    </dgm:pt>
    <dgm:pt modelId="{ECE4F943-9C03-432F-A696-7DB7E7D94982}" type="pres">
      <dgm:prSet presAssocID="{48A398CD-D9AB-41F5-97EE-D1BA2CA81E8B}" presName="rect2" presStyleLbl="fgImgPlac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l="-25000" r="-25000"/>
          </a:stretch>
        </a:blipFill>
      </dgm:spPr>
      <dgm:extLst>
        <a:ext uri="{E40237B7-FDA0-4F09-8148-C483321AD2D9}">
          <dgm14:cNvPr xmlns:dgm14="http://schemas.microsoft.com/office/drawing/2010/diagram" id="0" name="" descr="Database with solid fill"/>
        </a:ext>
      </dgm:extLst>
    </dgm:pt>
    <dgm:pt modelId="{EB66C943-0D6E-4E32-A4B1-13235E80A21E}" type="pres">
      <dgm:prSet presAssocID="{92642FCA-A5FB-4CD6-8599-3FED0D32B4F9}" presName="sibTrans" presStyleCnt="0"/>
      <dgm:spPr/>
    </dgm:pt>
    <dgm:pt modelId="{4D3A7CAF-8C1D-4BC1-B854-BA36D33E4FDF}" type="pres">
      <dgm:prSet presAssocID="{5D890931-C7AB-4210-8B7A-8DFDF842485E}" presName="composite" presStyleCnt="0"/>
      <dgm:spPr/>
    </dgm:pt>
    <dgm:pt modelId="{B74C3D12-63F7-46BA-81B1-46AB49D3C085}" type="pres">
      <dgm:prSet presAssocID="{5D890931-C7AB-4210-8B7A-8DFDF842485E}" presName="rect1" presStyleLbl="trAlignAcc1" presStyleIdx="2" presStyleCnt="4" custScaleY="190423">
        <dgm:presLayoutVars>
          <dgm:bulletEnabled val="1"/>
        </dgm:presLayoutVars>
      </dgm:prSet>
      <dgm:spPr/>
    </dgm:pt>
    <dgm:pt modelId="{75A5D1DE-0ACC-42FB-AA38-1A5C6A275987}" type="pres">
      <dgm:prSet presAssocID="{5D890931-C7AB-4210-8B7A-8DFDF842485E}" presName="rect2" presStyleLbl="fgImgPlace1" presStyleIdx="2" presStyleCnt="4"/>
      <dgm:spPr>
        <a:blipFill>
          <a:blip xmlns:r="http://schemas.openxmlformats.org/officeDocument/2006/relationships" r:embed="rId5">
            <a:extLst>
              <a:ext uri="{96DAC541-7B7A-43D3-8B79-37D633B846F1}">
                <asvg:svgBlip xmlns:asvg="http://schemas.microsoft.com/office/drawing/2016/SVG/main" r:embed="rId6"/>
              </a:ext>
            </a:extLst>
          </a:blip>
          <a:srcRect/>
          <a:stretch>
            <a:fillRect l="-25000" r="-25000"/>
          </a:stretch>
        </a:blipFill>
      </dgm:spPr>
      <dgm:extLst>
        <a:ext uri="{E40237B7-FDA0-4F09-8148-C483321AD2D9}">
          <dgm14:cNvPr xmlns:dgm14="http://schemas.microsoft.com/office/drawing/2010/diagram" id="0" name="" descr="Gears with solid fill"/>
        </a:ext>
      </dgm:extLst>
    </dgm:pt>
    <dgm:pt modelId="{900E2B20-A6F0-45BF-8D36-EC7529F69A9D}" type="pres">
      <dgm:prSet presAssocID="{74DD9D4B-D90F-47D0-91E3-FB8779E5B9C5}" presName="sibTrans" presStyleCnt="0"/>
      <dgm:spPr/>
    </dgm:pt>
    <dgm:pt modelId="{0655F17B-B81D-4F23-B7D7-F063084C5AFA}" type="pres">
      <dgm:prSet presAssocID="{2B076155-BB5A-4941-832C-779C63F8923E}" presName="composite" presStyleCnt="0"/>
      <dgm:spPr/>
    </dgm:pt>
    <dgm:pt modelId="{16FE1118-3355-4D4C-BFE8-96DA076D9E5D}" type="pres">
      <dgm:prSet presAssocID="{2B076155-BB5A-4941-832C-779C63F8923E}" presName="rect1" presStyleLbl="trAlignAcc1" presStyleIdx="3" presStyleCnt="4" custScaleY="187520">
        <dgm:presLayoutVars>
          <dgm:bulletEnabled val="1"/>
        </dgm:presLayoutVars>
      </dgm:prSet>
      <dgm:spPr/>
    </dgm:pt>
    <dgm:pt modelId="{861D09D4-D52D-483B-8960-1B2636039473}" type="pres">
      <dgm:prSet presAssocID="{2B076155-BB5A-4941-832C-779C63F8923E}" presName="rect2" presStyleLbl="fgImgPlac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l="-25000" r="-25000"/>
          </a:stretch>
        </a:blipFill>
      </dgm:spPr>
      <dgm:extLst>
        <a:ext uri="{E40237B7-FDA0-4F09-8148-C483321AD2D9}">
          <dgm14:cNvPr xmlns:dgm14="http://schemas.microsoft.com/office/drawing/2010/diagram" id="0" name="" descr="Bar chart with solid fill"/>
        </a:ext>
      </dgm:extLst>
    </dgm:pt>
  </dgm:ptLst>
  <dgm:cxnLst>
    <dgm:cxn modelId="{AA3B3D1A-2C0F-4DDA-A554-A67EA43AF116}" type="presOf" srcId="{48A398CD-D9AB-41F5-97EE-D1BA2CA81E8B}" destId="{35F321F7-C51E-4254-A9DB-9FA5C17EA438}" srcOrd="0" destOrd="0" presId="urn:microsoft.com/office/officeart/2008/layout/PictureStrips"/>
    <dgm:cxn modelId="{F5E0661A-42EB-4757-AFCF-9669E09964BE}" srcId="{2952E858-7DFE-4CC7-90FB-C86EC40CF13F}" destId="{2466C831-0CE7-4577-9EF3-A29C2D090C8E}" srcOrd="0" destOrd="0" parTransId="{461D7D1C-B604-4C67-9256-F58BC2C20E4F}" sibTransId="{54CF020F-24BA-4B6B-85CD-76B9600E21FA}"/>
    <dgm:cxn modelId="{0AA63C23-63E3-436E-8E46-7159291461AC}" srcId="{515C88BA-C670-49CC-9BE4-BCCC91ED4FC7}" destId="{2B076155-BB5A-4941-832C-779C63F8923E}" srcOrd="3" destOrd="0" parTransId="{B85EC513-8177-454D-8DEB-0F03F6D1E522}" sibTransId="{1D8A805C-6FEF-4990-A774-DA83776069AC}"/>
    <dgm:cxn modelId="{1CB36F27-3553-4FBB-8EDD-18A44DBEF20F}" srcId="{515C88BA-C670-49CC-9BE4-BCCC91ED4FC7}" destId="{48A398CD-D9AB-41F5-97EE-D1BA2CA81E8B}" srcOrd="1" destOrd="0" parTransId="{19F952C6-2952-4518-8846-B7730EC2B951}" sibTransId="{92642FCA-A5FB-4CD6-8599-3FED0D32B4F9}"/>
    <dgm:cxn modelId="{A7C93F3A-BFAB-4ED0-BC27-121DDED4AD55}" type="presOf" srcId="{2466C831-0CE7-4577-9EF3-A29C2D090C8E}" destId="{48426955-9F77-466F-9D9F-3E866DFF0C4B}" srcOrd="0" destOrd="1" presId="urn:microsoft.com/office/officeart/2008/layout/PictureStrips"/>
    <dgm:cxn modelId="{082C3A4A-D612-49E4-8B12-96EBDDA2F364}" srcId="{2B076155-BB5A-4941-832C-779C63F8923E}" destId="{E114DBD0-A60A-4FB2-AFFA-D6517C155D24}" srcOrd="0" destOrd="0" parTransId="{CD4BA53B-6DEF-4B3B-98C0-B8B62CB51C29}" sibTransId="{A7540225-8EAF-4F9A-AB13-19BB0F055423}"/>
    <dgm:cxn modelId="{912D8893-68FD-46DF-BA65-730C20E08A08}" srcId="{5D890931-C7AB-4210-8B7A-8DFDF842485E}" destId="{3CBF723E-8F06-40E9-838F-E2A827C9BA6C}" srcOrd="0" destOrd="0" parTransId="{E5560875-7112-4EB2-9BFC-0C9BE011C119}" sibTransId="{AB5164F4-FE7E-4A5E-A617-76F529341410}"/>
    <dgm:cxn modelId="{990A6BA4-003F-49D4-809A-CD2F5A2D62E9}" srcId="{515C88BA-C670-49CC-9BE4-BCCC91ED4FC7}" destId="{5D890931-C7AB-4210-8B7A-8DFDF842485E}" srcOrd="2" destOrd="0" parTransId="{80AF5195-B074-478B-9111-3B4B66DBB4C5}" sibTransId="{74DD9D4B-D90F-47D0-91E3-FB8779E5B9C5}"/>
    <dgm:cxn modelId="{333273A5-BDDA-4A84-AE8C-992DB04ACC58}" type="presOf" srcId="{5D890931-C7AB-4210-8B7A-8DFDF842485E}" destId="{B74C3D12-63F7-46BA-81B1-46AB49D3C085}" srcOrd="0" destOrd="0" presId="urn:microsoft.com/office/officeart/2008/layout/PictureStrips"/>
    <dgm:cxn modelId="{9B2D72D9-1230-4DD4-ABF3-4D6FEED2BA5F}" srcId="{515C88BA-C670-49CC-9BE4-BCCC91ED4FC7}" destId="{2952E858-7DFE-4CC7-90FB-C86EC40CF13F}" srcOrd="0" destOrd="0" parTransId="{64D40D72-85DB-42C0-8703-E9AAC1A7DB6C}" sibTransId="{6680ADE0-FEBE-4D17-8DD3-EF67D4AA2DC9}"/>
    <dgm:cxn modelId="{B802C2DA-CC35-413E-A1E0-EF9D65D53B3D}" type="presOf" srcId="{2952E858-7DFE-4CC7-90FB-C86EC40CF13F}" destId="{48426955-9F77-466F-9D9F-3E866DFF0C4B}" srcOrd="0" destOrd="0" presId="urn:microsoft.com/office/officeart/2008/layout/PictureStrips"/>
    <dgm:cxn modelId="{6FBDCFDE-3250-4340-9F1D-447E39D5736C}" type="presOf" srcId="{E7590DC7-A312-4476-A83A-B5AEB7BA8B1B}" destId="{35F321F7-C51E-4254-A9DB-9FA5C17EA438}" srcOrd="0" destOrd="1" presId="urn:microsoft.com/office/officeart/2008/layout/PictureStrips"/>
    <dgm:cxn modelId="{B87146E9-8330-4398-865E-1F9AD57F87F7}" type="presOf" srcId="{2B076155-BB5A-4941-832C-779C63F8923E}" destId="{16FE1118-3355-4D4C-BFE8-96DA076D9E5D}" srcOrd="0" destOrd="0" presId="urn:microsoft.com/office/officeart/2008/layout/PictureStrips"/>
    <dgm:cxn modelId="{9B8799EC-FEC5-43F4-A9C5-FF438B629621}" type="presOf" srcId="{E114DBD0-A60A-4FB2-AFFA-D6517C155D24}" destId="{16FE1118-3355-4D4C-BFE8-96DA076D9E5D}" srcOrd="0" destOrd="1" presId="urn:microsoft.com/office/officeart/2008/layout/PictureStrips"/>
    <dgm:cxn modelId="{C929AAEE-8EBB-4E23-B752-F8323F9FA4A3}" type="presOf" srcId="{3CBF723E-8F06-40E9-838F-E2A827C9BA6C}" destId="{B74C3D12-63F7-46BA-81B1-46AB49D3C085}" srcOrd="0" destOrd="1" presId="urn:microsoft.com/office/officeart/2008/layout/PictureStrips"/>
    <dgm:cxn modelId="{3BFC66F8-6B12-49E0-8727-EEA52CEB2FAE}" type="presOf" srcId="{515C88BA-C670-49CC-9BE4-BCCC91ED4FC7}" destId="{77CE1E26-7753-487E-A07D-E219BAC0892B}" srcOrd="0" destOrd="0" presId="urn:microsoft.com/office/officeart/2008/layout/PictureStrips"/>
    <dgm:cxn modelId="{E2B506FE-AB30-40C1-B0DE-26E89CD40056}" srcId="{48A398CD-D9AB-41F5-97EE-D1BA2CA81E8B}" destId="{E7590DC7-A312-4476-A83A-B5AEB7BA8B1B}" srcOrd="0" destOrd="0" parTransId="{99F19920-4AD4-4627-855B-F2F659181FB9}" sibTransId="{537E3126-8E30-4F56-91E3-664B28FA6C29}"/>
    <dgm:cxn modelId="{8DAC32D0-68E7-41D9-9D08-639763B72566}" type="presParOf" srcId="{77CE1E26-7753-487E-A07D-E219BAC0892B}" destId="{AA6EE97C-B071-4A3D-BD28-C59E0745B513}" srcOrd="0" destOrd="0" presId="urn:microsoft.com/office/officeart/2008/layout/PictureStrips"/>
    <dgm:cxn modelId="{6A956AEC-026C-4CE6-80A2-5DE919772A9E}" type="presParOf" srcId="{AA6EE97C-B071-4A3D-BD28-C59E0745B513}" destId="{48426955-9F77-466F-9D9F-3E866DFF0C4B}" srcOrd="0" destOrd="0" presId="urn:microsoft.com/office/officeart/2008/layout/PictureStrips"/>
    <dgm:cxn modelId="{C1FF7326-7C62-4B68-8D68-AE6D3FB2DFEE}" type="presParOf" srcId="{AA6EE97C-B071-4A3D-BD28-C59E0745B513}" destId="{0699C8AC-8F27-4BA5-955F-10F721062250}" srcOrd="1" destOrd="0" presId="urn:microsoft.com/office/officeart/2008/layout/PictureStrips"/>
    <dgm:cxn modelId="{C00EE20C-6006-4C68-BD33-4FD62FAC0BBC}" type="presParOf" srcId="{77CE1E26-7753-487E-A07D-E219BAC0892B}" destId="{AF7405C8-A48A-4374-AE54-130C16561A9F}" srcOrd="1" destOrd="0" presId="urn:microsoft.com/office/officeart/2008/layout/PictureStrips"/>
    <dgm:cxn modelId="{D319F1C7-1CC1-4FDA-B748-32AA57CF09C6}" type="presParOf" srcId="{77CE1E26-7753-487E-A07D-E219BAC0892B}" destId="{04CE86DF-9B16-4153-AD3A-868CFE593FD5}" srcOrd="2" destOrd="0" presId="urn:microsoft.com/office/officeart/2008/layout/PictureStrips"/>
    <dgm:cxn modelId="{D739E7A3-7CA1-46C7-8615-DFFA2042158F}" type="presParOf" srcId="{04CE86DF-9B16-4153-AD3A-868CFE593FD5}" destId="{35F321F7-C51E-4254-A9DB-9FA5C17EA438}" srcOrd="0" destOrd="0" presId="urn:microsoft.com/office/officeart/2008/layout/PictureStrips"/>
    <dgm:cxn modelId="{31B6BE9E-80FB-46DE-852C-C2F19D2859F1}" type="presParOf" srcId="{04CE86DF-9B16-4153-AD3A-868CFE593FD5}" destId="{ECE4F943-9C03-432F-A696-7DB7E7D94982}" srcOrd="1" destOrd="0" presId="urn:microsoft.com/office/officeart/2008/layout/PictureStrips"/>
    <dgm:cxn modelId="{4ABCB091-032E-481F-AE8B-F370B035EAA8}" type="presParOf" srcId="{77CE1E26-7753-487E-A07D-E219BAC0892B}" destId="{EB66C943-0D6E-4E32-A4B1-13235E80A21E}" srcOrd="3" destOrd="0" presId="urn:microsoft.com/office/officeart/2008/layout/PictureStrips"/>
    <dgm:cxn modelId="{D0A40B9C-4E53-4479-B383-15633D50FF9C}" type="presParOf" srcId="{77CE1E26-7753-487E-A07D-E219BAC0892B}" destId="{4D3A7CAF-8C1D-4BC1-B854-BA36D33E4FDF}" srcOrd="4" destOrd="0" presId="urn:microsoft.com/office/officeart/2008/layout/PictureStrips"/>
    <dgm:cxn modelId="{419985D5-C45D-4B62-9196-A84BBED7BEA7}" type="presParOf" srcId="{4D3A7CAF-8C1D-4BC1-B854-BA36D33E4FDF}" destId="{B74C3D12-63F7-46BA-81B1-46AB49D3C085}" srcOrd="0" destOrd="0" presId="urn:microsoft.com/office/officeart/2008/layout/PictureStrips"/>
    <dgm:cxn modelId="{758ABE46-BFAC-4272-9FED-536D0777E422}" type="presParOf" srcId="{4D3A7CAF-8C1D-4BC1-B854-BA36D33E4FDF}" destId="{75A5D1DE-0ACC-42FB-AA38-1A5C6A275987}" srcOrd="1" destOrd="0" presId="urn:microsoft.com/office/officeart/2008/layout/PictureStrips"/>
    <dgm:cxn modelId="{82BFA2BF-987B-43AD-B364-4424D2990036}" type="presParOf" srcId="{77CE1E26-7753-487E-A07D-E219BAC0892B}" destId="{900E2B20-A6F0-45BF-8D36-EC7529F69A9D}" srcOrd="5" destOrd="0" presId="urn:microsoft.com/office/officeart/2008/layout/PictureStrips"/>
    <dgm:cxn modelId="{334946F4-4AC9-4C57-8946-A2079F6B4647}" type="presParOf" srcId="{77CE1E26-7753-487E-A07D-E219BAC0892B}" destId="{0655F17B-B81D-4F23-B7D7-F063084C5AFA}" srcOrd="6" destOrd="0" presId="urn:microsoft.com/office/officeart/2008/layout/PictureStrips"/>
    <dgm:cxn modelId="{90105666-371A-4BCF-A93F-3443075CED56}" type="presParOf" srcId="{0655F17B-B81D-4F23-B7D7-F063084C5AFA}" destId="{16FE1118-3355-4D4C-BFE8-96DA076D9E5D}" srcOrd="0" destOrd="0" presId="urn:microsoft.com/office/officeart/2008/layout/PictureStrips"/>
    <dgm:cxn modelId="{24F5BD06-0CFB-47AF-AC05-E1A1862B6DE6}" type="presParOf" srcId="{0655F17B-B81D-4F23-B7D7-F063084C5AFA}" destId="{861D09D4-D52D-483B-8960-1B2636039473}" srcOrd="1" destOrd="0" presId="urn:microsoft.com/office/officeart/2008/layout/PictureStrip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515C88BA-C670-49CC-9BE4-BCCC91ED4FC7}" type="doc">
      <dgm:prSet loTypeId="urn:microsoft.com/office/officeart/2008/layout/PictureStrips" loCatId="list" qsTypeId="urn:microsoft.com/office/officeart/2005/8/quickstyle/3d1" qsCatId="3D" csTypeId="urn:microsoft.com/office/officeart/2005/8/colors/accent2_2" csCatId="accent2" phldr="1"/>
      <dgm:spPr/>
      <dgm:t>
        <a:bodyPr/>
        <a:lstStyle/>
        <a:p>
          <a:endParaRPr lang="en-US"/>
        </a:p>
      </dgm:t>
    </dgm:pt>
    <dgm:pt modelId="{2952E858-7DFE-4CC7-90FB-C86EC40CF13F}">
      <dgm:prSet phldrT="[Text]" custT="1"/>
      <dgm:spPr/>
      <dgm:t>
        <a:bodyPr/>
        <a:lstStyle/>
        <a:p>
          <a:r>
            <a:rPr lang="en-US" sz="2000" b="1" dirty="0"/>
            <a:t>Model Development</a:t>
          </a:r>
        </a:p>
      </dgm:t>
    </dgm:pt>
    <dgm:pt modelId="{64D40D72-85DB-42C0-8703-E9AAC1A7DB6C}" type="parTrans" cxnId="{9B2D72D9-1230-4DD4-ABF3-4D6FEED2BA5F}">
      <dgm:prSet/>
      <dgm:spPr/>
      <dgm:t>
        <a:bodyPr/>
        <a:lstStyle/>
        <a:p>
          <a:endParaRPr lang="en-US" sz="1100"/>
        </a:p>
      </dgm:t>
    </dgm:pt>
    <dgm:pt modelId="{6680ADE0-FEBE-4D17-8DD3-EF67D4AA2DC9}" type="sibTrans" cxnId="{9B2D72D9-1230-4DD4-ABF3-4D6FEED2BA5F}">
      <dgm:prSet/>
      <dgm:spPr/>
      <dgm:t>
        <a:bodyPr/>
        <a:lstStyle/>
        <a:p>
          <a:endParaRPr lang="en-US" sz="1100"/>
        </a:p>
      </dgm:t>
    </dgm:pt>
    <dgm:pt modelId="{2466C831-0CE7-4577-9EF3-A29C2D090C8E}">
      <dgm:prSet phldrT="[Text]" custT="1"/>
      <dgm:spPr/>
      <dgm:t>
        <a:bodyPr/>
        <a:lstStyle/>
        <a:p>
          <a:r>
            <a:rPr lang="en-US" sz="1050" dirty="0"/>
            <a:t>Logistic Regression
Decision Tree
Random Forest</a:t>
          </a:r>
        </a:p>
      </dgm:t>
    </dgm:pt>
    <dgm:pt modelId="{461D7D1C-B604-4C67-9256-F58BC2C20E4F}" type="parTrans" cxnId="{F5E0661A-42EB-4757-AFCF-9669E09964BE}">
      <dgm:prSet/>
      <dgm:spPr/>
      <dgm:t>
        <a:bodyPr/>
        <a:lstStyle/>
        <a:p>
          <a:endParaRPr lang="en-US" sz="1100"/>
        </a:p>
      </dgm:t>
    </dgm:pt>
    <dgm:pt modelId="{54CF020F-24BA-4B6B-85CD-76B9600E21FA}" type="sibTrans" cxnId="{F5E0661A-42EB-4757-AFCF-9669E09964BE}">
      <dgm:prSet/>
      <dgm:spPr/>
      <dgm:t>
        <a:bodyPr/>
        <a:lstStyle/>
        <a:p>
          <a:endParaRPr lang="en-US" sz="1100"/>
        </a:p>
      </dgm:t>
    </dgm:pt>
    <dgm:pt modelId="{48A398CD-D9AB-41F5-97EE-D1BA2CA81E8B}">
      <dgm:prSet phldrT="[Text]" custT="1"/>
      <dgm:spPr/>
      <dgm:t>
        <a:bodyPr/>
        <a:lstStyle/>
        <a:p>
          <a:r>
            <a:rPr lang="en-US" sz="2000" b="1" dirty="0"/>
            <a:t>Model Evaluation</a:t>
          </a:r>
        </a:p>
      </dgm:t>
    </dgm:pt>
    <dgm:pt modelId="{19F952C6-2952-4518-8846-B7730EC2B951}" type="parTrans" cxnId="{1CB36F27-3553-4FBB-8EDD-18A44DBEF20F}">
      <dgm:prSet/>
      <dgm:spPr/>
      <dgm:t>
        <a:bodyPr/>
        <a:lstStyle/>
        <a:p>
          <a:endParaRPr lang="en-US" sz="1100"/>
        </a:p>
      </dgm:t>
    </dgm:pt>
    <dgm:pt modelId="{92642FCA-A5FB-4CD6-8599-3FED0D32B4F9}" type="sibTrans" cxnId="{1CB36F27-3553-4FBB-8EDD-18A44DBEF20F}">
      <dgm:prSet/>
      <dgm:spPr/>
      <dgm:t>
        <a:bodyPr/>
        <a:lstStyle/>
        <a:p>
          <a:endParaRPr lang="en-US" sz="1100"/>
        </a:p>
      </dgm:t>
    </dgm:pt>
    <dgm:pt modelId="{E7590DC7-A312-4476-A83A-B5AEB7BA8B1B}">
      <dgm:prSet phldrT="[Text]" custT="1"/>
      <dgm:spPr/>
      <dgm:t>
        <a:bodyPr/>
        <a:lstStyle/>
        <a:p>
          <a:r>
            <a:rPr lang="en-US" sz="1050" dirty="0"/>
            <a:t>Accuracy</a:t>
          </a:r>
        </a:p>
      </dgm:t>
    </dgm:pt>
    <dgm:pt modelId="{99F19920-4AD4-4627-855B-F2F659181FB9}" type="parTrans" cxnId="{E2B506FE-AB30-40C1-B0DE-26E89CD40056}">
      <dgm:prSet/>
      <dgm:spPr/>
      <dgm:t>
        <a:bodyPr/>
        <a:lstStyle/>
        <a:p>
          <a:endParaRPr lang="en-US" sz="1100"/>
        </a:p>
      </dgm:t>
    </dgm:pt>
    <dgm:pt modelId="{537E3126-8E30-4F56-91E3-664B28FA6C29}" type="sibTrans" cxnId="{E2B506FE-AB30-40C1-B0DE-26E89CD40056}">
      <dgm:prSet/>
      <dgm:spPr/>
      <dgm:t>
        <a:bodyPr/>
        <a:lstStyle/>
        <a:p>
          <a:endParaRPr lang="en-US" sz="1100"/>
        </a:p>
      </dgm:t>
    </dgm:pt>
    <dgm:pt modelId="{5D890931-C7AB-4210-8B7A-8DFDF842485E}">
      <dgm:prSet phldrT="[Text]" custT="1"/>
      <dgm:spPr/>
      <dgm:t>
        <a:bodyPr/>
        <a:lstStyle/>
        <a:p>
          <a:r>
            <a:rPr lang="en-US" sz="1800" b="1" dirty="0"/>
            <a:t>Tools Used</a:t>
          </a:r>
        </a:p>
      </dgm:t>
    </dgm:pt>
    <dgm:pt modelId="{80AF5195-B074-478B-9111-3B4B66DBB4C5}" type="parTrans" cxnId="{990A6BA4-003F-49D4-809A-CD2F5A2D62E9}">
      <dgm:prSet/>
      <dgm:spPr/>
      <dgm:t>
        <a:bodyPr/>
        <a:lstStyle/>
        <a:p>
          <a:endParaRPr lang="en-US" sz="1100"/>
        </a:p>
      </dgm:t>
    </dgm:pt>
    <dgm:pt modelId="{74DD9D4B-D90F-47D0-91E3-FB8779E5B9C5}" type="sibTrans" cxnId="{990A6BA4-003F-49D4-809A-CD2F5A2D62E9}">
      <dgm:prSet/>
      <dgm:spPr/>
      <dgm:t>
        <a:bodyPr/>
        <a:lstStyle/>
        <a:p>
          <a:endParaRPr lang="en-US" sz="1100"/>
        </a:p>
      </dgm:t>
    </dgm:pt>
    <dgm:pt modelId="{3CBF723E-8F06-40E9-838F-E2A827C9BA6C}">
      <dgm:prSet phldrT="[Text]" custT="1"/>
      <dgm:spPr/>
      <dgm:t>
        <a:bodyPr/>
        <a:lstStyle/>
        <a:p>
          <a:r>
            <a:rPr lang="en-US" sz="1050" dirty="0"/>
            <a:t>Python</a:t>
          </a:r>
        </a:p>
      </dgm:t>
    </dgm:pt>
    <dgm:pt modelId="{E5560875-7112-4EB2-9BFC-0C9BE011C119}" type="parTrans" cxnId="{912D8893-68FD-46DF-BA65-730C20E08A08}">
      <dgm:prSet/>
      <dgm:spPr/>
      <dgm:t>
        <a:bodyPr/>
        <a:lstStyle/>
        <a:p>
          <a:endParaRPr lang="en-US" sz="1100"/>
        </a:p>
      </dgm:t>
    </dgm:pt>
    <dgm:pt modelId="{AB5164F4-FE7E-4A5E-A617-76F529341410}" type="sibTrans" cxnId="{912D8893-68FD-46DF-BA65-730C20E08A08}">
      <dgm:prSet/>
      <dgm:spPr/>
      <dgm:t>
        <a:bodyPr/>
        <a:lstStyle/>
        <a:p>
          <a:endParaRPr lang="en-US" sz="1100"/>
        </a:p>
      </dgm:t>
    </dgm:pt>
    <dgm:pt modelId="{36D97DF4-9D2E-4372-A0FF-48D240E86613}">
      <dgm:prSet phldrT="[Text]" custT="1"/>
      <dgm:spPr/>
      <dgm:t>
        <a:bodyPr/>
        <a:lstStyle/>
        <a:p>
          <a:r>
            <a:rPr lang="en-US" sz="1050" dirty="0"/>
            <a:t>Precision</a:t>
          </a:r>
        </a:p>
      </dgm:t>
    </dgm:pt>
    <dgm:pt modelId="{31FA38B6-77A4-4007-BA43-97D67EED002C}" type="parTrans" cxnId="{3951743A-8904-467E-9DE6-79691B8A34C0}">
      <dgm:prSet/>
      <dgm:spPr/>
      <dgm:t>
        <a:bodyPr/>
        <a:lstStyle/>
        <a:p>
          <a:endParaRPr lang="en-US" sz="1100"/>
        </a:p>
      </dgm:t>
    </dgm:pt>
    <dgm:pt modelId="{9D753E9B-DE29-4AAA-B4B6-EAA8D1F144DF}" type="sibTrans" cxnId="{3951743A-8904-467E-9DE6-79691B8A34C0}">
      <dgm:prSet/>
      <dgm:spPr/>
      <dgm:t>
        <a:bodyPr/>
        <a:lstStyle/>
        <a:p>
          <a:endParaRPr lang="en-US" sz="1100"/>
        </a:p>
      </dgm:t>
    </dgm:pt>
    <dgm:pt modelId="{7B7843CB-1C5E-4FEC-81AC-B071DDFC7CEB}">
      <dgm:prSet phldrT="[Text]" custT="1"/>
      <dgm:spPr/>
      <dgm:t>
        <a:bodyPr/>
        <a:lstStyle/>
        <a:p>
          <a:r>
            <a:rPr lang="en-US" sz="1050" dirty="0"/>
            <a:t>Recall</a:t>
          </a:r>
        </a:p>
      </dgm:t>
    </dgm:pt>
    <dgm:pt modelId="{9FBE2819-4755-4A38-929E-C5B7FD6B753A}" type="parTrans" cxnId="{737D8097-D290-40E9-A283-CFBDE156BC7A}">
      <dgm:prSet/>
      <dgm:spPr/>
      <dgm:t>
        <a:bodyPr/>
        <a:lstStyle/>
        <a:p>
          <a:endParaRPr lang="en-US" sz="1100"/>
        </a:p>
      </dgm:t>
    </dgm:pt>
    <dgm:pt modelId="{70D4B9F2-6C8F-4555-B7E0-FD3CEFBD5B3E}" type="sibTrans" cxnId="{737D8097-D290-40E9-A283-CFBDE156BC7A}">
      <dgm:prSet/>
      <dgm:spPr/>
      <dgm:t>
        <a:bodyPr/>
        <a:lstStyle/>
        <a:p>
          <a:endParaRPr lang="en-US" sz="1100"/>
        </a:p>
      </dgm:t>
    </dgm:pt>
    <dgm:pt modelId="{1EAAA5E6-3CA5-4288-980A-1997E21C1A10}">
      <dgm:prSet phldrT="[Text]" custT="1"/>
      <dgm:spPr/>
      <dgm:t>
        <a:bodyPr/>
        <a:lstStyle/>
        <a:p>
          <a:r>
            <a:rPr lang="en-US" sz="1050" dirty="0"/>
            <a:t>F1-score</a:t>
          </a:r>
        </a:p>
      </dgm:t>
    </dgm:pt>
    <dgm:pt modelId="{B48431BF-80AF-45F8-863F-7306DB4BD459}" type="parTrans" cxnId="{4BB258C2-E7D2-49C5-B89F-2D0E6C982023}">
      <dgm:prSet/>
      <dgm:spPr/>
      <dgm:t>
        <a:bodyPr/>
        <a:lstStyle/>
        <a:p>
          <a:endParaRPr lang="en-US" sz="1100"/>
        </a:p>
      </dgm:t>
    </dgm:pt>
    <dgm:pt modelId="{2CDB9F92-3285-4C31-BC2A-CA06A02D74D5}" type="sibTrans" cxnId="{4BB258C2-E7D2-49C5-B89F-2D0E6C982023}">
      <dgm:prSet/>
      <dgm:spPr/>
      <dgm:t>
        <a:bodyPr/>
        <a:lstStyle/>
        <a:p>
          <a:endParaRPr lang="en-US" sz="1100"/>
        </a:p>
      </dgm:t>
    </dgm:pt>
    <dgm:pt modelId="{9976415A-FAC7-4871-A8C4-63055568857C}">
      <dgm:prSet phldrT="[Text]" custT="1"/>
      <dgm:spPr/>
      <dgm:t>
        <a:bodyPr/>
        <a:lstStyle/>
        <a:p>
          <a:r>
            <a:rPr lang="en-US" sz="1050" dirty="0"/>
            <a:t>Confusion Matrix</a:t>
          </a:r>
          <a:r>
            <a:rPr lang="en-US" sz="900" dirty="0"/>
            <a:t>.</a:t>
          </a:r>
        </a:p>
      </dgm:t>
    </dgm:pt>
    <dgm:pt modelId="{C590AA5B-077F-4361-9453-74CF07E4CE67}" type="parTrans" cxnId="{943050D0-F5E0-4FAC-88A9-BB9480E0BEAA}">
      <dgm:prSet/>
      <dgm:spPr/>
      <dgm:t>
        <a:bodyPr/>
        <a:lstStyle/>
        <a:p>
          <a:endParaRPr lang="en-US" sz="1100"/>
        </a:p>
      </dgm:t>
    </dgm:pt>
    <dgm:pt modelId="{2F3EC1DA-5157-4B52-923D-DDF57D588E50}" type="sibTrans" cxnId="{943050D0-F5E0-4FAC-88A9-BB9480E0BEAA}">
      <dgm:prSet/>
      <dgm:spPr/>
      <dgm:t>
        <a:bodyPr/>
        <a:lstStyle/>
        <a:p>
          <a:endParaRPr lang="en-US" sz="1100"/>
        </a:p>
      </dgm:t>
    </dgm:pt>
    <dgm:pt modelId="{C4278D60-8EE1-4703-B6B6-448428E63813}">
      <dgm:prSet phldrT="[Text]" custT="1"/>
      <dgm:spPr/>
      <dgm:t>
        <a:bodyPr/>
        <a:lstStyle/>
        <a:p>
          <a:r>
            <a:rPr lang="en-US" sz="1050" dirty="0"/>
            <a:t>Pandas</a:t>
          </a:r>
        </a:p>
      </dgm:t>
    </dgm:pt>
    <dgm:pt modelId="{0C5ED5EC-6C29-4EE8-A1E0-1D54A3B19187}" type="parTrans" cxnId="{D175995A-D88D-46FA-AE79-1B1868778B45}">
      <dgm:prSet/>
      <dgm:spPr/>
      <dgm:t>
        <a:bodyPr/>
        <a:lstStyle/>
        <a:p>
          <a:endParaRPr lang="en-US" sz="1100"/>
        </a:p>
      </dgm:t>
    </dgm:pt>
    <dgm:pt modelId="{9D54F521-98F9-47C9-AF2A-11CFD029DA25}" type="sibTrans" cxnId="{D175995A-D88D-46FA-AE79-1B1868778B45}">
      <dgm:prSet/>
      <dgm:spPr/>
      <dgm:t>
        <a:bodyPr/>
        <a:lstStyle/>
        <a:p>
          <a:endParaRPr lang="en-US" sz="1100"/>
        </a:p>
      </dgm:t>
    </dgm:pt>
    <dgm:pt modelId="{6FFA9D77-201E-4A1A-B8FB-A5A0273562C5}">
      <dgm:prSet phldrT="[Text]" custT="1"/>
      <dgm:spPr/>
      <dgm:t>
        <a:bodyPr/>
        <a:lstStyle/>
        <a:p>
          <a:r>
            <a:rPr lang="en-US" sz="1050" dirty="0"/>
            <a:t>Scikit-learn</a:t>
          </a:r>
        </a:p>
      </dgm:t>
    </dgm:pt>
    <dgm:pt modelId="{71B8200D-2DE1-4CEE-8A85-16245F4681E2}" type="parTrans" cxnId="{0CBBC5F1-A914-437D-9298-76206D5CFFC4}">
      <dgm:prSet/>
      <dgm:spPr/>
      <dgm:t>
        <a:bodyPr/>
        <a:lstStyle/>
        <a:p>
          <a:endParaRPr lang="en-US" sz="1100"/>
        </a:p>
      </dgm:t>
    </dgm:pt>
    <dgm:pt modelId="{13A1B3BA-39DA-4074-96E7-49D86272913D}" type="sibTrans" cxnId="{0CBBC5F1-A914-437D-9298-76206D5CFFC4}">
      <dgm:prSet/>
      <dgm:spPr/>
      <dgm:t>
        <a:bodyPr/>
        <a:lstStyle/>
        <a:p>
          <a:endParaRPr lang="en-US" sz="1100"/>
        </a:p>
      </dgm:t>
    </dgm:pt>
    <dgm:pt modelId="{AB532105-386F-4935-BFFA-B3403D6C9CE4}">
      <dgm:prSet phldrT="[Text]" custT="1"/>
      <dgm:spPr/>
      <dgm:t>
        <a:bodyPr/>
        <a:lstStyle/>
        <a:p>
          <a:r>
            <a:rPr lang="en-US" sz="1050" dirty="0"/>
            <a:t>Excel</a:t>
          </a:r>
        </a:p>
      </dgm:t>
    </dgm:pt>
    <dgm:pt modelId="{CA7A0B89-53D3-47E3-AE9F-E20907BCB017}" type="parTrans" cxnId="{315E1121-5335-46BA-AC34-38627CA62A24}">
      <dgm:prSet/>
      <dgm:spPr/>
      <dgm:t>
        <a:bodyPr/>
        <a:lstStyle/>
        <a:p>
          <a:endParaRPr lang="en-US" sz="1100"/>
        </a:p>
      </dgm:t>
    </dgm:pt>
    <dgm:pt modelId="{1EF65E26-0A25-4199-A897-E17790D6C477}" type="sibTrans" cxnId="{315E1121-5335-46BA-AC34-38627CA62A24}">
      <dgm:prSet/>
      <dgm:spPr/>
      <dgm:t>
        <a:bodyPr/>
        <a:lstStyle/>
        <a:p>
          <a:endParaRPr lang="en-US" sz="1100"/>
        </a:p>
      </dgm:t>
    </dgm:pt>
    <dgm:pt modelId="{A695028D-7C6D-4D35-A983-7C0AB8EE436F}">
      <dgm:prSet phldrT="[Text]" custT="1"/>
      <dgm:spPr/>
      <dgm:t>
        <a:bodyPr/>
        <a:lstStyle/>
        <a:p>
          <a:r>
            <a:rPr lang="en-US" sz="1050" dirty="0"/>
            <a:t>Matplotlib</a:t>
          </a:r>
        </a:p>
      </dgm:t>
    </dgm:pt>
    <dgm:pt modelId="{671667BE-6D4C-464D-B448-C09924908FF9}" type="parTrans" cxnId="{AC2A2250-D499-4145-A86F-4089E6555226}">
      <dgm:prSet/>
      <dgm:spPr/>
      <dgm:t>
        <a:bodyPr/>
        <a:lstStyle/>
        <a:p>
          <a:endParaRPr lang="en-US" sz="1100"/>
        </a:p>
      </dgm:t>
    </dgm:pt>
    <dgm:pt modelId="{69DCCC7B-4D3D-455A-B046-6EBA3FCA4D54}" type="sibTrans" cxnId="{AC2A2250-D499-4145-A86F-4089E6555226}">
      <dgm:prSet/>
      <dgm:spPr/>
      <dgm:t>
        <a:bodyPr/>
        <a:lstStyle/>
        <a:p>
          <a:endParaRPr lang="en-US" sz="1100"/>
        </a:p>
      </dgm:t>
    </dgm:pt>
    <dgm:pt modelId="{1D2A9AE2-D265-4B02-B10D-688115CF9464}">
      <dgm:prSet phldrT="[Text]" custT="1"/>
      <dgm:spPr/>
      <dgm:t>
        <a:bodyPr/>
        <a:lstStyle/>
        <a:p>
          <a:r>
            <a:rPr lang="en-US" sz="1050" dirty="0"/>
            <a:t>Seaborn.</a:t>
          </a:r>
        </a:p>
      </dgm:t>
    </dgm:pt>
    <dgm:pt modelId="{8FA59318-28AB-4084-8E9C-0211669FF230}" type="parTrans" cxnId="{EACD100B-23ED-46AD-B9D0-2E6935DC65E6}">
      <dgm:prSet/>
      <dgm:spPr/>
      <dgm:t>
        <a:bodyPr/>
        <a:lstStyle/>
        <a:p>
          <a:endParaRPr lang="en-US" sz="1100"/>
        </a:p>
      </dgm:t>
    </dgm:pt>
    <dgm:pt modelId="{2FB0F399-30CE-419C-902C-A713A65F1ED2}" type="sibTrans" cxnId="{EACD100B-23ED-46AD-B9D0-2E6935DC65E6}">
      <dgm:prSet/>
      <dgm:spPr/>
      <dgm:t>
        <a:bodyPr/>
        <a:lstStyle/>
        <a:p>
          <a:endParaRPr lang="en-US" sz="1100"/>
        </a:p>
      </dgm:t>
    </dgm:pt>
    <dgm:pt modelId="{E38400C9-9D78-4471-9AD0-E73CB5D9BB21}" type="pres">
      <dgm:prSet presAssocID="{515C88BA-C670-49CC-9BE4-BCCC91ED4FC7}" presName="Name0" presStyleCnt="0">
        <dgm:presLayoutVars>
          <dgm:dir/>
          <dgm:resizeHandles val="exact"/>
        </dgm:presLayoutVars>
      </dgm:prSet>
      <dgm:spPr/>
    </dgm:pt>
    <dgm:pt modelId="{1070EE56-E806-447D-881A-ADED040A3BE6}" type="pres">
      <dgm:prSet presAssocID="{2952E858-7DFE-4CC7-90FB-C86EC40CF13F}" presName="composite" presStyleCnt="0"/>
      <dgm:spPr/>
    </dgm:pt>
    <dgm:pt modelId="{1E341FA2-C314-4AF5-A720-C8E9CA4B458F}" type="pres">
      <dgm:prSet presAssocID="{2952E858-7DFE-4CC7-90FB-C86EC40CF13F}" presName="rect1" presStyleLbl="trAlignAcc1" presStyleIdx="0" presStyleCnt="3">
        <dgm:presLayoutVars>
          <dgm:bulletEnabled val="1"/>
        </dgm:presLayoutVars>
      </dgm:prSet>
      <dgm:spPr/>
    </dgm:pt>
    <dgm:pt modelId="{EE06D092-0C97-4073-B6DF-BB9E45896805}" type="pres">
      <dgm:prSet presAssocID="{2952E858-7DFE-4CC7-90FB-C86EC40CF13F}" presName="rect2" presStyleLbl="fgImgPlac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l="-25000" r="-25000"/>
          </a:stretch>
        </a:blipFill>
      </dgm:spPr>
      <dgm:extLst>
        <a:ext uri="{E40237B7-FDA0-4F09-8148-C483321AD2D9}">
          <dgm14:cNvPr xmlns:dgm14="http://schemas.microsoft.com/office/drawing/2010/diagram" id="0" name="" descr="Network with solid fill"/>
        </a:ext>
      </dgm:extLst>
    </dgm:pt>
    <dgm:pt modelId="{56D8AB1C-436D-4E0C-8A06-9C626CE7FB30}" type="pres">
      <dgm:prSet presAssocID="{6680ADE0-FEBE-4D17-8DD3-EF67D4AA2DC9}" presName="sibTrans" presStyleCnt="0"/>
      <dgm:spPr/>
    </dgm:pt>
    <dgm:pt modelId="{67C547DC-D351-4753-8FC7-A96C2C84D556}" type="pres">
      <dgm:prSet presAssocID="{48A398CD-D9AB-41F5-97EE-D1BA2CA81E8B}" presName="composite" presStyleCnt="0"/>
      <dgm:spPr/>
    </dgm:pt>
    <dgm:pt modelId="{14103956-2138-440F-8CA7-1A74D6E2DCC5}" type="pres">
      <dgm:prSet presAssocID="{48A398CD-D9AB-41F5-97EE-D1BA2CA81E8B}" presName="rect1" presStyleLbl="trAlignAcc1" presStyleIdx="1" presStyleCnt="3">
        <dgm:presLayoutVars>
          <dgm:bulletEnabled val="1"/>
        </dgm:presLayoutVars>
      </dgm:prSet>
      <dgm:spPr/>
    </dgm:pt>
    <dgm:pt modelId="{384DE620-92F8-484A-BCBD-7FA93F761BCF}" type="pres">
      <dgm:prSet presAssocID="{48A398CD-D9AB-41F5-97EE-D1BA2CA81E8B}" presName="rect2" presStyleLbl="fgImgPlac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l="-25000" r="-25000"/>
          </a:stretch>
        </a:blipFill>
      </dgm:spPr>
      <dgm:extLst>
        <a:ext uri="{E40237B7-FDA0-4F09-8148-C483321AD2D9}">
          <dgm14:cNvPr xmlns:dgm14="http://schemas.microsoft.com/office/drawing/2010/diagram" id="0" name="" descr="Checklist with solid fill"/>
        </a:ext>
      </dgm:extLst>
    </dgm:pt>
    <dgm:pt modelId="{4560439F-45B3-4CC4-87FE-D6C5E6A810D6}" type="pres">
      <dgm:prSet presAssocID="{92642FCA-A5FB-4CD6-8599-3FED0D32B4F9}" presName="sibTrans" presStyleCnt="0"/>
      <dgm:spPr/>
    </dgm:pt>
    <dgm:pt modelId="{6EC2FAAB-70BF-425B-93A2-C7C878B1BAF8}" type="pres">
      <dgm:prSet presAssocID="{5D890931-C7AB-4210-8B7A-8DFDF842485E}" presName="composite" presStyleCnt="0"/>
      <dgm:spPr/>
    </dgm:pt>
    <dgm:pt modelId="{24C2082C-1AD1-4752-B777-675B7CCD866F}" type="pres">
      <dgm:prSet presAssocID="{5D890931-C7AB-4210-8B7A-8DFDF842485E}" presName="rect1" presStyleLbl="trAlignAcc1" presStyleIdx="2" presStyleCnt="3" custLinFactNeighborX="968">
        <dgm:presLayoutVars>
          <dgm:bulletEnabled val="1"/>
        </dgm:presLayoutVars>
      </dgm:prSet>
      <dgm:spPr/>
    </dgm:pt>
    <dgm:pt modelId="{FBB9CB1A-9679-45E9-B7DD-642B56B93EE1}" type="pres">
      <dgm:prSet presAssocID="{5D890931-C7AB-4210-8B7A-8DFDF842485E}" presName="rect2" presStyleLbl="fgImgPlace1" presStyleIdx="2" presStyleCnt="3"/>
      <dgm:spPr>
        <a:blipFill>
          <a:blip xmlns:r="http://schemas.openxmlformats.org/officeDocument/2006/relationships" r:embed="rId5">
            <a:extLst>
              <a:ext uri="{96DAC541-7B7A-43D3-8B79-37D633B846F1}">
                <asvg:svgBlip xmlns:asvg="http://schemas.microsoft.com/office/drawing/2016/SVG/main" r:embed="rId6"/>
              </a:ext>
            </a:extLst>
          </a:blip>
          <a:srcRect/>
          <a:stretch>
            <a:fillRect l="-25000" r="-25000"/>
          </a:stretch>
        </a:blipFill>
      </dgm:spPr>
      <dgm:extLst>
        <a:ext uri="{E40237B7-FDA0-4F09-8148-C483321AD2D9}">
          <dgm14:cNvPr xmlns:dgm14="http://schemas.microsoft.com/office/drawing/2010/diagram" id="0" name="" descr="Tools with solid fill"/>
        </a:ext>
      </dgm:extLst>
    </dgm:pt>
  </dgm:ptLst>
  <dgm:cxnLst>
    <dgm:cxn modelId="{EACD100B-23ED-46AD-B9D0-2E6935DC65E6}" srcId="{5D890931-C7AB-4210-8B7A-8DFDF842485E}" destId="{1D2A9AE2-D265-4B02-B10D-688115CF9464}" srcOrd="5" destOrd="0" parTransId="{8FA59318-28AB-4084-8E9C-0211669FF230}" sibTransId="{2FB0F399-30CE-419C-902C-A713A65F1ED2}"/>
    <dgm:cxn modelId="{C8EE2314-6DF4-4BDA-AD0D-7967B7DE730A}" type="presOf" srcId="{A695028D-7C6D-4D35-A983-7C0AB8EE436F}" destId="{24C2082C-1AD1-4752-B777-675B7CCD866F}" srcOrd="0" destOrd="5" presId="urn:microsoft.com/office/officeart/2008/layout/PictureStrips"/>
    <dgm:cxn modelId="{B95F1E1A-2B73-4BA8-A153-7E4CCA770E07}" type="presOf" srcId="{1D2A9AE2-D265-4B02-B10D-688115CF9464}" destId="{24C2082C-1AD1-4752-B777-675B7CCD866F}" srcOrd="0" destOrd="6" presId="urn:microsoft.com/office/officeart/2008/layout/PictureStrips"/>
    <dgm:cxn modelId="{F5E0661A-42EB-4757-AFCF-9669E09964BE}" srcId="{2952E858-7DFE-4CC7-90FB-C86EC40CF13F}" destId="{2466C831-0CE7-4577-9EF3-A29C2D090C8E}" srcOrd="0" destOrd="0" parTransId="{461D7D1C-B604-4C67-9256-F58BC2C20E4F}" sibTransId="{54CF020F-24BA-4B6B-85CD-76B9600E21FA}"/>
    <dgm:cxn modelId="{315E1121-5335-46BA-AC34-38627CA62A24}" srcId="{5D890931-C7AB-4210-8B7A-8DFDF842485E}" destId="{AB532105-386F-4935-BFFA-B3403D6C9CE4}" srcOrd="3" destOrd="0" parTransId="{CA7A0B89-53D3-47E3-AE9F-E20907BCB017}" sibTransId="{1EF65E26-0A25-4199-A897-E17790D6C477}"/>
    <dgm:cxn modelId="{1CB36F27-3553-4FBB-8EDD-18A44DBEF20F}" srcId="{515C88BA-C670-49CC-9BE4-BCCC91ED4FC7}" destId="{48A398CD-D9AB-41F5-97EE-D1BA2CA81E8B}" srcOrd="1" destOrd="0" parTransId="{19F952C6-2952-4518-8846-B7730EC2B951}" sibTransId="{92642FCA-A5FB-4CD6-8599-3FED0D32B4F9}"/>
    <dgm:cxn modelId="{F5093531-F353-48F8-B206-A82FB28BBEF7}" type="presOf" srcId="{C4278D60-8EE1-4703-B6B6-448428E63813}" destId="{24C2082C-1AD1-4752-B777-675B7CCD866F}" srcOrd="0" destOrd="2" presId="urn:microsoft.com/office/officeart/2008/layout/PictureStrips"/>
    <dgm:cxn modelId="{8B637632-6343-4D74-BE6C-CDAC8918D07C}" type="presOf" srcId="{515C88BA-C670-49CC-9BE4-BCCC91ED4FC7}" destId="{E38400C9-9D78-4471-9AD0-E73CB5D9BB21}" srcOrd="0" destOrd="0" presId="urn:microsoft.com/office/officeart/2008/layout/PictureStrips"/>
    <dgm:cxn modelId="{3951743A-8904-467E-9DE6-79691B8A34C0}" srcId="{48A398CD-D9AB-41F5-97EE-D1BA2CA81E8B}" destId="{36D97DF4-9D2E-4372-A0FF-48D240E86613}" srcOrd="1" destOrd="0" parTransId="{31FA38B6-77A4-4007-BA43-97D67EED002C}" sibTransId="{9D753E9B-DE29-4AAA-B4B6-EAA8D1F144DF}"/>
    <dgm:cxn modelId="{F39F445D-C171-487B-9726-25A9F0517CD8}" type="presOf" srcId="{AB532105-386F-4935-BFFA-B3403D6C9CE4}" destId="{24C2082C-1AD1-4752-B777-675B7CCD866F}" srcOrd="0" destOrd="4" presId="urn:microsoft.com/office/officeart/2008/layout/PictureStrips"/>
    <dgm:cxn modelId="{85ACC961-7056-4ECF-BBF5-1B9C5B202578}" type="presOf" srcId="{2466C831-0CE7-4577-9EF3-A29C2D090C8E}" destId="{1E341FA2-C314-4AF5-A720-C8E9CA4B458F}" srcOrd="0" destOrd="1" presId="urn:microsoft.com/office/officeart/2008/layout/PictureStrips"/>
    <dgm:cxn modelId="{DAC69362-E0CE-48ED-888D-7B39D21ABE2E}" type="presOf" srcId="{2952E858-7DFE-4CC7-90FB-C86EC40CF13F}" destId="{1E341FA2-C314-4AF5-A720-C8E9CA4B458F}" srcOrd="0" destOrd="0" presId="urn:microsoft.com/office/officeart/2008/layout/PictureStrips"/>
    <dgm:cxn modelId="{03159C65-18E3-4705-88AC-B726BF10B549}" type="presOf" srcId="{6FFA9D77-201E-4A1A-B8FB-A5A0273562C5}" destId="{24C2082C-1AD1-4752-B777-675B7CCD866F}" srcOrd="0" destOrd="3" presId="urn:microsoft.com/office/officeart/2008/layout/PictureStrips"/>
    <dgm:cxn modelId="{7CFE2F6C-4AFA-4A73-A734-1BABF85483AE}" type="presOf" srcId="{7B7843CB-1C5E-4FEC-81AC-B071DDFC7CEB}" destId="{14103956-2138-440F-8CA7-1A74D6E2DCC5}" srcOrd="0" destOrd="3" presId="urn:microsoft.com/office/officeart/2008/layout/PictureStrips"/>
    <dgm:cxn modelId="{AC2A2250-D499-4145-A86F-4089E6555226}" srcId="{5D890931-C7AB-4210-8B7A-8DFDF842485E}" destId="{A695028D-7C6D-4D35-A983-7C0AB8EE436F}" srcOrd="4" destOrd="0" parTransId="{671667BE-6D4C-464D-B448-C09924908FF9}" sibTransId="{69DCCC7B-4D3D-455A-B046-6EBA3FCA4D54}"/>
    <dgm:cxn modelId="{AD562E77-2173-4855-8FAB-ACF39BCBF54F}" type="presOf" srcId="{1EAAA5E6-3CA5-4288-980A-1997E21C1A10}" destId="{14103956-2138-440F-8CA7-1A74D6E2DCC5}" srcOrd="0" destOrd="4" presId="urn:microsoft.com/office/officeart/2008/layout/PictureStrips"/>
    <dgm:cxn modelId="{D175995A-D88D-46FA-AE79-1B1868778B45}" srcId="{5D890931-C7AB-4210-8B7A-8DFDF842485E}" destId="{C4278D60-8EE1-4703-B6B6-448428E63813}" srcOrd="1" destOrd="0" parTransId="{0C5ED5EC-6C29-4EE8-A1E0-1D54A3B19187}" sibTransId="{9D54F521-98F9-47C9-AF2A-11CFD029DA25}"/>
    <dgm:cxn modelId="{912D8893-68FD-46DF-BA65-730C20E08A08}" srcId="{5D890931-C7AB-4210-8B7A-8DFDF842485E}" destId="{3CBF723E-8F06-40E9-838F-E2A827C9BA6C}" srcOrd="0" destOrd="0" parTransId="{E5560875-7112-4EB2-9BFC-0C9BE011C119}" sibTransId="{AB5164F4-FE7E-4A5E-A617-76F529341410}"/>
    <dgm:cxn modelId="{737D8097-D290-40E9-A283-CFBDE156BC7A}" srcId="{48A398CD-D9AB-41F5-97EE-D1BA2CA81E8B}" destId="{7B7843CB-1C5E-4FEC-81AC-B071DDFC7CEB}" srcOrd="2" destOrd="0" parTransId="{9FBE2819-4755-4A38-929E-C5B7FD6B753A}" sibTransId="{70D4B9F2-6C8F-4555-B7E0-FD3CEFBD5B3E}"/>
    <dgm:cxn modelId="{F418A59C-2A7D-4E08-B101-3236EA64F2E1}" type="presOf" srcId="{E7590DC7-A312-4476-A83A-B5AEB7BA8B1B}" destId="{14103956-2138-440F-8CA7-1A74D6E2DCC5}" srcOrd="0" destOrd="1" presId="urn:microsoft.com/office/officeart/2008/layout/PictureStrips"/>
    <dgm:cxn modelId="{201628A1-418C-487C-A547-35F6EC419D5C}" type="presOf" srcId="{9976415A-FAC7-4871-A8C4-63055568857C}" destId="{14103956-2138-440F-8CA7-1A74D6E2DCC5}" srcOrd="0" destOrd="5" presId="urn:microsoft.com/office/officeart/2008/layout/PictureStrips"/>
    <dgm:cxn modelId="{A66B24A3-5A3B-4113-A3A1-8628F2A83D4D}" type="presOf" srcId="{3CBF723E-8F06-40E9-838F-E2A827C9BA6C}" destId="{24C2082C-1AD1-4752-B777-675B7CCD866F}" srcOrd="0" destOrd="1" presId="urn:microsoft.com/office/officeart/2008/layout/PictureStrips"/>
    <dgm:cxn modelId="{990A6BA4-003F-49D4-809A-CD2F5A2D62E9}" srcId="{515C88BA-C670-49CC-9BE4-BCCC91ED4FC7}" destId="{5D890931-C7AB-4210-8B7A-8DFDF842485E}" srcOrd="2" destOrd="0" parTransId="{80AF5195-B074-478B-9111-3B4B66DBB4C5}" sibTransId="{74DD9D4B-D90F-47D0-91E3-FB8779E5B9C5}"/>
    <dgm:cxn modelId="{88CA9CAD-12E6-4317-A57A-05E5DE9EDB64}" type="presOf" srcId="{5D890931-C7AB-4210-8B7A-8DFDF842485E}" destId="{24C2082C-1AD1-4752-B777-675B7CCD866F}" srcOrd="0" destOrd="0" presId="urn:microsoft.com/office/officeart/2008/layout/PictureStrips"/>
    <dgm:cxn modelId="{804CDEBA-FA14-4137-972C-D52A50C28198}" type="presOf" srcId="{48A398CD-D9AB-41F5-97EE-D1BA2CA81E8B}" destId="{14103956-2138-440F-8CA7-1A74D6E2DCC5}" srcOrd="0" destOrd="0" presId="urn:microsoft.com/office/officeart/2008/layout/PictureStrips"/>
    <dgm:cxn modelId="{4BB258C2-E7D2-49C5-B89F-2D0E6C982023}" srcId="{48A398CD-D9AB-41F5-97EE-D1BA2CA81E8B}" destId="{1EAAA5E6-3CA5-4288-980A-1997E21C1A10}" srcOrd="3" destOrd="0" parTransId="{B48431BF-80AF-45F8-863F-7306DB4BD459}" sibTransId="{2CDB9F92-3285-4C31-BC2A-CA06A02D74D5}"/>
    <dgm:cxn modelId="{943050D0-F5E0-4FAC-88A9-BB9480E0BEAA}" srcId="{48A398CD-D9AB-41F5-97EE-D1BA2CA81E8B}" destId="{9976415A-FAC7-4871-A8C4-63055568857C}" srcOrd="4" destOrd="0" parTransId="{C590AA5B-077F-4361-9453-74CF07E4CE67}" sibTransId="{2F3EC1DA-5157-4B52-923D-DDF57D588E50}"/>
    <dgm:cxn modelId="{9B2D72D9-1230-4DD4-ABF3-4D6FEED2BA5F}" srcId="{515C88BA-C670-49CC-9BE4-BCCC91ED4FC7}" destId="{2952E858-7DFE-4CC7-90FB-C86EC40CF13F}" srcOrd="0" destOrd="0" parTransId="{64D40D72-85DB-42C0-8703-E9AAC1A7DB6C}" sibTransId="{6680ADE0-FEBE-4D17-8DD3-EF67D4AA2DC9}"/>
    <dgm:cxn modelId="{0CBBC5F1-A914-437D-9298-76206D5CFFC4}" srcId="{5D890931-C7AB-4210-8B7A-8DFDF842485E}" destId="{6FFA9D77-201E-4A1A-B8FB-A5A0273562C5}" srcOrd="2" destOrd="0" parTransId="{71B8200D-2DE1-4CEE-8A85-16245F4681E2}" sibTransId="{13A1B3BA-39DA-4074-96E7-49D86272913D}"/>
    <dgm:cxn modelId="{F6EDD8FA-1578-4D13-B99F-0448FA5670F9}" type="presOf" srcId="{36D97DF4-9D2E-4372-A0FF-48D240E86613}" destId="{14103956-2138-440F-8CA7-1A74D6E2DCC5}" srcOrd="0" destOrd="2" presId="urn:microsoft.com/office/officeart/2008/layout/PictureStrips"/>
    <dgm:cxn modelId="{E2B506FE-AB30-40C1-B0DE-26E89CD40056}" srcId="{48A398CD-D9AB-41F5-97EE-D1BA2CA81E8B}" destId="{E7590DC7-A312-4476-A83A-B5AEB7BA8B1B}" srcOrd="0" destOrd="0" parTransId="{99F19920-4AD4-4627-855B-F2F659181FB9}" sibTransId="{537E3126-8E30-4F56-91E3-664B28FA6C29}"/>
    <dgm:cxn modelId="{994CA0B3-0717-4F18-8F39-30FFBB032850}" type="presParOf" srcId="{E38400C9-9D78-4471-9AD0-E73CB5D9BB21}" destId="{1070EE56-E806-447D-881A-ADED040A3BE6}" srcOrd="0" destOrd="0" presId="urn:microsoft.com/office/officeart/2008/layout/PictureStrips"/>
    <dgm:cxn modelId="{5B587DAE-4760-48CC-99AF-141A4A7B2392}" type="presParOf" srcId="{1070EE56-E806-447D-881A-ADED040A3BE6}" destId="{1E341FA2-C314-4AF5-A720-C8E9CA4B458F}" srcOrd="0" destOrd="0" presId="urn:microsoft.com/office/officeart/2008/layout/PictureStrips"/>
    <dgm:cxn modelId="{84EC56FF-985F-4417-8B5F-3C4CA46EF9C9}" type="presParOf" srcId="{1070EE56-E806-447D-881A-ADED040A3BE6}" destId="{EE06D092-0C97-4073-B6DF-BB9E45896805}" srcOrd="1" destOrd="0" presId="urn:microsoft.com/office/officeart/2008/layout/PictureStrips"/>
    <dgm:cxn modelId="{F6DD9980-9E68-4C26-91AD-53AFE2363149}" type="presParOf" srcId="{E38400C9-9D78-4471-9AD0-E73CB5D9BB21}" destId="{56D8AB1C-436D-4E0C-8A06-9C626CE7FB30}" srcOrd="1" destOrd="0" presId="urn:microsoft.com/office/officeart/2008/layout/PictureStrips"/>
    <dgm:cxn modelId="{F760D3C9-5D63-47B4-A58C-EE25B27329FE}" type="presParOf" srcId="{E38400C9-9D78-4471-9AD0-E73CB5D9BB21}" destId="{67C547DC-D351-4753-8FC7-A96C2C84D556}" srcOrd="2" destOrd="0" presId="urn:microsoft.com/office/officeart/2008/layout/PictureStrips"/>
    <dgm:cxn modelId="{4A969E14-8454-4045-ADD7-ABAA85155678}" type="presParOf" srcId="{67C547DC-D351-4753-8FC7-A96C2C84D556}" destId="{14103956-2138-440F-8CA7-1A74D6E2DCC5}" srcOrd="0" destOrd="0" presId="urn:microsoft.com/office/officeart/2008/layout/PictureStrips"/>
    <dgm:cxn modelId="{D0861F75-B4AB-4214-B7AE-AFB20EB67227}" type="presParOf" srcId="{67C547DC-D351-4753-8FC7-A96C2C84D556}" destId="{384DE620-92F8-484A-BCBD-7FA93F761BCF}" srcOrd="1" destOrd="0" presId="urn:microsoft.com/office/officeart/2008/layout/PictureStrips"/>
    <dgm:cxn modelId="{66BE9E05-C45E-40F6-B70A-A87D469B16A7}" type="presParOf" srcId="{E38400C9-9D78-4471-9AD0-E73CB5D9BB21}" destId="{4560439F-45B3-4CC4-87FE-D6C5E6A810D6}" srcOrd="3" destOrd="0" presId="urn:microsoft.com/office/officeart/2008/layout/PictureStrips"/>
    <dgm:cxn modelId="{BDB0C1AA-712A-4D5A-9F82-880F7711ED15}" type="presParOf" srcId="{E38400C9-9D78-4471-9AD0-E73CB5D9BB21}" destId="{6EC2FAAB-70BF-425B-93A2-C7C878B1BAF8}" srcOrd="4" destOrd="0" presId="urn:microsoft.com/office/officeart/2008/layout/PictureStrips"/>
    <dgm:cxn modelId="{2314528D-3564-4F44-8C0F-F3FEEFE1D235}" type="presParOf" srcId="{6EC2FAAB-70BF-425B-93A2-C7C878B1BAF8}" destId="{24C2082C-1AD1-4752-B777-675B7CCD866F}" srcOrd="0" destOrd="0" presId="urn:microsoft.com/office/officeart/2008/layout/PictureStrips"/>
    <dgm:cxn modelId="{B03C522B-AF42-4296-BB96-BAE862ED699D}" type="presParOf" srcId="{6EC2FAAB-70BF-425B-93A2-C7C878B1BAF8}" destId="{FBB9CB1A-9679-45E9-B7DD-642B56B93EE1}" srcOrd="1" destOrd="0" presId="urn:microsoft.com/office/officeart/2008/layout/PictureStrip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F861E1-B4FA-418E-A216-26DA64699944}">
      <dsp:nvSpPr>
        <dsp:cNvPr id="0" name=""/>
        <dsp:cNvSpPr/>
      </dsp:nvSpPr>
      <dsp:spPr>
        <a:xfrm>
          <a:off x="635519" y="1665"/>
          <a:ext cx="925365" cy="92536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FF69F55-CF70-486B-9995-C2629B70D6C4}">
      <dsp:nvSpPr>
        <dsp:cNvPr id="0" name=""/>
        <dsp:cNvSpPr/>
      </dsp:nvSpPr>
      <dsp:spPr>
        <a:xfrm>
          <a:off x="832728" y="198874"/>
          <a:ext cx="530947" cy="53094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D3E28DC-5533-4316-B3E6-28F0F96B7947}">
      <dsp:nvSpPr>
        <dsp:cNvPr id="0" name=""/>
        <dsp:cNvSpPr/>
      </dsp:nvSpPr>
      <dsp:spPr>
        <a:xfrm>
          <a:off x="339705" y="1215259"/>
          <a:ext cx="1516992" cy="6067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defRPr cap="all"/>
          </a:pPr>
          <a:r>
            <a:rPr lang="en-US" sz="1800" kern="1200"/>
            <a:t>Background of the Study</a:t>
          </a:r>
        </a:p>
      </dsp:txBody>
      <dsp:txXfrm>
        <a:off x="339705" y="1215259"/>
        <a:ext cx="1516992" cy="606796"/>
      </dsp:txXfrm>
    </dsp:sp>
    <dsp:sp modelId="{1B58FB85-38DC-4A57-9BC6-8108554C3459}">
      <dsp:nvSpPr>
        <dsp:cNvPr id="0" name=""/>
        <dsp:cNvSpPr/>
      </dsp:nvSpPr>
      <dsp:spPr>
        <a:xfrm>
          <a:off x="2417984" y="1665"/>
          <a:ext cx="925365" cy="92536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A54819D-54EB-4504-86D3-53472EE3CD7D}">
      <dsp:nvSpPr>
        <dsp:cNvPr id="0" name=""/>
        <dsp:cNvSpPr/>
      </dsp:nvSpPr>
      <dsp:spPr>
        <a:xfrm>
          <a:off x="2615193" y="198874"/>
          <a:ext cx="530947" cy="53094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852A4C7-C51F-4732-A0A3-6F01F0423932}">
      <dsp:nvSpPr>
        <dsp:cNvPr id="0" name=""/>
        <dsp:cNvSpPr/>
      </dsp:nvSpPr>
      <dsp:spPr>
        <a:xfrm>
          <a:off x="2122171" y="1215259"/>
          <a:ext cx="1516992" cy="6067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defRPr cap="all"/>
          </a:pPr>
          <a:r>
            <a:rPr lang="en-US" sz="1800" kern="1200"/>
            <a:t>Literature Review</a:t>
          </a:r>
        </a:p>
      </dsp:txBody>
      <dsp:txXfrm>
        <a:off x="2122171" y="1215259"/>
        <a:ext cx="1516992" cy="606796"/>
      </dsp:txXfrm>
    </dsp:sp>
    <dsp:sp modelId="{5A9C976E-E7F7-469F-8E49-C4C5A7DFEDA8}">
      <dsp:nvSpPr>
        <dsp:cNvPr id="0" name=""/>
        <dsp:cNvSpPr/>
      </dsp:nvSpPr>
      <dsp:spPr>
        <a:xfrm>
          <a:off x="4200450" y="1665"/>
          <a:ext cx="925365" cy="92536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B1A4337-4A99-472A-97DA-5536F9C81A42}">
      <dsp:nvSpPr>
        <dsp:cNvPr id="0" name=""/>
        <dsp:cNvSpPr/>
      </dsp:nvSpPr>
      <dsp:spPr>
        <a:xfrm>
          <a:off x="4397659" y="198874"/>
          <a:ext cx="530947" cy="53094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1CB9D9F-DC9B-4C92-BE1C-A2D219EB3599}">
      <dsp:nvSpPr>
        <dsp:cNvPr id="0" name=""/>
        <dsp:cNvSpPr/>
      </dsp:nvSpPr>
      <dsp:spPr>
        <a:xfrm>
          <a:off x="3904637" y="1215259"/>
          <a:ext cx="1516992" cy="6067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defRPr cap="all"/>
          </a:pPr>
          <a:r>
            <a:rPr lang="en-US" sz="1800" kern="1200"/>
            <a:t>Methodology</a:t>
          </a:r>
        </a:p>
      </dsp:txBody>
      <dsp:txXfrm>
        <a:off x="3904637" y="1215259"/>
        <a:ext cx="1516992" cy="606796"/>
      </dsp:txXfrm>
    </dsp:sp>
    <dsp:sp modelId="{55DED1BE-3A2F-4D57-AAEE-CA6C348A311A}">
      <dsp:nvSpPr>
        <dsp:cNvPr id="0" name=""/>
        <dsp:cNvSpPr/>
      </dsp:nvSpPr>
      <dsp:spPr>
        <a:xfrm>
          <a:off x="5982916" y="1665"/>
          <a:ext cx="925365" cy="92536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F9010EA-21AB-472E-8A21-9B7A3EFFA0AD}">
      <dsp:nvSpPr>
        <dsp:cNvPr id="0" name=""/>
        <dsp:cNvSpPr/>
      </dsp:nvSpPr>
      <dsp:spPr>
        <a:xfrm>
          <a:off x="6180125" y="198874"/>
          <a:ext cx="530947" cy="53094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11B6ABE-91FF-42B6-8F3F-5DD2223D4BE0}">
      <dsp:nvSpPr>
        <dsp:cNvPr id="0" name=""/>
        <dsp:cNvSpPr/>
      </dsp:nvSpPr>
      <dsp:spPr>
        <a:xfrm>
          <a:off x="5687103" y="1215259"/>
          <a:ext cx="1516992" cy="6067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defRPr cap="all"/>
          </a:pPr>
          <a:r>
            <a:rPr lang="en-US" sz="1800" kern="1200"/>
            <a:t>Results</a:t>
          </a:r>
        </a:p>
      </dsp:txBody>
      <dsp:txXfrm>
        <a:off x="5687103" y="1215259"/>
        <a:ext cx="1516992" cy="606796"/>
      </dsp:txXfrm>
    </dsp:sp>
    <dsp:sp modelId="{827A2EE9-1B91-4A66-8881-CC14379FD6A3}">
      <dsp:nvSpPr>
        <dsp:cNvPr id="0" name=""/>
        <dsp:cNvSpPr/>
      </dsp:nvSpPr>
      <dsp:spPr>
        <a:xfrm>
          <a:off x="2417984" y="2201304"/>
          <a:ext cx="925365" cy="92536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8C5C7DF-D7D7-467F-86F9-131D4A273758}">
      <dsp:nvSpPr>
        <dsp:cNvPr id="0" name=""/>
        <dsp:cNvSpPr/>
      </dsp:nvSpPr>
      <dsp:spPr>
        <a:xfrm>
          <a:off x="2615193" y="2398513"/>
          <a:ext cx="530947" cy="530947"/>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7FCE05A-41B1-491B-AC55-64A0A4E51834}">
      <dsp:nvSpPr>
        <dsp:cNvPr id="0" name=""/>
        <dsp:cNvSpPr/>
      </dsp:nvSpPr>
      <dsp:spPr>
        <a:xfrm>
          <a:off x="2122171" y="3414897"/>
          <a:ext cx="1516992" cy="6067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defRPr cap="all"/>
          </a:pPr>
          <a:r>
            <a:rPr lang="en-US" sz="1800" kern="1200"/>
            <a:t>Conclusion</a:t>
          </a:r>
        </a:p>
      </dsp:txBody>
      <dsp:txXfrm>
        <a:off x="2122171" y="3414897"/>
        <a:ext cx="1516992" cy="606796"/>
      </dsp:txXfrm>
    </dsp:sp>
    <dsp:sp modelId="{71DAC9F9-078C-4A88-93CE-5317E2C28444}">
      <dsp:nvSpPr>
        <dsp:cNvPr id="0" name=""/>
        <dsp:cNvSpPr/>
      </dsp:nvSpPr>
      <dsp:spPr>
        <a:xfrm>
          <a:off x="4200450" y="2201304"/>
          <a:ext cx="925365" cy="92536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097BEBC-A7ED-43A0-B1B0-DB082AA627FE}">
      <dsp:nvSpPr>
        <dsp:cNvPr id="0" name=""/>
        <dsp:cNvSpPr/>
      </dsp:nvSpPr>
      <dsp:spPr>
        <a:xfrm>
          <a:off x="4397659" y="2398513"/>
          <a:ext cx="530947" cy="530947"/>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89F9F32-825C-4511-AA67-5045BD651D77}">
      <dsp:nvSpPr>
        <dsp:cNvPr id="0" name=""/>
        <dsp:cNvSpPr/>
      </dsp:nvSpPr>
      <dsp:spPr>
        <a:xfrm>
          <a:off x="3904637" y="3414897"/>
          <a:ext cx="1516992" cy="6067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defRPr cap="all"/>
          </a:pPr>
          <a:r>
            <a:rPr lang="en-US" sz="1800" kern="1200"/>
            <a:t>References</a:t>
          </a:r>
        </a:p>
      </dsp:txBody>
      <dsp:txXfrm>
        <a:off x="3904637" y="3414897"/>
        <a:ext cx="1516992" cy="60679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1C4B50E-D526-4E46-A5AB-CEC0576F903E}">
      <dsp:nvSpPr>
        <dsp:cNvPr id="0" name=""/>
        <dsp:cNvSpPr/>
      </dsp:nvSpPr>
      <dsp:spPr>
        <a:xfrm>
          <a:off x="291862" y="58999"/>
          <a:ext cx="474609" cy="47460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9A347F8-81C2-42CC-894B-53C13D235071}">
      <dsp:nvSpPr>
        <dsp:cNvPr id="0" name=""/>
        <dsp:cNvSpPr/>
      </dsp:nvSpPr>
      <dsp:spPr>
        <a:xfrm>
          <a:off x="43493" y="741997"/>
          <a:ext cx="1054687" cy="9640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pPr>
          <a:r>
            <a:rPr lang="en-US" sz="1500" b="1" kern="1200" dirty="0"/>
            <a:t>Nigerian Retail &amp; Bokku Stores</a:t>
          </a:r>
          <a:endParaRPr lang="en-US" sz="1500" kern="1200" dirty="0"/>
        </a:p>
      </dsp:txBody>
      <dsp:txXfrm>
        <a:off x="43493" y="741997"/>
        <a:ext cx="1054687" cy="964050"/>
      </dsp:txXfrm>
    </dsp:sp>
    <dsp:sp modelId="{D35E6203-C05B-4132-9513-4BF1BA811554}">
      <dsp:nvSpPr>
        <dsp:cNvPr id="0" name=""/>
        <dsp:cNvSpPr/>
      </dsp:nvSpPr>
      <dsp:spPr>
        <a:xfrm>
          <a:off x="1531119" y="58999"/>
          <a:ext cx="474609" cy="47460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7A66C5E-5AB1-4897-BBF2-0A6498B44A58}">
      <dsp:nvSpPr>
        <dsp:cNvPr id="0" name=""/>
        <dsp:cNvSpPr/>
      </dsp:nvSpPr>
      <dsp:spPr>
        <a:xfrm>
          <a:off x="1239741" y="649044"/>
          <a:ext cx="1054687" cy="9640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pPr>
          <a:r>
            <a:rPr lang="en-US" sz="1500" kern="1200" dirty="0"/>
            <a:t>Retail sector transforming; e-commerce hitting </a:t>
          </a:r>
          <a:r>
            <a:rPr lang="en-US" sz="1500" b="1" kern="1200" dirty="0"/>
            <a:t>$14.1B by 2027</a:t>
          </a:r>
          <a:r>
            <a:rPr lang="en-US" sz="1500" kern="1200" dirty="0"/>
            <a:t> (103M+ users)</a:t>
          </a:r>
        </a:p>
      </dsp:txBody>
      <dsp:txXfrm>
        <a:off x="1239741" y="649044"/>
        <a:ext cx="1054687" cy="964050"/>
      </dsp:txXfrm>
    </dsp:sp>
    <dsp:sp modelId="{6262BCD5-5F5A-444C-9C0A-B75856FED965}">
      <dsp:nvSpPr>
        <dsp:cNvPr id="0" name=""/>
        <dsp:cNvSpPr/>
      </dsp:nvSpPr>
      <dsp:spPr>
        <a:xfrm>
          <a:off x="2770377" y="58999"/>
          <a:ext cx="474609" cy="47460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B961BDD-CE4A-4CE8-8B43-F4BAF0229900}">
      <dsp:nvSpPr>
        <dsp:cNvPr id="0" name=""/>
        <dsp:cNvSpPr/>
      </dsp:nvSpPr>
      <dsp:spPr>
        <a:xfrm>
          <a:off x="2529497" y="605517"/>
          <a:ext cx="1054687" cy="9640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pPr>
          <a:r>
            <a:rPr lang="en-US" sz="1500" b="1" kern="1200" dirty="0"/>
            <a:t>Bokku Stores: </a:t>
          </a:r>
          <a:r>
            <a:rPr lang="en-US" sz="1500" kern="1200" dirty="0"/>
            <a:t>strong position but faces </a:t>
          </a:r>
          <a:r>
            <a:rPr lang="en-US" sz="1500" b="1" kern="1200" dirty="0"/>
            <a:t>overcrowding</a:t>
          </a:r>
          <a:r>
            <a:rPr lang="en-US" sz="1500" kern="1200" dirty="0"/>
            <a:t> &amp; </a:t>
          </a:r>
          <a:r>
            <a:rPr lang="en-US" sz="1500" b="1" kern="1200" dirty="0"/>
            <a:t>unused customer data</a:t>
          </a:r>
          <a:endParaRPr lang="en-US" sz="1500" kern="1200" dirty="0"/>
        </a:p>
      </dsp:txBody>
      <dsp:txXfrm>
        <a:off x="2529497" y="605517"/>
        <a:ext cx="1054687" cy="964050"/>
      </dsp:txXfrm>
    </dsp:sp>
    <dsp:sp modelId="{12F1A263-1444-4125-9A0B-EC449D65EEC6}">
      <dsp:nvSpPr>
        <dsp:cNvPr id="0" name=""/>
        <dsp:cNvSpPr/>
      </dsp:nvSpPr>
      <dsp:spPr>
        <a:xfrm>
          <a:off x="4009635" y="58999"/>
          <a:ext cx="474609" cy="47460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AB576C9-F120-48BB-848F-9B08E6EFFB95}">
      <dsp:nvSpPr>
        <dsp:cNvPr id="0" name=""/>
        <dsp:cNvSpPr/>
      </dsp:nvSpPr>
      <dsp:spPr>
        <a:xfrm>
          <a:off x="3721419" y="486215"/>
          <a:ext cx="1054687" cy="9640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pPr>
          <a:r>
            <a:rPr lang="en-US" sz="1500" b="1" kern="1200" dirty="0"/>
            <a:t>Solution: </a:t>
          </a:r>
          <a:r>
            <a:rPr lang="en-US" sz="1500" kern="1200" dirty="0"/>
            <a:t>apply </a:t>
          </a:r>
          <a:r>
            <a:rPr lang="en-US" sz="1500" b="1" kern="1200" dirty="0"/>
            <a:t>demographics + machine learning</a:t>
          </a:r>
          <a:r>
            <a:rPr lang="en-US" sz="1500" kern="1200" dirty="0"/>
            <a:t> to personalize products, boost sales, optimize stock, and enhance satisfaction</a:t>
          </a:r>
        </a:p>
      </dsp:txBody>
      <dsp:txXfrm>
        <a:off x="3721419" y="486215"/>
        <a:ext cx="1054687" cy="96405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F9C695E-FBAE-4B90-97AB-DDA635E20EC3}">
      <dsp:nvSpPr>
        <dsp:cNvPr id="0" name=""/>
        <dsp:cNvSpPr/>
      </dsp:nvSpPr>
      <dsp:spPr>
        <a:xfrm>
          <a:off x="0" y="3410021"/>
          <a:ext cx="5098256" cy="2237343"/>
        </a:xfrm>
        <a:prstGeom prst="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6248" tIns="206248" rIns="206248" bIns="206248" numCol="1" spcCol="1270" anchor="ctr" anchorCtr="0">
          <a:noAutofit/>
        </a:bodyPr>
        <a:lstStyle/>
        <a:p>
          <a:pPr marL="0" lvl="0" indent="0" algn="ctr" defTabSz="1289050">
            <a:lnSpc>
              <a:spcPct val="90000"/>
            </a:lnSpc>
            <a:spcBef>
              <a:spcPct val="0"/>
            </a:spcBef>
            <a:spcAft>
              <a:spcPct val="35000"/>
            </a:spcAft>
            <a:buNone/>
          </a:pPr>
          <a:r>
            <a:rPr lang="en-US" sz="2900" kern="1200"/>
            <a:t>This gap leads to:</a:t>
          </a:r>
        </a:p>
      </dsp:txBody>
      <dsp:txXfrm>
        <a:off x="0" y="3410021"/>
        <a:ext cx="5098256" cy="1208165"/>
      </dsp:txXfrm>
    </dsp:sp>
    <dsp:sp modelId="{7DDE131B-1728-4CDC-929B-AFBE17087AC0}">
      <dsp:nvSpPr>
        <dsp:cNvPr id="0" name=""/>
        <dsp:cNvSpPr/>
      </dsp:nvSpPr>
      <dsp:spPr>
        <a:xfrm>
          <a:off x="2489" y="4573439"/>
          <a:ext cx="1697759" cy="1029177"/>
        </a:xfrm>
        <a:prstGeom prst="rect">
          <a:avLst/>
        </a:prstGeom>
        <a:solidFill>
          <a:schemeClr val="accent2">
            <a:tint val="40000"/>
            <a:alpha val="90000"/>
            <a:hueOff val="0"/>
            <a:satOff val="0"/>
            <a:lumOff val="0"/>
            <a:alphaOff val="0"/>
          </a:schemeClr>
        </a:solidFill>
        <a:ln w="15875"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17780" rIns="99568" bIns="17780" numCol="1" spcCol="1270" anchor="ctr" anchorCtr="0">
          <a:noAutofit/>
        </a:bodyPr>
        <a:lstStyle/>
        <a:p>
          <a:pPr marL="0" lvl="0" indent="0" algn="ctr" defTabSz="622300">
            <a:lnSpc>
              <a:spcPct val="90000"/>
            </a:lnSpc>
            <a:spcBef>
              <a:spcPct val="0"/>
            </a:spcBef>
            <a:spcAft>
              <a:spcPct val="35000"/>
            </a:spcAft>
            <a:buNone/>
          </a:pPr>
          <a:r>
            <a:rPr lang="en-US" sz="1400" b="1" kern="1200"/>
            <a:t>Overcrowding and poor customer flow</a:t>
          </a:r>
          <a:r>
            <a:rPr lang="en-US" sz="1400" kern="1200"/>
            <a:t> in key outlets</a:t>
          </a:r>
        </a:p>
      </dsp:txBody>
      <dsp:txXfrm>
        <a:off x="2489" y="4573439"/>
        <a:ext cx="1697759" cy="1029177"/>
      </dsp:txXfrm>
    </dsp:sp>
    <dsp:sp modelId="{8C73B2C7-11D9-4ECE-B670-7D43E6A08829}">
      <dsp:nvSpPr>
        <dsp:cNvPr id="0" name=""/>
        <dsp:cNvSpPr/>
      </dsp:nvSpPr>
      <dsp:spPr>
        <a:xfrm>
          <a:off x="1700248" y="4573439"/>
          <a:ext cx="1697759" cy="1029177"/>
        </a:xfrm>
        <a:prstGeom prst="rect">
          <a:avLst/>
        </a:prstGeom>
        <a:solidFill>
          <a:schemeClr val="accent2">
            <a:tint val="40000"/>
            <a:alpha val="90000"/>
            <a:hueOff val="987282"/>
            <a:satOff val="-2587"/>
            <a:lumOff val="926"/>
            <a:alphaOff val="0"/>
          </a:schemeClr>
        </a:solidFill>
        <a:ln w="15875" cap="flat" cmpd="sng" algn="ctr">
          <a:solidFill>
            <a:schemeClr val="accent2">
              <a:tint val="40000"/>
              <a:alpha val="90000"/>
              <a:hueOff val="987282"/>
              <a:satOff val="-2587"/>
              <a:lumOff val="92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17780" rIns="99568" bIns="17780" numCol="1" spcCol="1270" anchor="ctr" anchorCtr="0">
          <a:noAutofit/>
        </a:bodyPr>
        <a:lstStyle/>
        <a:p>
          <a:pPr marL="0" lvl="0" indent="0" algn="ctr" defTabSz="622300">
            <a:lnSpc>
              <a:spcPct val="90000"/>
            </a:lnSpc>
            <a:spcBef>
              <a:spcPct val="0"/>
            </a:spcBef>
            <a:spcAft>
              <a:spcPct val="35000"/>
            </a:spcAft>
            <a:buNone/>
          </a:pPr>
          <a:r>
            <a:rPr lang="en-US" sz="1400" b="1" kern="1200"/>
            <a:t>Generic recommendations</a:t>
          </a:r>
          <a:r>
            <a:rPr lang="en-US" sz="1400" kern="1200"/>
            <a:t> that ignore customer attributes</a:t>
          </a:r>
        </a:p>
      </dsp:txBody>
      <dsp:txXfrm>
        <a:off x="1700248" y="4573439"/>
        <a:ext cx="1697759" cy="1029177"/>
      </dsp:txXfrm>
    </dsp:sp>
    <dsp:sp modelId="{150C20E3-A3C7-4B7E-99FD-D7112586C49C}">
      <dsp:nvSpPr>
        <dsp:cNvPr id="0" name=""/>
        <dsp:cNvSpPr/>
      </dsp:nvSpPr>
      <dsp:spPr>
        <a:xfrm>
          <a:off x="3398007" y="4573439"/>
          <a:ext cx="1697759" cy="1029177"/>
        </a:xfrm>
        <a:prstGeom prst="rect">
          <a:avLst/>
        </a:prstGeom>
        <a:solidFill>
          <a:schemeClr val="accent2">
            <a:tint val="40000"/>
            <a:alpha val="90000"/>
            <a:hueOff val="1974564"/>
            <a:satOff val="-5173"/>
            <a:lumOff val="1852"/>
            <a:alphaOff val="0"/>
          </a:schemeClr>
        </a:solidFill>
        <a:ln w="15875" cap="flat" cmpd="sng" algn="ctr">
          <a:solidFill>
            <a:schemeClr val="accent2">
              <a:tint val="40000"/>
              <a:alpha val="90000"/>
              <a:hueOff val="1974564"/>
              <a:satOff val="-5173"/>
              <a:lumOff val="1852"/>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17780" rIns="99568" bIns="17780" numCol="1" spcCol="1270" anchor="ctr" anchorCtr="0">
          <a:noAutofit/>
        </a:bodyPr>
        <a:lstStyle/>
        <a:p>
          <a:pPr marL="0" lvl="0" indent="0" algn="ctr" defTabSz="622300">
            <a:lnSpc>
              <a:spcPct val="90000"/>
            </a:lnSpc>
            <a:spcBef>
              <a:spcPct val="0"/>
            </a:spcBef>
            <a:spcAft>
              <a:spcPct val="35000"/>
            </a:spcAft>
            <a:buNone/>
          </a:pPr>
          <a:r>
            <a:rPr lang="en-US" sz="1400" b="1" kern="1200"/>
            <a:t>Wasted inventory</a:t>
          </a:r>
          <a:r>
            <a:rPr lang="en-US" sz="1400" kern="1200"/>
            <a:t> and </a:t>
          </a:r>
          <a:r>
            <a:rPr lang="en-US" sz="1400" b="1" kern="1200"/>
            <a:t>missed upsell opportunities</a:t>
          </a:r>
          <a:endParaRPr lang="en-US" sz="1400" kern="1200"/>
        </a:p>
      </dsp:txBody>
      <dsp:txXfrm>
        <a:off x="3398007" y="4573439"/>
        <a:ext cx="1697759" cy="1029177"/>
      </dsp:txXfrm>
    </dsp:sp>
    <dsp:sp modelId="{E6B6DE64-C241-46AA-A287-CF6193865869}">
      <dsp:nvSpPr>
        <dsp:cNvPr id="0" name=""/>
        <dsp:cNvSpPr/>
      </dsp:nvSpPr>
      <dsp:spPr>
        <a:xfrm rot="10800000">
          <a:off x="0" y="2547"/>
          <a:ext cx="5098256" cy="3441033"/>
        </a:xfrm>
        <a:prstGeom prst="upArrowCallout">
          <a:avLst/>
        </a:prstGeom>
        <a:solidFill>
          <a:schemeClr val="accent2">
            <a:hueOff val="1907789"/>
            <a:satOff val="-43528"/>
            <a:lumOff val="16079"/>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6248" tIns="206248" rIns="206248" bIns="206248" numCol="1" spcCol="1270" anchor="ctr" anchorCtr="0">
          <a:noAutofit/>
        </a:bodyPr>
        <a:lstStyle/>
        <a:p>
          <a:pPr marL="0" lvl="0" indent="0" algn="ctr" defTabSz="1289050">
            <a:lnSpc>
              <a:spcPct val="90000"/>
            </a:lnSpc>
            <a:spcBef>
              <a:spcPct val="0"/>
            </a:spcBef>
            <a:spcAft>
              <a:spcPct val="35000"/>
            </a:spcAft>
            <a:buNone/>
          </a:pPr>
          <a:r>
            <a:rPr lang="en-US" sz="2900" kern="1200" dirty="0"/>
            <a:t>Bokku Stores collects extensive </a:t>
          </a:r>
          <a:r>
            <a:rPr lang="en-US" sz="2900" b="1" kern="1200" dirty="0"/>
            <a:t>demographic and transaction data</a:t>
          </a:r>
          <a:r>
            <a:rPr lang="en-US" sz="2900" kern="1200" dirty="0"/>
            <a:t>, but lacks a </a:t>
          </a:r>
          <a:r>
            <a:rPr lang="en-US" sz="2900" b="1" kern="1200" dirty="0"/>
            <a:t>personalized recommendation system</a:t>
          </a:r>
          <a:r>
            <a:rPr lang="en-US" sz="2900" kern="1200" dirty="0"/>
            <a:t>.</a:t>
          </a:r>
        </a:p>
      </dsp:txBody>
      <dsp:txXfrm rot="10800000">
        <a:off x="0" y="2547"/>
        <a:ext cx="5098256" cy="223588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20FE73-6B59-4901-B79A-C4A639DC24D0}">
      <dsp:nvSpPr>
        <dsp:cNvPr id="0" name=""/>
        <dsp:cNvSpPr/>
      </dsp:nvSpPr>
      <dsp:spPr>
        <a:xfrm rot="5400000">
          <a:off x="4641734" y="-1802105"/>
          <a:ext cx="976098" cy="4828032"/>
        </a:xfrm>
        <a:prstGeom prst="round2SameRect">
          <a:avLst/>
        </a:prstGeom>
        <a:solidFill>
          <a:schemeClr val="accent5">
            <a:tint val="40000"/>
            <a:alpha val="90000"/>
            <a:hueOff val="0"/>
            <a:satOff val="0"/>
            <a:lumOff val="0"/>
            <a:alphaOff val="0"/>
          </a:schemeClr>
        </a:solidFill>
        <a:ln w="15875" cap="flat" cmpd="sng" algn="ctr">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22860" rIns="45720" bIns="22860" numCol="1" spcCol="1270" anchor="ctr" anchorCtr="0">
          <a:noAutofit/>
        </a:bodyPr>
        <a:lstStyle/>
        <a:p>
          <a:pPr marL="114300" lvl="1" indent="-114300" algn="l" defTabSz="533400">
            <a:lnSpc>
              <a:spcPct val="90000"/>
            </a:lnSpc>
            <a:spcBef>
              <a:spcPct val="0"/>
            </a:spcBef>
            <a:spcAft>
              <a:spcPct val="15000"/>
            </a:spcAft>
            <a:buChar char="•"/>
          </a:pPr>
          <a:r>
            <a:rPr lang="en-US" sz="1200" kern="1200"/>
            <a:t>Age, gender, income, and location strongly influence consumer purchasing patterns.</a:t>
          </a:r>
        </a:p>
        <a:p>
          <a:pPr marL="114300" lvl="1" indent="-114300" algn="l" defTabSz="533400">
            <a:lnSpc>
              <a:spcPct val="90000"/>
            </a:lnSpc>
            <a:spcBef>
              <a:spcPct val="0"/>
            </a:spcBef>
            <a:spcAft>
              <a:spcPct val="15000"/>
            </a:spcAft>
            <a:buChar char="•"/>
          </a:pPr>
          <a:r>
            <a:rPr lang="en-US" sz="1200" kern="1200"/>
            <a:t>In Nigeria, targeted marketing is critical due to diverse socio-economic conditions.</a:t>
          </a:r>
        </a:p>
      </dsp:txBody>
      <dsp:txXfrm rot="-5400000">
        <a:off x="2715768" y="171510"/>
        <a:ext cx="4780383" cy="880800"/>
      </dsp:txXfrm>
    </dsp:sp>
    <dsp:sp modelId="{121A2C3A-60C7-4B5A-B3A7-54D9C38FBCA9}">
      <dsp:nvSpPr>
        <dsp:cNvPr id="0" name=""/>
        <dsp:cNvSpPr/>
      </dsp:nvSpPr>
      <dsp:spPr>
        <a:xfrm>
          <a:off x="0" y="1848"/>
          <a:ext cx="2715768" cy="1220123"/>
        </a:xfrm>
        <a:prstGeom prst="roundRect">
          <a:avLst/>
        </a:prstGeom>
        <a:solidFill>
          <a:schemeClr val="accent5">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en-US" sz="2400" kern="1200"/>
            <a:t>Customer Demographics &amp; Retail:</a:t>
          </a:r>
        </a:p>
      </dsp:txBody>
      <dsp:txXfrm>
        <a:off x="59561" y="61409"/>
        <a:ext cx="2596646" cy="1101001"/>
      </dsp:txXfrm>
    </dsp:sp>
    <dsp:sp modelId="{ADEAA6A8-5EB2-4EA0-A71D-25191FFB9CFD}">
      <dsp:nvSpPr>
        <dsp:cNvPr id="0" name=""/>
        <dsp:cNvSpPr/>
      </dsp:nvSpPr>
      <dsp:spPr>
        <a:xfrm rot="5400000">
          <a:off x="4641734" y="-520976"/>
          <a:ext cx="976098" cy="4828032"/>
        </a:xfrm>
        <a:prstGeom prst="round2SameRect">
          <a:avLst/>
        </a:prstGeom>
        <a:solidFill>
          <a:schemeClr val="accent5">
            <a:tint val="40000"/>
            <a:alpha val="90000"/>
            <a:hueOff val="-10668406"/>
            <a:satOff val="2306"/>
            <a:lumOff val="-937"/>
            <a:alphaOff val="0"/>
          </a:schemeClr>
        </a:solidFill>
        <a:ln w="15875" cap="flat" cmpd="sng" algn="ctr">
          <a:solidFill>
            <a:schemeClr val="accent5">
              <a:tint val="40000"/>
              <a:alpha val="90000"/>
              <a:hueOff val="-10668406"/>
              <a:satOff val="2306"/>
              <a:lumOff val="-937"/>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22860" rIns="45720" bIns="22860" numCol="1" spcCol="1270" anchor="ctr" anchorCtr="0">
          <a:noAutofit/>
        </a:bodyPr>
        <a:lstStyle/>
        <a:p>
          <a:pPr marL="114300" lvl="1" indent="-114300" algn="l" defTabSz="533400">
            <a:lnSpc>
              <a:spcPct val="90000"/>
            </a:lnSpc>
            <a:spcBef>
              <a:spcPct val="0"/>
            </a:spcBef>
            <a:spcAft>
              <a:spcPct val="15000"/>
            </a:spcAft>
            <a:buChar char="•"/>
          </a:pPr>
          <a:r>
            <a:rPr lang="en-US" sz="1200" kern="1200"/>
            <a:t>Traditional Methods: Collaborative &amp; content-based filtering; issues with cold start &amp; data sparsity.</a:t>
          </a:r>
        </a:p>
        <a:p>
          <a:pPr marL="114300" lvl="1" indent="-114300" algn="l" defTabSz="533400">
            <a:lnSpc>
              <a:spcPct val="90000"/>
            </a:lnSpc>
            <a:spcBef>
              <a:spcPct val="0"/>
            </a:spcBef>
            <a:spcAft>
              <a:spcPct val="15000"/>
            </a:spcAft>
            <a:buChar char="•"/>
          </a:pPr>
          <a:r>
            <a:rPr lang="en-US" sz="1200" kern="1200"/>
            <a:t>ML &amp; Hybrid Models: Integrate demographics, outperform traditional methods; Park et al. (2019) showed a 17% targeting accuracy increase.</a:t>
          </a:r>
        </a:p>
      </dsp:txBody>
      <dsp:txXfrm rot="-5400000">
        <a:off x="2715768" y="1452639"/>
        <a:ext cx="4780383" cy="880800"/>
      </dsp:txXfrm>
    </dsp:sp>
    <dsp:sp modelId="{D99C72B6-20E2-4F7E-8D7C-71192AAC0189}">
      <dsp:nvSpPr>
        <dsp:cNvPr id="0" name=""/>
        <dsp:cNvSpPr/>
      </dsp:nvSpPr>
      <dsp:spPr>
        <a:xfrm>
          <a:off x="0" y="1282978"/>
          <a:ext cx="2715768" cy="1220123"/>
        </a:xfrm>
        <a:prstGeom prst="roundRect">
          <a:avLst/>
        </a:prstGeom>
        <a:solidFill>
          <a:schemeClr val="accent5">
            <a:hueOff val="-10661560"/>
            <a:satOff val="6060"/>
            <a:lumOff val="-500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en-US" sz="2400" kern="1200"/>
            <a:t>Recommendation Systems:</a:t>
          </a:r>
        </a:p>
      </dsp:txBody>
      <dsp:txXfrm>
        <a:off x="59561" y="1342539"/>
        <a:ext cx="2596646" cy="1101001"/>
      </dsp:txXfrm>
    </dsp:sp>
    <dsp:sp modelId="{33026EF9-9770-4DC6-B731-37526F4E1409}">
      <dsp:nvSpPr>
        <dsp:cNvPr id="0" name=""/>
        <dsp:cNvSpPr/>
      </dsp:nvSpPr>
      <dsp:spPr>
        <a:xfrm rot="5400000">
          <a:off x="4641734" y="760153"/>
          <a:ext cx="976098" cy="4828032"/>
        </a:xfrm>
        <a:prstGeom prst="round2SameRect">
          <a:avLst/>
        </a:prstGeom>
        <a:solidFill>
          <a:schemeClr val="accent5">
            <a:tint val="40000"/>
            <a:alpha val="90000"/>
            <a:hueOff val="-21336812"/>
            <a:satOff val="4612"/>
            <a:lumOff val="-1874"/>
            <a:alphaOff val="0"/>
          </a:schemeClr>
        </a:solidFill>
        <a:ln w="15875" cap="flat" cmpd="sng" algn="ctr">
          <a:solidFill>
            <a:schemeClr val="accent5">
              <a:tint val="40000"/>
              <a:alpha val="90000"/>
              <a:hueOff val="-21336812"/>
              <a:satOff val="4612"/>
              <a:lumOff val="-1874"/>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22860" rIns="45720" bIns="22860" numCol="1" spcCol="1270" anchor="ctr" anchorCtr="0">
          <a:noAutofit/>
        </a:bodyPr>
        <a:lstStyle/>
        <a:p>
          <a:pPr marL="114300" lvl="1" indent="-114300" algn="l" defTabSz="533400">
            <a:lnSpc>
              <a:spcPct val="90000"/>
            </a:lnSpc>
            <a:spcBef>
              <a:spcPct val="0"/>
            </a:spcBef>
            <a:spcAft>
              <a:spcPct val="15000"/>
            </a:spcAft>
            <a:buChar char="•"/>
          </a:pPr>
          <a:r>
            <a:rPr lang="en-US" sz="1200" kern="1200"/>
            <a:t>Few Nigerian/African studies using ML + demographics for recommendations.</a:t>
          </a:r>
        </a:p>
        <a:p>
          <a:pPr marL="114300" lvl="1" indent="-114300" algn="l" defTabSz="533400">
            <a:lnSpc>
              <a:spcPct val="90000"/>
            </a:lnSpc>
            <a:spcBef>
              <a:spcPct val="0"/>
            </a:spcBef>
            <a:spcAft>
              <a:spcPct val="15000"/>
            </a:spcAft>
            <a:buChar char="•"/>
          </a:pPr>
          <a:r>
            <a:rPr lang="en-US" sz="1200" kern="1200"/>
            <a:t>Need for localized, data-driven frameworks that match infrastructure realities.</a:t>
          </a:r>
        </a:p>
      </dsp:txBody>
      <dsp:txXfrm rot="-5400000">
        <a:off x="2715768" y="2733769"/>
        <a:ext cx="4780383" cy="880800"/>
      </dsp:txXfrm>
    </dsp:sp>
    <dsp:sp modelId="{DAA3F8D3-8B90-413A-8ED6-7F0D223B222C}">
      <dsp:nvSpPr>
        <dsp:cNvPr id="0" name=""/>
        <dsp:cNvSpPr/>
      </dsp:nvSpPr>
      <dsp:spPr>
        <a:xfrm>
          <a:off x="0" y="2564107"/>
          <a:ext cx="2715768" cy="1220123"/>
        </a:xfrm>
        <a:prstGeom prst="roundRect">
          <a:avLst/>
        </a:prstGeom>
        <a:solidFill>
          <a:schemeClr val="accent5">
            <a:hueOff val="-21323121"/>
            <a:satOff val="12119"/>
            <a:lumOff val="-1000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en-US" sz="2400" kern="1200"/>
            <a:t>Literature Gaps:</a:t>
          </a:r>
        </a:p>
      </dsp:txBody>
      <dsp:txXfrm>
        <a:off x="59561" y="2623668"/>
        <a:ext cx="2596646" cy="1101001"/>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8426955-9F77-466F-9D9F-3E866DFF0C4B}">
      <dsp:nvSpPr>
        <dsp:cNvPr id="0" name=""/>
        <dsp:cNvSpPr/>
      </dsp:nvSpPr>
      <dsp:spPr>
        <a:xfrm>
          <a:off x="158557" y="1110437"/>
          <a:ext cx="3732764" cy="1166488"/>
        </a:xfrm>
        <a:prstGeom prst="rect">
          <a:avLst/>
        </a:prstGeom>
        <a:solidFill>
          <a:schemeClr val="lt1">
            <a:alpha val="40000"/>
            <a:hueOff val="0"/>
            <a:satOff val="0"/>
            <a:lumOff val="0"/>
            <a:alphaOff val="0"/>
          </a:schemeClr>
        </a:solidFill>
        <a:ln w="12700" cap="flat" cmpd="sng" algn="ctr">
          <a:solidFill>
            <a:schemeClr val="accent2">
              <a:hueOff val="0"/>
              <a:satOff val="0"/>
              <a:lumOff val="0"/>
              <a:alphaOff val="0"/>
            </a:schemeClr>
          </a:solidFill>
          <a:prstDash val="solid"/>
        </a:ln>
        <a:effectLst>
          <a:outerShdw blurRad="38100" dist="25400" dir="2700000" algn="br" rotWithShape="0">
            <a:srgbClr val="000000">
              <a:alpha val="60000"/>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790102" tIns="68580" rIns="68580" bIns="68580" numCol="1" spcCol="1270" anchor="t" anchorCtr="0">
          <a:noAutofit/>
        </a:bodyPr>
        <a:lstStyle/>
        <a:p>
          <a:pPr marL="0" lvl="0" indent="0" algn="l" defTabSz="800100">
            <a:lnSpc>
              <a:spcPct val="90000"/>
            </a:lnSpc>
            <a:spcBef>
              <a:spcPct val="0"/>
            </a:spcBef>
            <a:spcAft>
              <a:spcPct val="35000"/>
            </a:spcAft>
            <a:buNone/>
          </a:pPr>
          <a:r>
            <a:rPr lang="en-US" sz="1800" b="1" kern="1200" dirty="0"/>
            <a:t>Research Design</a:t>
          </a:r>
        </a:p>
        <a:p>
          <a:pPr marL="57150" lvl="1" indent="-57150" algn="l" defTabSz="488950">
            <a:lnSpc>
              <a:spcPct val="90000"/>
            </a:lnSpc>
            <a:spcBef>
              <a:spcPct val="0"/>
            </a:spcBef>
            <a:spcAft>
              <a:spcPct val="15000"/>
            </a:spcAft>
            <a:buChar char="•"/>
          </a:pPr>
          <a:r>
            <a:rPr lang="en-US" sz="1100" kern="1200" dirty="0"/>
            <a:t>Quantitative + Predictive modeling using ML algorithms.</a:t>
          </a:r>
        </a:p>
      </dsp:txBody>
      <dsp:txXfrm>
        <a:off x="158557" y="1110437"/>
        <a:ext cx="3732764" cy="1166488"/>
      </dsp:txXfrm>
    </dsp:sp>
    <dsp:sp modelId="{0699C8AC-8F27-4BA5-955F-10F721062250}">
      <dsp:nvSpPr>
        <dsp:cNvPr id="0" name=""/>
        <dsp:cNvSpPr/>
      </dsp:nvSpPr>
      <dsp:spPr>
        <a:xfrm>
          <a:off x="4" y="941945"/>
          <a:ext cx="816542" cy="1224813"/>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l="-25000" r="-25000"/>
          </a:stretch>
        </a:blipFill>
        <a:ln>
          <a:noFill/>
        </a:ln>
        <a:effectLst>
          <a:outerShdw blurRad="38100" dist="25400" dir="2700000" algn="br" rotWithShape="0">
            <a:srgbClr val="000000">
              <a:alpha val="60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35F321F7-C51E-4254-A9DB-9FA5C17EA438}">
      <dsp:nvSpPr>
        <dsp:cNvPr id="0" name=""/>
        <dsp:cNvSpPr/>
      </dsp:nvSpPr>
      <dsp:spPr>
        <a:xfrm>
          <a:off x="4316010" y="1110437"/>
          <a:ext cx="3732764" cy="1166488"/>
        </a:xfrm>
        <a:prstGeom prst="rect">
          <a:avLst/>
        </a:prstGeom>
        <a:solidFill>
          <a:schemeClr val="lt1">
            <a:alpha val="40000"/>
            <a:hueOff val="0"/>
            <a:satOff val="0"/>
            <a:lumOff val="0"/>
            <a:alphaOff val="0"/>
          </a:schemeClr>
        </a:solidFill>
        <a:ln w="12700" cap="flat" cmpd="sng" algn="ctr">
          <a:solidFill>
            <a:schemeClr val="accent2">
              <a:hueOff val="0"/>
              <a:satOff val="0"/>
              <a:lumOff val="0"/>
              <a:alphaOff val="0"/>
            </a:schemeClr>
          </a:solidFill>
          <a:prstDash val="solid"/>
        </a:ln>
        <a:effectLst>
          <a:outerShdw blurRad="38100" dist="25400" dir="2700000" algn="br" rotWithShape="0">
            <a:srgbClr val="000000">
              <a:alpha val="60000"/>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790102" tIns="68580" rIns="68580" bIns="68580" numCol="1" spcCol="1270" anchor="t" anchorCtr="0">
          <a:noAutofit/>
        </a:bodyPr>
        <a:lstStyle/>
        <a:p>
          <a:pPr marL="0" lvl="0" indent="0" algn="l" defTabSz="800100">
            <a:lnSpc>
              <a:spcPct val="90000"/>
            </a:lnSpc>
            <a:spcBef>
              <a:spcPct val="0"/>
            </a:spcBef>
            <a:spcAft>
              <a:spcPct val="35000"/>
            </a:spcAft>
            <a:buNone/>
          </a:pPr>
          <a:r>
            <a:rPr lang="en-US" sz="1800" b="1" kern="1200" dirty="0"/>
            <a:t>Data Collection</a:t>
          </a:r>
        </a:p>
        <a:p>
          <a:pPr marL="57150" lvl="1" indent="-57150" algn="l" defTabSz="488950">
            <a:lnSpc>
              <a:spcPct val="90000"/>
            </a:lnSpc>
            <a:spcBef>
              <a:spcPct val="0"/>
            </a:spcBef>
            <a:spcAft>
              <a:spcPct val="15000"/>
            </a:spcAft>
            <a:buChar char="•"/>
          </a:pPr>
          <a:r>
            <a:rPr lang="en-US" sz="1100" kern="1200" dirty="0"/>
            <a:t>POS, CRM, and loyalty program data from 6 Bokku Stores branches (38,765 transactions).</a:t>
          </a:r>
        </a:p>
      </dsp:txBody>
      <dsp:txXfrm>
        <a:off x="4316010" y="1110437"/>
        <a:ext cx="3732764" cy="1166488"/>
      </dsp:txXfrm>
    </dsp:sp>
    <dsp:sp modelId="{ECE4F943-9C03-432F-A696-7DB7E7D94982}">
      <dsp:nvSpPr>
        <dsp:cNvPr id="0" name=""/>
        <dsp:cNvSpPr/>
      </dsp:nvSpPr>
      <dsp:spPr>
        <a:xfrm>
          <a:off x="4160478" y="941945"/>
          <a:ext cx="816542" cy="122481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l="-25000" r="-25000"/>
          </a:stretch>
        </a:blipFill>
        <a:ln>
          <a:noFill/>
        </a:ln>
        <a:effectLst>
          <a:outerShdw blurRad="38100" dist="25400" dir="2700000" algn="br" rotWithShape="0">
            <a:srgbClr val="000000">
              <a:alpha val="60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B74C3D12-63F7-46BA-81B1-46AB49D3C085}">
      <dsp:nvSpPr>
        <dsp:cNvPr id="0" name=""/>
        <dsp:cNvSpPr/>
      </dsp:nvSpPr>
      <dsp:spPr>
        <a:xfrm>
          <a:off x="158557" y="2410424"/>
          <a:ext cx="3732764" cy="2221262"/>
        </a:xfrm>
        <a:prstGeom prst="rect">
          <a:avLst/>
        </a:prstGeom>
        <a:solidFill>
          <a:schemeClr val="lt1">
            <a:alpha val="40000"/>
            <a:hueOff val="0"/>
            <a:satOff val="0"/>
            <a:lumOff val="0"/>
            <a:alphaOff val="0"/>
          </a:schemeClr>
        </a:solidFill>
        <a:ln w="12700" cap="flat" cmpd="sng" algn="ctr">
          <a:solidFill>
            <a:schemeClr val="accent2">
              <a:hueOff val="0"/>
              <a:satOff val="0"/>
              <a:lumOff val="0"/>
              <a:alphaOff val="0"/>
            </a:schemeClr>
          </a:solidFill>
          <a:prstDash val="solid"/>
        </a:ln>
        <a:effectLst>
          <a:outerShdw blurRad="38100" dist="25400" dir="2700000" algn="br" rotWithShape="0">
            <a:srgbClr val="000000">
              <a:alpha val="60000"/>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790102" tIns="68580" rIns="68580" bIns="68580" numCol="1" spcCol="1270" anchor="t" anchorCtr="0">
          <a:noAutofit/>
        </a:bodyPr>
        <a:lstStyle/>
        <a:p>
          <a:pPr marL="0" lvl="0" indent="0" algn="l" defTabSz="800100">
            <a:lnSpc>
              <a:spcPct val="90000"/>
            </a:lnSpc>
            <a:spcBef>
              <a:spcPct val="0"/>
            </a:spcBef>
            <a:spcAft>
              <a:spcPct val="35000"/>
            </a:spcAft>
            <a:buNone/>
          </a:pPr>
          <a:r>
            <a:rPr lang="en-US" sz="1800" b="1" kern="1200" dirty="0"/>
            <a:t>Data Preprocessing</a:t>
          </a:r>
        </a:p>
        <a:p>
          <a:pPr marL="57150" lvl="1" indent="-57150" algn="l" defTabSz="488950">
            <a:lnSpc>
              <a:spcPct val="90000"/>
            </a:lnSpc>
            <a:spcBef>
              <a:spcPct val="0"/>
            </a:spcBef>
            <a:spcAft>
              <a:spcPct val="15000"/>
            </a:spcAft>
            <a:buChar char="•"/>
          </a:pPr>
          <a:r>
            <a:rPr lang="en-US" sz="1100" kern="1200" dirty="0"/>
            <a:t>Remove missing values (critical fields: Product Price, Items).
Encode categorical variables (Gender, Items, Location). 
Standardize prices (remove ₦ symbol). 
Drop duplicates &amp; irrelevant columns.</a:t>
          </a:r>
        </a:p>
      </dsp:txBody>
      <dsp:txXfrm>
        <a:off x="158557" y="2410424"/>
        <a:ext cx="3732764" cy="2221262"/>
      </dsp:txXfrm>
    </dsp:sp>
    <dsp:sp modelId="{75A5D1DE-0ACC-42FB-AA38-1A5C6A275987}">
      <dsp:nvSpPr>
        <dsp:cNvPr id="0" name=""/>
        <dsp:cNvSpPr/>
      </dsp:nvSpPr>
      <dsp:spPr>
        <a:xfrm>
          <a:off x="3025" y="2769319"/>
          <a:ext cx="816542" cy="1224813"/>
        </a:xfrm>
        <a:prstGeom prst="rect">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l="-25000" r="-25000"/>
          </a:stretch>
        </a:blipFill>
        <a:ln>
          <a:noFill/>
        </a:ln>
        <a:effectLst>
          <a:outerShdw blurRad="38100" dist="25400" dir="2700000" algn="br" rotWithShape="0">
            <a:srgbClr val="000000">
              <a:alpha val="60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16FE1118-3355-4D4C-BFE8-96DA076D9E5D}">
      <dsp:nvSpPr>
        <dsp:cNvPr id="0" name=""/>
        <dsp:cNvSpPr/>
      </dsp:nvSpPr>
      <dsp:spPr>
        <a:xfrm>
          <a:off x="4316010" y="2427356"/>
          <a:ext cx="3732764" cy="2187399"/>
        </a:xfrm>
        <a:prstGeom prst="rect">
          <a:avLst/>
        </a:prstGeom>
        <a:solidFill>
          <a:schemeClr val="lt1">
            <a:alpha val="40000"/>
            <a:hueOff val="0"/>
            <a:satOff val="0"/>
            <a:lumOff val="0"/>
            <a:alphaOff val="0"/>
          </a:schemeClr>
        </a:solidFill>
        <a:ln w="12700" cap="flat" cmpd="sng" algn="ctr">
          <a:solidFill>
            <a:schemeClr val="accent2">
              <a:hueOff val="0"/>
              <a:satOff val="0"/>
              <a:lumOff val="0"/>
              <a:alphaOff val="0"/>
            </a:schemeClr>
          </a:solidFill>
          <a:prstDash val="solid"/>
        </a:ln>
        <a:effectLst>
          <a:outerShdw blurRad="38100" dist="25400" dir="2700000" algn="br" rotWithShape="0">
            <a:srgbClr val="000000">
              <a:alpha val="60000"/>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790102" tIns="68580" rIns="68580" bIns="68580" numCol="1" spcCol="1270" anchor="t" anchorCtr="0">
          <a:noAutofit/>
        </a:bodyPr>
        <a:lstStyle/>
        <a:p>
          <a:pPr marL="0" lvl="0" indent="0" algn="l" defTabSz="800100">
            <a:lnSpc>
              <a:spcPct val="90000"/>
            </a:lnSpc>
            <a:spcBef>
              <a:spcPct val="0"/>
            </a:spcBef>
            <a:spcAft>
              <a:spcPct val="35000"/>
            </a:spcAft>
            <a:buNone/>
          </a:pPr>
          <a:r>
            <a:rPr lang="en-US" sz="1800" b="1" kern="1200" dirty="0"/>
            <a:t>Exploratory Data Analysis (EDA)</a:t>
          </a:r>
        </a:p>
        <a:p>
          <a:pPr marL="57150" lvl="1" indent="-57150" algn="l" defTabSz="488950">
            <a:lnSpc>
              <a:spcPct val="90000"/>
            </a:lnSpc>
            <a:spcBef>
              <a:spcPct val="0"/>
            </a:spcBef>
            <a:spcAft>
              <a:spcPct val="15000"/>
            </a:spcAft>
            <a:buChar char="•"/>
          </a:pPr>
          <a:r>
            <a:rPr lang="en-US" sz="1100" kern="1200" dirty="0"/>
            <a:t>Age &amp; gender distribution
Top products &amp; locations
Spend patterns</a:t>
          </a:r>
        </a:p>
      </dsp:txBody>
      <dsp:txXfrm>
        <a:off x="4316010" y="2427356"/>
        <a:ext cx="3732764" cy="2187399"/>
      </dsp:txXfrm>
    </dsp:sp>
    <dsp:sp modelId="{861D09D4-D52D-483B-8960-1B2636039473}">
      <dsp:nvSpPr>
        <dsp:cNvPr id="0" name=""/>
        <dsp:cNvSpPr/>
      </dsp:nvSpPr>
      <dsp:spPr>
        <a:xfrm>
          <a:off x="4160478" y="2769319"/>
          <a:ext cx="816542" cy="122481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l="-25000" r="-25000"/>
          </a:stretch>
        </a:blipFill>
        <a:ln>
          <a:noFill/>
        </a:ln>
        <a:effectLst>
          <a:outerShdw blurRad="38100" dist="25400" dir="2700000" algn="br" rotWithShape="0">
            <a:srgbClr val="000000">
              <a:alpha val="60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E341FA2-C314-4AF5-A720-C8E9CA4B458F}">
      <dsp:nvSpPr>
        <dsp:cNvPr id="0" name=""/>
        <dsp:cNvSpPr/>
      </dsp:nvSpPr>
      <dsp:spPr>
        <a:xfrm>
          <a:off x="1870758" y="367899"/>
          <a:ext cx="4533027" cy="1416570"/>
        </a:xfrm>
        <a:prstGeom prst="rect">
          <a:avLst/>
        </a:prstGeom>
        <a:solidFill>
          <a:schemeClr val="lt1">
            <a:alpha val="40000"/>
            <a:hueOff val="0"/>
            <a:satOff val="0"/>
            <a:lumOff val="0"/>
            <a:alphaOff val="0"/>
          </a:schemeClr>
        </a:solidFill>
        <a:ln w="12700" cap="flat" cmpd="sng" algn="ctr">
          <a:solidFill>
            <a:schemeClr val="accent2">
              <a:hueOff val="0"/>
              <a:satOff val="0"/>
              <a:lumOff val="0"/>
              <a:alphaOff val="0"/>
            </a:schemeClr>
          </a:solidFill>
          <a:prstDash val="solid"/>
        </a:ln>
        <a:effectLst>
          <a:outerShdw blurRad="38100" dist="25400" dir="2700000" algn="br" rotWithShape="0">
            <a:srgbClr val="000000">
              <a:alpha val="60000"/>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959491" tIns="76200" rIns="76200" bIns="76200" numCol="1" spcCol="1270" anchor="t" anchorCtr="0">
          <a:noAutofit/>
        </a:bodyPr>
        <a:lstStyle/>
        <a:p>
          <a:pPr marL="0" lvl="0" indent="0" algn="l" defTabSz="889000">
            <a:lnSpc>
              <a:spcPct val="90000"/>
            </a:lnSpc>
            <a:spcBef>
              <a:spcPct val="0"/>
            </a:spcBef>
            <a:spcAft>
              <a:spcPct val="35000"/>
            </a:spcAft>
            <a:buNone/>
          </a:pPr>
          <a:r>
            <a:rPr lang="en-US" sz="2000" b="1" kern="1200" dirty="0"/>
            <a:t>Model Development</a:t>
          </a:r>
        </a:p>
        <a:p>
          <a:pPr marL="57150" lvl="1" indent="-57150" algn="l" defTabSz="466725">
            <a:lnSpc>
              <a:spcPct val="90000"/>
            </a:lnSpc>
            <a:spcBef>
              <a:spcPct val="0"/>
            </a:spcBef>
            <a:spcAft>
              <a:spcPct val="15000"/>
            </a:spcAft>
            <a:buChar char="•"/>
          </a:pPr>
          <a:r>
            <a:rPr lang="en-US" sz="1050" kern="1200" dirty="0"/>
            <a:t>Logistic Regression
Decision Tree
Random Forest</a:t>
          </a:r>
        </a:p>
      </dsp:txBody>
      <dsp:txXfrm>
        <a:off x="1870758" y="367899"/>
        <a:ext cx="4533027" cy="1416570"/>
      </dsp:txXfrm>
    </dsp:sp>
    <dsp:sp modelId="{EE06D092-0C97-4073-B6DF-BB9E45896805}">
      <dsp:nvSpPr>
        <dsp:cNvPr id="0" name=""/>
        <dsp:cNvSpPr/>
      </dsp:nvSpPr>
      <dsp:spPr>
        <a:xfrm>
          <a:off x="1681881" y="163284"/>
          <a:ext cx="991599" cy="148739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l="-25000" r="-25000"/>
          </a:stretch>
        </a:blipFill>
        <a:ln>
          <a:noFill/>
        </a:ln>
        <a:effectLst>
          <a:outerShdw blurRad="38100" dist="25400" dir="2700000" algn="br" rotWithShape="0">
            <a:srgbClr val="000000">
              <a:alpha val="60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14103956-2138-440F-8CA7-1A74D6E2DCC5}">
      <dsp:nvSpPr>
        <dsp:cNvPr id="0" name=""/>
        <dsp:cNvSpPr/>
      </dsp:nvSpPr>
      <dsp:spPr>
        <a:xfrm>
          <a:off x="1870758" y="2151205"/>
          <a:ext cx="4533027" cy="1416570"/>
        </a:xfrm>
        <a:prstGeom prst="rect">
          <a:avLst/>
        </a:prstGeom>
        <a:solidFill>
          <a:schemeClr val="lt1">
            <a:alpha val="40000"/>
            <a:hueOff val="0"/>
            <a:satOff val="0"/>
            <a:lumOff val="0"/>
            <a:alphaOff val="0"/>
          </a:schemeClr>
        </a:solidFill>
        <a:ln w="12700" cap="flat" cmpd="sng" algn="ctr">
          <a:solidFill>
            <a:schemeClr val="accent2">
              <a:hueOff val="0"/>
              <a:satOff val="0"/>
              <a:lumOff val="0"/>
              <a:alphaOff val="0"/>
            </a:schemeClr>
          </a:solidFill>
          <a:prstDash val="solid"/>
        </a:ln>
        <a:effectLst>
          <a:outerShdw blurRad="38100" dist="25400" dir="2700000" algn="br" rotWithShape="0">
            <a:srgbClr val="000000">
              <a:alpha val="60000"/>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959491" tIns="76200" rIns="76200" bIns="76200" numCol="1" spcCol="1270" anchor="t" anchorCtr="0">
          <a:noAutofit/>
        </a:bodyPr>
        <a:lstStyle/>
        <a:p>
          <a:pPr marL="0" lvl="0" indent="0" algn="l" defTabSz="889000">
            <a:lnSpc>
              <a:spcPct val="90000"/>
            </a:lnSpc>
            <a:spcBef>
              <a:spcPct val="0"/>
            </a:spcBef>
            <a:spcAft>
              <a:spcPct val="35000"/>
            </a:spcAft>
            <a:buNone/>
          </a:pPr>
          <a:r>
            <a:rPr lang="en-US" sz="2000" b="1" kern="1200" dirty="0"/>
            <a:t>Model Evaluation</a:t>
          </a:r>
        </a:p>
        <a:p>
          <a:pPr marL="57150" lvl="1" indent="-57150" algn="l" defTabSz="466725">
            <a:lnSpc>
              <a:spcPct val="90000"/>
            </a:lnSpc>
            <a:spcBef>
              <a:spcPct val="0"/>
            </a:spcBef>
            <a:spcAft>
              <a:spcPct val="15000"/>
            </a:spcAft>
            <a:buChar char="•"/>
          </a:pPr>
          <a:r>
            <a:rPr lang="en-US" sz="1050" kern="1200" dirty="0"/>
            <a:t>Accuracy</a:t>
          </a:r>
        </a:p>
        <a:p>
          <a:pPr marL="57150" lvl="1" indent="-57150" algn="l" defTabSz="466725">
            <a:lnSpc>
              <a:spcPct val="90000"/>
            </a:lnSpc>
            <a:spcBef>
              <a:spcPct val="0"/>
            </a:spcBef>
            <a:spcAft>
              <a:spcPct val="15000"/>
            </a:spcAft>
            <a:buChar char="•"/>
          </a:pPr>
          <a:r>
            <a:rPr lang="en-US" sz="1050" kern="1200" dirty="0"/>
            <a:t>Precision</a:t>
          </a:r>
        </a:p>
        <a:p>
          <a:pPr marL="57150" lvl="1" indent="-57150" algn="l" defTabSz="466725">
            <a:lnSpc>
              <a:spcPct val="90000"/>
            </a:lnSpc>
            <a:spcBef>
              <a:spcPct val="0"/>
            </a:spcBef>
            <a:spcAft>
              <a:spcPct val="15000"/>
            </a:spcAft>
            <a:buChar char="•"/>
          </a:pPr>
          <a:r>
            <a:rPr lang="en-US" sz="1050" kern="1200" dirty="0"/>
            <a:t>Recall</a:t>
          </a:r>
        </a:p>
        <a:p>
          <a:pPr marL="57150" lvl="1" indent="-57150" algn="l" defTabSz="466725">
            <a:lnSpc>
              <a:spcPct val="90000"/>
            </a:lnSpc>
            <a:spcBef>
              <a:spcPct val="0"/>
            </a:spcBef>
            <a:spcAft>
              <a:spcPct val="15000"/>
            </a:spcAft>
            <a:buChar char="•"/>
          </a:pPr>
          <a:r>
            <a:rPr lang="en-US" sz="1050" kern="1200" dirty="0"/>
            <a:t>F1-score</a:t>
          </a:r>
        </a:p>
        <a:p>
          <a:pPr marL="57150" lvl="1" indent="-57150" algn="l" defTabSz="466725">
            <a:lnSpc>
              <a:spcPct val="90000"/>
            </a:lnSpc>
            <a:spcBef>
              <a:spcPct val="0"/>
            </a:spcBef>
            <a:spcAft>
              <a:spcPct val="15000"/>
            </a:spcAft>
            <a:buChar char="•"/>
          </a:pPr>
          <a:r>
            <a:rPr lang="en-US" sz="1050" kern="1200" dirty="0"/>
            <a:t>Confusion Matrix</a:t>
          </a:r>
          <a:r>
            <a:rPr lang="en-US" sz="900" kern="1200" dirty="0"/>
            <a:t>.</a:t>
          </a:r>
        </a:p>
      </dsp:txBody>
      <dsp:txXfrm>
        <a:off x="1870758" y="2151205"/>
        <a:ext cx="4533027" cy="1416570"/>
      </dsp:txXfrm>
    </dsp:sp>
    <dsp:sp modelId="{384DE620-92F8-484A-BCBD-7FA93F761BCF}">
      <dsp:nvSpPr>
        <dsp:cNvPr id="0" name=""/>
        <dsp:cNvSpPr/>
      </dsp:nvSpPr>
      <dsp:spPr>
        <a:xfrm>
          <a:off x="1681881" y="1946589"/>
          <a:ext cx="991599" cy="148739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l="-25000" r="-25000"/>
          </a:stretch>
        </a:blipFill>
        <a:ln>
          <a:noFill/>
        </a:ln>
        <a:effectLst>
          <a:outerShdw blurRad="38100" dist="25400" dir="2700000" algn="br" rotWithShape="0">
            <a:srgbClr val="000000">
              <a:alpha val="60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24C2082C-1AD1-4752-B777-675B7CCD866F}">
      <dsp:nvSpPr>
        <dsp:cNvPr id="0" name=""/>
        <dsp:cNvSpPr/>
      </dsp:nvSpPr>
      <dsp:spPr>
        <a:xfrm>
          <a:off x="1914637" y="3934510"/>
          <a:ext cx="4533027" cy="1416570"/>
        </a:xfrm>
        <a:prstGeom prst="rect">
          <a:avLst/>
        </a:prstGeom>
        <a:solidFill>
          <a:schemeClr val="lt1">
            <a:alpha val="40000"/>
            <a:hueOff val="0"/>
            <a:satOff val="0"/>
            <a:lumOff val="0"/>
            <a:alphaOff val="0"/>
          </a:schemeClr>
        </a:solidFill>
        <a:ln w="12700" cap="flat" cmpd="sng" algn="ctr">
          <a:solidFill>
            <a:schemeClr val="accent2">
              <a:hueOff val="0"/>
              <a:satOff val="0"/>
              <a:lumOff val="0"/>
              <a:alphaOff val="0"/>
            </a:schemeClr>
          </a:solidFill>
          <a:prstDash val="solid"/>
        </a:ln>
        <a:effectLst>
          <a:outerShdw blurRad="38100" dist="25400" dir="2700000" algn="br" rotWithShape="0">
            <a:srgbClr val="000000">
              <a:alpha val="60000"/>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959491" tIns="68580" rIns="68580" bIns="68580" numCol="1" spcCol="1270" anchor="t" anchorCtr="0">
          <a:noAutofit/>
        </a:bodyPr>
        <a:lstStyle/>
        <a:p>
          <a:pPr marL="0" lvl="0" indent="0" algn="l" defTabSz="800100">
            <a:lnSpc>
              <a:spcPct val="90000"/>
            </a:lnSpc>
            <a:spcBef>
              <a:spcPct val="0"/>
            </a:spcBef>
            <a:spcAft>
              <a:spcPct val="35000"/>
            </a:spcAft>
            <a:buNone/>
          </a:pPr>
          <a:r>
            <a:rPr lang="en-US" sz="1800" b="1" kern="1200" dirty="0"/>
            <a:t>Tools Used</a:t>
          </a:r>
        </a:p>
        <a:p>
          <a:pPr marL="57150" lvl="1" indent="-57150" algn="l" defTabSz="466725">
            <a:lnSpc>
              <a:spcPct val="90000"/>
            </a:lnSpc>
            <a:spcBef>
              <a:spcPct val="0"/>
            </a:spcBef>
            <a:spcAft>
              <a:spcPct val="15000"/>
            </a:spcAft>
            <a:buChar char="•"/>
          </a:pPr>
          <a:r>
            <a:rPr lang="en-US" sz="1050" kern="1200" dirty="0"/>
            <a:t>Python</a:t>
          </a:r>
        </a:p>
        <a:p>
          <a:pPr marL="57150" lvl="1" indent="-57150" algn="l" defTabSz="466725">
            <a:lnSpc>
              <a:spcPct val="90000"/>
            </a:lnSpc>
            <a:spcBef>
              <a:spcPct val="0"/>
            </a:spcBef>
            <a:spcAft>
              <a:spcPct val="15000"/>
            </a:spcAft>
            <a:buChar char="•"/>
          </a:pPr>
          <a:r>
            <a:rPr lang="en-US" sz="1050" kern="1200" dirty="0"/>
            <a:t>Pandas</a:t>
          </a:r>
        </a:p>
        <a:p>
          <a:pPr marL="57150" lvl="1" indent="-57150" algn="l" defTabSz="466725">
            <a:lnSpc>
              <a:spcPct val="90000"/>
            </a:lnSpc>
            <a:spcBef>
              <a:spcPct val="0"/>
            </a:spcBef>
            <a:spcAft>
              <a:spcPct val="15000"/>
            </a:spcAft>
            <a:buChar char="•"/>
          </a:pPr>
          <a:r>
            <a:rPr lang="en-US" sz="1050" kern="1200" dirty="0"/>
            <a:t>Scikit-learn</a:t>
          </a:r>
        </a:p>
        <a:p>
          <a:pPr marL="57150" lvl="1" indent="-57150" algn="l" defTabSz="466725">
            <a:lnSpc>
              <a:spcPct val="90000"/>
            </a:lnSpc>
            <a:spcBef>
              <a:spcPct val="0"/>
            </a:spcBef>
            <a:spcAft>
              <a:spcPct val="15000"/>
            </a:spcAft>
            <a:buChar char="•"/>
          </a:pPr>
          <a:r>
            <a:rPr lang="en-US" sz="1050" kern="1200" dirty="0"/>
            <a:t>Excel</a:t>
          </a:r>
        </a:p>
        <a:p>
          <a:pPr marL="57150" lvl="1" indent="-57150" algn="l" defTabSz="466725">
            <a:lnSpc>
              <a:spcPct val="90000"/>
            </a:lnSpc>
            <a:spcBef>
              <a:spcPct val="0"/>
            </a:spcBef>
            <a:spcAft>
              <a:spcPct val="15000"/>
            </a:spcAft>
            <a:buChar char="•"/>
          </a:pPr>
          <a:r>
            <a:rPr lang="en-US" sz="1050" kern="1200" dirty="0"/>
            <a:t>Matplotlib</a:t>
          </a:r>
        </a:p>
        <a:p>
          <a:pPr marL="57150" lvl="1" indent="-57150" algn="l" defTabSz="466725">
            <a:lnSpc>
              <a:spcPct val="90000"/>
            </a:lnSpc>
            <a:spcBef>
              <a:spcPct val="0"/>
            </a:spcBef>
            <a:spcAft>
              <a:spcPct val="15000"/>
            </a:spcAft>
            <a:buChar char="•"/>
          </a:pPr>
          <a:r>
            <a:rPr lang="en-US" sz="1050" kern="1200" dirty="0"/>
            <a:t>Seaborn.</a:t>
          </a:r>
        </a:p>
      </dsp:txBody>
      <dsp:txXfrm>
        <a:off x="1914637" y="3934510"/>
        <a:ext cx="4533027" cy="1416570"/>
      </dsp:txXfrm>
    </dsp:sp>
    <dsp:sp modelId="{FBB9CB1A-9679-45E9-B7DD-642B56B93EE1}">
      <dsp:nvSpPr>
        <dsp:cNvPr id="0" name=""/>
        <dsp:cNvSpPr/>
      </dsp:nvSpPr>
      <dsp:spPr>
        <a:xfrm>
          <a:off x="1681881" y="3729895"/>
          <a:ext cx="991599" cy="1487399"/>
        </a:xfrm>
        <a:prstGeom prst="rect">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l="-25000" r="-25000"/>
          </a:stretch>
        </a:blipFill>
        <a:ln>
          <a:noFill/>
        </a:ln>
        <a:effectLst>
          <a:outerShdw blurRad="38100" dist="25400" dir="2700000" algn="br" rotWithShape="0">
            <a:srgbClr val="000000">
              <a:alpha val="60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8/layout/PictureStrips">
  <dgm:title val=""/>
  <dgm:desc val=""/>
  <dgm:catLst>
    <dgm:cat type="list" pri="12500"/>
    <dgm:cat type="picture" pri="13000"/>
    <dgm:cat type="pictureconvert" pri="13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40" srcId="0" destId="10" srcOrd="0" destOrd="0"/>
        <dgm:cxn modelId="50" srcId="0" destId="20" srcOrd="1" destOrd="0"/>
        <dgm:cxn modelId="60" srcId="0" destId="30" srcOrd="2" destOrd="0"/>
        <dgm:cxn modelId="70" srcId="0" destId="40" srcOrd="2" destOrd="0"/>
      </dgm:cxnLst>
      <dgm:bg/>
      <dgm:whole/>
    </dgm:dataModel>
  </dgm:clrData>
  <dgm:layoutNode name="Name0">
    <dgm:varLst>
      <dgm:dir/>
      <dgm:resizeHandles val="exact"/>
    </dgm:varLst>
    <dgm:choose name="Name1">
      <dgm:if name="Name2" func="var" arg="dir" op="equ" val="norm">
        <dgm:alg type="snake">
          <dgm:param type="off" val="ctr"/>
        </dgm:alg>
      </dgm:if>
      <dgm:else name="Name3">
        <dgm:alg type="snake">
          <dgm:param type="off" val="ctr"/>
          <dgm:param type="grDir" val="tR"/>
        </dgm:alg>
      </dgm:else>
    </dgm:choose>
    <dgm:shape xmlns:r="http://schemas.openxmlformats.org/officeDocument/2006/relationships" r:blip="">
      <dgm:adjLst/>
    </dgm:shape>
    <dgm:constrLst>
      <dgm:constr type="primFontSz" for="des" ptType="node" op="equ" val="65"/>
      <dgm:constr type="w" for="ch" forName="composite" refType="w"/>
      <dgm:constr type="h" for="ch" forName="composite" refType="h"/>
      <dgm:constr type="sp" refType="h" refFor="ch" refForName="composite" op="equ" fact="0.1"/>
      <dgm:constr type="h" for="ch" forName="sibTrans" refType="h" refFor="ch" refForName="composite" op="equ" fact="0.1"/>
      <dgm:constr type="w" for="ch" forName="sibTrans" refType="h" refFor="ch" refForName="sibTrans" op="equ"/>
    </dgm:constrLst>
    <dgm:forEach name="nodesForEach" axis="ch" ptType="node">
      <dgm:layoutNode name="composite">
        <dgm:alg type="composite">
          <dgm:param type="ar" val="3"/>
        </dgm:alg>
        <dgm:shape xmlns:r="http://schemas.openxmlformats.org/officeDocument/2006/relationships" r:blip="">
          <dgm:adjLst/>
        </dgm:shape>
        <dgm:choose name="Name4">
          <dgm:if name="Name5" func="var" arg="dir" op="equ" val="norm">
            <dgm:constrLst>
              <dgm:constr type="l" for="ch" forName="rect1" refType="w" fact="0.04"/>
              <dgm:constr type="t" for="ch" forName="rect1" refType="h" fact="0.13"/>
              <dgm:constr type="w" for="ch" forName="rect1" refType="w" fact="0.96"/>
              <dgm:constr type="h" for="ch" forName="rect1" refType="h" fact="0.9"/>
              <dgm:constr type="l" for="ch" forName="rect2" refType="w" fact="0"/>
              <dgm:constr type="t" for="ch" forName="rect2" refType="h" fact="0"/>
              <dgm:constr type="w" for="ch" forName="rect2" refType="w" fact="0.21"/>
              <dgm:constr type="h" for="ch" forName="rect2" refType="w" fact="0.315"/>
            </dgm:constrLst>
          </dgm:if>
          <dgm:else name="Name6">
            <dgm:constrLst>
              <dgm:constr type="l" for="ch" forName="rect1" refType="w" fact="0"/>
              <dgm:constr type="t" for="ch" forName="rect1" refType="h" fact="0.13"/>
              <dgm:constr type="w" for="ch" forName="rect1" refType="w" fact="0.96"/>
              <dgm:constr type="h" for="ch" forName="rect1" refType="h" fact="0.9"/>
              <dgm:constr type="l" for="ch" forName="rect2" refType="w" fact="0.79"/>
              <dgm:constr type="t" for="ch" forName="rect2" refType="h" fact="0"/>
              <dgm:constr type="w" for="ch" forName="rect2" refType="w" fact="0.21"/>
              <dgm:constr type="h" for="ch" forName="rect2" refType="w" fact="0.315"/>
            </dgm:constrLst>
          </dgm:else>
        </dgm:choose>
        <dgm:layoutNode name="rect1" styleLbl="trAlignAcc1">
          <dgm:varLst>
            <dgm:bulletEnabled val="1"/>
          </dgm:varLst>
          <dgm:alg type="tx">
            <dgm:param type="parTxLTRAlign" val="l"/>
          </dgm:alg>
          <dgm:shape xmlns:r="http://schemas.openxmlformats.org/officeDocument/2006/relationships" type="rect" r:blip="">
            <dgm:adjLst/>
          </dgm:shape>
          <dgm:presOf axis="desOrSelf" ptType="node"/>
          <dgm:choose name="Name7">
            <dgm:if name="Name8" func="var" arg="dir" op="equ" val="norm">
              <dgm:constrLst>
                <dgm:constr type="lMarg" refType="w" fact="0.6"/>
                <dgm:constr type="rMarg" refType="primFontSz" fact="0.3"/>
                <dgm:constr type="tMarg" refType="primFontSz" fact="0.3"/>
                <dgm:constr type="bMarg" refType="primFontSz" fact="0.3"/>
              </dgm:constrLst>
            </dgm:if>
            <dgm:else name="Name9">
              <dgm:constrLst>
                <dgm:constr type="lMarg" refType="primFontSz" fact="0.3"/>
                <dgm:constr type="rMarg" refType="w" fact="0.6"/>
                <dgm:constr type="tMarg" refType="primFontSz" fact="0.3"/>
                <dgm:constr type="bMarg" refType="primFontSz" fact="0.3"/>
              </dgm:constrLst>
            </dgm:else>
          </dgm:choose>
          <dgm:ruleLst>
            <dgm:rule type="primFontSz" val="5" fact="NaN" max="NaN"/>
          </dgm:ruleLst>
        </dgm:layoutNode>
        <dgm:layoutNode name="rect2" styleLbl="fgImgPlace1">
          <dgm:alg type="sp"/>
          <dgm:shape xmlns:r="http://schemas.openxmlformats.org/officeDocument/2006/relationships" type="rect" r:blip="" blipPhldr="1">
            <dgm:adjLst/>
          </dgm:shape>
          <dgm:presOf/>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8/layout/PictureStrips">
  <dgm:title val=""/>
  <dgm:desc val=""/>
  <dgm:catLst>
    <dgm:cat type="list" pri="12500"/>
    <dgm:cat type="picture" pri="13000"/>
    <dgm:cat type="pictureconvert" pri="13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40" srcId="0" destId="10" srcOrd="0" destOrd="0"/>
        <dgm:cxn modelId="50" srcId="0" destId="20" srcOrd="1" destOrd="0"/>
        <dgm:cxn modelId="60" srcId="0" destId="30" srcOrd="2" destOrd="0"/>
        <dgm:cxn modelId="70" srcId="0" destId="40" srcOrd="2" destOrd="0"/>
      </dgm:cxnLst>
      <dgm:bg/>
      <dgm:whole/>
    </dgm:dataModel>
  </dgm:clrData>
  <dgm:layoutNode name="Name0">
    <dgm:varLst>
      <dgm:dir/>
      <dgm:resizeHandles val="exact"/>
    </dgm:varLst>
    <dgm:choose name="Name1">
      <dgm:if name="Name2" func="var" arg="dir" op="equ" val="norm">
        <dgm:alg type="snake">
          <dgm:param type="off" val="ctr"/>
        </dgm:alg>
      </dgm:if>
      <dgm:else name="Name3">
        <dgm:alg type="snake">
          <dgm:param type="off" val="ctr"/>
          <dgm:param type="grDir" val="tR"/>
        </dgm:alg>
      </dgm:else>
    </dgm:choose>
    <dgm:shape xmlns:r="http://schemas.openxmlformats.org/officeDocument/2006/relationships" r:blip="">
      <dgm:adjLst/>
    </dgm:shape>
    <dgm:constrLst>
      <dgm:constr type="primFontSz" for="des" ptType="node" op="equ" val="65"/>
      <dgm:constr type="w" for="ch" forName="composite" refType="w"/>
      <dgm:constr type="h" for="ch" forName="composite" refType="h"/>
      <dgm:constr type="sp" refType="h" refFor="ch" refForName="composite" op="equ" fact="0.1"/>
      <dgm:constr type="h" for="ch" forName="sibTrans" refType="h" refFor="ch" refForName="composite" op="equ" fact="0.1"/>
      <dgm:constr type="w" for="ch" forName="sibTrans" refType="h" refFor="ch" refForName="sibTrans" op="equ"/>
    </dgm:constrLst>
    <dgm:forEach name="nodesForEach" axis="ch" ptType="node">
      <dgm:layoutNode name="composite">
        <dgm:alg type="composite">
          <dgm:param type="ar" val="3"/>
        </dgm:alg>
        <dgm:shape xmlns:r="http://schemas.openxmlformats.org/officeDocument/2006/relationships" r:blip="">
          <dgm:adjLst/>
        </dgm:shape>
        <dgm:choose name="Name4">
          <dgm:if name="Name5" func="var" arg="dir" op="equ" val="norm">
            <dgm:constrLst>
              <dgm:constr type="l" for="ch" forName="rect1" refType="w" fact="0.04"/>
              <dgm:constr type="t" for="ch" forName="rect1" refType="h" fact="0.13"/>
              <dgm:constr type="w" for="ch" forName="rect1" refType="w" fact="0.96"/>
              <dgm:constr type="h" for="ch" forName="rect1" refType="h" fact="0.9"/>
              <dgm:constr type="l" for="ch" forName="rect2" refType="w" fact="0"/>
              <dgm:constr type="t" for="ch" forName="rect2" refType="h" fact="0"/>
              <dgm:constr type="w" for="ch" forName="rect2" refType="w" fact="0.21"/>
              <dgm:constr type="h" for="ch" forName="rect2" refType="w" fact="0.315"/>
            </dgm:constrLst>
          </dgm:if>
          <dgm:else name="Name6">
            <dgm:constrLst>
              <dgm:constr type="l" for="ch" forName="rect1" refType="w" fact="0"/>
              <dgm:constr type="t" for="ch" forName="rect1" refType="h" fact="0.13"/>
              <dgm:constr type="w" for="ch" forName="rect1" refType="w" fact="0.96"/>
              <dgm:constr type="h" for="ch" forName="rect1" refType="h" fact="0.9"/>
              <dgm:constr type="l" for="ch" forName="rect2" refType="w" fact="0.79"/>
              <dgm:constr type="t" for="ch" forName="rect2" refType="h" fact="0"/>
              <dgm:constr type="w" for="ch" forName="rect2" refType="w" fact="0.21"/>
              <dgm:constr type="h" for="ch" forName="rect2" refType="w" fact="0.315"/>
            </dgm:constrLst>
          </dgm:else>
        </dgm:choose>
        <dgm:layoutNode name="rect1" styleLbl="trAlignAcc1">
          <dgm:varLst>
            <dgm:bulletEnabled val="1"/>
          </dgm:varLst>
          <dgm:alg type="tx">
            <dgm:param type="parTxLTRAlign" val="l"/>
          </dgm:alg>
          <dgm:shape xmlns:r="http://schemas.openxmlformats.org/officeDocument/2006/relationships" type="rect" r:blip="">
            <dgm:adjLst/>
          </dgm:shape>
          <dgm:presOf axis="desOrSelf" ptType="node"/>
          <dgm:choose name="Name7">
            <dgm:if name="Name8" func="var" arg="dir" op="equ" val="norm">
              <dgm:constrLst>
                <dgm:constr type="lMarg" refType="w" fact="0.6"/>
                <dgm:constr type="rMarg" refType="primFontSz" fact="0.3"/>
                <dgm:constr type="tMarg" refType="primFontSz" fact="0.3"/>
                <dgm:constr type="bMarg" refType="primFontSz" fact="0.3"/>
              </dgm:constrLst>
            </dgm:if>
            <dgm:else name="Name9">
              <dgm:constrLst>
                <dgm:constr type="lMarg" refType="primFontSz" fact="0.3"/>
                <dgm:constr type="rMarg" refType="w" fact="0.6"/>
                <dgm:constr type="tMarg" refType="primFontSz" fact="0.3"/>
                <dgm:constr type="bMarg" refType="primFontSz" fact="0.3"/>
              </dgm:constrLst>
            </dgm:else>
          </dgm:choose>
          <dgm:ruleLst>
            <dgm:rule type="primFontSz" val="5" fact="NaN" max="NaN"/>
          </dgm:ruleLst>
        </dgm:layoutNode>
        <dgm:layoutNode name="rect2" styleLbl="fgImgPlace1">
          <dgm:alg type="sp"/>
          <dgm:shape xmlns:r="http://schemas.openxmlformats.org/officeDocument/2006/relationships" type="rect" r:blip="" blipPhldr="1">
            <dgm:adjLst/>
          </dgm:shape>
          <dgm:presOf/>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9540CF-7E18-4EFF-B30E-D3E018873B54}" type="datetimeFigureOut">
              <a:rPr lang="en-US" smtClean="0"/>
              <a:t>8/26/2025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EF5610F-B298-400E-914F-53D7565B7FBB}" type="slidenum">
              <a:rPr lang="en-US" smtClean="0"/>
              <a:t>‹#›</a:t>
            </a:fld>
            <a:endParaRPr lang="en-US"/>
          </a:p>
        </p:txBody>
      </p:sp>
    </p:spTree>
    <p:extLst>
      <p:ext uri="{BB962C8B-B14F-4D97-AF65-F5344CB8AC3E}">
        <p14:creationId xmlns:p14="http://schemas.microsoft.com/office/powerpoint/2010/main" val="15122111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EF5610F-B298-400E-914F-53D7565B7FBB}" type="slidenum">
              <a:rPr lang="en-US" smtClean="0"/>
              <a:t>1</a:t>
            </a:fld>
            <a:endParaRPr lang="en-US"/>
          </a:p>
        </p:txBody>
      </p:sp>
    </p:spTree>
    <p:extLst>
      <p:ext uri="{BB962C8B-B14F-4D97-AF65-F5344CB8AC3E}">
        <p14:creationId xmlns:p14="http://schemas.microsoft.com/office/powerpoint/2010/main" val="24771489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8/26/2025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736034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8/26/2025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404065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16984"/>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8/26/2025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5136300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8/26/2025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5012318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8/26/2025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891774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BCAD085-E8A6-8845-BD4E-CB4CCA059FC4}" type="datetimeFigureOut">
              <a:rPr lang="en-US" smtClean="0"/>
              <a:t>8/26/2025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558969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22960" y="2582334"/>
            <a:ext cx="370332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63440" y="2582334"/>
            <a:ext cx="370332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t>8/26/2025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5706969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BCAD085-E8A6-8845-BD4E-CB4CCA059FC4}" type="datetimeFigureOut">
              <a:rPr lang="en-US" smtClean="0"/>
              <a:t>8/26/2025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0192939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5BCAD085-E8A6-8845-BD4E-CB4CCA059FC4}" type="datetimeFigureOut">
              <a:rPr lang="en-US" smtClean="0"/>
              <a:t>8/26/2025</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648785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5BCAD085-E8A6-8845-BD4E-CB4CCA059FC4}" type="datetimeFigureOut">
              <a:rPr lang="en-US" smtClean="0"/>
              <a:t>8/26/2025</a:t>
            </a:fld>
            <a:endParaRPr lang="en-US"/>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4570115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8/26/2025</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135731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5BCAD085-E8A6-8845-BD4E-CB4CCA059FC4}" type="datetimeFigureOut">
              <a:rPr lang="en-US" smtClean="0"/>
              <a:t>8/26/2025</a:t>
            </a:fld>
            <a:endParaRPr lang="en-US"/>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C1FF6DA9-008F-8B48-92A6-B652298478BF}" type="slidenum">
              <a:rPr lang="en-US" smtClean="0"/>
              <a:t>‹#›</a:t>
            </a:fld>
            <a:endParaRPr lang="en-US"/>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60459952"/>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microsoft.com/office/2007/relationships/hdphoto" Target="../media/hdphoto6.wdp"/><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slideLayout" Target="../slideLayouts/slideLayout2.xml"/><Relationship Id="rId1" Type="http://schemas.openxmlformats.org/officeDocument/2006/relationships/themeOverride" Target="../theme/themeOverride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46.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5.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7.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72B218D6-B713-47F9-9254-C502EC026D44}"/>
              </a:ext>
            </a:extLst>
          </p:cNvPr>
          <p:cNvSpPr txBox="1">
            <a:spLocks/>
          </p:cNvSpPr>
          <p:nvPr/>
        </p:nvSpPr>
        <p:spPr>
          <a:xfrm>
            <a:off x="-16936" y="2363787"/>
            <a:ext cx="9144000" cy="2079625"/>
          </a:xfrm>
          <a:prstGeom prst="rect">
            <a:avLst/>
          </a:prstGeom>
        </p:spPr>
        <p:txBody>
          <a:bodyPr vert="horz" lIns="91440" tIns="45720" rIns="91440" bIns="45720" rtlCol="0" anchor="b">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US" b="1" dirty="0">
                <a:solidFill>
                  <a:schemeClr val="accent3"/>
                </a:solidFill>
              </a:rPr>
              <a:t>Customer Demographics Analyses for Product Recommendations</a:t>
            </a:r>
            <a:br>
              <a:rPr lang="en-US" b="1" dirty="0">
                <a:solidFill>
                  <a:schemeClr val="accent2">
                    <a:lumMod val="75000"/>
                  </a:schemeClr>
                </a:solidFill>
              </a:rPr>
            </a:br>
            <a:r>
              <a:rPr lang="en-US" sz="2400" dirty="0"/>
              <a:t>A Case Study of </a:t>
            </a:r>
            <a:r>
              <a:rPr lang="en-US" sz="2400" dirty="0" err="1"/>
              <a:t>Bokku</a:t>
            </a:r>
            <a:r>
              <a:rPr lang="en-US" sz="2400" dirty="0"/>
              <a:t> Stores</a:t>
            </a:r>
            <a:br>
              <a:rPr lang="en-US" dirty="0"/>
            </a:br>
            <a:endParaRPr lang="en-US" b="1" dirty="0">
              <a:solidFill>
                <a:schemeClr val="accent2">
                  <a:lumMod val="75000"/>
                </a:schemeClr>
              </a:solidFill>
            </a:endParaRPr>
          </a:p>
        </p:txBody>
      </p:sp>
      <p:sp>
        <p:nvSpPr>
          <p:cNvPr id="13" name="Subtitle 2">
            <a:extLst>
              <a:ext uri="{FF2B5EF4-FFF2-40B4-BE49-F238E27FC236}">
                <a16:creationId xmlns:a16="http://schemas.microsoft.com/office/drawing/2014/main" id="{47F0AB35-63BE-4AC9-8963-E0EBB8ADF8C2}"/>
              </a:ext>
            </a:extLst>
          </p:cNvPr>
          <p:cNvSpPr txBox="1">
            <a:spLocks/>
          </p:cNvSpPr>
          <p:nvPr/>
        </p:nvSpPr>
        <p:spPr>
          <a:xfrm>
            <a:off x="228597" y="4330699"/>
            <a:ext cx="7543800" cy="2224088"/>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sz="1600" b="1" dirty="0">
                <a:solidFill>
                  <a:srgbClr val="000000"/>
                </a:solidFill>
                <a:latin typeface="Bahnschrift Light" panose="020B0502040204020203" pitchFamily="34" charset="0"/>
              </a:rPr>
              <a:t>VELENZO GROUP 2</a:t>
            </a:r>
          </a:p>
          <a:p>
            <a:pPr>
              <a:buFont typeface="Courier New" panose="02070309020205020404" pitchFamily="49" charset="0"/>
              <a:buChar char="o"/>
            </a:pPr>
            <a:r>
              <a:rPr lang="en-US" sz="1600" dirty="0"/>
              <a:t>IBEABUCHI IKEM OKWUCHUKWU | 24ODS2109II74</a:t>
            </a:r>
          </a:p>
          <a:p>
            <a:pPr>
              <a:buFont typeface="Courier New" panose="02070309020205020404" pitchFamily="49" charset="0"/>
              <a:buChar char="o"/>
            </a:pPr>
            <a:r>
              <a:rPr lang="en-US" sz="1600" dirty="0"/>
              <a:t>NWAFOR PEREMOBO BLESSING | 24ODS3452NP52</a:t>
            </a:r>
          </a:p>
          <a:p>
            <a:pPr>
              <a:buFont typeface="Courier New" panose="02070309020205020404" pitchFamily="49" charset="0"/>
              <a:buChar char="o"/>
            </a:pPr>
            <a:r>
              <a:rPr lang="en-US" sz="1600" dirty="0"/>
              <a:t>ADEOLA SIMISOLA ESTHER | 24ODS1011AS99</a:t>
            </a:r>
          </a:p>
          <a:p>
            <a:pPr marL="0" indent="0">
              <a:buFont typeface="Calibri" panose="020F0502020204030204" pitchFamily="34" charset="0"/>
              <a:buNone/>
            </a:pPr>
            <a:endParaRPr lang="en-US" sz="1600" dirty="0"/>
          </a:p>
          <a:p>
            <a:pPr marL="285750" indent="-285750"/>
            <a:endParaRPr lang="en-US" sz="1600" dirty="0"/>
          </a:p>
          <a:p>
            <a:pPr marL="285750" indent="-285750"/>
            <a:endParaRPr lang="en-US" sz="1400" dirty="0"/>
          </a:p>
        </p:txBody>
      </p:sp>
      <p:pic>
        <p:nvPicPr>
          <p:cNvPr id="14" name="Picture 3" descr="ㇽ皰䃃쉻">
            <a:extLst>
              <a:ext uri="{FF2B5EF4-FFF2-40B4-BE49-F238E27FC236}">
                <a16:creationId xmlns:a16="http://schemas.microsoft.com/office/drawing/2014/main" id="{81FF8CE3-45F4-4E2F-9E8E-01AB82077BE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91861" y="402696"/>
            <a:ext cx="47625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TextBox 14">
            <a:extLst>
              <a:ext uri="{FF2B5EF4-FFF2-40B4-BE49-F238E27FC236}">
                <a16:creationId xmlns:a16="http://schemas.microsoft.com/office/drawing/2014/main" id="{5008ED68-9B65-44CD-8D27-9D153EA538BF}"/>
              </a:ext>
            </a:extLst>
          </p:cNvPr>
          <p:cNvSpPr txBox="1"/>
          <p:nvPr/>
        </p:nvSpPr>
        <p:spPr>
          <a:xfrm>
            <a:off x="2191861" y="1173934"/>
            <a:ext cx="4902868" cy="830997"/>
          </a:xfrm>
          <a:prstGeom prst="rect">
            <a:avLst/>
          </a:prstGeom>
          <a:noFill/>
        </p:spPr>
        <p:txBody>
          <a:bodyPr wrap="square">
            <a:spAutoFit/>
          </a:bodyPr>
          <a:lstStyle/>
          <a:p>
            <a:pPr algn="ctr" eaLnBrk="1" hangingPunct="1"/>
            <a:r>
              <a:rPr lang="it-IT" altLang="en-US" sz="2400" b="1" dirty="0">
                <a:solidFill>
                  <a:schemeClr val="accent3"/>
                </a:solidFill>
              </a:rPr>
              <a:t>MASTER IN DATA SCIENCE MANAGEMENT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46BC31EE-5D80-4175-9403-940153024552}"/>
              </a:ext>
            </a:extLst>
          </p:cNvPr>
          <p:cNvSpPr>
            <a:spLocks noGrp="1"/>
          </p:cNvSpPr>
          <p:nvPr>
            <p:ph type="title"/>
          </p:nvPr>
        </p:nvSpPr>
        <p:spPr>
          <a:xfrm>
            <a:off x="702732" y="502701"/>
            <a:ext cx="7772400" cy="1116156"/>
          </a:xfrm>
        </p:spPr>
        <p:txBody>
          <a:bodyPr>
            <a:normAutofit/>
          </a:bodyPr>
          <a:lstStyle/>
          <a:p>
            <a:r>
              <a:rPr lang="en-US">
                <a:solidFill>
                  <a:schemeClr val="accent2">
                    <a:lumMod val="75000"/>
                  </a:schemeClr>
                </a:solidFill>
              </a:rPr>
              <a:t>Results </a:t>
            </a:r>
            <a:br>
              <a:rPr lang="en-US">
                <a:solidFill>
                  <a:schemeClr val="accent2">
                    <a:lumMod val="75000"/>
                  </a:schemeClr>
                </a:solidFill>
              </a:rPr>
            </a:br>
            <a:r>
              <a:rPr lang="en-US" sz="2000">
                <a:solidFill>
                  <a:schemeClr val="accent2">
                    <a:lumMod val="75000"/>
                  </a:schemeClr>
                </a:solidFill>
              </a:rPr>
              <a:t>EDA Insights</a:t>
            </a:r>
            <a:endParaRPr lang="en-US" dirty="0">
              <a:solidFill>
                <a:schemeClr val="accent2">
                  <a:lumMod val="75000"/>
                </a:schemeClr>
              </a:solidFill>
            </a:endParaRPr>
          </a:p>
        </p:txBody>
      </p:sp>
      <p:pic>
        <p:nvPicPr>
          <p:cNvPr id="17" name="Picture 16">
            <a:extLst>
              <a:ext uri="{FF2B5EF4-FFF2-40B4-BE49-F238E27FC236}">
                <a16:creationId xmlns:a16="http://schemas.microsoft.com/office/drawing/2014/main" id="{3796F9E6-A3A1-4DD9-BAD7-8DB997627EF1}"/>
              </a:ext>
            </a:extLst>
          </p:cNvPr>
          <p:cNvPicPr>
            <a:picLocks noChangeAspect="1"/>
          </p:cNvPicPr>
          <p:nvPr/>
        </p:nvPicPr>
        <p:blipFill>
          <a:blip r:embed="rId2">
            <a:duotone>
              <a:schemeClr val="accent2">
                <a:shade val="45000"/>
                <a:satMod val="135000"/>
              </a:schemeClr>
              <a:prstClr val="white"/>
            </a:duotone>
            <a:extLst>
              <a:ext uri="{BEBA8EAE-BF5A-486C-A8C5-ECC9F3942E4B}">
                <a14:imgProps xmlns:a14="http://schemas.microsoft.com/office/drawing/2010/main">
                  <a14:imgLayer r:embed="rId3">
                    <a14:imgEffect>
                      <a14:saturation sat="0"/>
                    </a14:imgEffect>
                  </a14:imgLayer>
                </a14:imgProps>
              </a:ext>
            </a:extLst>
          </a:blip>
          <a:stretch>
            <a:fillRect/>
          </a:stretch>
        </p:blipFill>
        <p:spPr>
          <a:xfrm>
            <a:off x="1510402" y="1826539"/>
            <a:ext cx="6157060" cy="3927781"/>
          </a:xfrm>
          <a:prstGeom prst="rect">
            <a:avLst/>
          </a:prstGeom>
        </p:spPr>
      </p:pic>
      <p:sp>
        <p:nvSpPr>
          <p:cNvPr id="19" name="Rectangle: Top Corners Snipped 18">
            <a:extLst>
              <a:ext uri="{FF2B5EF4-FFF2-40B4-BE49-F238E27FC236}">
                <a16:creationId xmlns:a16="http://schemas.microsoft.com/office/drawing/2014/main" id="{5545ECFE-F456-4664-86D4-98076A17A4EE}"/>
              </a:ext>
            </a:extLst>
          </p:cNvPr>
          <p:cNvSpPr/>
          <p:nvPr/>
        </p:nvSpPr>
        <p:spPr>
          <a:xfrm>
            <a:off x="4899810" y="2329771"/>
            <a:ext cx="1947334" cy="829765"/>
          </a:xfrm>
          <a:prstGeom prst="snip2Same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F92ED8A5-E060-4E6C-A604-476E41C9E7F8}"/>
              </a:ext>
            </a:extLst>
          </p:cNvPr>
          <p:cNvSpPr txBox="1"/>
          <p:nvPr/>
        </p:nvSpPr>
        <p:spPr>
          <a:xfrm>
            <a:off x="0" y="5616635"/>
            <a:ext cx="9144000" cy="738664"/>
          </a:xfrm>
          <a:prstGeom prst="rect">
            <a:avLst/>
          </a:prstGeom>
          <a:noFill/>
        </p:spPr>
        <p:txBody>
          <a:bodyPr wrap="square" rtlCol="0">
            <a:spAutoFit/>
          </a:bodyPr>
          <a:lstStyle/>
          <a:p>
            <a:pPr algn="ctr"/>
            <a:r>
              <a:rPr lang="en-US" sz="1400" i="1" dirty="0"/>
              <a:t>Fig 1 : Shopping frequency by age group. </a:t>
            </a:r>
          </a:p>
          <a:p>
            <a:pPr algn="ctr"/>
            <a:r>
              <a:rPr lang="en-US" sz="1400" b="1" dirty="0"/>
              <a:t>The chart indicates that the highest shopping activity occurs among customers aged 25 – 45 years, identifying them as the store’s core shopper segment.</a:t>
            </a:r>
          </a:p>
        </p:txBody>
      </p:sp>
    </p:spTree>
    <p:extLst>
      <p:ext uri="{BB962C8B-B14F-4D97-AF65-F5344CB8AC3E}">
        <p14:creationId xmlns:p14="http://schemas.microsoft.com/office/powerpoint/2010/main" val="39599422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46BC31EE-5D80-4175-9403-940153024552}"/>
              </a:ext>
            </a:extLst>
          </p:cNvPr>
          <p:cNvSpPr>
            <a:spLocks noGrp="1"/>
          </p:cNvSpPr>
          <p:nvPr>
            <p:ph type="title"/>
          </p:nvPr>
        </p:nvSpPr>
        <p:spPr>
          <a:xfrm>
            <a:off x="702732" y="502701"/>
            <a:ext cx="7772400" cy="1116156"/>
          </a:xfrm>
        </p:spPr>
        <p:txBody>
          <a:bodyPr>
            <a:normAutofit/>
          </a:bodyPr>
          <a:lstStyle/>
          <a:p>
            <a:r>
              <a:rPr lang="en-US">
                <a:solidFill>
                  <a:schemeClr val="accent2">
                    <a:lumMod val="75000"/>
                  </a:schemeClr>
                </a:solidFill>
              </a:rPr>
              <a:t>Results </a:t>
            </a:r>
            <a:br>
              <a:rPr lang="en-US">
                <a:solidFill>
                  <a:schemeClr val="accent2">
                    <a:lumMod val="75000"/>
                  </a:schemeClr>
                </a:solidFill>
              </a:rPr>
            </a:br>
            <a:r>
              <a:rPr lang="en-US" sz="2000">
                <a:solidFill>
                  <a:schemeClr val="accent2">
                    <a:lumMod val="75000"/>
                  </a:schemeClr>
                </a:solidFill>
              </a:rPr>
              <a:t>EDA Insights</a:t>
            </a:r>
            <a:endParaRPr lang="en-US" dirty="0">
              <a:solidFill>
                <a:schemeClr val="accent2">
                  <a:lumMod val="75000"/>
                </a:schemeClr>
              </a:solidFill>
            </a:endParaRPr>
          </a:p>
        </p:txBody>
      </p:sp>
      <p:sp>
        <p:nvSpPr>
          <p:cNvPr id="19" name="Rectangle: Top Corners Snipped 18">
            <a:extLst>
              <a:ext uri="{FF2B5EF4-FFF2-40B4-BE49-F238E27FC236}">
                <a16:creationId xmlns:a16="http://schemas.microsoft.com/office/drawing/2014/main" id="{5545ECFE-F456-4664-86D4-98076A17A4EE}"/>
              </a:ext>
            </a:extLst>
          </p:cNvPr>
          <p:cNvSpPr/>
          <p:nvPr/>
        </p:nvSpPr>
        <p:spPr>
          <a:xfrm>
            <a:off x="4899810" y="2329771"/>
            <a:ext cx="1947334" cy="829765"/>
          </a:xfrm>
          <a:prstGeom prst="snip2Same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F92ED8A5-E060-4E6C-A604-476E41C9E7F8}"/>
              </a:ext>
            </a:extLst>
          </p:cNvPr>
          <p:cNvSpPr txBox="1"/>
          <p:nvPr/>
        </p:nvSpPr>
        <p:spPr>
          <a:xfrm>
            <a:off x="0" y="5632211"/>
            <a:ext cx="9144000" cy="738664"/>
          </a:xfrm>
          <a:prstGeom prst="rect">
            <a:avLst/>
          </a:prstGeom>
          <a:noFill/>
        </p:spPr>
        <p:txBody>
          <a:bodyPr wrap="square" rtlCol="0">
            <a:spAutoFit/>
          </a:bodyPr>
          <a:lstStyle/>
          <a:p>
            <a:pPr algn="ctr"/>
            <a:r>
              <a:rPr lang="en-US" sz="1400" i="1" dirty="0"/>
              <a:t>Fig 2: Customer count by gender. </a:t>
            </a:r>
          </a:p>
          <a:p>
            <a:pPr algn="ctr"/>
            <a:r>
              <a:rPr lang="en-US" sz="1400" b="1" dirty="0"/>
              <a:t>The gender distribution is nearly equal; however, male customers tend to spend more per visit compared to female customers.</a:t>
            </a:r>
          </a:p>
        </p:txBody>
      </p:sp>
      <p:pic>
        <p:nvPicPr>
          <p:cNvPr id="23" name="Picture 22">
            <a:extLst>
              <a:ext uri="{FF2B5EF4-FFF2-40B4-BE49-F238E27FC236}">
                <a16:creationId xmlns:a16="http://schemas.microsoft.com/office/drawing/2014/main" id="{E0D39CA3-8EB2-47E4-A2D9-479F34FB0275}"/>
              </a:ext>
            </a:extLst>
          </p:cNvPr>
          <p:cNvPicPr>
            <a:picLocks noChangeAspect="1"/>
          </p:cNvPicPr>
          <p:nvPr/>
        </p:nvPicPr>
        <p:blipFill>
          <a:blip r:embed="rId2">
            <a:extLst>
              <a:ext uri="{BEBA8EAE-BF5A-486C-A8C5-ECC9F3942E4B}">
                <a14:imgProps xmlns:a14="http://schemas.microsoft.com/office/drawing/2010/main">
                  <a14:imgLayer r:embed="rId3">
                    <a14:imgEffect>
                      <a14:saturation sat="0"/>
                    </a14:imgEffect>
                  </a14:imgLayer>
                </a14:imgProps>
              </a:ext>
            </a:extLst>
          </a:blip>
          <a:stretch>
            <a:fillRect/>
          </a:stretch>
        </p:blipFill>
        <p:spPr>
          <a:xfrm>
            <a:off x="1431029" y="1812814"/>
            <a:ext cx="6223625" cy="3783653"/>
          </a:xfrm>
          <a:prstGeom prst="rect">
            <a:avLst/>
          </a:prstGeom>
        </p:spPr>
      </p:pic>
    </p:spTree>
    <p:extLst>
      <p:ext uri="{BB962C8B-B14F-4D97-AF65-F5344CB8AC3E}">
        <p14:creationId xmlns:p14="http://schemas.microsoft.com/office/powerpoint/2010/main" val="40834641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46BC31EE-5D80-4175-9403-940153024552}"/>
              </a:ext>
            </a:extLst>
          </p:cNvPr>
          <p:cNvSpPr>
            <a:spLocks noGrp="1"/>
          </p:cNvSpPr>
          <p:nvPr>
            <p:ph type="title"/>
          </p:nvPr>
        </p:nvSpPr>
        <p:spPr>
          <a:xfrm>
            <a:off x="745067" y="493350"/>
            <a:ext cx="7772400" cy="1116156"/>
          </a:xfrm>
        </p:spPr>
        <p:txBody>
          <a:bodyPr>
            <a:normAutofit/>
          </a:bodyPr>
          <a:lstStyle/>
          <a:p>
            <a:r>
              <a:rPr lang="en-US" dirty="0">
                <a:solidFill>
                  <a:schemeClr val="accent2">
                    <a:lumMod val="75000"/>
                  </a:schemeClr>
                </a:solidFill>
              </a:rPr>
              <a:t>Results </a:t>
            </a:r>
            <a:br>
              <a:rPr lang="en-US" dirty="0">
                <a:solidFill>
                  <a:schemeClr val="accent2">
                    <a:lumMod val="75000"/>
                  </a:schemeClr>
                </a:solidFill>
              </a:rPr>
            </a:br>
            <a:r>
              <a:rPr lang="en-US" sz="2000" dirty="0">
                <a:solidFill>
                  <a:schemeClr val="accent2">
                    <a:lumMod val="75000"/>
                  </a:schemeClr>
                </a:solidFill>
              </a:rPr>
              <a:t>EDA Insights</a:t>
            </a:r>
            <a:endParaRPr dirty="0">
              <a:solidFill>
                <a:schemeClr val="accent2">
                  <a:lumMod val="75000"/>
                </a:schemeClr>
              </a:solidFill>
            </a:endParaRPr>
          </a:p>
        </p:txBody>
      </p:sp>
      <p:pic>
        <p:nvPicPr>
          <p:cNvPr id="17" name="Picture 16">
            <a:extLst>
              <a:ext uri="{FF2B5EF4-FFF2-40B4-BE49-F238E27FC236}">
                <a16:creationId xmlns:a16="http://schemas.microsoft.com/office/drawing/2014/main" id="{3796F9E6-A3A1-4DD9-BAD7-8DB997627EF1}"/>
              </a:ext>
            </a:extLst>
          </p:cNvPr>
          <p:cNvPicPr>
            <a:picLocks noChangeAspect="1"/>
          </p:cNvPicPr>
          <p:nvPr/>
        </p:nvPicPr>
        <p:blipFill>
          <a:blip r:embed="rId2">
            <a:duotone>
              <a:schemeClr val="accent2">
                <a:shade val="45000"/>
                <a:satMod val="135000"/>
              </a:schemeClr>
              <a:prstClr val="white"/>
            </a:duotone>
            <a:extLst>
              <a:ext uri="{BEBA8EAE-BF5A-486C-A8C5-ECC9F3942E4B}">
                <a14:imgProps xmlns:a14="http://schemas.microsoft.com/office/drawing/2010/main">
                  <a14:imgLayer r:embed="rId3">
                    <a14:imgEffect>
                      <a14:saturation sat="0"/>
                    </a14:imgEffect>
                  </a14:imgLayer>
                </a14:imgProps>
              </a:ext>
            </a:extLst>
          </a:blip>
          <a:srcRect/>
          <a:stretch/>
        </p:blipFill>
        <p:spPr>
          <a:xfrm>
            <a:off x="474133" y="1762342"/>
            <a:ext cx="8043334" cy="4117420"/>
          </a:xfrm>
          <a:prstGeom prst="rect">
            <a:avLst/>
          </a:prstGeom>
        </p:spPr>
      </p:pic>
      <p:sp>
        <p:nvSpPr>
          <p:cNvPr id="19" name="Rectangle: Top Corners Snipped 18">
            <a:extLst>
              <a:ext uri="{FF2B5EF4-FFF2-40B4-BE49-F238E27FC236}">
                <a16:creationId xmlns:a16="http://schemas.microsoft.com/office/drawing/2014/main" id="{5545ECFE-F456-4664-86D4-98076A17A4EE}"/>
              </a:ext>
            </a:extLst>
          </p:cNvPr>
          <p:cNvSpPr/>
          <p:nvPr/>
        </p:nvSpPr>
        <p:spPr>
          <a:xfrm>
            <a:off x="4899810" y="2329771"/>
            <a:ext cx="1947334" cy="829765"/>
          </a:xfrm>
          <a:prstGeom prst="snip2Same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a:extLst>
              <a:ext uri="{FF2B5EF4-FFF2-40B4-BE49-F238E27FC236}">
                <a16:creationId xmlns:a16="http://schemas.microsoft.com/office/drawing/2014/main" id="{FE8AAF87-A96B-48AA-A461-FAA8DFBB9270}"/>
              </a:ext>
            </a:extLst>
          </p:cNvPr>
          <p:cNvSpPr txBox="1"/>
          <p:nvPr/>
        </p:nvSpPr>
        <p:spPr>
          <a:xfrm>
            <a:off x="474133" y="5836859"/>
            <a:ext cx="8381999" cy="523220"/>
          </a:xfrm>
          <a:prstGeom prst="rect">
            <a:avLst/>
          </a:prstGeom>
          <a:noFill/>
        </p:spPr>
        <p:txBody>
          <a:bodyPr wrap="square" rtlCol="0">
            <a:spAutoFit/>
          </a:bodyPr>
          <a:lstStyle/>
          <a:p>
            <a:pPr algn="ctr"/>
            <a:r>
              <a:rPr lang="en-US" sz="1400" i="1" dirty="0"/>
              <a:t>Fig 3: Purchase count by item. </a:t>
            </a:r>
          </a:p>
          <a:p>
            <a:pPr algn="ctr"/>
            <a:r>
              <a:rPr lang="en-US" sz="1400" b="1" dirty="0"/>
              <a:t>The most frequently purchased products are Golden Morn, Maggi Cubes, and </a:t>
            </a:r>
            <a:r>
              <a:rPr lang="en-US" sz="1400" b="1" dirty="0" err="1"/>
              <a:t>Semovita</a:t>
            </a:r>
            <a:r>
              <a:rPr lang="en-US" sz="1400" b="1" dirty="0"/>
              <a:t>.</a:t>
            </a:r>
          </a:p>
        </p:txBody>
      </p:sp>
    </p:spTree>
    <p:extLst>
      <p:ext uri="{BB962C8B-B14F-4D97-AF65-F5344CB8AC3E}">
        <p14:creationId xmlns:p14="http://schemas.microsoft.com/office/powerpoint/2010/main" val="92331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46BC31EE-5D80-4175-9403-940153024552}"/>
              </a:ext>
            </a:extLst>
          </p:cNvPr>
          <p:cNvSpPr>
            <a:spLocks noGrp="1"/>
          </p:cNvSpPr>
          <p:nvPr>
            <p:ph type="title"/>
          </p:nvPr>
        </p:nvSpPr>
        <p:spPr>
          <a:xfrm>
            <a:off x="745067" y="493350"/>
            <a:ext cx="7772400" cy="1116156"/>
          </a:xfrm>
        </p:spPr>
        <p:txBody>
          <a:bodyPr>
            <a:normAutofit/>
          </a:bodyPr>
          <a:lstStyle/>
          <a:p>
            <a:r>
              <a:rPr lang="en-US" dirty="0">
                <a:solidFill>
                  <a:schemeClr val="accent2">
                    <a:lumMod val="75000"/>
                  </a:schemeClr>
                </a:solidFill>
              </a:rPr>
              <a:t>Results </a:t>
            </a:r>
            <a:br>
              <a:rPr lang="en-US" dirty="0">
                <a:solidFill>
                  <a:schemeClr val="accent2">
                    <a:lumMod val="75000"/>
                  </a:schemeClr>
                </a:solidFill>
              </a:rPr>
            </a:br>
            <a:r>
              <a:rPr lang="en-US" sz="2000" dirty="0">
                <a:solidFill>
                  <a:schemeClr val="accent2">
                    <a:lumMod val="75000"/>
                  </a:schemeClr>
                </a:solidFill>
              </a:rPr>
              <a:t>EDA Insights</a:t>
            </a:r>
            <a:endParaRPr dirty="0">
              <a:solidFill>
                <a:schemeClr val="accent2">
                  <a:lumMod val="75000"/>
                </a:schemeClr>
              </a:solidFill>
            </a:endParaRPr>
          </a:p>
        </p:txBody>
      </p:sp>
      <p:sp>
        <p:nvSpPr>
          <p:cNvPr id="19" name="Rectangle: Top Corners Snipped 18">
            <a:extLst>
              <a:ext uri="{FF2B5EF4-FFF2-40B4-BE49-F238E27FC236}">
                <a16:creationId xmlns:a16="http://schemas.microsoft.com/office/drawing/2014/main" id="{5545ECFE-F456-4664-86D4-98076A17A4EE}"/>
              </a:ext>
            </a:extLst>
          </p:cNvPr>
          <p:cNvSpPr/>
          <p:nvPr/>
        </p:nvSpPr>
        <p:spPr>
          <a:xfrm>
            <a:off x="4899810" y="2329771"/>
            <a:ext cx="1947334" cy="829765"/>
          </a:xfrm>
          <a:prstGeom prst="snip2Same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F92ED8A5-E060-4E6C-A604-476E41C9E7F8}"/>
              </a:ext>
            </a:extLst>
          </p:cNvPr>
          <p:cNvSpPr txBox="1"/>
          <p:nvPr/>
        </p:nvSpPr>
        <p:spPr>
          <a:xfrm>
            <a:off x="0" y="5872824"/>
            <a:ext cx="9144000" cy="523220"/>
          </a:xfrm>
          <a:prstGeom prst="rect">
            <a:avLst/>
          </a:prstGeom>
          <a:noFill/>
        </p:spPr>
        <p:txBody>
          <a:bodyPr wrap="square" rtlCol="0">
            <a:spAutoFit/>
          </a:bodyPr>
          <a:lstStyle/>
          <a:p>
            <a:pPr algn="ctr"/>
            <a:r>
              <a:rPr lang="en-US" sz="1400" i="1" dirty="0"/>
              <a:t>Fig 4 : Number of purchases by location. </a:t>
            </a:r>
          </a:p>
          <a:p>
            <a:pPr algn="ctr"/>
            <a:r>
              <a:rPr lang="en-US" sz="1400" b="1" dirty="0"/>
              <a:t>The highest purchase volumes are recorded in Ogba, </a:t>
            </a:r>
            <a:r>
              <a:rPr lang="en-US" sz="1400" b="1" dirty="0" err="1"/>
              <a:t>Mafoluku</a:t>
            </a:r>
            <a:r>
              <a:rPr lang="en-US" sz="1400" b="1" dirty="0"/>
              <a:t>, and </a:t>
            </a:r>
            <a:r>
              <a:rPr lang="en-US" sz="1400" b="1" dirty="0" err="1"/>
              <a:t>Lakowe</a:t>
            </a:r>
            <a:r>
              <a:rPr lang="en-US" sz="1400" b="1" dirty="0"/>
              <a:t>, identifying them as key sales hotspots.</a:t>
            </a:r>
          </a:p>
        </p:txBody>
      </p:sp>
      <p:pic>
        <p:nvPicPr>
          <p:cNvPr id="23" name="Picture 22">
            <a:extLst>
              <a:ext uri="{FF2B5EF4-FFF2-40B4-BE49-F238E27FC236}">
                <a16:creationId xmlns:a16="http://schemas.microsoft.com/office/drawing/2014/main" id="{E0D39CA3-8EB2-47E4-A2D9-479F34FB0275}"/>
              </a:ext>
            </a:extLst>
          </p:cNvPr>
          <p:cNvPicPr>
            <a:picLocks noChangeAspect="1"/>
          </p:cNvPicPr>
          <p:nvPr/>
        </p:nvPicPr>
        <p:blipFill>
          <a:blip r:embed="rId2">
            <a:extLst>
              <a:ext uri="{BEBA8EAE-BF5A-486C-A8C5-ECC9F3942E4B}">
                <a14:imgProps xmlns:a14="http://schemas.microsoft.com/office/drawing/2010/main">
                  <a14:imgLayer r:embed="rId3">
                    <a14:imgEffect>
                      <a14:saturation sat="0"/>
                    </a14:imgEffect>
                  </a14:imgLayer>
                </a14:imgProps>
              </a:ext>
            </a:extLst>
          </a:blip>
          <a:srcRect/>
          <a:stretch/>
        </p:blipFill>
        <p:spPr>
          <a:xfrm>
            <a:off x="1207640" y="1834919"/>
            <a:ext cx="6728719" cy="4037905"/>
          </a:xfrm>
          <a:prstGeom prst="rect">
            <a:avLst/>
          </a:prstGeom>
        </p:spPr>
      </p:pic>
    </p:spTree>
    <p:extLst>
      <p:ext uri="{BB962C8B-B14F-4D97-AF65-F5344CB8AC3E}">
        <p14:creationId xmlns:p14="http://schemas.microsoft.com/office/powerpoint/2010/main" val="32503040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484632"/>
            <a:ext cx="7772400" cy="1107101"/>
          </a:xfrm>
        </p:spPr>
        <p:txBody>
          <a:bodyPr>
            <a:normAutofit/>
          </a:bodyPr>
          <a:lstStyle/>
          <a:p>
            <a:r>
              <a:rPr lang="en-US" dirty="0">
                <a:solidFill>
                  <a:schemeClr val="accent2">
                    <a:lumMod val="75000"/>
                  </a:schemeClr>
                </a:solidFill>
              </a:rPr>
              <a:t>Results </a:t>
            </a:r>
            <a:br>
              <a:rPr lang="en-US" dirty="0">
                <a:solidFill>
                  <a:schemeClr val="accent2">
                    <a:lumMod val="75000"/>
                  </a:schemeClr>
                </a:solidFill>
              </a:rPr>
            </a:br>
            <a:r>
              <a:rPr lang="en-US" sz="2400" dirty="0">
                <a:solidFill>
                  <a:schemeClr val="accent2">
                    <a:lumMod val="75000"/>
                  </a:schemeClr>
                </a:solidFill>
              </a:rPr>
              <a:t>Model Performance Comparison</a:t>
            </a:r>
            <a:endParaRPr lang="en-US" dirty="0"/>
          </a:p>
        </p:txBody>
      </p:sp>
      <p:graphicFrame>
        <p:nvGraphicFramePr>
          <p:cNvPr id="8" name="Table 8">
            <a:extLst>
              <a:ext uri="{FF2B5EF4-FFF2-40B4-BE49-F238E27FC236}">
                <a16:creationId xmlns:a16="http://schemas.microsoft.com/office/drawing/2014/main" id="{911D5AB9-D27A-4AA0-A132-0CA1317D3218}"/>
              </a:ext>
            </a:extLst>
          </p:cNvPr>
          <p:cNvGraphicFramePr>
            <a:graphicFrameLocks noGrp="1"/>
          </p:cNvGraphicFramePr>
          <p:nvPr>
            <p:ph idx="1"/>
            <p:extLst>
              <p:ext uri="{D42A27DB-BD31-4B8C-83A1-F6EECF244321}">
                <p14:modId xmlns:p14="http://schemas.microsoft.com/office/powerpoint/2010/main" val="3922346399"/>
              </p:ext>
            </p:extLst>
          </p:nvPr>
        </p:nvGraphicFramePr>
        <p:xfrm>
          <a:off x="822325" y="1846263"/>
          <a:ext cx="7543800" cy="3560233"/>
        </p:xfrm>
        <a:graphic>
          <a:graphicData uri="http://schemas.openxmlformats.org/drawingml/2006/table">
            <a:tbl>
              <a:tblPr firstRow="1" bandRow="1">
                <a:tableStyleId>{21E4AEA4-8DFA-4A89-87EB-49C32662AFE0}</a:tableStyleId>
              </a:tblPr>
              <a:tblGrid>
                <a:gridCol w="1508760">
                  <a:extLst>
                    <a:ext uri="{9D8B030D-6E8A-4147-A177-3AD203B41FA5}">
                      <a16:colId xmlns:a16="http://schemas.microsoft.com/office/drawing/2014/main" val="4212994558"/>
                    </a:ext>
                  </a:extLst>
                </a:gridCol>
                <a:gridCol w="1508760">
                  <a:extLst>
                    <a:ext uri="{9D8B030D-6E8A-4147-A177-3AD203B41FA5}">
                      <a16:colId xmlns:a16="http://schemas.microsoft.com/office/drawing/2014/main" val="733153716"/>
                    </a:ext>
                  </a:extLst>
                </a:gridCol>
                <a:gridCol w="1508760">
                  <a:extLst>
                    <a:ext uri="{9D8B030D-6E8A-4147-A177-3AD203B41FA5}">
                      <a16:colId xmlns:a16="http://schemas.microsoft.com/office/drawing/2014/main" val="366401861"/>
                    </a:ext>
                  </a:extLst>
                </a:gridCol>
                <a:gridCol w="1508760">
                  <a:extLst>
                    <a:ext uri="{9D8B030D-6E8A-4147-A177-3AD203B41FA5}">
                      <a16:colId xmlns:a16="http://schemas.microsoft.com/office/drawing/2014/main" val="2079614922"/>
                    </a:ext>
                  </a:extLst>
                </a:gridCol>
                <a:gridCol w="1508760">
                  <a:extLst>
                    <a:ext uri="{9D8B030D-6E8A-4147-A177-3AD203B41FA5}">
                      <a16:colId xmlns:a16="http://schemas.microsoft.com/office/drawing/2014/main" val="1740530556"/>
                    </a:ext>
                  </a:extLst>
                </a:gridCol>
              </a:tblGrid>
              <a:tr h="576268">
                <a:tc>
                  <a:txBody>
                    <a:bodyPr/>
                    <a:lstStyle/>
                    <a:p>
                      <a:r>
                        <a:rPr lang="en-US" dirty="0"/>
                        <a:t>Model</a:t>
                      </a:r>
                    </a:p>
                  </a:txBody>
                  <a:tcPr marL="88751" marR="88751" anchor="ctr"/>
                </a:tc>
                <a:tc>
                  <a:txBody>
                    <a:bodyPr/>
                    <a:lstStyle/>
                    <a:p>
                      <a:r>
                        <a:rPr lang="en-US" dirty="0"/>
                        <a:t>Accuracy</a:t>
                      </a:r>
                    </a:p>
                  </a:txBody>
                  <a:tcPr marL="88751" marR="88751" anchor="ctr"/>
                </a:tc>
                <a:tc>
                  <a:txBody>
                    <a:bodyPr/>
                    <a:lstStyle/>
                    <a:p>
                      <a:r>
                        <a:rPr lang="en-US" dirty="0"/>
                        <a:t>Precision</a:t>
                      </a:r>
                    </a:p>
                  </a:txBody>
                  <a:tcPr marL="88751" marR="88751" anchor="ctr"/>
                </a:tc>
                <a:tc>
                  <a:txBody>
                    <a:bodyPr/>
                    <a:lstStyle/>
                    <a:p>
                      <a:r>
                        <a:rPr lang="en-US" dirty="0"/>
                        <a:t>Recall</a:t>
                      </a:r>
                    </a:p>
                  </a:txBody>
                  <a:tcPr marL="88751" marR="88751" anchor="ctr"/>
                </a:tc>
                <a:tc>
                  <a:txBody>
                    <a:bodyPr/>
                    <a:lstStyle/>
                    <a:p>
                      <a:r>
                        <a:rPr lang="en-US" dirty="0"/>
                        <a:t>F1-Score</a:t>
                      </a:r>
                    </a:p>
                  </a:txBody>
                  <a:tcPr marL="88751" marR="88751" anchor="ctr"/>
                </a:tc>
                <a:extLst>
                  <a:ext uri="{0D108BD9-81ED-4DB2-BD59-A6C34878D82A}">
                    <a16:rowId xmlns:a16="http://schemas.microsoft.com/office/drawing/2014/main" val="2468937102"/>
                  </a:ext>
                </a:extLst>
              </a:tr>
              <a:tr h="994655">
                <a:tc>
                  <a:txBody>
                    <a:bodyPr/>
                    <a:lstStyle/>
                    <a:p>
                      <a:r>
                        <a:rPr lang="en-US" dirty="0"/>
                        <a:t>Logistic Regression</a:t>
                      </a:r>
                    </a:p>
                  </a:txBody>
                  <a:tcPr marL="88751" marR="88751" anchor="ctr"/>
                </a:tc>
                <a:tc>
                  <a:txBody>
                    <a:bodyPr/>
                    <a:lstStyle/>
                    <a:p>
                      <a:r>
                        <a:rPr lang="en-US" dirty="0"/>
                        <a:t>72.6%</a:t>
                      </a:r>
                    </a:p>
                  </a:txBody>
                  <a:tcPr marL="88751" marR="88751" anchor="ctr"/>
                </a:tc>
                <a:tc>
                  <a:txBody>
                    <a:bodyPr/>
                    <a:lstStyle/>
                    <a:p>
                      <a:r>
                        <a:rPr lang="en-US" dirty="0"/>
                        <a:t>Moderate</a:t>
                      </a:r>
                    </a:p>
                  </a:txBody>
                  <a:tcPr marL="88751" marR="88751" anchor="ctr"/>
                </a:tc>
                <a:tc>
                  <a:txBody>
                    <a:bodyPr/>
                    <a:lstStyle/>
                    <a:p>
                      <a:r>
                        <a:rPr lang="en-US" dirty="0"/>
                        <a:t>Low</a:t>
                      </a:r>
                    </a:p>
                  </a:txBody>
                  <a:tcPr marL="88751" marR="88751" anchor="ctr"/>
                </a:tc>
                <a:tc>
                  <a:txBody>
                    <a:bodyPr/>
                    <a:lstStyle/>
                    <a:p>
                      <a:r>
                        <a:rPr lang="en-US" dirty="0"/>
                        <a:t>Fair</a:t>
                      </a:r>
                    </a:p>
                  </a:txBody>
                  <a:tcPr marL="88751" marR="88751" anchor="ctr"/>
                </a:tc>
                <a:extLst>
                  <a:ext uri="{0D108BD9-81ED-4DB2-BD59-A6C34878D82A}">
                    <a16:rowId xmlns:a16="http://schemas.microsoft.com/office/drawing/2014/main" val="9769011"/>
                  </a:ext>
                </a:extLst>
              </a:tr>
              <a:tr h="994655">
                <a:tc>
                  <a:txBody>
                    <a:bodyPr/>
                    <a:lstStyle/>
                    <a:p>
                      <a:r>
                        <a:rPr lang="en-US" dirty="0"/>
                        <a:t>Decision Tree</a:t>
                      </a:r>
                    </a:p>
                  </a:txBody>
                  <a:tcPr marL="88751" marR="88751" anchor="ctr"/>
                </a:tc>
                <a:tc>
                  <a:txBody>
                    <a:bodyPr/>
                    <a:lstStyle/>
                    <a:p>
                      <a:r>
                        <a:rPr lang="en-US" dirty="0"/>
                        <a:t>83.44%</a:t>
                      </a:r>
                    </a:p>
                  </a:txBody>
                  <a:tcPr marL="88751" marR="88751" anchor="ctr"/>
                </a:tc>
                <a:tc>
                  <a:txBody>
                    <a:bodyPr/>
                    <a:lstStyle/>
                    <a:p>
                      <a:r>
                        <a:rPr lang="en-US" dirty="0"/>
                        <a:t>High</a:t>
                      </a:r>
                    </a:p>
                  </a:txBody>
                  <a:tcPr marL="88751" marR="88751" anchor="ctr"/>
                </a:tc>
                <a:tc>
                  <a:txBody>
                    <a:bodyPr/>
                    <a:lstStyle/>
                    <a:p>
                      <a:r>
                        <a:rPr lang="en-US" dirty="0"/>
                        <a:t>High</a:t>
                      </a:r>
                    </a:p>
                  </a:txBody>
                  <a:tcPr marL="88751" marR="88751" anchor="ctr"/>
                </a:tc>
                <a:tc>
                  <a:txBody>
                    <a:bodyPr/>
                    <a:lstStyle/>
                    <a:p>
                      <a:r>
                        <a:rPr lang="en-US" dirty="0"/>
                        <a:t>Excellent</a:t>
                      </a:r>
                    </a:p>
                  </a:txBody>
                  <a:tcPr marL="88751" marR="88751" anchor="ctr"/>
                </a:tc>
                <a:extLst>
                  <a:ext uri="{0D108BD9-81ED-4DB2-BD59-A6C34878D82A}">
                    <a16:rowId xmlns:a16="http://schemas.microsoft.com/office/drawing/2014/main" val="839714597"/>
                  </a:ext>
                </a:extLst>
              </a:tr>
              <a:tr h="994655">
                <a:tc>
                  <a:txBody>
                    <a:bodyPr/>
                    <a:lstStyle/>
                    <a:p>
                      <a:r>
                        <a:rPr lang="en-US" dirty="0"/>
                        <a:t>Random Forest</a:t>
                      </a:r>
                    </a:p>
                  </a:txBody>
                  <a:tcPr marL="88751" marR="88751" anchor="ctr"/>
                </a:tc>
                <a:tc>
                  <a:txBody>
                    <a:bodyPr/>
                    <a:lstStyle/>
                    <a:p>
                      <a:r>
                        <a:rPr lang="en-US" dirty="0"/>
                        <a:t>80.29%</a:t>
                      </a:r>
                    </a:p>
                  </a:txBody>
                  <a:tcPr marL="88751" marR="88751" anchor="ctr"/>
                </a:tc>
                <a:tc>
                  <a:txBody>
                    <a:bodyPr/>
                    <a:lstStyle/>
                    <a:p>
                      <a:r>
                        <a:rPr lang="en-US" dirty="0"/>
                        <a:t>High</a:t>
                      </a:r>
                    </a:p>
                  </a:txBody>
                  <a:tcPr marL="88751" marR="88751" anchor="ctr"/>
                </a:tc>
                <a:tc>
                  <a:txBody>
                    <a:bodyPr/>
                    <a:lstStyle/>
                    <a:p>
                      <a:r>
                        <a:rPr lang="en-US" dirty="0"/>
                        <a:t>Consistent</a:t>
                      </a:r>
                    </a:p>
                  </a:txBody>
                  <a:tcPr marL="88751" marR="88751" anchor="ctr"/>
                </a:tc>
                <a:tc>
                  <a:txBody>
                    <a:bodyPr/>
                    <a:lstStyle/>
                    <a:p>
                      <a:r>
                        <a:rPr lang="en-US" dirty="0"/>
                        <a:t>Balanced</a:t>
                      </a:r>
                    </a:p>
                  </a:txBody>
                  <a:tcPr marL="88751" marR="88751" anchor="ctr"/>
                </a:tc>
                <a:extLst>
                  <a:ext uri="{0D108BD9-81ED-4DB2-BD59-A6C34878D82A}">
                    <a16:rowId xmlns:a16="http://schemas.microsoft.com/office/drawing/2014/main" val="2120509631"/>
                  </a:ext>
                </a:extLst>
              </a:tr>
            </a:tbl>
          </a:graphicData>
        </a:graphic>
      </p:graphicFrame>
      <p:sp>
        <p:nvSpPr>
          <p:cNvPr id="5" name="TextBox 4">
            <a:extLst>
              <a:ext uri="{FF2B5EF4-FFF2-40B4-BE49-F238E27FC236}">
                <a16:creationId xmlns:a16="http://schemas.microsoft.com/office/drawing/2014/main" id="{5353FFB8-F6B7-4886-8BC3-14DB54D606F8}"/>
              </a:ext>
            </a:extLst>
          </p:cNvPr>
          <p:cNvSpPr txBox="1"/>
          <p:nvPr/>
        </p:nvSpPr>
        <p:spPr>
          <a:xfrm>
            <a:off x="374121" y="5661026"/>
            <a:ext cx="8395757" cy="523220"/>
          </a:xfrm>
          <a:prstGeom prst="rect">
            <a:avLst/>
          </a:prstGeom>
          <a:noFill/>
        </p:spPr>
        <p:txBody>
          <a:bodyPr wrap="square" rtlCol="0">
            <a:spAutoFit/>
          </a:bodyPr>
          <a:lstStyle/>
          <a:p>
            <a:pPr algn="ctr"/>
            <a:r>
              <a:rPr lang="en-US" sz="1400" i="1" dirty="0"/>
              <a:t>Table 2: compares model performance metrics, showing Decision Tree as the most accurate and Random Forest as the most deployment-ready.</a:t>
            </a:r>
            <a:endParaRPr lang="en-US" sz="1400" b="1"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484632"/>
            <a:ext cx="7772400" cy="1107101"/>
          </a:xfrm>
        </p:spPr>
        <p:txBody>
          <a:bodyPr>
            <a:normAutofit/>
          </a:bodyPr>
          <a:lstStyle/>
          <a:p>
            <a:r>
              <a:rPr lang="en-US" dirty="0">
                <a:solidFill>
                  <a:schemeClr val="accent2">
                    <a:lumMod val="75000"/>
                  </a:schemeClr>
                </a:solidFill>
              </a:rPr>
              <a:t>Results </a:t>
            </a:r>
            <a:br>
              <a:rPr lang="en-US" dirty="0">
                <a:solidFill>
                  <a:schemeClr val="accent2">
                    <a:lumMod val="75000"/>
                  </a:schemeClr>
                </a:solidFill>
              </a:rPr>
            </a:br>
            <a:r>
              <a:rPr lang="en-US" sz="2400" dirty="0">
                <a:solidFill>
                  <a:schemeClr val="accent2">
                    <a:lumMod val="75000"/>
                  </a:schemeClr>
                </a:solidFill>
              </a:rPr>
              <a:t>Model Performance Comparison (Pictorial View)</a:t>
            </a:r>
            <a:endParaRPr lang="en-US" dirty="0"/>
          </a:p>
        </p:txBody>
      </p:sp>
      <p:sp>
        <p:nvSpPr>
          <p:cNvPr id="9" name="TextBox 8">
            <a:extLst>
              <a:ext uri="{FF2B5EF4-FFF2-40B4-BE49-F238E27FC236}">
                <a16:creationId xmlns:a16="http://schemas.microsoft.com/office/drawing/2014/main" id="{CECD3DB3-EC2B-4F1C-AD5C-88B653246287}"/>
              </a:ext>
            </a:extLst>
          </p:cNvPr>
          <p:cNvSpPr txBox="1"/>
          <p:nvPr/>
        </p:nvSpPr>
        <p:spPr>
          <a:xfrm>
            <a:off x="0" y="5584536"/>
            <a:ext cx="9144000" cy="553998"/>
          </a:xfrm>
          <a:prstGeom prst="rect">
            <a:avLst/>
          </a:prstGeom>
          <a:noFill/>
        </p:spPr>
        <p:txBody>
          <a:bodyPr wrap="square" rtlCol="0">
            <a:spAutoFit/>
          </a:bodyPr>
          <a:lstStyle/>
          <a:p>
            <a:pPr algn="ctr"/>
            <a:r>
              <a:rPr lang="en-US" sz="1400" i="1" dirty="0"/>
              <a:t>Fig 5: Model accuracy comparison. </a:t>
            </a:r>
          </a:p>
          <a:p>
            <a:pPr algn="ctr"/>
            <a:r>
              <a:rPr lang="en-US" sz="1600" dirty="0"/>
              <a:t>Among all models tested, Decision Tree achieved the highest accuracy, followed closely by Random Forest.</a:t>
            </a:r>
          </a:p>
        </p:txBody>
      </p:sp>
      <p:pic>
        <p:nvPicPr>
          <p:cNvPr id="7" name="Content Placeholder 6">
            <a:extLst>
              <a:ext uri="{FF2B5EF4-FFF2-40B4-BE49-F238E27FC236}">
                <a16:creationId xmlns:a16="http://schemas.microsoft.com/office/drawing/2014/main" id="{05A61EFA-F6B7-4D94-A1BB-BC8C7971DEED}"/>
              </a:ext>
            </a:extLst>
          </p:cNvPr>
          <p:cNvPicPr>
            <a:picLocks noGrp="1" noChangeAspect="1"/>
          </p:cNvPicPr>
          <p:nvPr>
            <p:ph idx="1"/>
          </p:nvPr>
        </p:nvPicPr>
        <p:blipFill>
          <a:blip r:embed="rId2">
            <a:duotone>
              <a:schemeClr val="accent2">
                <a:shade val="45000"/>
                <a:satMod val="135000"/>
              </a:schemeClr>
              <a:prstClr val="white"/>
            </a:duotone>
            <a:extLst>
              <a:ext uri="{BEBA8EAE-BF5A-486C-A8C5-ECC9F3942E4B}">
                <a14:imgProps xmlns:a14="http://schemas.microsoft.com/office/drawing/2010/main">
                  <a14:imgLayer r:embed="rId3">
                    <a14:imgEffect>
                      <a14:saturation sat="33000"/>
                    </a14:imgEffect>
                  </a14:imgLayer>
                </a14:imgProps>
              </a:ext>
            </a:extLst>
          </a:blip>
          <a:stretch>
            <a:fillRect/>
          </a:stretch>
        </p:blipFill>
        <p:spPr>
          <a:xfrm>
            <a:off x="1195592" y="1856967"/>
            <a:ext cx="6316003" cy="3749365"/>
          </a:xfrm>
          <a:prstGeom prst="rect">
            <a:avLst/>
          </a:prstGeom>
        </p:spPr>
      </p:pic>
    </p:spTree>
    <p:extLst>
      <p:ext uri="{BB962C8B-B14F-4D97-AF65-F5344CB8AC3E}">
        <p14:creationId xmlns:p14="http://schemas.microsoft.com/office/powerpoint/2010/main" val="21538794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960" y="709938"/>
            <a:ext cx="7543800" cy="1450757"/>
          </a:xfrm>
        </p:spPr>
        <p:txBody>
          <a:bodyPr>
            <a:normAutofit fontScale="90000"/>
          </a:bodyPr>
          <a:lstStyle/>
          <a:p>
            <a:r>
              <a:rPr lang="en-US" dirty="0">
                <a:solidFill>
                  <a:schemeClr val="accent2">
                    <a:lumMod val="75000"/>
                  </a:schemeClr>
                </a:solidFill>
              </a:rPr>
              <a:t>Results </a:t>
            </a:r>
            <a:br>
              <a:rPr lang="en-US" dirty="0">
                <a:solidFill>
                  <a:schemeClr val="accent2">
                    <a:lumMod val="75000"/>
                  </a:schemeClr>
                </a:solidFill>
              </a:rPr>
            </a:br>
            <a:r>
              <a:rPr lang="fr-FR" sz="2400" dirty="0">
                <a:solidFill>
                  <a:schemeClr val="accent2">
                    <a:lumMod val="75000"/>
                  </a:schemeClr>
                </a:solidFill>
              </a:rPr>
              <a:t>Confusion Matrix – </a:t>
            </a:r>
            <a:r>
              <a:rPr lang="fr-FR" sz="2400" dirty="0" err="1">
                <a:solidFill>
                  <a:schemeClr val="accent2">
                    <a:lumMod val="75000"/>
                  </a:schemeClr>
                </a:solidFill>
              </a:rPr>
              <a:t>Random</a:t>
            </a:r>
            <a:r>
              <a:rPr lang="fr-FR" sz="2400" dirty="0">
                <a:solidFill>
                  <a:schemeClr val="accent2">
                    <a:lumMod val="75000"/>
                  </a:schemeClr>
                </a:solidFill>
              </a:rPr>
              <a:t> Forest Model</a:t>
            </a:r>
            <a:br>
              <a:rPr lang="fr-FR" sz="2400" dirty="0">
                <a:solidFill>
                  <a:schemeClr val="accent2">
                    <a:lumMod val="75000"/>
                  </a:schemeClr>
                </a:solidFill>
              </a:rPr>
            </a:br>
            <a:endParaRPr dirty="0"/>
          </a:p>
        </p:txBody>
      </p:sp>
      <p:sp>
        <p:nvSpPr>
          <p:cNvPr id="7" name="Content Placeholder 6">
            <a:extLst>
              <a:ext uri="{FF2B5EF4-FFF2-40B4-BE49-F238E27FC236}">
                <a16:creationId xmlns:a16="http://schemas.microsoft.com/office/drawing/2014/main" id="{C7570FAA-CD10-4B4A-94D6-6FA9AF58CC7D}"/>
              </a:ext>
            </a:extLst>
          </p:cNvPr>
          <p:cNvSpPr>
            <a:spLocks noGrp="1"/>
          </p:cNvSpPr>
          <p:nvPr>
            <p:ph idx="1"/>
          </p:nvPr>
        </p:nvSpPr>
        <p:spPr/>
        <p:txBody>
          <a:bodyPr>
            <a:normAutofit/>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lgn="just">
              <a:buNone/>
            </a:pPr>
            <a:endParaRPr lang="en-US" i="1" dirty="0"/>
          </a:p>
          <a:p>
            <a:pPr marL="0" indent="0" algn="just">
              <a:buNone/>
            </a:pPr>
            <a:endParaRPr lang="en-US" i="1" dirty="0"/>
          </a:p>
          <a:p>
            <a:pPr marL="0" indent="0" algn="just">
              <a:buNone/>
            </a:pPr>
            <a:endParaRPr lang="en-US" i="1" dirty="0"/>
          </a:p>
        </p:txBody>
      </p:sp>
      <p:graphicFrame>
        <p:nvGraphicFramePr>
          <p:cNvPr id="3" name="Table 3">
            <a:extLst>
              <a:ext uri="{FF2B5EF4-FFF2-40B4-BE49-F238E27FC236}">
                <a16:creationId xmlns:a16="http://schemas.microsoft.com/office/drawing/2014/main" id="{6FAE2B36-9236-45E9-8BF6-6A430D1EC9B8}"/>
              </a:ext>
            </a:extLst>
          </p:cNvPr>
          <p:cNvGraphicFramePr>
            <a:graphicFrameLocks noGrp="1"/>
          </p:cNvGraphicFramePr>
          <p:nvPr>
            <p:extLst>
              <p:ext uri="{D42A27DB-BD31-4B8C-83A1-F6EECF244321}">
                <p14:modId xmlns:p14="http://schemas.microsoft.com/office/powerpoint/2010/main" val="1033418783"/>
              </p:ext>
            </p:extLst>
          </p:nvPr>
        </p:nvGraphicFramePr>
        <p:xfrm>
          <a:off x="1168401" y="1865375"/>
          <a:ext cx="3031066" cy="3083084"/>
        </p:xfrm>
        <a:graphic>
          <a:graphicData uri="http://schemas.openxmlformats.org/drawingml/2006/table">
            <a:tbl>
              <a:tblPr firstRow="1" bandRow="1">
                <a:tableStyleId>{21E4AEA4-8DFA-4A89-87EB-49C32662AFE0}</a:tableStyleId>
              </a:tblPr>
              <a:tblGrid>
                <a:gridCol w="1515533">
                  <a:extLst>
                    <a:ext uri="{9D8B030D-6E8A-4147-A177-3AD203B41FA5}">
                      <a16:colId xmlns:a16="http://schemas.microsoft.com/office/drawing/2014/main" val="109212589"/>
                    </a:ext>
                  </a:extLst>
                </a:gridCol>
                <a:gridCol w="1515533">
                  <a:extLst>
                    <a:ext uri="{9D8B030D-6E8A-4147-A177-3AD203B41FA5}">
                      <a16:colId xmlns:a16="http://schemas.microsoft.com/office/drawing/2014/main" val="2372629117"/>
                    </a:ext>
                  </a:extLst>
                </a:gridCol>
              </a:tblGrid>
              <a:tr h="610751">
                <a:tc>
                  <a:txBody>
                    <a:bodyPr/>
                    <a:lstStyle/>
                    <a:p>
                      <a:r>
                        <a:rPr lang="en-US" dirty="0"/>
                        <a:t>Metric</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Result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13954800"/>
                  </a:ext>
                </a:extLst>
              </a:tr>
              <a:tr h="610751">
                <a:tc>
                  <a:txBody>
                    <a:bodyPr/>
                    <a:lstStyle/>
                    <a:p>
                      <a:r>
                        <a:rPr lang="en-US" dirty="0"/>
                        <a:t>Accuracy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85%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87384962"/>
                  </a:ext>
                </a:extLst>
              </a:tr>
              <a:tr h="610751">
                <a:tc>
                  <a:txBody>
                    <a:bodyPr/>
                    <a:lstStyle/>
                    <a:p>
                      <a:r>
                        <a:rPr lang="en-US" dirty="0"/>
                        <a:t>Precision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0.89 (Golden Morn)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50136033"/>
                  </a:ext>
                </a:extLst>
              </a:tr>
              <a:tr h="610751">
                <a:tc>
                  <a:txBody>
                    <a:bodyPr/>
                    <a:lstStyle/>
                    <a:p>
                      <a:r>
                        <a:rPr lang="en-US" dirty="0"/>
                        <a:t>Recall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0.84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98395844"/>
                  </a:ext>
                </a:extLst>
              </a:tr>
              <a:tr h="610751">
                <a:tc>
                  <a:txBody>
                    <a:bodyPr/>
                    <a:lstStyle/>
                    <a:p>
                      <a:r>
                        <a:rPr lang="en-US" dirty="0"/>
                        <a:t>F1 Score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0.86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5020648"/>
                  </a:ext>
                </a:extLst>
              </a:tr>
            </a:tbl>
          </a:graphicData>
        </a:graphic>
      </p:graphicFrame>
      <p:pic>
        <p:nvPicPr>
          <p:cNvPr id="5" name="Picture 4">
            <a:extLst>
              <a:ext uri="{FF2B5EF4-FFF2-40B4-BE49-F238E27FC236}">
                <a16:creationId xmlns:a16="http://schemas.microsoft.com/office/drawing/2014/main" id="{069D9077-0FD3-482D-BE1F-F810507D0192}"/>
              </a:ext>
            </a:extLst>
          </p:cNvPr>
          <p:cNvPicPr/>
          <p:nvPr/>
        </p:nvPicPr>
        <p:blipFill>
          <a:blip r:embed="rId2">
            <a:duotone>
              <a:schemeClr val="accent2">
                <a:shade val="45000"/>
                <a:satMod val="135000"/>
              </a:schemeClr>
              <a:prstClr val="white"/>
            </a:duotone>
            <a:extLst>
              <a:ext uri="{BEBA8EAE-BF5A-486C-A8C5-ECC9F3942E4B}">
                <a14:imgProps xmlns:a14="http://schemas.microsoft.com/office/drawing/2010/main">
                  <a14:imgLayer r:embed="rId3">
                    <a14:imgEffect>
                      <a14:saturation sat="33000"/>
                    </a14:imgEffect>
                  </a14:imgLayer>
                </a14:imgProps>
              </a:ext>
            </a:extLst>
          </a:blip>
          <a:srcRect/>
          <a:stretch/>
        </p:blipFill>
        <p:spPr>
          <a:xfrm>
            <a:off x="4786908" y="1865374"/>
            <a:ext cx="3596932" cy="3083085"/>
          </a:xfrm>
          <a:prstGeom prst="rect">
            <a:avLst/>
          </a:prstGeom>
        </p:spPr>
      </p:pic>
      <p:sp>
        <p:nvSpPr>
          <p:cNvPr id="6" name="TextBox 5">
            <a:extLst>
              <a:ext uri="{FF2B5EF4-FFF2-40B4-BE49-F238E27FC236}">
                <a16:creationId xmlns:a16="http://schemas.microsoft.com/office/drawing/2014/main" id="{4E3573D2-7A6B-4F32-A368-6140EFF27F9A}"/>
              </a:ext>
            </a:extLst>
          </p:cNvPr>
          <p:cNvSpPr txBox="1"/>
          <p:nvPr/>
        </p:nvSpPr>
        <p:spPr>
          <a:xfrm>
            <a:off x="0" y="5584536"/>
            <a:ext cx="9144000" cy="523220"/>
          </a:xfrm>
          <a:prstGeom prst="rect">
            <a:avLst/>
          </a:prstGeom>
          <a:noFill/>
        </p:spPr>
        <p:txBody>
          <a:bodyPr wrap="square" rtlCol="0">
            <a:spAutoFit/>
          </a:bodyPr>
          <a:lstStyle/>
          <a:p>
            <a:pPr algn="ctr"/>
            <a:r>
              <a:rPr lang="en-US" sz="1400" i="1" dirty="0"/>
              <a:t>Table 3 &amp; Fig 6: Confusion matrix for the Random Forest model. </a:t>
            </a:r>
          </a:p>
          <a:p>
            <a:pPr algn="ctr"/>
            <a:r>
              <a:rPr lang="en-US" sz="1400" dirty="0"/>
              <a:t>This model showed strong and balanced classification performance, making it more reliable for real-world deployment.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chemeClr val="accent2">
                    <a:lumMod val="75000"/>
                  </a:schemeClr>
                </a:solidFill>
              </a:rPr>
              <a:t>Results </a:t>
            </a:r>
            <a:br>
              <a:rPr lang="en-US" dirty="0">
                <a:solidFill>
                  <a:schemeClr val="accent2">
                    <a:lumMod val="75000"/>
                  </a:schemeClr>
                </a:solidFill>
              </a:rPr>
            </a:br>
            <a:r>
              <a:rPr lang="en-US" sz="2400" dirty="0">
                <a:solidFill>
                  <a:schemeClr val="accent2">
                    <a:lumMod val="75000"/>
                  </a:schemeClr>
                </a:solidFill>
              </a:rPr>
              <a:t>Business Insights from Model Output</a:t>
            </a:r>
            <a:endParaRPr dirty="0"/>
          </a:p>
        </p:txBody>
      </p:sp>
      <p:sp>
        <p:nvSpPr>
          <p:cNvPr id="7" name="Content Placeholder 6">
            <a:extLst>
              <a:ext uri="{FF2B5EF4-FFF2-40B4-BE49-F238E27FC236}">
                <a16:creationId xmlns:a16="http://schemas.microsoft.com/office/drawing/2014/main" id="{C7570FAA-CD10-4B4A-94D6-6FA9AF58CC7D}"/>
              </a:ext>
            </a:extLst>
          </p:cNvPr>
          <p:cNvSpPr>
            <a:spLocks noGrp="1"/>
          </p:cNvSpPr>
          <p:nvPr>
            <p:ph idx="1"/>
          </p:nvPr>
        </p:nvSpPr>
        <p:spPr/>
        <p:txBody>
          <a:bodyPr>
            <a:normAutofit/>
          </a:bodyPr>
          <a:lstStyle/>
          <a:p>
            <a:endParaRPr lang="en-US" dirty="0"/>
          </a:p>
          <a:p>
            <a:pPr algn="just"/>
            <a:r>
              <a:rPr lang="en-US" dirty="0"/>
              <a:t>Analysis confirms that age and location are the most influential predictors of purchase behavior.</a:t>
            </a:r>
          </a:p>
          <a:p>
            <a:pPr algn="just"/>
            <a:r>
              <a:rPr lang="en-US" dirty="0"/>
              <a:t>High-demand branches (Ogba, </a:t>
            </a:r>
            <a:r>
              <a:rPr lang="en-US" dirty="0" err="1"/>
              <a:t>Mafoluku</a:t>
            </a:r>
            <a:r>
              <a:rPr lang="en-US" dirty="0"/>
              <a:t>, </a:t>
            </a:r>
            <a:r>
              <a:rPr lang="en-US" dirty="0" err="1"/>
              <a:t>Lakowe</a:t>
            </a:r>
            <a:r>
              <a:rPr lang="en-US" dirty="0"/>
              <a:t>) should get inventory priority.</a:t>
            </a:r>
          </a:p>
          <a:p>
            <a:pPr algn="just"/>
            <a:r>
              <a:rPr lang="en-US" dirty="0"/>
              <a:t>Middle-aged male shoppers show potential for bulk purchase promotions, while essentials like Golden Morn and Maggi are ideal loyalty reward triggers.</a:t>
            </a:r>
          </a:p>
          <a:p>
            <a:pPr algn="just"/>
            <a:r>
              <a:rPr lang="en-US" dirty="0"/>
              <a:t>Integrating the recommendation system into POS can enable real-time suggestions at checkout.</a:t>
            </a:r>
          </a:p>
        </p:txBody>
      </p:sp>
    </p:spTree>
    <p:extLst>
      <p:ext uri="{BB962C8B-B14F-4D97-AF65-F5344CB8AC3E}">
        <p14:creationId xmlns:p14="http://schemas.microsoft.com/office/powerpoint/2010/main" val="18081460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chemeClr val="accent2">
                    <a:lumMod val="75000"/>
                  </a:schemeClr>
                </a:solidFill>
              </a:rPr>
              <a:t>Conclusion </a:t>
            </a:r>
            <a:endParaRPr dirty="0"/>
          </a:p>
        </p:txBody>
      </p:sp>
      <p:sp>
        <p:nvSpPr>
          <p:cNvPr id="7" name="Content Placeholder 6">
            <a:extLst>
              <a:ext uri="{FF2B5EF4-FFF2-40B4-BE49-F238E27FC236}">
                <a16:creationId xmlns:a16="http://schemas.microsoft.com/office/drawing/2014/main" id="{C7570FAA-CD10-4B4A-94D6-6FA9AF58CC7D}"/>
              </a:ext>
            </a:extLst>
          </p:cNvPr>
          <p:cNvSpPr>
            <a:spLocks noGrp="1"/>
          </p:cNvSpPr>
          <p:nvPr>
            <p:ph idx="1"/>
          </p:nvPr>
        </p:nvSpPr>
        <p:spPr>
          <a:xfrm>
            <a:off x="685800" y="1862667"/>
            <a:ext cx="7772400" cy="4436533"/>
          </a:xfrm>
        </p:spPr>
        <p:txBody>
          <a:bodyPr>
            <a:normAutofit/>
          </a:bodyPr>
          <a:lstStyle/>
          <a:p>
            <a:pPr marL="0" indent="0" algn="just">
              <a:buNone/>
            </a:pPr>
            <a:endParaRPr lang="en-US" dirty="0"/>
          </a:p>
          <a:p>
            <a:pPr marL="0" indent="0" algn="just">
              <a:buNone/>
            </a:pPr>
            <a:r>
              <a:rPr lang="en-US" dirty="0"/>
              <a:t>This study proves that even with basic demographic data, Bokku Stores can accurately predict customer preferences and make smarter business decisions. By choosing the Random Forest model, we’ve prioritized not just accuracy, but long-term reliability. The next step is to integrate this system into real-time operations transforming every checkout into an opportunity for smarter stocking, targeted marketing, and stronger customer loyalty.</a:t>
            </a:r>
          </a:p>
        </p:txBody>
      </p:sp>
    </p:spTree>
    <p:extLst>
      <p:ext uri="{BB962C8B-B14F-4D97-AF65-F5344CB8AC3E}">
        <p14:creationId xmlns:p14="http://schemas.microsoft.com/office/powerpoint/2010/main" val="18307508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29032"/>
            <a:ext cx="7772400" cy="1609344"/>
          </a:xfrm>
        </p:spPr>
        <p:txBody>
          <a:bodyPr/>
          <a:lstStyle/>
          <a:p>
            <a:r>
              <a:rPr lang="en-US" dirty="0">
                <a:solidFill>
                  <a:schemeClr val="accent2">
                    <a:lumMod val="75000"/>
                  </a:schemeClr>
                </a:solidFill>
              </a:rPr>
              <a:t>References</a:t>
            </a:r>
            <a:endParaRPr dirty="0"/>
          </a:p>
        </p:txBody>
      </p:sp>
      <p:sp>
        <p:nvSpPr>
          <p:cNvPr id="3" name="Content Placeholder 2"/>
          <p:cNvSpPr>
            <a:spLocks noGrp="1"/>
          </p:cNvSpPr>
          <p:nvPr>
            <p:ph idx="1"/>
          </p:nvPr>
        </p:nvSpPr>
        <p:spPr>
          <a:xfrm>
            <a:off x="685800" y="1803400"/>
            <a:ext cx="7772400" cy="4368800"/>
          </a:xfrm>
        </p:spPr>
        <p:txBody>
          <a:bodyPr>
            <a:normAutofit/>
          </a:bodyPr>
          <a:lstStyle/>
          <a:p>
            <a:pPr algn="just"/>
            <a:r>
              <a:rPr dirty="0"/>
              <a:t> </a:t>
            </a:r>
            <a:endParaRPr lang="en-US" dirty="0"/>
          </a:p>
          <a:p>
            <a:pPr algn="just"/>
            <a:r>
              <a:rPr lang="en-US" dirty="0"/>
              <a:t>Park, S., Kim, Y., &amp; Choi, H. (2019). Enhancing recommendation systems with demographic data. Journal of Retail Analytics, 15(3), 45–58.</a:t>
            </a:r>
          </a:p>
          <a:p>
            <a:pPr algn="just"/>
            <a:r>
              <a:rPr lang="en-US" dirty="0"/>
              <a:t>Al-</a:t>
            </a:r>
            <a:r>
              <a:rPr lang="en-US" dirty="0" err="1"/>
              <a:t>Gasawneh</a:t>
            </a:r>
            <a:r>
              <a:rPr lang="en-US" dirty="0"/>
              <a:t>, J., </a:t>
            </a:r>
            <a:r>
              <a:rPr lang="en-US" dirty="0" err="1"/>
              <a:t>Anuar</a:t>
            </a:r>
            <a:r>
              <a:rPr lang="en-US" dirty="0"/>
              <a:t>, M. M., &amp; </a:t>
            </a:r>
            <a:r>
              <a:rPr lang="en-US" dirty="0" err="1"/>
              <a:t>Dacko-Pikiewicz</a:t>
            </a:r>
            <a:r>
              <a:rPr lang="en-US" dirty="0"/>
              <a:t>, Z. (2021). Customer data utilization in emerging markets: A retail perspective. Marketing Intelligence &amp; Planning, 39(5), 625–641.</a:t>
            </a:r>
          </a:p>
          <a:p>
            <a:pPr algn="just"/>
            <a:r>
              <a:rPr lang="en-US" dirty="0" err="1"/>
              <a:t>Padlee</a:t>
            </a:r>
            <a:r>
              <a:rPr lang="en-US" dirty="0"/>
              <a:t>, S. F., Thaw, C. Y., &amp; Abdul Rashid, Z. (2019). Demographic segmentation and its influence on purchase decisions. International Journal of Retail &amp; Distribution Management, 47(11), 1161–1177.</a:t>
            </a:r>
          </a:p>
          <a:p>
            <a:endParaRPr lang="en-US" dirty="0"/>
          </a:p>
          <a:p>
            <a:pPr marL="0" indent="0">
              <a:buNone/>
            </a:pPr>
            <a:r>
              <a:rPr lang="en-US" i="1" dirty="0"/>
              <a:t>(Full reference list available in project report)</a:t>
            </a:r>
            <a:endParaRPr i="1"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solidFill>
                  <a:schemeClr val="accent2">
                    <a:lumMod val="75000"/>
                  </a:schemeClr>
                </a:solidFill>
              </a:rPr>
              <a:t>Presentation Outline</a:t>
            </a:r>
            <a:endParaRPr lang="en-US" dirty="0">
              <a:solidFill>
                <a:schemeClr val="accent2">
                  <a:lumMod val="75000"/>
                </a:schemeClr>
              </a:solidFill>
            </a:endParaRPr>
          </a:p>
        </p:txBody>
      </p:sp>
      <p:graphicFrame>
        <p:nvGraphicFramePr>
          <p:cNvPr id="15" name="Content Placeholder 2">
            <a:extLst>
              <a:ext uri="{FF2B5EF4-FFF2-40B4-BE49-F238E27FC236}">
                <a16:creationId xmlns:a16="http://schemas.microsoft.com/office/drawing/2014/main" id="{DDA87D75-52F8-C71A-8E03-7CBBF7787AF9}"/>
              </a:ext>
            </a:extLst>
          </p:cNvPr>
          <p:cNvGraphicFramePr>
            <a:graphicFrameLocks noGrp="1"/>
          </p:cNvGraphicFramePr>
          <p:nvPr>
            <p:ph idx="1"/>
          </p:nvPr>
        </p:nvGraphicFramePr>
        <p:xfrm>
          <a:off x="822959" y="1845734"/>
          <a:ext cx="7543801" cy="402336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overrideClrMapping bg1="lt1" tx1="dk1" bg2="lt2" tx2="dk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F05B5607-C30A-40CA-93FF-C354559980FF}"/>
              </a:ext>
            </a:extLst>
          </p:cNvPr>
          <p:cNvPicPr>
            <a:picLocks noGrp="1" noChangeAspect="1"/>
          </p:cNvPicPr>
          <p:nvPr>
            <p:ph idx="4294967295"/>
          </p:nvPr>
        </p:nvPicPr>
        <p:blipFill>
          <a:blip r:embed="rId2">
            <a:duotone>
              <a:schemeClr val="accent2">
                <a:shade val="45000"/>
                <a:satMod val="135000"/>
              </a:schemeClr>
              <a:prstClr val="white"/>
            </a:duotone>
            <a:alphaModFix/>
          </a:blip>
          <a:stretch>
            <a:fillRect/>
          </a:stretch>
        </p:blipFill>
        <p:spPr>
          <a:xfrm>
            <a:off x="2514600" y="1274878"/>
            <a:ext cx="4018592" cy="4016789"/>
          </a:xfrm>
        </p:spPr>
      </p:pic>
    </p:spTree>
    <p:extLst>
      <p:ext uri="{BB962C8B-B14F-4D97-AF65-F5344CB8AC3E}">
        <p14:creationId xmlns:p14="http://schemas.microsoft.com/office/powerpoint/2010/main" val="17691880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11973C2-EB8B-452A-A698-4A252FD3AE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9144000"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10162E77-11AD-44A7-84EC-40C59EEFBD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3886200" y="634946"/>
            <a:ext cx="4776107" cy="1450757"/>
          </a:xfrm>
        </p:spPr>
        <p:txBody>
          <a:bodyPr>
            <a:normAutofit/>
          </a:bodyPr>
          <a:lstStyle/>
          <a:p>
            <a:r>
              <a:rPr lang="en-US"/>
              <a:t>Background of the Study</a:t>
            </a:r>
          </a:p>
        </p:txBody>
      </p:sp>
      <p:pic>
        <p:nvPicPr>
          <p:cNvPr id="5" name="Picture 4" descr="Abstract blurred background of department store">
            <a:extLst>
              <a:ext uri="{FF2B5EF4-FFF2-40B4-BE49-F238E27FC236}">
                <a16:creationId xmlns:a16="http://schemas.microsoft.com/office/drawing/2014/main" id="{ED610F80-3D9C-0B10-06C7-E9A6B9F33CA3}"/>
              </a:ext>
            </a:extLst>
          </p:cNvPr>
          <p:cNvPicPr>
            <a:picLocks noChangeAspect="1"/>
          </p:cNvPicPr>
          <p:nvPr/>
        </p:nvPicPr>
        <p:blipFill>
          <a:blip r:embed="rId2"/>
          <a:srcRect l="27085" r="38999" b="1"/>
          <a:stretch>
            <a:fillRect/>
          </a:stretch>
        </p:blipFill>
        <p:spPr>
          <a:xfrm>
            <a:off x="20" y="-12128"/>
            <a:ext cx="3490702" cy="6870127"/>
          </a:xfrm>
          <a:prstGeom prst="rect">
            <a:avLst/>
          </a:prstGeom>
        </p:spPr>
      </p:pic>
      <p:cxnSp>
        <p:nvCxnSpPr>
          <p:cNvPr id="13" name="Straight Connector 12">
            <a:extLst>
              <a:ext uri="{FF2B5EF4-FFF2-40B4-BE49-F238E27FC236}">
                <a16:creationId xmlns:a16="http://schemas.microsoft.com/office/drawing/2014/main" id="{5AB158E9-1B40-4CD6-95F0-95CA11DF7B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965712" y="2085703"/>
            <a:ext cx="4628015"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graphicFrame>
        <p:nvGraphicFramePr>
          <p:cNvPr id="15" name="Content Placeholder 2">
            <a:extLst>
              <a:ext uri="{FF2B5EF4-FFF2-40B4-BE49-F238E27FC236}">
                <a16:creationId xmlns:a16="http://schemas.microsoft.com/office/drawing/2014/main" id="{907E591D-C68D-6C4A-6CD2-8754E0A0A574}"/>
              </a:ext>
            </a:extLst>
          </p:cNvPr>
          <p:cNvGraphicFramePr>
            <a:graphicFrameLocks noGrp="1"/>
          </p:cNvGraphicFramePr>
          <p:nvPr>
            <p:ph idx="1"/>
            <p:extLst>
              <p:ext uri="{D42A27DB-BD31-4B8C-83A1-F6EECF244321}">
                <p14:modId xmlns:p14="http://schemas.microsoft.com/office/powerpoint/2010/main" val="3080463487"/>
              </p:ext>
            </p:extLst>
          </p:nvPr>
        </p:nvGraphicFramePr>
        <p:xfrm>
          <a:off x="3886200" y="2198914"/>
          <a:ext cx="4776107" cy="36701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B5993E2-C02B-4335-ABA5-D8EC465551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39736"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0B801A2-5622-4BE8-9AD2-C337A2CD00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NG"/>
          </a:p>
        </p:txBody>
      </p:sp>
      <p:sp>
        <p:nvSpPr>
          <p:cNvPr id="2" name="Title 1"/>
          <p:cNvSpPr>
            <a:spLocks noGrp="1"/>
          </p:cNvSpPr>
          <p:nvPr>
            <p:ph type="title"/>
          </p:nvPr>
        </p:nvSpPr>
        <p:spPr>
          <a:xfrm>
            <a:off x="369277" y="516835"/>
            <a:ext cx="2313633" cy="5772840"/>
          </a:xfrm>
        </p:spPr>
        <p:txBody>
          <a:bodyPr anchor="ctr">
            <a:normAutofit/>
          </a:bodyPr>
          <a:lstStyle/>
          <a:p>
            <a:r>
              <a:rPr lang="en-US" sz="3100">
                <a:solidFill>
                  <a:srgbClr val="FFFFFF"/>
                </a:solidFill>
              </a:rPr>
              <a:t>Problem Statement</a:t>
            </a:r>
          </a:p>
        </p:txBody>
      </p:sp>
      <p:sp>
        <p:nvSpPr>
          <p:cNvPr id="13" name="Rectangle 12">
            <a:extLst>
              <a:ext uri="{FF2B5EF4-FFF2-40B4-BE49-F238E27FC236}">
                <a16:creationId xmlns:a16="http://schemas.microsoft.com/office/drawing/2014/main" id="{B7AF614F-5BC3-4086-99F5-B87C5847A0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NG"/>
          </a:p>
        </p:txBody>
      </p:sp>
      <p:graphicFrame>
        <p:nvGraphicFramePr>
          <p:cNvPr id="5" name="Content Placeholder 2">
            <a:extLst>
              <a:ext uri="{FF2B5EF4-FFF2-40B4-BE49-F238E27FC236}">
                <a16:creationId xmlns:a16="http://schemas.microsoft.com/office/drawing/2014/main" id="{A8B68E38-B4A1-1335-DC53-07693113C81D}"/>
              </a:ext>
            </a:extLst>
          </p:cNvPr>
          <p:cNvGraphicFramePr>
            <a:graphicFrameLocks noGrp="1"/>
          </p:cNvGraphicFramePr>
          <p:nvPr>
            <p:ph idx="1"/>
            <p:extLst>
              <p:ext uri="{D42A27DB-BD31-4B8C-83A1-F6EECF244321}">
                <p14:modId xmlns:p14="http://schemas.microsoft.com/office/powerpoint/2010/main" val="843403442"/>
              </p:ext>
            </p:extLst>
          </p:nvPr>
        </p:nvGraphicFramePr>
        <p:xfrm>
          <a:off x="3556397" y="639763"/>
          <a:ext cx="5098256" cy="56499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625466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22960" y="286603"/>
            <a:ext cx="7543800" cy="1450757"/>
          </a:xfrm>
        </p:spPr>
        <p:txBody>
          <a:bodyPr>
            <a:normAutofit/>
          </a:bodyPr>
          <a:lstStyle/>
          <a:p>
            <a:r>
              <a:rPr lang="en-US"/>
              <a:t>Literature Review</a:t>
            </a:r>
          </a:p>
        </p:txBody>
      </p:sp>
      <p:sp>
        <p:nvSpPr>
          <p:cNvPr id="4" name="Rectangle 1">
            <a:extLst>
              <a:ext uri="{FF2B5EF4-FFF2-40B4-BE49-F238E27FC236}">
                <a16:creationId xmlns:a16="http://schemas.microsoft.com/office/drawing/2014/main" id="{757527A7-1E5D-6BBF-762D-F58BE3CB8B03}"/>
              </a:ext>
            </a:extLst>
          </p:cNvPr>
          <p:cNvSpPr>
            <a:spLocks noChangeArrowheads="1"/>
          </p:cNvSpPr>
          <p:nvPr/>
        </p:nvSpPr>
        <p:spPr bwMode="auto">
          <a:xfrm>
            <a:off x="0" y="-361637"/>
            <a:ext cx="264816" cy="723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spcBef>
                <a:spcPct val="0"/>
              </a:spcBef>
              <a:spcAft>
                <a:spcPts val="600"/>
              </a:spcAft>
              <a:buClrTx/>
              <a:buSzTx/>
              <a:buFontTx/>
              <a:buChar char="•"/>
              <a:tabLst/>
            </a:pPr>
            <a:endParaRPr kumimoji="0" lang="en-US" altLang="en-US"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spcBef>
                <a:spcPct val="0"/>
              </a:spcBef>
              <a:spcAft>
                <a:spcPts val="600"/>
              </a:spcAft>
              <a:buClrTx/>
              <a:buSzTx/>
              <a:buFontTx/>
              <a:buNone/>
              <a:tabLst/>
            </a:pPr>
            <a:endParaRPr kumimoji="0" lang="en-US" altLang="en-US" b="0" i="0" u="none" strike="noStrike" cap="none" normalizeH="0" baseline="0">
              <a:ln>
                <a:noFill/>
              </a:ln>
              <a:solidFill>
                <a:schemeClr val="tx1"/>
              </a:solidFill>
              <a:effectLst/>
              <a:latin typeface="Arial" panose="020B0604020202020204" pitchFamily="34" charset="0"/>
            </a:endParaRPr>
          </a:p>
        </p:txBody>
      </p:sp>
      <p:graphicFrame>
        <p:nvGraphicFramePr>
          <p:cNvPr id="8" name="Content Placeholder 2">
            <a:extLst>
              <a:ext uri="{FF2B5EF4-FFF2-40B4-BE49-F238E27FC236}">
                <a16:creationId xmlns:a16="http://schemas.microsoft.com/office/drawing/2014/main" id="{59483014-4941-EFE6-7A02-01CF99A072C2}"/>
              </a:ext>
            </a:extLst>
          </p:cNvPr>
          <p:cNvGraphicFramePr>
            <a:graphicFrameLocks noGrp="1"/>
          </p:cNvGraphicFramePr>
          <p:nvPr>
            <p:ph idx="1"/>
            <p:extLst>
              <p:ext uri="{D42A27DB-BD31-4B8C-83A1-F6EECF244321}">
                <p14:modId xmlns:p14="http://schemas.microsoft.com/office/powerpoint/2010/main" val="2093270053"/>
              </p:ext>
            </p:extLst>
          </p:nvPr>
        </p:nvGraphicFramePr>
        <p:xfrm>
          <a:off x="822722" y="2098515"/>
          <a:ext cx="7543800" cy="37860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19937"/>
            <a:ext cx="7772400" cy="1346396"/>
          </a:xfrm>
        </p:spPr>
        <p:txBody>
          <a:bodyPr>
            <a:normAutofit/>
          </a:bodyPr>
          <a:lstStyle/>
          <a:p>
            <a:r>
              <a:rPr lang="en-US" sz="3600" dirty="0">
                <a:solidFill>
                  <a:schemeClr val="accent2">
                    <a:lumMod val="75000"/>
                  </a:schemeClr>
                </a:solidFill>
              </a:rPr>
              <a:t>Literature Review</a:t>
            </a:r>
            <a:br>
              <a:rPr lang="en-US" sz="3600" dirty="0">
                <a:solidFill>
                  <a:schemeClr val="accent2">
                    <a:lumMod val="75000"/>
                  </a:schemeClr>
                </a:solidFill>
              </a:rPr>
            </a:br>
            <a:r>
              <a:rPr lang="en-US" sz="2000" dirty="0">
                <a:solidFill>
                  <a:schemeClr val="accent2">
                    <a:lumMod val="75000"/>
                  </a:schemeClr>
                </a:solidFill>
              </a:rPr>
              <a:t>Related works</a:t>
            </a:r>
            <a:endParaRPr sz="3600" dirty="0"/>
          </a:p>
        </p:txBody>
      </p:sp>
      <p:sp>
        <p:nvSpPr>
          <p:cNvPr id="3" name="Content Placeholder 2"/>
          <p:cNvSpPr>
            <a:spLocks noGrp="1"/>
          </p:cNvSpPr>
          <p:nvPr>
            <p:ph idx="1"/>
          </p:nvPr>
        </p:nvSpPr>
        <p:spPr>
          <a:xfrm>
            <a:off x="685800" y="1642533"/>
            <a:ext cx="7772400" cy="4529666"/>
          </a:xfrm>
        </p:spPr>
        <p:txBody>
          <a:bodyPr>
            <a:normAutofit/>
          </a:bodyPr>
          <a:lstStyle/>
          <a:p>
            <a:pPr marL="0" indent="0" algn="just">
              <a:spcBef>
                <a:spcPts val="0"/>
              </a:spcBef>
              <a:buNone/>
            </a:pPr>
            <a:endParaRPr lang="en-US" sz="1800" dirty="0"/>
          </a:p>
          <a:p>
            <a:pPr algn="just">
              <a:spcBef>
                <a:spcPts val="0"/>
              </a:spcBef>
            </a:pPr>
            <a:endParaRPr lang="en-US" dirty="0"/>
          </a:p>
          <a:p>
            <a:pPr algn="just">
              <a:spcBef>
                <a:spcPts val="0"/>
              </a:spcBef>
            </a:pPr>
            <a:endParaRPr lang="en-US" dirty="0"/>
          </a:p>
          <a:p>
            <a:pPr marL="0" indent="0" algn="just">
              <a:spcBef>
                <a:spcPts val="0"/>
              </a:spcBef>
              <a:buNone/>
            </a:pPr>
            <a:endParaRPr lang="en-US" dirty="0"/>
          </a:p>
          <a:p>
            <a:pPr marL="0" indent="0" algn="just">
              <a:spcBef>
                <a:spcPts val="0"/>
              </a:spcBef>
              <a:buNone/>
            </a:pPr>
            <a:endParaRPr lang="en-US" dirty="0"/>
          </a:p>
          <a:p>
            <a:pPr algn="just">
              <a:spcBef>
                <a:spcPts val="0"/>
              </a:spcBef>
            </a:pPr>
            <a:endParaRPr dirty="0"/>
          </a:p>
        </p:txBody>
      </p:sp>
      <p:graphicFrame>
        <p:nvGraphicFramePr>
          <p:cNvPr id="6" name="Table 5">
            <a:extLst>
              <a:ext uri="{FF2B5EF4-FFF2-40B4-BE49-F238E27FC236}">
                <a16:creationId xmlns:a16="http://schemas.microsoft.com/office/drawing/2014/main" id="{9E0C8213-7844-4517-AA5A-5F42F0E02B4E}"/>
              </a:ext>
            </a:extLst>
          </p:cNvPr>
          <p:cNvGraphicFramePr>
            <a:graphicFrameLocks noGrp="1"/>
          </p:cNvGraphicFramePr>
          <p:nvPr>
            <p:extLst>
              <p:ext uri="{D42A27DB-BD31-4B8C-83A1-F6EECF244321}">
                <p14:modId xmlns:p14="http://schemas.microsoft.com/office/powerpoint/2010/main" val="158765121"/>
              </p:ext>
            </p:extLst>
          </p:nvPr>
        </p:nvGraphicFramePr>
        <p:xfrm>
          <a:off x="859896" y="1864524"/>
          <a:ext cx="7424208" cy="3978320"/>
        </p:xfrm>
        <a:graphic>
          <a:graphicData uri="http://schemas.openxmlformats.org/drawingml/2006/table">
            <a:tbl>
              <a:tblPr firstRow="1" firstCol="1" bandRow="1">
                <a:tableStyleId>{21E4AEA4-8DFA-4A89-87EB-49C32662AFE0}</a:tableStyleId>
              </a:tblPr>
              <a:tblGrid>
                <a:gridCol w="1856052">
                  <a:extLst>
                    <a:ext uri="{9D8B030D-6E8A-4147-A177-3AD203B41FA5}">
                      <a16:colId xmlns:a16="http://schemas.microsoft.com/office/drawing/2014/main" val="1916034082"/>
                    </a:ext>
                  </a:extLst>
                </a:gridCol>
                <a:gridCol w="1856052">
                  <a:extLst>
                    <a:ext uri="{9D8B030D-6E8A-4147-A177-3AD203B41FA5}">
                      <a16:colId xmlns:a16="http://schemas.microsoft.com/office/drawing/2014/main" val="717480577"/>
                    </a:ext>
                  </a:extLst>
                </a:gridCol>
                <a:gridCol w="1856052">
                  <a:extLst>
                    <a:ext uri="{9D8B030D-6E8A-4147-A177-3AD203B41FA5}">
                      <a16:colId xmlns:a16="http://schemas.microsoft.com/office/drawing/2014/main" val="1889191377"/>
                    </a:ext>
                  </a:extLst>
                </a:gridCol>
                <a:gridCol w="1856052">
                  <a:extLst>
                    <a:ext uri="{9D8B030D-6E8A-4147-A177-3AD203B41FA5}">
                      <a16:colId xmlns:a16="http://schemas.microsoft.com/office/drawing/2014/main" val="2350625805"/>
                    </a:ext>
                  </a:extLst>
                </a:gridCol>
              </a:tblGrid>
              <a:tr h="430604">
                <a:tc>
                  <a:txBody>
                    <a:bodyPr/>
                    <a:lstStyle/>
                    <a:p>
                      <a:pPr marL="0" marR="0" algn="l">
                        <a:lnSpc>
                          <a:spcPct val="107000"/>
                        </a:lnSpc>
                        <a:spcBef>
                          <a:spcPts val="0"/>
                        </a:spcBef>
                        <a:spcAft>
                          <a:spcPts val="0"/>
                        </a:spcAft>
                      </a:pPr>
                      <a:r>
                        <a:rPr lang="en-US" sz="1600" dirty="0">
                          <a:effectLst/>
                        </a:rPr>
                        <a:t>Author(s) &amp; Year</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l">
                        <a:lnSpc>
                          <a:spcPct val="107000"/>
                        </a:lnSpc>
                        <a:spcBef>
                          <a:spcPts val="0"/>
                        </a:spcBef>
                        <a:spcAft>
                          <a:spcPts val="0"/>
                        </a:spcAft>
                      </a:pPr>
                      <a:r>
                        <a:rPr lang="en-US" sz="1600">
                          <a:effectLst/>
                        </a:rPr>
                        <a:t>Problem Addressed</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l">
                        <a:lnSpc>
                          <a:spcPct val="107000"/>
                        </a:lnSpc>
                        <a:spcBef>
                          <a:spcPts val="0"/>
                        </a:spcBef>
                        <a:spcAft>
                          <a:spcPts val="0"/>
                        </a:spcAft>
                      </a:pPr>
                      <a:r>
                        <a:rPr lang="en-US" sz="1600">
                          <a:effectLst/>
                        </a:rPr>
                        <a:t>Approach Used</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l">
                        <a:lnSpc>
                          <a:spcPct val="107000"/>
                        </a:lnSpc>
                        <a:spcBef>
                          <a:spcPts val="0"/>
                        </a:spcBef>
                        <a:spcAft>
                          <a:spcPts val="0"/>
                        </a:spcAft>
                      </a:pPr>
                      <a:r>
                        <a:rPr lang="en-US" sz="1600">
                          <a:effectLst/>
                        </a:rPr>
                        <a:t>Gap / Limitation</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435555418"/>
                  </a:ext>
                </a:extLst>
              </a:tr>
              <a:tr h="1248300">
                <a:tc>
                  <a:txBody>
                    <a:bodyPr/>
                    <a:lstStyle/>
                    <a:p>
                      <a:pPr marL="0" marR="0" algn="l">
                        <a:lnSpc>
                          <a:spcPct val="107000"/>
                        </a:lnSpc>
                        <a:spcBef>
                          <a:spcPts val="0"/>
                        </a:spcBef>
                        <a:spcAft>
                          <a:spcPts val="0"/>
                        </a:spcAft>
                      </a:pPr>
                      <a:r>
                        <a:rPr lang="en-US" sz="1600" dirty="0">
                          <a:effectLst/>
                        </a:rPr>
                        <a:t>Park et al. (2019)</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l">
                        <a:lnSpc>
                          <a:spcPct val="107000"/>
                        </a:lnSpc>
                        <a:spcBef>
                          <a:spcPts val="0"/>
                        </a:spcBef>
                        <a:spcAft>
                          <a:spcPts val="0"/>
                        </a:spcAft>
                      </a:pPr>
                      <a:r>
                        <a:rPr lang="en-US" sz="1600" dirty="0">
                          <a:effectLst/>
                        </a:rPr>
                        <a:t>Generic recommendations ignoring demographics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l">
                        <a:lnSpc>
                          <a:spcPct val="107000"/>
                        </a:lnSpc>
                        <a:spcBef>
                          <a:spcPts val="0"/>
                        </a:spcBef>
                        <a:spcAft>
                          <a:spcPts val="0"/>
                        </a:spcAft>
                      </a:pPr>
                      <a:r>
                        <a:rPr lang="en-US" sz="1600" dirty="0">
                          <a:effectLst/>
                        </a:rPr>
                        <a:t>Integrated age, gender, location into recommender system</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l">
                        <a:lnSpc>
                          <a:spcPct val="107000"/>
                        </a:lnSpc>
                        <a:spcBef>
                          <a:spcPts val="0"/>
                        </a:spcBef>
                        <a:spcAft>
                          <a:spcPts val="0"/>
                        </a:spcAft>
                      </a:pPr>
                      <a:r>
                        <a:rPr lang="en-US" sz="1600" dirty="0">
                          <a:effectLst/>
                        </a:rPr>
                        <a:t>Focused on e-commerce; no retail store case study</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153550177"/>
                  </a:ext>
                </a:extLst>
              </a:tr>
              <a:tr h="1001330">
                <a:tc>
                  <a:txBody>
                    <a:bodyPr/>
                    <a:lstStyle/>
                    <a:p>
                      <a:pPr marL="0" marR="0" algn="l">
                        <a:lnSpc>
                          <a:spcPct val="107000"/>
                        </a:lnSpc>
                        <a:spcBef>
                          <a:spcPts val="0"/>
                        </a:spcBef>
                        <a:spcAft>
                          <a:spcPts val="0"/>
                        </a:spcAft>
                      </a:pPr>
                      <a:r>
                        <a:rPr lang="en-US" sz="1600">
                          <a:effectLst/>
                        </a:rPr>
                        <a:t>Al-Gasawneh et al. (2021)</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l">
                        <a:lnSpc>
                          <a:spcPct val="107000"/>
                        </a:lnSpc>
                        <a:spcBef>
                          <a:spcPts val="0"/>
                        </a:spcBef>
                        <a:spcAft>
                          <a:spcPts val="0"/>
                        </a:spcAft>
                      </a:pPr>
                      <a:r>
                        <a:rPr lang="en-US" sz="1600" dirty="0">
                          <a:effectLst/>
                        </a:rPr>
                        <a:t>Underutilization of customer data in emerging markets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l">
                        <a:lnSpc>
                          <a:spcPct val="107000"/>
                        </a:lnSpc>
                        <a:spcBef>
                          <a:spcPts val="0"/>
                        </a:spcBef>
                        <a:spcAft>
                          <a:spcPts val="0"/>
                        </a:spcAft>
                      </a:pPr>
                      <a:r>
                        <a:rPr lang="en-US" sz="1600" dirty="0">
                          <a:effectLst/>
                        </a:rPr>
                        <a:t>Customer segmentation using demographic attributes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l">
                        <a:lnSpc>
                          <a:spcPct val="107000"/>
                        </a:lnSpc>
                        <a:spcBef>
                          <a:spcPts val="0"/>
                        </a:spcBef>
                        <a:spcAft>
                          <a:spcPts val="0"/>
                        </a:spcAft>
                      </a:pPr>
                      <a:r>
                        <a:rPr lang="en-US" sz="1600" dirty="0">
                          <a:effectLst/>
                        </a:rPr>
                        <a:t>Did not implement real-time recommendation system</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4138819889"/>
                  </a:ext>
                </a:extLst>
              </a:tr>
              <a:tr h="1248300">
                <a:tc>
                  <a:txBody>
                    <a:bodyPr/>
                    <a:lstStyle/>
                    <a:p>
                      <a:pPr marL="0" marR="0" algn="l">
                        <a:lnSpc>
                          <a:spcPct val="107000"/>
                        </a:lnSpc>
                        <a:spcBef>
                          <a:spcPts val="0"/>
                        </a:spcBef>
                        <a:spcAft>
                          <a:spcPts val="0"/>
                        </a:spcAft>
                      </a:pPr>
                      <a:r>
                        <a:rPr lang="en-US" sz="1600" dirty="0" err="1">
                          <a:effectLst/>
                        </a:rPr>
                        <a:t>Padlee</a:t>
                      </a:r>
                      <a:r>
                        <a:rPr lang="en-US" sz="1600" dirty="0">
                          <a:effectLst/>
                        </a:rPr>
                        <a:t> et al. (2019)</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l">
                        <a:lnSpc>
                          <a:spcPct val="107000"/>
                        </a:lnSpc>
                        <a:spcBef>
                          <a:spcPts val="0"/>
                        </a:spcBef>
                        <a:spcAft>
                          <a:spcPts val="0"/>
                        </a:spcAft>
                      </a:pPr>
                      <a:r>
                        <a:rPr lang="en-US" sz="1600" dirty="0">
                          <a:effectLst/>
                        </a:rPr>
                        <a:t>Inefficient demographic targeting in retail marketing</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l">
                        <a:lnSpc>
                          <a:spcPct val="107000"/>
                        </a:lnSpc>
                        <a:spcBef>
                          <a:spcPts val="0"/>
                        </a:spcBef>
                        <a:spcAft>
                          <a:spcPts val="0"/>
                        </a:spcAft>
                      </a:pPr>
                      <a:r>
                        <a:rPr lang="en-US" sz="1600" dirty="0">
                          <a:effectLst/>
                        </a:rPr>
                        <a:t>Demographic segmentation to improve campaign response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l">
                        <a:lnSpc>
                          <a:spcPct val="107000"/>
                        </a:lnSpc>
                        <a:spcBef>
                          <a:spcPts val="0"/>
                        </a:spcBef>
                        <a:spcAft>
                          <a:spcPts val="0"/>
                        </a:spcAft>
                      </a:pPr>
                      <a:r>
                        <a:rPr lang="en-US" sz="1600" dirty="0">
                          <a:effectLst/>
                        </a:rPr>
                        <a:t>Did not combine demographic and transaction data</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2692833071"/>
                  </a:ext>
                </a:extLst>
              </a:tr>
            </a:tbl>
          </a:graphicData>
        </a:graphic>
      </p:graphicFrame>
      <p:sp>
        <p:nvSpPr>
          <p:cNvPr id="9" name="TextBox 8">
            <a:extLst>
              <a:ext uri="{FF2B5EF4-FFF2-40B4-BE49-F238E27FC236}">
                <a16:creationId xmlns:a16="http://schemas.microsoft.com/office/drawing/2014/main" id="{45A2A033-3CF2-4E94-9091-FC17E15A5367}"/>
              </a:ext>
            </a:extLst>
          </p:cNvPr>
          <p:cNvSpPr txBox="1"/>
          <p:nvPr/>
        </p:nvSpPr>
        <p:spPr>
          <a:xfrm>
            <a:off x="389467" y="5880944"/>
            <a:ext cx="8395757" cy="523220"/>
          </a:xfrm>
          <a:prstGeom prst="rect">
            <a:avLst/>
          </a:prstGeom>
          <a:noFill/>
        </p:spPr>
        <p:txBody>
          <a:bodyPr wrap="square" rtlCol="0">
            <a:spAutoFit/>
          </a:bodyPr>
          <a:lstStyle/>
          <a:p>
            <a:pPr algn="ctr"/>
            <a:r>
              <a:rPr lang="en-US" sz="1400" i="1" dirty="0"/>
              <a:t>Table 1: outlines prior studies, their focus, and gaps, highlighting the need for our demographic-based real-time recommendation system.</a:t>
            </a:r>
            <a:endParaRPr lang="en-US" sz="1400" b="1" dirty="0"/>
          </a:p>
        </p:txBody>
      </p:sp>
    </p:spTree>
    <p:extLst>
      <p:ext uri="{BB962C8B-B14F-4D97-AF65-F5344CB8AC3E}">
        <p14:creationId xmlns:p14="http://schemas.microsoft.com/office/powerpoint/2010/main" val="12601357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2ABB703-2B0E-4C3B-B4A2-F3973548E5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808763" y="634946"/>
            <a:ext cx="3845379" cy="1450757"/>
          </a:xfrm>
        </p:spPr>
        <p:txBody>
          <a:bodyPr vert="horz" lIns="91440" tIns="45720" rIns="91440" bIns="45720" rtlCol="0" anchor="b">
            <a:normAutofit/>
          </a:bodyPr>
          <a:lstStyle/>
          <a:p>
            <a:r>
              <a:rPr lang="en-US" sz="3700"/>
              <a:t>Methodology </a:t>
            </a:r>
            <a:br>
              <a:rPr lang="en-US" sz="3700"/>
            </a:br>
            <a:r>
              <a:rPr lang="en-US" sz="3700"/>
              <a:t>Data &amp; Preparation</a:t>
            </a:r>
          </a:p>
        </p:txBody>
      </p:sp>
      <p:pic>
        <p:nvPicPr>
          <p:cNvPr id="5" name="Graphic 4" descr="Bar chart">
            <a:extLst>
              <a:ext uri="{FF2B5EF4-FFF2-40B4-BE49-F238E27FC236}">
                <a16:creationId xmlns:a16="http://schemas.microsoft.com/office/drawing/2014/main" id="{621551B9-8AA6-0D3F-6EFD-12120BD358C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82394" y="1224619"/>
            <a:ext cx="4088720" cy="4088720"/>
          </a:xfrm>
          <a:prstGeom prst="rect">
            <a:avLst/>
          </a:prstGeom>
        </p:spPr>
      </p:pic>
      <p:cxnSp>
        <p:nvCxnSpPr>
          <p:cNvPr id="12" name="Straight Connector 11">
            <a:extLst>
              <a:ext uri="{FF2B5EF4-FFF2-40B4-BE49-F238E27FC236}">
                <a16:creationId xmlns:a16="http://schemas.microsoft.com/office/drawing/2014/main" id="{9C21570E-E159-49A6-9891-FA397B7A92D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08763" y="2086188"/>
            <a:ext cx="3561606"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2ED06D7B-E4C9-8C02-E4FE-79E496F967A3}"/>
              </a:ext>
            </a:extLst>
          </p:cNvPr>
          <p:cNvSpPr txBox="1"/>
          <p:nvPr/>
        </p:nvSpPr>
        <p:spPr>
          <a:xfrm>
            <a:off x="4808763" y="2198914"/>
            <a:ext cx="3845379" cy="3670180"/>
          </a:xfrm>
          <a:prstGeom prst="rect">
            <a:avLst/>
          </a:prstGeom>
        </p:spPr>
        <p:txBody>
          <a:bodyPr vert="horz" lIns="0" tIns="45720" rIns="0" bIns="45720" rtlCol="0">
            <a:normAutofit/>
          </a:bodyPr>
          <a:lstStyle/>
          <a:p>
            <a:pPr defTabSz="914400">
              <a:lnSpc>
                <a:spcPct val="90000"/>
              </a:lnSpc>
              <a:spcAft>
                <a:spcPts val="600"/>
              </a:spcAft>
              <a:buClr>
                <a:schemeClr val="accent1"/>
              </a:buClr>
              <a:buFont typeface="Calibri" panose="020F0502020204030204" pitchFamily="34" charset="0"/>
            </a:pPr>
            <a:r>
              <a:rPr lang="en-US" b="1">
                <a:solidFill>
                  <a:schemeClr val="tx1">
                    <a:lumMod val="75000"/>
                    <a:lumOff val="25000"/>
                  </a:schemeClr>
                </a:solidFill>
              </a:rPr>
              <a:t>Research Method</a:t>
            </a:r>
          </a:p>
          <a:p>
            <a:pPr defTabSz="914400">
              <a:lnSpc>
                <a:spcPct val="90000"/>
              </a:lnSpc>
              <a:spcAft>
                <a:spcPts val="600"/>
              </a:spcAft>
              <a:buClr>
                <a:schemeClr val="accent1"/>
              </a:buClr>
              <a:buFont typeface="Calibri" panose="020F0502020204030204" pitchFamily="34" charset="0"/>
            </a:pPr>
            <a:r>
              <a:rPr lang="en-US" b="1">
                <a:solidFill>
                  <a:schemeClr val="tx1">
                    <a:lumMod val="75000"/>
                    <a:lumOff val="25000"/>
                  </a:schemeClr>
                </a:solidFill>
              </a:rPr>
              <a:t>Design:</a:t>
            </a:r>
            <a:r>
              <a:rPr lang="en-US">
                <a:solidFill>
                  <a:schemeClr val="tx1">
                    <a:lumMod val="75000"/>
                    <a:lumOff val="25000"/>
                  </a:schemeClr>
                </a:solidFill>
              </a:rPr>
              <a:t> Quantitative + predictive ML modeling</a:t>
            </a:r>
          </a:p>
          <a:p>
            <a:pPr defTabSz="914400">
              <a:lnSpc>
                <a:spcPct val="90000"/>
              </a:lnSpc>
              <a:spcAft>
                <a:spcPts val="600"/>
              </a:spcAft>
              <a:buClr>
                <a:schemeClr val="accent1"/>
              </a:buClr>
              <a:buFont typeface="Calibri" panose="020F0502020204030204" pitchFamily="34" charset="0"/>
            </a:pPr>
            <a:r>
              <a:rPr lang="en-US" b="1">
                <a:solidFill>
                  <a:schemeClr val="tx1">
                    <a:lumMod val="75000"/>
                    <a:lumOff val="25000"/>
                  </a:schemeClr>
                </a:solidFill>
              </a:rPr>
              <a:t>Data:</a:t>
            </a:r>
            <a:r>
              <a:rPr lang="en-US">
                <a:solidFill>
                  <a:schemeClr val="tx1">
                    <a:lumMod val="75000"/>
                    <a:lumOff val="25000"/>
                  </a:schemeClr>
                </a:solidFill>
              </a:rPr>
              <a:t> POS, CRM, loyalty records from 6 branches (</a:t>
            </a:r>
            <a:r>
              <a:rPr lang="en-US" b="1">
                <a:solidFill>
                  <a:schemeClr val="tx1">
                    <a:lumMod val="75000"/>
                    <a:lumOff val="25000"/>
                  </a:schemeClr>
                </a:solidFill>
              </a:rPr>
              <a:t>38,765 transactions</a:t>
            </a:r>
            <a:r>
              <a:rPr lang="en-US">
                <a:solidFill>
                  <a:schemeClr val="tx1">
                    <a:lumMod val="75000"/>
                    <a:lumOff val="25000"/>
                  </a:schemeClr>
                </a:solidFill>
              </a:rPr>
              <a:t>)</a:t>
            </a:r>
          </a:p>
          <a:p>
            <a:pPr defTabSz="914400">
              <a:lnSpc>
                <a:spcPct val="90000"/>
              </a:lnSpc>
              <a:spcAft>
                <a:spcPts val="600"/>
              </a:spcAft>
              <a:buClr>
                <a:schemeClr val="accent1"/>
              </a:buClr>
              <a:buFont typeface="Calibri" panose="020F0502020204030204" pitchFamily="34" charset="0"/>
            </a:pPr>
            <a:r>
              <a:rPr lang="en-US" b="1">
                <a:solidFill>
                  <a:schemeClr val="tx1">
                    <a:lumMod val="75000"/>
                    <a:lumOff val="25000"/>
                  </a:schemeClr>
                </a:solidFill>
              </a:rPr>
              <a:t>Preprocessing:</a:t>
            </a:r>
            <a:r>
              <a:rPr lang="en-US">
                <a:solidFill>
                  <a:schemeClr val="tx1">
                    <a:lumMod val="75000"/>
                    <a:lumOff val="25000"/>
                  </a:schemeClr>
                </a:solidFill>
              </a:rPr>
              <a:t> Clean missing values, encode categories, standardize prices, drop duplicates</a:t>
            </a:r>
          </a:p>
          <a:p>
            <a:pPr defTabSz="914400">
              <a:lnSpc>
                <a:spcPct val="90000"/>
              </a:lnSpc>
              <a:spcAft>
                <a:spcPts val="600"/>
              </a:spcAft>
              <a:buClr>
                <a:schemeClr val="accent1"/>
              </a:buClr>
              <a:buFont typeface="Calibri" panose="020F0502020204030204" pitchFamily="34" charset="0"/>
            </a:pPr>
            <a:r>
              <a:rPr lang="en-US" b="1">
                <a:solidFill>
                  <a:schemeClr val="tx1">
                    <a:lumMod val="75000"/>
                    <a:lumOff val="25000"/>
                  </a:schemeClr>
                </a:solidFill>
              </a:rPr>
              <a:t>EDA Focus:</a:t>
            </a:r>
            <a:r>
              <a:rPr lang="en-US">
                <a:solidFill>
                  <a:schemeClr val="tx1">
                    <a:lumMod val="75000"/>
                    <a:lumOff val="25000"/>
                  </a:schemeClr>
                </a:solidFill>
              </a:rPr>
              <a:t> Age/gender distribution, top products &amp; locations, spend patterns</a:t>
            </a:r>
          </a:p>
        </p:txBody>
      </p:sp>
      <p:sp>
        <p:nvSpPr>
          <p:cNvPr id="14" name="Rectangle 13">
            <a:extLst>
              <a:ext uri="{FF2B5EF4-FFF2-40B4-BE49-F238E27FC236}">
                <a16:creationId xmlns:a16="http://schemas.microsoft.com/office/drawing/2014/main" id="{E95DA498-D9A2-4DA9-B9DA-B3776E08CF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 y="6334316"/>
            <a:ext cx="9143989"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NG"/>
          </a:p>
        </p:txBody>
      </p:sp>
      <p:sp>
        <p:nvSpPr>
          <p:cNvPr id="16" name="Rectangle 15">
            <a:extLst>
              <a:ext uri="{FF2B5EF4-FFF2-40B4-BE49-F238E27FC236}">
                <a16:creationId xmlns:a16="http://schemas.microsoft.com/office/drawing/2014/main" id="{82A73093-4B9D-420D-B17E-52293703A1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9144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NG"/>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C20EB6-3ED7-C887-95CA-E15A8563F57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410802F-BA56-1D37-D9DD-7955303E745C}"/>
              </a:ext>
            </a:extLst>
          </p:cNvPr>
          <p:cNvSpPr>
            <a:spLocks noGrp="1"/>
          </p:cNvSpPr>
          <p:nvPr>
            <p:ph type="title"/>
          </p:nvPr>
        </p:nvSpPr>
        <p:spPr>
          <a:xfrm>
            <a:off x="685800" y="111066"/>
            <a:ext cx="7772400" cy="1116156"/>
          </a:xfrm>
        </p:spPr>
        <p:txBody>
          <a:bodyPr>
            <a:normAutofit/>
          </a:bodyPr>
          <a:lstStyle/>
          <a:p>
            <a:r>
              <a:rPr dirty="0">
                <a:solidFill>
                  <a:schemeClr val="accent2">
                    <a:lumMod val="75000"/>
                  </a:schemeClr>
                </a:solidFill>
              </a:rPr>
              <a:t>Methodology</a:t>
            </a:r>
            <a:r>
              <a:rPr lang="en-US" dirty="0">
                <a:solidFill>
                  <a:schemeClr val="accent2">
                    <a:lumMod val="75000"/>
                  </a:schemeClr>
                </a:solidFill>
              </a:rPr>
              <a:t> </a:t>
            </a:r>
            <a:br>
              <a:rPr lang="en-US" dirty="0">
                <a:solidFill>
                  <a:schemeClr val="accent2">
                    <a:lumMod val="75000"/>
                  </a:schemeClr>
                </a:solidFill>
              </a:rPr>
            </a:br>
            <a:r>
              <a:rPr lang="en-US" sz="2000" dirty="0">
                <a:solidFill>
                  <a:schemeClr val="accent2">
                    <a:lumMod val="75000"/>
                  </a:schemeClr>
                </a:solidFill>
              </a:rPr>
              <a:t>Data &amp; Preparation</a:t>
            </a:r>
            <a:endParaRPr dirty="0">
              <a:solidFill>
                <a:schemeClr val="accent2">
                  <a:lumMod val="75000"/>
                </a:schemeClr>
              </a:solidFill>
            </a:endParaRPr>
          </a:p>
        </p:txBody>
      </p:sp>
      <p:graphicFrame>
        <p:nvGraphicFramePr>
          <p:cNvPr id="7" name="Diagram 6">
            <a:extLst>
              <a:ext uri="{FF2B5EF4-FFF2-40B4-BE49-F238E27FC236}">
                <a16:creationId xmlns:a16="http://schemas.microsoft.com/office/drawing/2014/main" id="{0FF4F6C6-925E-3C37-A982-82708DD54B9C}"/>
              </a:ext>
            </a:extLst>
          </p:cNvPr>
          <p:cNvGraphicFramePr/>
          <p:nvPr/>
        </p:nvGraphicFramePr>
        <p:xfrm>
          <a:off x="406400" y="1185333"/>
          <a:ext cx="8051800" cy="55736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622107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FA7FFF6B-D3B1-4403-86F4-80279C4B12F5}"/>
              </a:ext>
            </a:extLst>
          </p:cNvPr>
          <p:cNvGraphicFramePr/>
          <p:nvPr>
            <p:extLst>
              <p:ext uri="{D42A27DB-BD31-4B8C-83A1-F6EECF244321}">
                <p14:modId xmlns:p14="http://schemas.microsoft.com/office/powerpoint/2010/main" val="2128501415"/>
              </p:ext>
            </p:extLst>
          </p:nvPr>
        </p:nvGraphicFramePr>
        <p:xfrm>
          <a:off x="372533" y="1244601"/>
          <a:ext cx="8085667" cy="551436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itle 1">
            <a:extLst>
              <a:ext uri="{FF2B5EF4-FFF2-40B4-BE49-F238E27FC236}">
                <a16:creationId xmlns:a16="http://schemas.microsoft.com/office/drawing/2014/main" id="{46BC31EE-5D80-4175-9403-940153024552}"/>
              </a:ext>
            </a:extLst>
          </p:cNvPr>
          <p:cNvSpPr>
            <a:spLocks noGrp="1"/>
          </p:cNvSpPr>
          <p:nvPr>
            <p:ph type="title" idx="4294967295"/>
          </p:nvPr>
        </p:nvSpPr>
        <p:spPr>
          <a:xfrm>
            <a:off x="409074" y="91625"/>
            <a:ext cx="7772400" cy="1116013"/>
          </a:xfrm>
        </p:spPr>
        <p:txBody>
          <a:bodyPr>
            <a:normAutofit/>
          </a:bodyPr>
          <a:lstStyle/>
          <a:p>
            <a:r>
              <a:rPr dirty="0">
                <a:solidFill>
                  <a:schemeClr val="accent2">
                    <a:lumMod val="75000"/>
                  </a:schemeClr>
                </a:solidFill>
              </a:rPr>
              <a:t>Methodology</a:t>
            </a:r>
            <a:r>
              <a:rPr lang="en-US" dirty="0">
                <a:solidFill>
                  <a:schemeClr val="accent2">
                    <a:lumMod val="75000"/>
                  </a:schemeClr>
                </a:solidFill>
              </a:rPr>
              <a:t> </a:t>
            </a:r>
            <a:br>
              <a:rPr lang="en-US" dirty="0">
                <a:solidFill>
                  <a:schemeClr val="accent2">
                    <a:lumMod val="75000"/>
                  </a:schemeClr>
                </a:solidFill>
              </a:rPr>
            </a:br>
            <a:r>
              <a:rPr lang="en-US" sz="2000" dirty="0">
                <a:solidFill>
                  <a:schemeClr val="accent2">
                    <a:lumMod val="75000"/>
                  </a:schemeClr>
                </a:solidFill>
              </a:rPr>
              <a:t>Modeling &amp; Tools</a:t>
            </a:r>
            <a:endParaRPr dirty="0">
              <a:solidFill>
                <a:schemeClr val="accent2">
                  <a:lumMod val="75000"/>
                </a:schemeClr>
              </a:solidFill>
            </a:endParaRPr>
          </a:p>
        </p:txBody>
      </p:sp>
    </p:spTree>
    <p:extLst>
      <p:ext uri="{BB962C8B-B14F-4D97-AF65-F5344CB8AC3E}">
        <p14:creationId xmlns:p14="http://schemas.microsoft.com/office/powerpoint/2010/main" val="2805403239"/>
      </p:ext>
    </p:extLst>
  </p:cSld>
  <p:clrMapOvr>
    <a:masterClrMapping/>
  </p:clrMapOvr>
</p:sld>
</file>

<file path=ppt/theme/theme1.xml><?xml version="1.0" encoding="utf-8"?>
<a:theme xmlns:a="http://schemas.openxmlformats.org/drawingml/2006/main" name="Retrospect">
  <a:themeElements>
    <a:clrScheme name="Orange Red">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range Red">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themeOverride>
</file>

<file path=docProps/app.xml><?xml version="1.0" encoding="utf-8"?>
<Properties xmlns="http://schemas.openxmlformats.org/officeDocument/2006/extended-properties" xmlns:vt="http://schemas.openxmlformats.org/officeDocument/2006/docPropsVTypes">
  <Template/>
  <TotalTime>552</TotalTime>
  <Words>1102</Words>
  <Application>Microsoft Office PowerPoint</Application>
  <PresentationFormat>On-screen Show (4:3)</PresentationFormat>
  <Paragraphs>163</Paragraphs>
  <Slides>20</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Bahnschrift Light</vt:lpstr>
      <vt:lpstr>Calibri</vt:lpstr>
      <vt:lpstr>Calibri Light</vt:lpstr>
      <vt:lpstr>Courier New</vt:lpstr>
      <vt:lpstr>Retrospect</vt:lpstr>
      <vt:lpstr>PowerPoint Presentation</vt:lpstr>
      <vt:lpstr>Presentation Outline</vt:lpstr>
      <vt:lpstr>Background of the Study</vt:lpstr>
      <vt:lpstr>Problem Statement</vt:lpstr>
      <vt:lpstr>Literature Review</vt:lpstr>
      <vt:lpstr>Literature Review Related works</vt:lpstr>
      <vt:lpstr>Methodology  Data &amp; Preparation</vt:lpstr>
      <vt:lpstr>Methodology  Data &amp; Preparation</vt:lpstr>
      <vt:lpstr>Methodology  Modeling &amp; Tools</vt:lpstr>
      <vt:lpstr>Results  EDA Insights</vt:lpstr>
      <vt:lpstr>Results  EDA Insights</vt:lpstr>
      <vt:lpstr>Results  EDA Insights</vt:lpstr>
      <vt:lpstr>Results  EDA Insights</vt:lpstr>
      <vt:lpstr>Results  Model Performance Comparison</vt:lpstr>
      <vt:lpstr>Results  Model Performance Comparison (Pictorial View)</vt:lpstr>
      <vt:lpstr>Results  Confusion Matrix – Random Forest Model </vt:lpstr>
      <vt:lpstr>Results  Business Insights from Model Output</vt:lpstr>
      <vt:lpstr>Conclusion </vt:lpstr>
      <vt:lpstr>References</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 Demographics Analyses for Product Recommendations</dc:title>
  <dc:subject/>
  <dc:creator>Simisola Adeola</dc:creator>
  <cp:keywords/>
  <dc:description>generated using python-pptx</dc:description>
  <cp:lastModifiedBy>Simisola Adeola</cp:lastModifiedBy>
  <cp:revision>50</cp:revision>
  <dcterms:created xsi:type="dcterms:W3CDTF">2013-01-27T09:14:16Z</dcterms:created>
  <dcterms:modified xsi:type="dcterms:W3CDTF">2025-08-26T20:52:32Z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2025-08-19T12:47:31Z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f33b4718-ae5d-4e71-822a-7329fb094148</vt:lpwstr>
  </property>
  <property fmtid="{D5CDD505-2E9C-101B-9397-08002B2CF9AE}" pid="7" name="MSIP_Label_defa4170-0d19-0005-0004-bc88714345d2_ActionId">
    <vt:lpwstr>2deb5c9f-bdc4-469b-8b6b-5a1dd5425bef</vt:lpwstr>
  </property>
  <property fmtid="{D5CDD505-2E9C-101B-9397-08002B2CF9AE}" pid="8" name="MSIP_Label_defa4170-0d19-0005-0004-bc88714345d2_ContentBits">
    <vt:lpwstr>0</vt:lpwstr>
  </property>
  <property fmtid="{D5CDD505-2E9C-101B-9397-08002B2CF9AE}" pid="9" name="MSIP_Label_defa4170-0d19-0005-0004-bc88714345d2_Tag">
    <vt:lpwstr>10, 3, 0, 1</vt:lpwstr>
  </property>
</Properties>
</file>