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2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vilanova@fatec.sp.gov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profadorote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075297" y="1933214"/>
            <a:ext cx="838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dirty="0"/>
              <a:t>Profa. </a:t>
            </a:r>
            <a:r>
              <a:rPr lang="pt-BR" altLang="pt-BR" sz="2000" dirty="0" err="1"/>
              <a:t>Dorotéa</a:t>
            </a:r>
            <a:r>
              <a:rPr lang="pt-BR" altLang="pt-BR" sz="2000" dirty="0"/>
              <a:t> Vilanova Garcia - Dora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129272" y="3093676"/>
            <a:ext cx="8137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/>
              <a:t>Objetivos gerais da disciplina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979616" y="4317242"/>
            <a:ext cx="8185581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BR" altLang="pt-BR" sz="2000" dirty="0"/>
              <a:t>Compreender os conceitos e funcionalidades do Sistema Operacional LINUX possibilitando utilizar, configurar e avaliar o sistema de uso corrente no mercado. </a:t>
            </a:r>
          </a:p>
        </p:txBody>
      </p:sp>
    </p:spTree>
    <p:extLst>
      <p:ext uri="{BB962C8B-B14F-4D97-AF65-F5344CB8AC3E}">
        <p14:creationId xmlns:p14="http://schemas.microsoft.com/office/powerpoint/2010/main" val="393225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128060" y="1322819"/>
            <a:ext cx="51101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Verdana" panose="020B0604030504040204" pitchFamily="34" charset="0"/>
              </a:rPr>
              <a:t>O sistema segue o padrão POSIX que é o mesmo usado por sistemas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Verdana" panose="020B0604030504040204" pitchFamily="34" charset="0"/>
              </a:rPr>
              <a:t>UNIX e suas variantes. 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288398" y="2440419"/>
            <a:ext cx="518953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b="1"/>
              <a:t>POSIX</a:t>
            </a:r>
            <a:r>
              <a:rPr lang="pt-BR" altLang="pt-BR" sz="1600"/>
              <a:t> (</a:t>
            </a:r>
            <a:r>
              <a:rPr lang="pt-BR" altLang="pt-BR" sz="1600" b="1" i="1"/>
              <a:t>Portable Operating System Interface</a:t>
            </a:r>
            <a:r>
              <a:rPr lang="pt-BR" altLang="pt-BR" sz="1600"/>
              <a:t>, ou </a:t>
            </a:r>
            <a:r>
              <a:rPr lang="pt-BR" altLang="pt-BR" sz="1600" b="1"/>
              <a:t>Interface Portável entre Sistemas Operacionais</a:t>
            </a:r>
            <a:r>
              <a:rPr lang="pt-BR" altLang="pt-BR" sz="1600"/>
              <a:t>) é uma família de normas definidas pelo IEEE (</a:t>
            </a:r>
            <a:r>
              <a:rPr lang="pt-BR" altLang="pt-BR" sz="1600" b="1" i="1"/>
              <a:t>Instituto de Engenheiros Eletricistas e Eletrônicos</a:t>
            </a:r>
            <a:r>
              <a:rPr lang="pt-BR" altLang="pt-BR" sz="1600"/>
              <a:t>) e designada formalmente por </a:t>
            </a:r>
            <a:r>
              <a:rPr lang="pt-BR" altLang="pt-BR" sz="1600" b="1"/>
              <a:t>IEEE 1003</a:t>
            </a:r>
            <a:r>
              <a:rPr lang="pt-BR" altLang="pt-BR" sz="1600"/>
              <a:t>, que tem como objetivo garantir a portabilidade do código-fonte de um programa a partir de um sistema operacional que atenda as normas POSIX para outro sistema POSIX, desta forma as regras atuam como uma interface entre sistemas operacionais distintos. 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472048" y="5164569"/>
            <a:ext cx="896461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Assim, aprendendo o Linux você não encontrará muita dificuldade em operar um sistema do tipo: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UNIX, FreeBSD, HPUX, SunOS, etc.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bastando apenas aprender alguns detalhes encontrados em cada sistema.</a:t>
            </a:r>
          </a:p>
        </p:txBody>
      </p:sp>
      <p:pic>
        <p:nvPicPr>
          <p:cNvPr id="11" name="Picture 16" descr="82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10" y="1568881"/>
            <a:ext cx="3429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13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487922" y="1544276"/>
            <a:ext cx="603091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Para rodar o Linux você precisa,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no mínimo, de um computador 386 SX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com 2 MB de memória 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40MB disponíveis em seu disco rígido para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Uma instalação básica e funcional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872472" y="3573101"/>
            <a:ext cx="52927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Verdana" panose="020B0604030504040204" pitchFamily="34" charset="0"/>
              </a:rPr>
              <a:t>Hoje o Linux é desenvolvido por milhares de pessoas espalhadas pelo mundo, cada uma fazendo sua contribuição ou mantendo alguma parte do </a:t>
            </a:r>
            <a:r>
              <a:rPr lang="pt-BR" altLang="pt-BR" sz="1800" b="1">
                <a:latin typeface="Verdana" panose="020B0604030504040204" pitchFamily="34" charset="0"/>
              </a:rPr>
              <a:t>kernel</a:t>
            </a:r>
            <a:r>
              <a:rPr lang="pt-BR" altLang="pt-BR" sz="1800">
                <a:latin typeface="Verdana" panose="020B0604030504040204" pitchFamily="34" charset="0"/>
              </a:rPr>
              <a:t> gratuitamente.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Verdana" panose="020B0604030504040204" pitchFamily="34" charset="0"/>
              </a:rPr>
              <a:t>Linus Torvalds ainda trabalha em seu desenvolvimento e também ajuda na coordenação entre os desenvolvedores.</a:t>
            </a:r>
          </a:p>
        </p:txBody>
      </p:sp>
      <p:pic>
        <p:nvPicPr>
          <p:cNvPr id="10" name="Picture 13" descr="ANd9GcRLIyUvHQ5-LLpUT5voXPnCS3U3oou_FUhJfGmwITQLbrS-Azo&amp;t=1&amp;usg=__AY0I5SH92b_Oo-sAIzY79E1QBh0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47" y="3717563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Resultado de imagem para instalação do linu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4" y="1544276"/>
            <a:ext cx="18526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9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43572" y="1219632"/>
            <a:ext cx="792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Verdana" panose="020B0604030504040204" pitchFamily="34" charset="0"/>
              </a:rPr>
              <a:t>Interpretador de comandos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43535" y="1802244"/>
            <a:ext cx="8497887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Também conhecido como "</a:t>
            </a:r>
            <a:r>
              <a:rPr lang="pt-BR" altLang="pt-BR" sz="1800" b="1" dirty="0" err="1"/>
              <a:t>shell</a:t>
            </a:r>
            <a:r>
              <a:rPr lang="pt-BR" altLang="pt-BR" sz="1800" dirty="0"/>
              <a:t>".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É o programa responsável em interpretar as instruções enviadas pelo usuário e seus programas ao sistema operacional (o </a:t>
            </a:r>
            <a:r>
              <a:rPr lang="pt-BR" altLang="pt-BR" sz="1800" b="1" dirty="0" err="1"/>
              <a:t>kernel</a:t>
            </a:r>
            <a:r>
              <a:rPr lang="pt-BR" altLang="pt-BR" sz="1800" dirty="0"/>
              <a:t>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Ele que executa comandos lidos do dispositivo de entrada padrão (teclado) ou de um arquivo executável.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É a principal ligação entre o usuário, os programas e o </a:t>
            </a:r>
            <a:r>
              <a:rPr lang="pt-BR" altLang="pt-BR" sz="1800" b="1" dirty="0" err="1"/>
              <a:t>kernel</a:t>
            </a:r>
            <a:r>
              <a:rPr lang="pt-BR" altLang="pt-BR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O GNU/Linux possui diversos tipos de interpretadores de comandos, entre eles posso destacar o </a:t>
            </a:r>
            <a:r>
              <a:rPr lang="pt-BR" altLang="pt-BR" sz="1800" dirty="0" err="1"/>
              <a:t>bash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ash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csh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tcsh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sh</a:t>
            </a:r>
            <a:r>
              <a:rPr lang="pt-BR" altLang="pt-BR" sz="1800" dirty="0"/>
              <a:t>, etc.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Entre eles o mais usado é o </a:t>
            </a:r>
            <a:r>
              <a:rPr lang="pt-BR" altLang="pt-BR" sz="1800" b="1" dirty="0" err="1"/>
              <a:t>bash</a:t>
            </a:r>
            <a:r>
              <a:rPr lang="pt-BR" altLang="pt-BR" sz="1800" dirty="0"/>
              <a:t>. O interpretador de comandos do DOS, por exemplo, é o command.com.</a:t>
            </a:r>
          </a:p>
        </p:txBody>
      </p:sp>
    </p:spTree>
    <p:extLst>
      <p:ext uri="{BB962C8B-B14F-4D97-AF65-F5344CB8AC3E}">
        <p14:creationId xmlns:p14="http://schemas.microsoft.com/office/powerpoint/2010/main" val="139402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75297" y="1329170"/>
            <a:ext cx="8137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Os comandos podem ser enviados de duas maneiras para o interpretador: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/>
              <a:t>interativa</a:t>
            </a:r>
            <a:r>
              <a:rPr lang="pt-BR" altLang="pt-BR" sz="1800" dirty="0"/>
              <a:t> e </a:t>
            </a:r>
            <a:r>
              <a:rPr lang="pt-BR" altLang="pt-BR" sz="1800" b="1" dirty="0"/>
              <a:t>não-interativa</a:t>
            </a:r>
            <a:r>
              <a:rPr lang="pt-BR" altLang="pt-BR" sz="1800" dirty="0"/>
              <a:t>: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32422" y="2192770"/>
            <a:ext cx="8424862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/>
              <a:t>Interativa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Os comandos são digitados no aviso de comando e passados ao interpretador de comandos um a um. Neste modo, o computador depende do usuário para executar uma tarefa, ou próximo comando.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/>
              <a:t>Não-interativa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São usados arquivos de comandos criados pelo usuário (scripts) para o computador executar os comandos na ordem encontrada no arquivo. Neste modo, o computador executa os comandos do arquivo um por um e dependendo do término do comando, o script pode checar qual será o próximo comando que será executado e dar continuidade ao processamento.</a:t>
            </a:r>
          </a:p>
        </p:txBody>
      </p:sp>
    </p:spTree>
    <p:extLst>
      <p:ext uri="{BB962C8B-B14F-4D97-AF65-F5344CB8AC3E}">
        <p14:creationId xmlns:p14="http://schemas.microsoft.com/office/powerpoint/2010/main" val="378782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2189596" y="1525226"/>
            <a:ext cx="79295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Vamos aquecer os motores...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Faça a Lista 01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Envie para meu e-mail: </a:t>
            </a:r>
            <a:r>
              <a:rPr lang="pt-BR" altLang="pt-BR" sz="1800" dirty="0">
                <a:hlinkClick r:id="rId3"/>
              </a:rPr>
              <a:t>dvilanova@fatec.sp.gov.br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Assunto: (SEU CURSO) Lista 01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CORPO DO E-MAIL: &lt;SEU NOME&gt; &lt;SEU RA&gt;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Anexar o arquivo devidamente resolvido.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Bom trabalho!!!!!</a:t>
            </a:r>
          </a:p>
        </p:txBody>
      </p:sp>
    </p:spTree>
    <p:extLst>
      <p:ext uri="{BB962C8B-B14F-4D97-AF65-F5344CB8AC3E}">
        <p14:creationId xmlns:p14="http://schemas.microsoft.com/office/powerpoint/2010/main" val="42258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23766" y="1097323"/>
            <a:ext cx="80645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 dirty="0">
                <a:latin typeface="Verdana" panose="020B0604030504040204" pitchFamily="34" charset="0"/>
              </a:rPr>
              <a:t>Conteúdo Programático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1. Introdução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1.1. Histórico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1.2. Padrão POSIS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1.3. Configuração mínima de hardware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1.4. Interpretador de comando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2. Controlar a alimentação do sistema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2.1. Ligar o sistema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2.2. Desligar o sistema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2.3. Alternar entre consoles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2.4. Modalidades de usuários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2.5. Tipos de arquivos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2.6. Padrão FHS - File System </a:t>
            </a:r>
            <a:r>
              <a:rPr lang="en-US" altLang="pt-BR" sz="1400" dirty="0"/>
              <a:t>Hierarchy</a:t>
            </a:r>
            <a:endParaRPr lang="pt-BR" altLang="pt-BR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3. Gerenciamento de arquivos e diretórios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4. Permissão e Localização de arquivos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5. Comandos úteis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6. Expressões regulares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7. Comandos rápidos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8. Gerenciamento de contas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9. Editor de Texto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10.Documentação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11.Conhecendo e Interagindo com o Shell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12.Scripts .</a:t>
            </a:r>
          </a:p>
        </p:txBody>
      </p:sp>
    </p:spTree>
    <p:extLst>
      <p:ext uri="{BB962C8B-B14F-4D97-AF65-F5344CB8AC3E}">
        <p14:creationId xmlns:p14="http://schemas.microsoft.com/office/powerpoint/2010/main" val="249698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508563" y="1386321"/>
            <a:ext cx="951965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+mn-lt"/>
              </a:rPr>
              <a:t>Bibliografia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+mn-lt"/>
              </a:rPr>
              <a:t>Bibliografia Básica:</a:t>
            </a:r>
            <a:endParaRPr lang="pt-BR" altLang="pt-BR" sz="1800" dirty="0">
              <a:latin typeface="+mn-lt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+mn-lt"/>
              </a:rPr>
              <a:t>TANENBAUM, A. S. </a:t>
            </a:r>
            <a:r>
              <a:rPr lang="pt-BR" altLang="pt-BR" sz="1800" b="1" dirty="0">
                <a:latin typeface="+mn-lt"/>
              </a:rPr>
              <a:t>Sistemas Operacionais Modernos</a:t>
            </a:r>
            <a:r>
              <a:rPr lang="pt-BR" altLang="pt-BR" sz="1800" dirty="0">
                <a:latin typeface="+mn-lt"/>
              </a:rPr>
              <a:t>. São Paulo: Prentice Hall (Pearson), 2007. </a:t>
            </a:r>
            <a:r>
              <a:rPr lang="pt-BR" altLang="pt-BR" sz="1800" dirty="0" smtClean="0">
                <a:latin typeface="+mn-lt"/>
              </a:rPr>
              <a:t>ISBN </a:t>
            </a:r>
            <a:r>
              <a:rPr lang="pt-BR" altLang="pt-BR" sz="1800" dirty="0">
                <a:latin typeface="+mn-lt"/>
              </a:rPr>
              <a:t>978-4301-818-8 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+mn-lt"/>
              </a:rPr>
              <a:t>WARD, B. </a:t>
            </a:r>
            <a:r>
              <a:rPr lang="pt-BR" altLang="pt-BR" sz="1800" b="1" dirty="0" smtClean="0">
                <a:latin typeface="+mn-lt"/>
              </a:rPr>
              <a:t>Como </a:t>
            </a:r>
            <a:r>
              <a:rPr lang="pt-BR" altLang="pt-BR" sz="1800" b="1" dirty="0">
                <a:latin typeface="+mn-lt"/>
              </a:rPr>
              <a:t>o Linux funciona</a:t>
            </a:r>
            <a:r>
              <a:rPr lang="pt-BR" altLang="pt-BR" sz="1800" dirty="0" smtClean="0">
                <a:latin typeface="+mn-lt"/>
              </a:rPr>
              <a:t>, </a:t>
            </a:r>
            <a:r>
              <a:rPr lang="pt-BR" altLang="pt-BR" sz="1800" dirty="0">
                <a:latin typeface="+mn-lt"/>
              </a:rPr>
              <a:t>Ed. </a:t>
            </a:r>
            <a:r>
              <a:rPr lang="pt-BR" altLang="pt-BR" sz="1800" dirty="0" err="1">
                <a:latin typeface="+mn-lt"/>
              </a:rPr>
              <a:t>Novatec</a:t>
            </a:r>
            <a:r>
              <a:rPr lang="pt-BR" altLang="pt-BR" sz="1800" dirty="0">
                <a:latin typeface="+mn-lt"/>
              </a:rPr>
              <a:t>, </a:t>
            </a:r>
            <a:r>
              <a:rPr lang="pt-BR" altLang="pt-BR" sz="1800" dirty="0" smtClean="0">
                <a:latin typeface="+mn-lt"/>
              </a:rPr>
              <a:t>2015. ISBN:978-85-7522-419-9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+mn-lt"/>
              </a:rPr>
              <a:t>JARGAS, A. M. </a:t>
            </a:r>
            <a:r>
              <a:rPr lang="pt-BR" altLang="pt-BR" sz="1800" b="1" dirty="0" smtClean="0">
                <a:latin typeface="+mn-lt"/>
              </a:rPr>
              <a:t>Shell </a:t>
            </a:r>
            <a:r>
              <a:rPr lang="pt-BR" altLang="pt-BR" sz="1800" b="1" dirty="0">
                <a:latin typeface="+mn-lt"/>
              </a:rPr>
              <a:t>Script </a:t>
            </a:r>
            <a:r>
              <a:rPr lang="pt-BR" altLang="pt-BR" sz="1800" b="1" dirty="0" smtClean="0">
                <a:latin typeface="+mn-lt"/>
              </a:rPr>
              <a:t>Profissional</a:t>
            </a:r>
            <a:r>
              <a:rPr lang="pt-BR" altLang="pt-BR" sz="1800" dirty="0" smtClean="0">
                <a:latin typeface="+mn-lt"/>
              </a:rPr>
              <a:t>, </a:t>
            </a:r>
            <a:r>
              <a:rPr lang="pt-BR" altLang="pt-BR" sz="1800" dirty="0">
                <a:latin typeface="+mn-lt"/>
              </a:rPr>
              <a:t>Ed. </a:t>
            </a:r>
            <a:r>
              <a:rPr lang="pt-BR" altLang="pt-BR" sz="1800" dirty="0" err="1">
                <a:latin typeface="+mn-lt"/>
              </a:rPr>
              <a:t>Novatec</a:t>
            </a:r>
            <a:r>
              <a:rPr lang="pt-BR" altLang="pt-BR" sz="1800" dirty="0">
                <a:latin typeface="+mn-lt"/>
              </a:rPr>
              <a:t>, </a:t>
            </a:r>
            <a:r>
              <a:rPr lang="pt-BR" altLang="pt-BR" sz="1800" dirty="0" smtClean="0">
                <a:latin typeface="+mn-lt"/>
              </a:rPr>
              <a:t>2008. </a:t>
            </a:r>
            <a:r>
              <a:rPr lang="pt-BR" altLang="pt-BR" sz="1800" dirty="0">
                <a:latin typeface="+mn-lt"/>
              </a:rPr>
              <a:t>ISBN: </a:t>
            </a:r>
            <a:r>
              <a:rPr lang="pt-BR" altLang="pt-BR" sz="1800" dirty="0" smtClean="0">
                <a:latin typeface="+mn-lt"/>
              </a:rPr>
              <a:t>978-85-7522-152-5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+mn-lt"/>
              </a:rPr>
              <a:t>SOBELL, M.G. </a:t>
            </a:r>
            <a:r>
              <a:rPr lang="pt-BR" altLang="pt-BR" sz="1800" b="1" dirty="0" smtClean="0">
                <a:latin typeface="+mn-lt"/>
              </a:rPr>
              <a:t>Linux: Comandos, </a:t>
            </a:r>
            <a:r>
              <a:rPr lang="pt-BR" altLang="pt-BR" sz="1800" b="1" dirty="0" err="1" smtClean="0">
                <a:latin typeface="+mn-lt"/>
              </a:rPr>
              <a:t>Ediotres</a:t>
            </a:r>
            <a:r>
              <a:rPr lang="pt-BR" altLang="pt-BR" sz="1800" b="1" dirty="0" smtClean="0">
                <a:latin typeface="+mn-lt"/>
              </a:rPr>
              <a:t> e Programação de Shell - Guia Prático Passo a Passo, </a:t>
            </a:r>
            <a:r>
              <a:rPr lang="pt-BR" altLang="pt-BR" sz="1800" dirty="0" smtClean="0">
                <a:latin typeface="+mn-lt"/>
              </a:rPr>
              <a:t>Ed</a:t>
            </a:r>
            <a:r>
              <a:rPr lang="pt-BR" altLang="pt-BR" sz="1800" dirty="0">
                <a:latin typeface="+mn-lt"/>
              </a:rPr>
              <a:t>. Alta Books, </a:t>
            </a:r>
            <a:r>
              <a:rPr lang="pt-BR" altLang="pt-BR" sz="1800" dirty="0" smtClean="0">
                <a:latin typeface="+mn-lt"/>
              </a:rPr>
              <a:t>2010. </a:t>
            </a:r>
            <a:r>
              <a:rPr lang="pt-BR" sz="1800" dirty="0" smtClean="0">
                <a:latin typeface="+mn-lt"/>
              </a:rPr>
              <a:t>ISBN: 978-85-7608-355-9</a:t>
            </a:r>
            <a:endParaRPr lang="pt-BR" altLang="pt-BR" sz="1800" dirty="0" smtClean="0">
              <a:latin typeface="+mn-lt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pt-BR" altLang="pt-BR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+mn-lt"/>
              </a:rPr>
              <a:t>Bibliografia Complementar:</a:t>
            </a:r>
            <a:endParaRPr lang="en-US" altLang="pt-BR" sz="1800" dirty="0">
              <a:latin typeface="+mn-lt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+mn-lt"/>
              </a:rPr>
              <a:t>MOTA FILHO, J. E.  </a:t>
            </a:r>
            <a:r>
              <a:rPr lang="pt-BR" altLang="pt-BR" sz="1800" b="1" dirty="0" smtClean="0">
                <a:latin typeface="+mn-lt"/>
              </a:rPr>
              <a:t>Descobrindo </a:t>
            </a:r>
            <a:r>
              <a:rPr lang="pt-BR" altLang="pt-BR" sz="1800" b="1" dirty="0">
                <a:latin typeface="+mn-lt"/>
              </a:rPr>
              <a:t>o </a:t>
            </a:r>
            <a:r>
              <a:rPr lang="pt-BR" altLang="pt-BR" sz="1800" b="1" dirty="0" smtClean="0">
                <a:latin typeface="+mn-lt"/>
              </a:rPr>
              <a:t>Linux</a:t>
            </a:r>
            <a:r>
              <a:rPr lang="pt-BR" altLang="pt-BR" sz="1800" dirty="0" smtClean="0">
                <a:latin typeface="+mn-lt"/>
              </a:rPr>
              <a:t>, </a:t>
            </a:r>
            <a:r>
              <a:rPr lang="pt-BR" altLang="pt-BR" sz="1800" dirty="0">
                <a:latin typeface="+mn-lt"/>
              </a:rPr>
              <a:t>Ed. </a:t>
            </a:r>
            <a:r>
              <a:rPr lang="pt-BR" altLang="pt-BR" sz="1800" dirty="0" err="1">
                <a:latin typeface="+mn-lt"/>
              </a:rPr>
              <a:t>Novatec</a:t>
            </a:r>
            <a:r>
              <a:rPr lang="pt-BR" altLang="pt-BR" sz="1800" dirty="0">
                <a:latin typeface="+mn-lt"/>
              </a:rPr>
              <a:t>, </a:t>
            </a:r>
            <a:r>
              <a:rPr lang="pt-BR" altLang="pt-BR" sz="1800" dirty="0" smtClean="0">
                <a:latin typeface="+mn-lt"/>
              </a:rPr>
              <a:t>2012. </a:t>
            </a:r>
            <a:r>
              <a:rPr lang="pt-BR" sz="1800" dirty="0">
                <a:latin typeface="+mn-lt"/>
              </a:rPr>
              <a:t>ISBN: 978-85-7522-278-2</a:t>
            </a:r>
            <a:endParaRPr lang="pt-BR" altLang="pt-BR" sz="1800" dirty="0" smtClean="0">
              <a:latin typeface="+mn-lt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+mn-lt"/>
              </a:rPr>
              <a:t>MENDONÇA, T.G.A. E ARAUJO, B. </a:t>
            </a:r>
            <a:r>
              <a:rPr lang="pt-BR" altLang="pt-BR" sz="1800" b="1" dirty="0" smtClean="0">
                <a:latin typeface="+mn-lt"/>
              </a:rPr>
              <a:t>Shell </a:t>
            </a:r>
            <a:r>
              <a:rPr lang="pt-BR" altLang="pt-BR" sz="1800" b="1" dirty="0">
                <a:latin typeface="+mn-lt"/>
              </a:rPr>
              <a:t>Linux - do Aprendiz ao Administrador</a:t>
            </a:r>
            <a:r>
              <a:rPr lang="pt-BR" altLang="pt-BR" sz="1800" dirty="0">
                <a:latin typeface="+mn-lt"/>
              </a:rPr>
              <a:t>, </a:t>
            </a:r>
            <a:r>
              <a:rPr lang="pt-BR" altLang="pt-BR" sz="1800" dirty="0" smtClean="0">
                <a:latin typeface="+mn-lt"/>
              </a:rPr>
              <a:t>Ed</a:t>
            </a:r>
            <a:r>
              <a:rPr lang="pt-BR" altLang="pt-BR" sz="1800" dirty="0">
                <a:latin typeface="+mn-lt"/>
              </a:rPr>
              <a:t>. </a:t>
            </a:r>
            <a:r>
              <a:rPr lang="pt-BR" altLang="pt-BR" sz="1800" dirty="0" smtClean="0">
                <a:latin typeface="+mn-lt"/>
              </a:rPr>
              <a:t>Viena, 2015. ISBN</a:t>
            </a:r>
            <a:r>
              <a:rPr lang="pt-BR" altLang="pt-BR" sz="1800" dirty="0">
                <a:latin typeface="+mn-lt"/>
              </a:rPr>
              <a:t>: </a:t>
            </a:r>
            <a:r>
              <a:rPr lang="pt-BR" altLang="pt-BR" sz="1800" dirty="0" smtClean="0">
                <a:latin typeface="+mn-lt"/>
              </a:rPr>
              <a:t>9788537104385.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+mn-lt"/>
              </a:rPr>
              <a:t>JARGAS, A.M. </a:t>
            </a:r>
            <a:r>
              <a:rPr lang="pt-BR" altLang="pt-BR" sz="1800" b="1" dirty="0" smtClean="0">
                <a:latin typeface="+mn-lt"/>
              </a:rPr>
              <a:t>Expressões Regulares - Uma abordagem divertida</a:t>
            </a:r>
            <a:r>
              <a:rPr lang="pt-BR" altLang="pt-BR" sz="1800" dirty="0" smtClean="0">
                <a:latin typeface="+mn-lt"/>
              </a:rPr>
              <a:t>, </a:t>
            </a:r>
            <a:r>
              <a:rPr lang="pt-BR" altLang="pt-BR" sz="1800" dirty="0">
                <a:latin typeface="+mn-lt"/>
              </a:rPr>
              <a:t>Ed. </a:t>
            </a:r>
            <a:r>
              <a:rPr lang="pt-BR" altLang="pt-BR" sz="1800" dirty="0" err="1">
                <a:latin typeface="+mn-lt"/>
              </a:rPr>
              <a:t>Novatec</a:t>
            </a:r>
            <a:r>
              <a:rPr lang="pt-BR" altLang="pt-BR" sz="1800" dirty="0">
                <a:latin typeface="+mn-lt"/>
              </a:rPr>
              <a:t>, </a:t>
            </a:r>
            <a:r>
              <a:rPr lang="pt-BR" altLang="pt-BR" sz="1800" dirty="0" smtClean="0">
                <a:latin typeface="+mn-lt"/>
              </a:rPr>
              <a:t>2016. ISBN:978-85-7522-474-8</a:t>
            </a:r>
            <a:endParaRPr lang="pt-BR" altLang="pt-B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026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45159" y="1295038"/>
            <a:ext cx="79200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latin typeface="Verdana" panose="020B0604030504040204" pitchFamily="34" charset="0"/>
              </a:rPr>
              <a:t>Avaliação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2400" b="1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Serão realizadas duas avaliações valendo de 0 (zero) a 10,0 (dez) com datas previstas no calendário escolar. A avaliação substitutiva, que será única, ocorrerá para os casos de falta em uma das avaliações ou se o aluno obtiver média inferior a 6,0 (seis).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 Média Final será obtida através da fórmula: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Média final </a:t>
            </a:r>
            <a:r>
              <a:rPr lang="pt-BR" altLang="pt-BR" sz="1600" b="1"/>
              <a:t>(MF) = (A1 + A2) / 2</a:t>
            </a:r>
            <a:endParaRPr lang="pt-BR" altLang="pt-BR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Onde: </a:t>
            </a:r>
            <a:r>
              <a:rPr lang="pt-BR" altLang="pt-BR" sz="1600" b="1"/>
              <a:t>A</a:t>
            </a:r>
            <a:r>
              <a:rPr lang="pt-BR" altLang="pt-BR" sz="1600" b="1" baseline="-25000"/>
              <a:t>1</a:t>
            </a:r>
            <a:r>
              <a:rPr lang="pt-BR" altLang="pt-BR" sz="1600" baseline="-25000"/>
              <a:t> </a:t>
            </a:r>
            <a:r>
              <a:rPr lang="pt-BR" altLang="pt-BR" sz="1600"/>
              <a:t>= 1ª avaliação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           </a:t>
            </a:r>
            <a:r>
              <a:rPr lang="pt-BR" altLang="pt-BR" sz="1600" b="1"/>
              <a:t>A</a:t>
            </a:r>
            <a:r>
              <a:rPr lang="pt-BR" altLang="pt-BR" sz="1600" b="1" baseline="-25000"/>
              <a:t>2</a:t>
            </a:r>
            <a:r>
              <a:rPr lang="pt-BR" altLang="pt-BR" sz="1600" baseline="-25000"/>
              <a:t> </a:t>
            </a:r>
            <a:r>
              <a:rPr lang="pt-BR" altLang="pt-BR" sz="1600"/>
              <a:t>= 2ª avaliação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a </a:t>
            </a:r>
            <a:r>
              <a:rPr lang="pt-BR" altLang="pt-BR" sz="1600" b="1"/>
              <a:t>MF &gt;=6,0</a:t>
            </a:r>
            <a:r>
              <a:rPr lang="pt-BR" altLang="pt-BR" sz="1600"/>
              <a:t>  (aprovado)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a </a:t>
            </a:r>
            <a:r>
              <a:rPr lang="pt-BR" altLang="pt-BR" sz="1600" b="1"/>
              <a:t>MF &lt; 6,0</a:t>
            </a:r>
            <a:r>
              <a:rPr lang="pt-BR" altLang="pt-BR" sz="1600"/>
              <a:t>  (reprovado).</a:t>
            </a:r>
          </a:p>
        </p:txBody>
      </p:sp>
    </p:spTree>
    <p:extLst>
      <p:ext uri="{BB962C8B-B14F-4D97-AF65-F5344CB8AC3E}">
        <p14:creationId xmlns:p14="http://schemas.microsoft.com/office/powerpoint/2010/main" val="35399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00422" y="1766527"/>
            <a:ext cx="7920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2400" b="1" dirty="0">
                <a:latin typeface="Verdana" panose="020B0604030504040204" pitchFamily="34" charset="0"/>
              </a:rPr>
              <a:t>Contatos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981634" y="2887301"/>
            <a:ext cx="83883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>
                <a:latin typeface="Verdana" panose="020B0604030504040204" pitchFamily="34" charset="0"/>
              </a:rPr>
              <a:t>URL do site para ter acesso ao material das aulas: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  <a:hlinkClick r:id="rId3"/>
              </a:rPr>
              <a:t>http://sites.google.com/site/profadorotea/</a:t>
            </a:r>
            <a:r>
              <a:rPr lang="pt-BR" altLang="pt-BR" sz="1800" dirty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981634" y="4595450"/>
            <a:ext cx="8137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>
                <a:latin typeface="Verdana" panose="020B0604030504040204" pitchFamily="34" charset="0"/>
              </a:rPr>
              <a:t>E-mail: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dvilanova@fatec.sp.gov.br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24948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00032"/>
              </p:ext>
            </p:extLst>
          </p:nvPr>
        </p:nvGraphicFramePr>
        <p:xfrm>
          <a:off x="2957947" y="1270145"/>
          <a:ext cx="6308436" cy="4820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343">
                  <a:extLst>
                    <a:ext uri="{9D8B030D-6E8A-4147-A177-3AD203B41FA5}">
                      <a16:colId xmlns:a16="http://schemas.microsoft.com/office/drawing/2014/main" val="431313731"/>
                    </a:ext>
                  </a:extLst>
                </a:gridCol>
                <a:gridCol w="730711">
                  <a:extLst>
                    <a:ext uri="{9D8B030D-6E8A-4147-A177-3AD203B41FA5}">
                      <a16:colId xmlns:a16="http://schemas.microsoft.com/office/drawing/2014/main" val="3596560846"/>
                    </a:ext>
                  </a:extLst>
                </a:gridCol>
                <a:gridCol w="926491">
                  <a:extLst>
                    <a:ext uri="{9D8B030D-6E8A-4147-A177-3AD203B41FA5}">
                      <a16:colId xmlns:a16="http://schemas.microsoft.com/office/drawing/2014/main" val="155312380"/>
                    </a:ext>
                  </a:extLst>
                </a:gridCol>
                <a:gridCol w="1196624">
                  <a:extLst>
                    <a:ext uri="{9D8B030D-6E8A-4147-A177-3AD203B41FA5}">
                      <a16:colId xmlns:a16="http://schemas.microsoft.com/office/drawing/2014/main" val="2556127184"/>
                    </a:ext>
                  </a:extLst>
                </a:gridCol>
                <a:gridCol w="1196624">
                  <a:extLst>
                    <a:ext uri="{9D8B030D-6E8A-4147-A177-3AD203B41FA5}">
                      <a16:colId xmlns:a16="http://schemas.microsoft.com/office/drawing/2014/main" val="672510714"/>
                    </a:ext>
                  </a:extLst>
                </a:gridCol>
                <a:gridCol w="1501643">
                  <a:extLst>
                    <a:ext uri="{9D8B030D-6E8A-4147-A177-3AD203B41FA5}">
                      <a16:colId xmlns:a16="http://schemas.microsoft.com/office/drawing/2014/main" val="1381220079"/>
                    </a:ext>
                  </a:extLst>
                </a:gridCol>
              </a:tblGrid>
              <a:tr h="22004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Calendário </a:t>
                      </a:r>
                      <a:r>
                        <a:rPr lang="pt-BR" sz="12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2° </a:t>
                      </a:r>
                      <a:r>
                        <a:rPr lang="pt-BR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semestre 2019</a:t>
                      </a:r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8260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  <a:latin typeface="+mn-lt"/>
                        </a:rPr>
                        <a:t>semana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  <a:latin typeface="+mn-lt"/>
                        </a:rPr>
                        <a:t>Aula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+mn-lt"/>
                        </a:rPr>
                        <a:t>SI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err="1">
                          <a:effectLst/>
                          <a:latin typeface="+mn-lt"/>
                        </a:rPr>
                        <a:t>ADS_m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err="1">
                          <a:effectLst/>
                          <a:latin typeface="+mn-lt"/>
                        </a:rPr>
                        <a:t>ADS_n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894807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1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19/08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20/08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21/08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790917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2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2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24/08</a:t>
                      </a:r>
                      <a:endParaRPr lang="pt-BR" sz="1200" i="1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24/08</a:t>
                      </a:r>
                      <a:endParaRPr lang="pt-BR" sz="1200" i="1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31/08</a:t>
                      </a:r>
                      <a:endParaRPr lang="pt-BR" sz="1200" i="1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Reposição inicial</a:t>
                      </a:r>
                      <a:endParaRPr lang="pt-BR" sz="1200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3796"/>
                  </a:ext>
                </a:extLst>
              </a:tr>
              <a:tr h="1996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3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+mn-lt"/>
                        </a:rPr>
                        <a:t>3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26/08</a:t>
                      </a:r>
                      <a:endParaRPr lang="pt-BR" sz="1200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27/08</a:t>
                      </a:r>
                      <a:endParaRPr lang="pt-BR" sz="1200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28/08</a:t>
                      </a:r>
                      <a:endParaRPr lang="pt-BR" sz="1200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71234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4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+mn-lt"/>
                        </a:rPr>
                        <a:t>4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02/09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03/09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04/09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68128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5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5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09//09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10/09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11/09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193011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6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6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16/09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17/09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18/09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435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7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+mn-lt"/>
                        </a:rPr>
                        <a:t>7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23/09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24/09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25/09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05309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8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8</a:t>
                      </a:r>
                      <a:endParaRPr lang="pt-BR" sz="1200" b="1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30/09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01/10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02/10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962104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9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07/10</a:t>
                      </a:r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08/10</a:t>
                      </a:r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09/10</a:t>
                      </a:r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A1</a:t>
                      </a:r>
                      <a:endParaRPr lang="pt-BR" sz="1200" b="1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82162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10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14/10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15/10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16/10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014450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11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21/10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22/10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dirty="0" smtClean="0"/>
                        <a:t>23/10</a:t>
                      </a:r>
                      <a:endParaRPr lang="pt-BR" sz="1200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61300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12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28/10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29/10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30/10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70478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13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04/11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05/11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06/11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76471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14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11/11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12/11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13/11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448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15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18/11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19/11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20/11(rep</a:t>
                      </a:r>
                      <a:r>
                        <a:rPr lang="pt-BR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23/11)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357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16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/>
                        <a:t>15</a:t>
                      </a:r>
                      <a:endParaRPr lang="pt-BR" sz="1200" b="1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25/11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26/11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27/11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591757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17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02/12</a:t>
                      </a:r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03/12</a:t>
                      </a:r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04/12</a:t>
                      </a:r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A2</a:t>
                      </a:r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219815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18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09/12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10/12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11/12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Revisão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233374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19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16/12</a:t>
                      </a:r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17/12</a:t>
                      </a:r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18/12</a:t>
                      </a:r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A3</a:t>
                      </a:r>
                      <a:endParaRPr lang="pt-B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4229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  <a:latin typeface="+mn-lt"/>
                        </a:rPr>
                        <a:t>20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23/12</a:t>
                      </a:r>
                      <a:endParaRPr lang="pt-BR" sz="1200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24/12</a:t>
                      </a:r>
                      <a:endParaRPr lang="pt-BR" sz="1200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25/12(rep 21/12)</a:t>
                      </a:r>
                      <a:endParaRPr lang="pt-BR" sz="1200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Fechamento notas</a:t>
                      </a:r>
                      <a:endParaRPr lang="pt-BR" sz="1200" dirty="0"/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69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2"/>
          <p:cNvSpPr txBox="1">
            <a:spLocks noChangeArrowheads="1"/>
          </p:cNvSpPr>
          <p:nvPr/>
        </p:nvSpPr>
        <p:spPr bwMode="auto">
          <a:xfrm>
            <a:off x="1956234" y="1276783"/>
            <a:ext cx="8280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pt-BR" altLang="pt-BR" sz="1800" dirty="0"/>
              <a:t>Sistema Operacional é um conjunto de programas que atuam como intermediário entre o hardware e o usuário num cenário atual poderia imaginar a seguinte situação:</a:t>
            </a:r>
          </a:p>
        </p:txBody>
      </p:sp>
      <p:pic>
        <p:nvPicPr>
          <p:cNvPr id="9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459" y="2083233"/>
            <a:ext cx="6640513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5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97" y="2624570"/>
            <a:ext cx="54006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1"/>
          <p:cNvSpPr txBox="1">
            <a:spLocks noChangeArrowheads="1"/>
          </p:cNvSpPr>
          <p:nvPr/>
        </p:nvSpPr>
        <p:spPr bwMode="auto">
          <a:xfrm>
            <a:off x="2075297" y="1329170"/>
            <a:ext cx="8208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pt-BR" altLang="pt-BR" sz="1800" dirty="0"/>
              <a:t>Esse conjunto de programas é responsável pela transmissão de instruções do usuário para o hardware para que estas sejam executadas em tempo real, como mostra a figura a seguir:</a:t>
            </a:r>
          </a:p>
        </p:txBody>
      </p:sp>
    </p:spTree>
    <p:extLst>
      <p:ext uri="{BB962C8B-B14F-4D97-AF65-F5344CB8AC3E}">
        <p14:creationId xmlns:p14="http://schemas.microsoft.com/office/powerpoint/2010/main" val="29196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764397" y="1659370"/>
            <a:ext cx="47164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Verdana" panose="020B0604030504040204" pitchFamily="34" charset="0"/>
              </a:rPr>
              <a:t>O Linux é um sistema operacional criado em 1991 por Linus Torvalds na universidade de Helsinki na Finlândia</a:t>
            </a:r>
            <a:r>
              <a:rPr lang="pt-BR" altLang="pt-BR" sz="1800"/>
              <a:t>.</a:t>
            </a:r>
          </a:p>
        </p:txBody>
      </p:sp>
      <p:pic>
        <p:nvPicPr>
          <p:cNvPr id="9" name="Picture 14" descr="linus-torval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272" y="1586345"/>
            <a:ext cx="1066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 descr="mets%C3%A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97" y="1514907"/>
            <a:ext cx="9810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075297" y="3315132"/>
            <a:ext cx="8135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Verdana" panose="020B0604030504040204" pitchFamily="34" charset="0"/>
              </a:rPr>
              <a:t>É um sistema Operacional 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Verdana" panose="020B0604030504040204" pitchFamily="34" charset="0"/>
              </a:rPr>
              <a:t>código aberto distribuído gratuitamente pela Internet.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80072" y="4683557"/>
            <a:ext cx="8064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Verdana" panose="020B0604030504040204" pitchFamily="34" charset="0"/>
              </a:rPr>
              <a:t>Ser um sistema de código aberto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Verdana" panose="020B0604030504040204" pitchFamily="34" charset="0"/>
              </a:rPr>
              <a:t>pode explicar a performance, estabilidade e velocidade em que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Verdana" panose="020B0604030504040204" pitchFamily="34" charset="0"/>
              </a:rPr>
              <a:t>novos recursos são adicionados ao sistema</a:t>
            </a:r>
            <a:r>
              <a:rPr lang="pt-BR" altLang="pt-BR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094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1140</Words>
  <Application>Microsoft Office PowerPoint</Application>
  <PresentationFormat>Widescreen</PresentationFormat>
  <Paragraphs>249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Impact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19</cp:revision>
  <dcterms:created xsi:type="dcterms:W3CDTF">2019-01-21T18:47:19Z</dcterms:created>
  <dcterms:modified xsi:type="dcterms:W3CDTF">2019-08-19T18:39:07Z</dcterms:modified>
</cp:coreProperties>
</file>