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20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98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26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5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24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0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73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07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58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8C2FB-E3F6-4EF5-876F-8C8C721CA776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47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dvilanova@fatec.sp.gov.b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2143487" y="1296122"/>
            <a:ext cx="8072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INICIALIZANDO O AMBIENTE  LINUX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173018" y="1870818"/>
            <a:ext cx="2844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Ative sua Virtual </a:t>
            </a:r>
            <a:r>
              <a:rPr lang="pt-BR" dirty="0" err="1" smtClean="0"/>
              <a:t>Machine</a:t>
            </a:r>
            <a:r>
              <a:rPr lang="pt-BR" dirty="0"/>
              <a:t>:</a:t>
            </a:r>
            <a:r>
              <a:rPr lang="pt-BR" dirty="0" smtClean="0"/>
              <a:t> </a:t>
            </a:r>
          </a:p>
          <a:p>
            <a:pPr algn="ctr"/>
            <a:r>
              <a:rPr lang="pt-BR" b="1" dirty="0" smtClean="0"/>
              <a:t>Oracle VM </a:t>
            </a:r>
            <a:r>
              <a:rPr lang="pt-BR" b="1" dirty="0" err="1" smtClean="0"/>
              <a:t>VirtualBox</a:t>
            </a:r>
            <a:endParaRPr lang="pt-BR" b="1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580" y="1870788"/>
            <a:ext cx="5250007" cy="3940811"/>
          </a:xfrm>
          <a:prstGeom prst="rect">
            <a:avLst/>
          </a:prstGeom>
        </p:spPr>
      </p:pic>
      <p:cxnSp>
        <p:nvCxnSpPr>
          <p:cNvPr id="13" name="Conector de Seta Reta 12"/>
          <p:cNvCxnSpPr/>
          <p:nvPr/>
        </p:nvCxnSpPr>
        <p:spPr>
          <a:xfrm flipV="1">
            <a:off x="3713018" y="2022764"/>
            <a:ext cx="1607562" cy="30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173018" y="2890982"/>
            <a:ext cx="319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Verifique se o espelho do Conectiva 10 está disponível</a:t>
            </a:r>
            <a:endParaRPr lang="pt-BR" dirty="0"/>
          </a:p>
        </p:txBody>
      </p:sp>
      <p:cxnSp>
        <p:nvCxnSpPr>
          <p:cNvPr id="17" name="Conector de Seta Reta 16"/>
          <p:cNvCxnSpPr/>
          <p:nvPr/>
        </p:nvCxnSpPr>
        <p:spPr>
          <a:xfrm flipV="1">
            <a:off x="4017817" y="3075709"/>
            <a:ext cx="1302763" cy="13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729729" y="4187545"/>
            <a:ext cx="4456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 </a:t>
            </a:r>
            <a:r>
              <a:rPr lang="pt-BR" b="1" dirty="0" smtClean="0"/>
              <a:t>sim</a:t>
            </a:r>
            <a:r>
              <a:rPr lang="pt-BR" dirty="0" smtClean="0"/>
              <a:t>, dê um duplo clique para ativar o ambiente.</a:t>
            </a:r>
          </a:p>
          <a:p>
            <a:endParaRPr lang="pt-BR" dirty="0"/>
          </a:p>
          <a:p>
            <a:r>
              <a:rPr lang="pt-BR" dirty="0" smtClean="0"/>
              <a:t>Se </a:t>
            </a:r>
            <a:r>
              <a:rPr lang="pt-BR" b="1" dirty="0" smtClean="0"/>
              <a:t>não</a:t>
            </a:r>
            <a:r>
              <a:rPr lang="pt-BR" dirty="0" smtClean="0"/>
              <a:t>, procure ajuda no CPD da Instituição.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4834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Retângulo 7"/>
          <p:cNvSpPr/>
          <p:nvPr/>
        </p:nvSpPr>
        <p:spPr>
          <a:xfrm>
            <a:off x="822037" y="1507944"/>
            <a:ext cx="10381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dirty="0">
                <a:latin typeface="Verdana" panose="020B0604030504040204" pitchFamily="34" charset="0"/>
              </a:rPr>
              <a:t>Como visualizar o conteúdo do diretório nativo, para o qual se é direcionado assim que </a:t>
            </a:r>
            <a:r>
              <a:rPr lang="pt-BR" altLang="pt-BR" dirty="0" err="1" smtClean="0">
                <a:latin typeface="Verdana" panose="020B0604030504040204" pitchFamily="34" charset="0"/>
              </a:rPr>
              <a:t>logado</a:t>
            </a:r>
            <a:r>
              <a:rPr lang="pt-BR" altLang="pt-BR" dirty="0" smtClean="0">
                <a:latin typeface="Verdana" panose="020B0604030504040204" pitchFamily="34" charset="0"/>
              </a:rPr>
              <a:t> (p.ex.: como root)?</a:t>
            </a:r>
            <a:endParaRPr lang="pt-BR" altLang="pt-BR" dirty="0">
              <a:latin typeface="Verdana" panose="020B0604030504040204" pitchFamily="34" charset="0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054245" y="4647708"/>
            <a:ext cx="991725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600" dirty="0">
                <a:latin typeface="Verdana" panose="020B0604030504040204" pitchFamily="34" charset="0"/>
              </a:rPr>
              <a:t>OBSERVAÇÃO: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600" dirty="0">
                <a:latin typeface="Verdana" panose="020B0604030504040204" pitchFamily="34" charset="0"/>
              </a:rPr>
              <a:t>Como </a:t>
            </a:r>
            <a:r>
              <a:rPr lang="pt-BR" altLang="pt-BR" sz="1600" dirty="0" err="1">
                <a:latin typeface="Verdana" panose="020B0604030504040204" pitchFamily="34" charset="0"/>
              </a:rPr>
              <a:t>logamos</a:t>
            </a:r>
            <a:r>
              <a:rPr lang="pt-BR" altLang="pt-BR" sz="1600" dirty="0">
                <a:latin typeface="Verdana" panose="020B0604030504040204" pitchFamily="34" charset="0"/>
              </a:rPr>
              <a:t> a máquina na condição de </a:t>
            </a:r>
            <a:r>
              <a:rPr lang="pt-BR" altLang="pt-BR" sz="1600" dirty="0" err="1">
                <a:latin typeface="Verdana" panose="020B0604030504040204" pitchFamily="34" charset="0"/>
              </a:rPr>
              <a:t>superusuário</a:t>
            </a:r>
            <a:r>
              <a:rPr lang="pt-BR" altLang="pt-BR" sz="1600" dirty="0">
                <a:latin typeface="Verdana" panose="020B0604030504040204" pitchFamily="34" charset="0"/>
              </a:rPr>
              <a:t> ele é direcionado para o diretório root.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600" dirty="0">
                <a:latin typeface="Verdana" panose="020B0604030504040204" pitchFamily="34" charset="0"/>
              </a:rPr>
              <a:t>Caso o acesso fosse como usuário de um grupo o direcionamento é feito para o diretório </a:t>
            </a:r>
            <a:r>
              <a:rPr lang="pt-BR" altLang="pt-BR" sz="1600" dirty="0" smtClean="0">
                <a:latin typeface="Verdana" panose="020B0604030504040204" pitchFamily="34" charset="0"/>
              </a:rPr>
              <a:t>home na pasta do usuário </a:t>
            </a:r>
            <a:r>
              <a:rPr lang="pt-BR" altLang="pt-BR" sz="1600" dirty="0" err="1" smtClean="0">
                <a:latin typeface="Verdana" panose="020B0604030504040204" pitchFamily="34" charset="0"/>
              </a:rPr>
              <a:t>logado</a:t>
            </a:r>
            <a:r>
              <a:rPr lang="pt-BR" altLang="pt-BR" sz="1600" dirty="0" smtClean="0">
                <a:latin typeface="Verdana" panose="020B0604030504040204" pitchFamily="34" charset="0"/>
              </a:rPr>
              <a:t>.</a:t>
            </a:r>
            <a:endParaRPr lang="pt-BR" altLang="pt-BR" sz="1600" dirty="0">
              <a:latin typeface="Verdana" panose="020B0604030504040204" pitchFamily="34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1662546" y="2425335"/>
            <a:ext cx="8456613" cy="1949450"/>
            <a:chOff x="1568739" y="2247937"/>
            <a:chExt cx="8456613" cy="1949450"/>
          </a:xfrm>
        </p:grpSpPr>
        <p:pic>
          <p:nvPicPr>
            <p:cNvPr id="10" name="Imagem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8739" y="2773399"/>
              <a:ext cx="8316913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CaixaDeTexto 4"/>
            <p:cNvSpPr txBox="1">
              <a:spLocks noChangeArrowheads="1"/>
            </p:cNvSpPr>
            <p:nvPr/>
          </p:nvSpPr>
          <p:spPr bwMode="auto">
            <a:xfrm>
              <a:off x="4862802" y="2247937"/>
              <a:ext cx="49688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dirty="0">
                  <a:latin typeface="Verdana" panose="020B0604030504040204" pitchFamily="34" charset="0"/>
                </a:rPr>
                <a:t>Para visualizar o </a:t>
              </a:r>
              <a:r>
                <a:rPr lang="pt-BR" altLang="pt-BR" sz="1600" dirty="0">
                  <a:latin typeface="Verdana" panose="020B0604030504040204" pitchFamily="34" charset="0"/>
                </a:rPr>
                <a:t>diretório</a:t>
              </a:r>
              <a:r>
                <a:rPr lang="pt-BR" altLang="pt-BR" sz="1800" dirty="0">
                  <a:latin typeface="Verdana" panose="020B0604030504040204" pitchFamily="34" charset="0"/>
                </a:rPr>
                <a:t> o comando </a:t>
              </a:r>
              <a:r>
                <a:rPr lang="pt-BR" altLang="pt-BR" sz="1800" b="1" dirty="0" err="1">
                  <a:latin typeface="Verdana" panose="020B0604030504040204" pitchFamily="34" charset="0"/>
                </a:rPr>
                <a:t>ls</a:t>
              </a:r>
              <a:endParaRPr lang="pt-BR" altLang="pt-BR" sz="1800" b="1" dirty="0">
                <a:latin typeface="Verdana" panose="020B0604030504040204" pitchFamily="34" charset="0"/>
              </a:endParaRPr>
            </a:p>
          </p:txBody>
        </p:sp>
        <p:sp>
          <p:nvSpPr>
            <p:cNvPr id="12" name="CaixaDeTexto 8"/>
            <p:cNvSpPr txBox="1">
              <a:spLocks noChangeArrowheads="1"/>
            </p:cNvSpPr>
            <p:nvPr/>
          </p:nvSpPr>
          <p:spPr bwMode="auto">
            <a:xfrm>
              <a:off x="3951577" y="3827499"/>
              <a:ext cx="60737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Verdana" panose="020B0604030504040204" pitchFamily="34" charset="0"/>
                </a:rPr>
                <a:t>Inicialmente temos os diretórios: Desktop e tmp.</a:t>
              </a:r>
              <a:endParaRPr lang="pt-BR" altLang="pt-BR" sz="1800"/>
            </a:p>
          </p:txBody>
        </p:sp>
        <p:cxnSp>
          <p:nvCxnSpPr>
            <p:cNvPr id="14" name="Conector de Seta Reta 13"/>
            <p:cNvCxnSpPr>
              <a:stCxn id="11" idx="1"/>
            </p:cNvCxnSpPr>
            <p:nvPr/>
          </p:nvCxnSpPr>
          <p:spPr bwMode="auto">
            <a:xfrm flipH="1">
              <a:off x="3951577" y="2432087"/>
              <a:ext cx="911225" cy="3413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Conector Angulado 22"/>
            <p:cNvCxnSpPr>
              <a:stCxn id="10" idx="1"/>
              <a:endCxn id="12" idx="1"/>
            </p:cNvCxnSpPr>
            <p:nvPr/>
          </p:nvCxnSpPr>
          <p:spPr bwMode="auto">
            <a:xfrm rot="10800000" flipH="1" flipV="1">
              <a:off x="1568739" y="3141699"/>
              <a:ext cx="2382838" cy="870744"/>
            </a:xfrm>
            <a:prstGeom prst="bentConnector3">
              <a:avLst>
                <a:gd name="adj1" fmla="val -959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9579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97522" y="1984808"/>
            <a:ext cx="784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>
                <a:latin typeface="Verdana" panose="020B0604030504040204" pitchFamily="34" charset="0"/>
              </a:rPr>
              <a:t>Para direcionar ao diretório raiz, digita-se: </a:t>
            </a:r>
            <a:r>
              <a:rPr lang="pt-BR" altLang="pt-BR" sz="1800" b="1">
                <a:latin typeface="Verdana" panose="020B0604030504040204" pitchFamily="34" charset="0"/>
              </a:rPr>
              <a:t>cd /</a:t>
            </a:r>
            <a:endParaRPr lang="pt-BR" altLang="pt-BR" sz="1800">
              <a:latin typeface="Verdana" panose="020B0604030504040204" pitchFamily="34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291197" y="4569258"/>
            <a:ext cx="7993062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 dirty="0">
                <a:latin typeface="Verdana" panose="020B0604030504040204" pitchFamily="34" charset="0"/>
              </a:rPr>
              <a:t>Observe pelo </a:t>
            </a:r>
            <a:r>
              <a:rPr lang="pt-BR" altLang="pt-BR" sz="1800" dirty="0" err="1">
                <a:latin typeface="Verdana" panose="020B0604030504040204" pitchFamily="34" charset="0"/>
              </a:rPr>
              <a:t>prompt</a:t>
            </a:r>
            <a:r>
              <a:rPr lang="pt-BR" altLang="pt-BR" sz="1800" dirty="0">
                <a:latin typeface="Verdana" panose="020B0604030504040204" pitchFamily="34" charset="0"/>
              </a:rPr>
              <a:t> que estávamos no diretório </a:t>
            </a:r>
            <a:r>
              <a:rPr lang="pt-BR" altLang="pt-BR" sz="1800" b="1" dirty="0">
                <a:latin typeface="Verdana" panose="020B0604030504040204" pitchFamily="34" charset="0"/>
              </a:rPr>
              <a:t>root</a:t>
            </a:r>
            <a:r>
              <a:rPr lang="pt-BR" altLang="pt-BR" sz="1800" dirty="0">
                <a:latin typeface="Verdana" panose="020B0604030504040204" pitchFamily="34" charset="0"/>
              </a:rPr>
              <a:t> e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 dirty="0">
                <a:latin typeface="Verdana" panose="020B0604030504040204" pitchFamily="34" charset="0"/>
              </a:rPr>
              <a:t>depois do comando fomos direcionados para </a:t>
            </a:r>
            <a:r>
              <a:rPr lang="pt-BR" altLang="pt-BR" sz="1800" b="1" dirty="0">
                <a:latin typeface="Verdana" panose="020B0604030504040204" pitchFamily="34" charset="0"/>
              </a:rPr>
              <a:t>/ (diretório raiz)</a:t>
            </a:r>
          </a:p>
        </p:txBody>
      </p:sp>
      <p:pic>
        <p:nvPicPr>
          <p:cNvPr id="10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297" y="2946833"/>
            <a:ext cx="8208962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9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00697" y="2168164"/>
            <a:ext cx="784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 dirty="0">
                <a:latin typeface="Verdana" panose="020B0604030504040204" pitchFamily="34" charset="0"/>
              </a:rPr>
              <a:t>Digitando o comando </a:t>
            </a:r>
            <a:r>
              <a:rPr lang="pt-BR" altLang="pt-BR" sz="1800" b="1" dirty="0" err="1">
                <a:latin typeface="Verdana" panose="020B0604030504040204" pitchFamily="34" charset="0"/>
              </a:rPr>
              <a:t>ls</a:t>
            </a:r>
            <a:r>
              <a:rPr lang="pt-BR" altLang="pt-BR" sz="1800" dirty="0">
                <a:latin typeface="Verdana" panose="020B0604030504040204" pitchFamily="34" charset="0"/>
              </a:rPr>
              <a:t> veremos os diretórios a partir do diretório raiz do sistema operacional LINUX.</a:t>
            </a:r>
          </a:p>
        </p:txBody>
      </p:sp>
      <p:pic>
        <p:nvPicPr>
          <p:cNvPr id="9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872" y="3381014"/>
            <a:ext cx="8183563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90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827212" y="1314883"/>
            <a:ext cx="4391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600" dirty="0">
                <a:latin typeface="Verdana" panose="020B0604030504040204" pitchFamily="34" charset="0"/>
              </a:rPr>
              <a:t>Retorne ao diretório raiz e visualize seu conteúdo, então teremos: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3122612" y="4007283"/>
            <a:ext cx="2520950" cy="647700"/>
          </a:xfrm>
          <a:prstGeom prst="curvedUpArrow">
            <a:avLst>
              <a:gd name="adj1" fmla="val 77843"/>
              <a:gd name="adj2" fmla="val 15568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71055" y="4794951"/>
            <a:ext cx="582020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Verdana" panose="020B0604030504040204" pitchFamily="34" charset="0"/>
              </a:rPr>
              <a:t>Agora iremos discutir a estrutura dos diretórios desse ambiente operacional que obedece o padrão pela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600" b="1" dirty="0" smtClean="0">
              <a:latin typeface="Verdan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b="1" dirty="0" smtClean="0">
                <a:latin typeface="Verdana" panose="020B0604030504040204" pitchFamily="34" charset="0"/>
              </a:rPr>
              <a:t>FHS</a:t>
            </a:r>
            <a:r>
              <a:rPr lang="pt-BR" altLang="pt-BR" sz="1600" dirty="0" smtClean="0">
                <a:latin typeface="Verdana" panose="020B0604030504040204" pitchFamily="34" charset="0"/>
              </a:rPr>
              <a:t> </a:t>
            </a:r>
            <a:r>
              <a:rPr lang="pt-BR" altLang="pt-BR" sz="1600" dirty="0">
                <a:latin typeface="Verdana" panose="020B0604030504040204" pitchFamily="34" charset="0"/>
              </a:rPr>
              <a:t>– </a:t>
            </a:r>
            <a:r>
              <a:rPr lang="pt-BR" altLang="pt-BR" sz="1600" dirty="0" err="1">
                <a:latin typeface="Verdana" panose="020B0604030504040204" pitchFamily="34" charset="0"/>
              </a:rPr>
              <a:t>FileSystem</a:t>
            </a:r>
            <a:r>
              <a:rPr lang="pt-BR" altLang="pt-BR" sz="1600" dirty="0">
                <a:latin typeface="Verdana" panose="020B0604030504040204" pitchFamily="34" charset="0"/>
              </a:rPr>
              <a:t> </a:t>
            </a:r>
            <a:r>
              <a:rPr lang="pt-BR" altLang="pt-BR" sz="1600" dirty="0" err="1">
                <a:latin typeface="Verdana" panose="020B0604030504040204" pitchFamily="34" charset="0"/>
              </a:rPr>
              <a:t>Hierarchy</a:t>
            </a:r>
            <a:r>
              <a:rPr lang="pt-BR" altLang="pt-BR" sz="1600" dirty="0">
                <a:latin typeface="Verdana" panose="020B0604030504040204" pitchFamily="34" charset="0"/>
              </a:rPr>
              <a:t> </a:t>
            </a:r>
            <a:r>
              <a:rPr lang="pt-BR" altLang="pt-BR" sz="1600" dirty="0" smtClean="0">
                <a:latin typeface="Verdana" panose="020B0604030504040204" pitchFamily="34" charset="0"/>
              </a:rPr>
              <a:t>Standard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Verdana" panose="020B0604030504040204" pitchFamily="34" charset="0"/>
              </a:rPr>
              <a:t> </a:t>
            </a:r>
            <a:r>
              <a:rPr lang="pt-BR" altLang="pt-BR" sz="1600" dirty="0" smtClean="0">
                <a:solidFill>
                  <a:srgbClr val="FF0000"/>
                </a:solidFill>
                <a:latin typeface="Verdana" panose="020B0604030504040204" pitchFamily="34" charset="0"/>
              </a:rPr>
              <a:t>Hierarquia </a:t>
            </a:r>
            <a:r>
              <a:rPr lang="pt-BR" altLang="pt-BR" sz="1600" dirty="0">
                <a:solidFill>
                  <a:srgbClr val="FF0000"/>
                </a:solidFill>
                <a:latin typeface="Verdana" panose="020B0604030504040204" pitchFamily="34" charset="0"/>
              </a:rPr>
              <a:t>Padrão do Sistema de Arquivos</a:t>
            </a:r>
            <a:r>
              <a:rPr lang="pt-BR" altLang="pt-BR" sz="1600" dirty="0" smtClean="0">
                <a:latin typeface="Verdana" panose="020B0604030504040204" pitchFamily="34" charset="0"/>
              </a:rPr>
              <a:t>.’</a:t>
            </a:r>
            <a:endParaRPr lang="pt-BR" altLang="pt-BR" sz="1600" dirty="0">
              <a:latin typeface="Verdana" panose="020B0604030504040204" pitchFamily="34" charset="0"/>
            </a:endParaRPr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4" y="1079933"/>
            <a:ext cx="39719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49" y="2024495"/>
            <a:ext cx="4537075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72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9"/>
          <p:cNvSpPr txBox="1">
            <a:spLocks noChangeArrowheads="1"/>
          </p:cNvSpPr>
          <p:nvPr/>
        </p:nvSpPr>
        <p:spPr bwMode="auto">
          <a:xfrm>
            <a:off x="2488840" y="2086407"/>
            <a:ext cx="71437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Vamos fazer agora a LISTA 02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Envie para meu e-mail: </a:t>
            </a:r>
            <a:r>
              <a:rPr lang="pt-BR" altLang="pt-BR" sz="1800" dirty="0">
                <a:hlinkClick r:id="rId3"/>
              </a:rPr>
              <a:t>dvilanova@fatec.sp.gov.br</a:t>
            </a: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Assunto: (SEU CURSO) Lista 02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CORPO DO E-MAIL: &lt;SEU NOME&gt; &lt;SEU RA&gt;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Anexar o arquivo devidamente resolvido.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Bom trabalho!!!!!</a:t>
            </a:r>
          </a:p>
        </p:txBody>
      </p:sp>
    </p:spTree>
    <p:extLst>
      <p:ext uri="{BB962C8B-B14F-4D97-AF65-F5344CB8AC3E}">
        <p14:creationId xmlns:p14="http://schemas.microsoft.com/office/powerpoint/2010/main" val="287040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4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7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7721600" y="1388919"/>
            <a:ext cx="2848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Assim que o espelho foi ativado aparecerá a seguinte tela: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4" y="1329170"/>
            <a:ext cx="6137708" cy="4757801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7721600" y="2558473"/>
            <a:ext cx="3121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Mova a régua com a seta para baixo na opção:</a:t>
            </a:r>
          </a:p>
          <a:p>
            <a:pPr algn="ctr"/>
            <a:r>
              <a:rPr lang="pt-BR" b="1" dirty="0" smtClean="0"/>
              <a:t>MODO TEXTO</a:t>
            </a:r>
            <a:endParaRPr lang="pt-BR" b="1" dirty="0"/>
          </a:p>
        </p:txBody>
      </p:sp>
      <p:cxnSp>
        <p:nvCxnSpPr>
          <p:cNvPr id="18" name="Conector de Seta Reta 17"/>
          <p:cNvCxnSpPr/>
          <p:nvPr/>
        </p:nvCxnSpPr>
        <p:spPr>
          <a:xfrm flipH="1" flipV="1">
            <a:off x="6474691" y="2789382"/>
            <a:ext cx="2050473" cy="56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7890379" y="4235874"/>
            <a:ext cx="2784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Em seguida poderá ver que vários itens serão exibidos na sua tela, isto é, o carregamento do ambiente.</a:t>
            </a:r>
            <a:endParaRPr lang="pt-BR" dirty="0"/>
          </a:p>
        </p:txBody>
      </p:sp>
      <p:cxnSp>
        <p:nvCxnSpPr>
          <p:cNvPr id="21" name="Conector de Seta Reta 20"/>
          <p:cNvCxnSpPr>
            <a:stCxn id="10" idx="1"/>
          </p:cNvCxnSpPr>
          <p:nvPr/>
        </p:nvCxnSpPr>
        <p:spPr>
          <a:xfrm flipH="1">
            <a:off x="7001164" y="1850584"/>
            <a:ext cx="720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5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905164" y="1717964"/>
            <a:ext cx="296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Ao concluir o carregamento do ambiente, teremos: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252" y="1386321"/>
            <a:ext cx="7354670" cy="4603027"/>
          </a:xfrm>
          <a:prstGeom prst="rect">
            <a:avLst/>
          </a:prstGeom>
        </p:spPr>
      </p:pic>
      <p:cxnSp>
        <p:nvCxnSpPr>
          <p:cNvPr id="11" name="Conector de Seta Reta 10"/>
          <p:cNvCxnSpPr/>
          <p:nvPr/>
        </p:nvCxnSpPr>
        <p:spPr>
          <a:xfrm>
            <a:off x="3463636" y="2244436"/>
            <a:ext cx="951346" cy="48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817418" y="5147213"/>
            <a:ext cx="305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Ai então o ambiente aguarda sua chave de acesso</a:t>
            </a:r>
            <a:endParaRPr lang="pt-BR" dirty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3565959" y="5569527"/>
            <a:ext cx="849023" cy="22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98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2331606" y="1329170"/>
            <a:ext cx="76661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O que é chave de acesso?</a:t>
            </a:r>
          </a:p>
          <a:p>
            <a:r>
              <a:rPr lang="pt-BR" dirty="0" smtClean="0"/>
              <a:t>Para entender isso precisamos entender como o Linux reconhece seus usuários.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680961" y="2756263"/>
            <a:ext cx="2484582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Linux</a:t>
            </a:r>
          </a:p>
          <a:p>
            <a:pPr algn="ctr"/>
            <a:r>
              <a:rPr lang="pt-BR" dirty="0" smtClean="0"/>
              <a:t>Chave de Acesso</a:t>
            </a:r>
            <a:endParaRPr lang="pt-BR" dirty="0"/>
          </a:p>
        </p:txBody>
      </p:sp>
      <p:sp>
        <p:nvSpPr>
          <p:cNvPr id="10" name="Retângulo Arredondado 9"/>
          <p:cNvSpPr/>
          <p:nvPr/>
        </p:nvSpPr>
        <p:spPr>
          <a:xfrm>
            <a:off x="1956234" y="3735317"/>
            <a:ext cx="3232727" cy="1566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pt-BR" altLang="pt-BR" b="1" dirty="0" err="1">
                <a:latin typeface="Verdana" panose="020B0604030504040204" pitchFamily="34" charset="0"/>
              </a:rPr>
              <a:t>Superusuário</a:t>
            </a:r>
            <a:r>
              <a:rPr lang="pt-BR" altLang="pt-BR" dirty="0">
                <a:latin typeface="Verdana" panose="020B0604030504040204" pitchFamily="34" charset="0"/>
              </a:rPr>
              <a:t> (root) – É aquele que tem plenos poderes dentro do Linux, sendo chamado de administrador.</a:t>
            </a:r>
          </a:p>
        </p:txBody>
      </p:sp>
      <p:sp>
        <p:nvSpPr>
          <p:cNvPr id="11" name="Retângulo Arredondado 10"/>
          <p:cNvSpPr/>
          <p:nvPr/>
        </p:nvSpPr>
        <p:spPr>
          <a:xfrm>
            <a:off x="6445106" y="3694404"/>
            <a:ext cx="4031242" cy="1418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pt-BR" altLang="pt-BR" b="1" dirty="0">
                <a:latin typeface="Verdana" panose="020B0604030504040204" pitchFamily="34" charset="0"/>
              </a:rPr>
              <a:t>Grupo</a:t>
            </a:r>
            <a:r>
              <a:rPr lang="pt-BR" altLang="pt-BR" dirty="0">
                <a:latin typeface="Verdana" panose="020B0604030504040204" pitchFamily="34" charset="0"/>
              </a:rPr>
              <a:t> -  nome dado a um agrupamento de vários usuários  que devem compartilhar algumas características em comum.</a:t>
            </a:r>
          </a:p>
        </p:txBody>
      </p:sp>
      <p:cxnSp>
        <p:nvCxnSpPr>
          <p:cNvPr id="13" name="Conector de Seta Reta 12"/>
          <p:cNvCxnSpPr/>
          <p:nvPr/>
        </p:nvCxnSpPr>
        <p:spPr>
          <a:xfrm flipH="1">
            <a:off x="4202545" y="3356627"/>
            <a:ext cx="478416" cy="378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7165543" y="3356627"/>
            <a:ext cx="713075" cy="33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26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Retângulo 7"/>
          <p:cNvSpPr/>
          <p:nvPr/>
        </p:nvSpPr>
        <p:spPr>
          <a:xfrm>
            <a:off x="4978400" y="1366982"/>
            <a:ext cx="1597891" cy="48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LINUX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2346036" y="2274177"/>
            <a:ext cx="1690255" cy="416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root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7638474" y="2274177"/>
            <a:ext cx="1634836" cy="35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usuário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221345" y="3069524"/>
            <a:ext cx="2004291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</a:t>
            </a:r>
            <a:r>
              <a:rPr lang="pt-BR" dirty="0" err="1" smtClean="0"/>
              <a:t>tyx</a:t>
            </a:r>
            <a:r>
              <a:rPr lang="pt-BR" dirty="0" smtClean="0"/>
              <a:t> </a:t>
            </a:r>
            <a:r>
              <a:rPr lang="pt-BR" dirty="0" err="1" smtClean="0"/>
              <a:t>login</a:t>
            </a:r>
            <a:r>
              <a:rPr lang="pt-BR" dirty="0" smtClean="0"/>
              <a:t>: root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221345" y="3763271"/>
            <a:ext cx="200429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Password</a:t>
            </a:r>
            <a:r>
              <a:rPr lang="pt-BR" dirty="0" smtClean="0"/>
              <a:t>: </a:t>
            </a:r>
            <a:r>
              <a:rPr lang="pt-BR" b="1" dirty="0" smtClean="0">
                <a:solidFill>
                  <a:schemeClr val="bg1"/>
                </a:solidFill>
              </a:rPr>
              <a:t>123456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056" y="5037354"/>
            <a:ext cx="4759325" cy="556779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7499927" y="2995213"/>
            <a:ext cx="2004291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</a:t>
            </a:r>
            <a:r>
              <a:rPr lang="pt-BR" dirty="0" err="1" smtClean="0"/>
              <a:t>tyx</a:t>
            </a:r>
            <a:r>
              <a:rPr lang="pt-BR" dirty="0" smtClean="0"/>
              <a:t> </a:t>
            </a:r>
            <a:r>
              <a:rPr lang="pt-BR" dirty="0" err="1" smtClean="0"/>
              <a:t>login</a:t>
            </a:r>
            <a:r>
              <a:rPr lang="pt-BR" dirty="0" smtClean="0"/>
              <a:t>: </a:t>
            </a:r>
            <a:r>
              <a:rPr lang="pt-BR" dirty="0" err="1" smtClean="0"/>
              <a:t>dora</a:t>
            </a:r>
            <a:endParaRPr lang="pt-BR" dirty="0" smtClean="0"/>
          </a:p>
        </p:txBody>
      </p:sp>
      <p:sp>
        <p:nvSpPr>
          <p:cNvPr id="16" name="Retângulo 15"/>
          <p:cNvSpPr/>
          <p:nvPr/>
        </p:nvSpPr>
        <p:spPr>
          <a:xfrm>
            <a:off x="7518400" y="3755120"/>
            <a:ext cx="200429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Password</a:t>
            </a:r>
            <a:r>
              <a:rPr lang="pt-BR" dirty="0" smtClean="0"/>
              <a:t>: </a:t>
            </a:r>
            <a:r>
              <a:rPr lang="pt-BR" b="1" dirty="0" err="1" smtClean="0">
                <a:solidFill>
                  <a:schemeClr val="bg1"/>
                </a:solidFill>
              </a:rPr>
              <a:t>dora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497" y="5000580"/>
            <a:ext cx="4990811" cy="522454"/>
          </a:xfrm>
          <a:prstGeom prst="rect">
            <a:avLst/>
          </a:prstGeom>
        </p:spPr>
      </p:pic>
      <p:cxnSp>
        <p:nvCxnSpPr>
          <p:cNvPr id="19" name="Conector de Seta Reta 18"/>
          <p:cNvCxnSpPr/>
          <p:nvPr/>
        </p:nvCxnSpPr>
        <p:spPr>
          <a:xfrm flipH="1">
            <a:off x="3888509" y="1856509"/>
            <a:ext cx="1089892" cy="41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6576291" y="1818981"/>
            <a:ext cx="1265382" cy="44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8463666" y="2632940"/>
            <a:ext cx="12161" cy="36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15" idx="2"/>
            <a:endCxn id="16" idx="0"/>
          </p:cNvCxnSpPr>
          <p:nvPr/>
        </p:nvCxnSpPr>
        <p:spPr>
          <a:xfrm>
            <a:off x="8509098" y="3503213"/>
            <a:ext cx="4423" cy="25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16" idx="2"/>
          </p:cNvCxnSpPr>
          <p:nvPr/>
        </p:nvCxnSpPr>
        <p:spPr>
          <a:xfrm flipH="1">
            <a:off x="8520545" y="4364720"/>
            <a:ext cx="1" cy="63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3232725" y="2676492"/>
            <a:ext cx="7035" cy="378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11" idx="2"/>
            <a:endCxn id="12" idx="0"/>
          </p:cNvCxnSpPr>
          <p:nvPr/>
        </p:nvCxnSpPr>
        <p:spPr>
          <a:xfrm>
            <a:off x="3223491" y="3577524"/>
            <a:ext cx="0" cy="18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12" idx="2"/>
          </p:cNvCxnSpPr>
          <p:nvPr/>
        </p:nvCxnSpPr>
        <p:spPr>
          <a:xfrm flipH="1">
            <a:off x="3223490" y="4372871"/>
            <a:ext cx="1" cy="48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1956234" y="2865759"/>
            <a:ext cx="7908202" cy="1632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5383862" y="3358768"/>
            <a:ext cx="105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Chave de</a:t>
            </a:r>
          </a:p>
          <a:p>
            <a:pPr algn="ctr"/>
            <a:r>
              <a:rPr lang="pt-BR" b="1" dirty="0" smtClean="0"/>
              <a:t>Acesso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3995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4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7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66967" y="1838992"/>
            <a:ext cx="751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Informações importantes da chave de acesso: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75806" y="3178483"/>
            <a:ext cx="7410449" cy="2354324"/>
            <a:chOff x="375806" y="3178483"/>
            <a:chExt cx="8089900" cy="2354324"/>
          </a:xfrm>
        </p:grpSpPr>
        <p:sp>
          <p:nvSpPr>
            <p:cNvPr id="24" name="CaixaDeTexto 23"/>
            <p:cNvSpPr txBox="1"/>
            <p:nvPr/>
          </p:nvSpPr>
          <p:spPr>
            <a:xfrm>
              <a:off x="5280429" y="3188183"/>
              <a:ext cx="3142457" cy="33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# </a:t>
              </a:r>
              <a:r>
                <a:rPr lang="pt-BR" dirty="0" err="1" smtClean="0"/>
                <a:t>prompt</a:t>
              </a:r>
              <a:r>
                <a:rPr lang="pt-BR" dirty="0" smtClean="0"/>
                <a:t> do root</a:t>
              </a:r>
              <a:endParaRPr lang="pt-BR" dirty="0"/>
            </a:p>
          </p:txBody>
        </p:sp>
        <p:grpSp>
          <p:nvGrpSpPr>
            <p:cNvPr id="28" name="Agrupar 27"/>
            <p:cNvGrpSpPr/>
            <p:nvPr/>
          </p:nvGrpSpPr>
          <p:grpSpPr>
            <a:xfrm>
              <a:off x="375806" y="3178483"/>
              <a:ext cx="8089900" cy="2354324"/>
              <a:chOff x="2075297" y="3003494"/>
              <a:chExt cx="8089900" cy="2354324"/>
            </a:xfrm>
          </p:grpSpPr>
          <p:sp>
            <p:nvSpPr>
              <p:cNvPr id="10" name="CaixaDeTexto 3"/>
              <p:cNvSpPr txBox="1">
                <a:spLocks noChangeArrowheads="1"/>
              </p:cNvSpPr>
              <p:nvPr/>
            </p:nvSpPr>
            <p:spPr bwMode="auto">
              <a:xfrm>
                <a:off x="5737659" y="4003681"/>
                <a:ext cx="2808288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/>
                  <a:t>Nome do usuário</a:t>
                </a:r>
              </a:p>
            </p:txBody>
          </p:sp>
          <p:sp>
            <p:nvSpPr>
              <p:cNvPr id="11" name="CaixaDeTexto 4"/>
              <p:cNvSpPr txBox="1">
                <a:spLocks noChangeArrowheads="1"/>
              </p:cNvSpPr>
              <p:nvPr/>
            </p:nvSpPr>
            <p:spPr bwMode="auto">
              <a:xfrm>
                <a:off x="6131359" y="4502156"/>
                <a:ext cx="4033838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/>
                  <a:t>Terminal em uso - identificação</a:t>
                </a:r>
              </a:p>
            </p:txBody>
          </p:sp>
          <p:sp>
            <p:nvSpPr>
              <p:cNvPr id="12" name="CaixaDeTexto 5"/>
              <p:cNvSpPr txBox="1">
                <a:spLocks noChangeArrowheads="1"/>
              </p:cNvSpPr>
              <p:nvPr/>
            </p:nvSpPr>
            <p:spPr bwMode="auto">
              <a:xfrm>
                <a:off x="6256772" y="4989518"/>
                <a:ext cx="3600450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/>
                  <a:t>Diretório nativo ou corrente</a:t>
                </a:r>
              </a:p>
            </p:txBody>
          </p:sp>
          <p:cxnSp>
            <p:nvCxnSpPr>
              <p:cNvPr id="13" name="Conector reto 12"/>
              <p:cNvCxnSpPr>
                <a:cxnSpLocks noChangeShapeType="1"/>
              </p:cNvCxnSpPr>
              <p:nvPr/>
            </p:nvCxnSpPr>
            <p:spPr bwMode="auto">
              <a:xfrm>
                <a:off x="2718234" y="3933831"/>
                <a:ext cx="0" cy="28733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Conector de Seta Reta 14"/>
              <p:cNvCxnSpPr>
                <a:cxnSpLocks noChangeShapeType="1"/>
              </p:cNvCxnSpPr>
              <p:nvPr/>
            </p:nvCxnSpPr>
            <p:spPr bwMode="auto">
              <a:xfrm>
                <a:off x="2718234" y="4217993"/>
                <a:ext cx="3413125" cy="317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Conector reto 16"/>
              <p:cNvCxnSpPr>
                <a:cxnSpLocks noChangeShapeType="1"/>
              </p:cNvCxnSpPr>
              <p:nvPr/>
            </p:nvCxnSpPr>
            <p:spPr bwMode="auto">
              <a:xfrm>
                <a:off x="3605647" y="3963993"/>
                <a:ext cx="0" cy="69215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Conector de Seta Reta 18"/>
              <p:cNvCxnSpPr>
                <a:cxnSpLocks noChangeShapeType="1"/>
              </p:cNvCxnSpPr>
              <p:nvPr/>
            </p:nvCxnSpPr>
            <p:spPr bwMode="auto">
              <a:xfrm>
                <a:off x="3605647" y="4656143"/>
                <a:ext cx="2525712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Conector de Seta Reta 22"/>
              <p:cNvCxnSpPr>
                <a:cxnSpLocks noChangeShapeType="1"/>
                <a:endCxn id="12" idx="1"/>
              </p:cNvCxnSpPr>
              <p:nvPr/>
            </p:nvCxnSpPr>
            <p:spPr bwMode="auto">
              <a:xfrm>
                <a:off x="4169209" y="5173668"/>
                <a:ext cx="2087563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0697" y="3491650"/>
                <a:ext cx="3438525" cy="371475"/>
              </a:xfrm>
              <a:prstGeom prst="rect">
                <a:avLst/>
              </a:prstGeom>
            </p:spPr>
          </p:pic>
          <p:cxnSp>
            <p:nvCxnSpPr>
              <p:cNvPr id="20" name="Conector reto 19"/>
              <p:cNvCxnSpPr/>
              <p:nvPr/>
            </p:nvCxnSpPr>
            <p:spPr>
              <a:xfrm flipV="1">
                <a:off x="4169209" y="3933830"/>
                <a:ext cx="0" cy="12187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Imagem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5297" y="3003494"/>
                <a:ext cx="3562350" cy="381000"/>
              </a:xfrm>
              <a:prstGeom prst="rect">
                <a:avLst/>
              </a:prstGeom>
            </p:spPr>
          </p:pic>
          <p:cxnSp>
            <p:nvCxnSpPr>
              <p:cNvPr id="23" name="Conector de Seta Reta 22"/>
              <p:cNvCxnSpPr/>
              <p:nvPr/>
            </p:nvCxnSpPr>
            <p:spPr bwMode="auto">
              <a:xfrm>
                <a:off x="5110480" y="3193994"/>
                <a:ext cx="1869440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Conector de Seta Reta 25"/>
              <p:cNvCxnSpPr/>
              <p:nvPr/>
            </p:nvCxnSpPr>
            <p:spPr bwMode="auto">
              <a:xfrm>
                <a:off x="5110480" y="3677387"/>
                <a:ext cx="1869440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" name="CaixaDeTexto 26"/>
              <p:cNvSpPr txBox="1"/>
              <p:nvPr/>
            </p:nvSpPr>
            <p:spPr>
              <a:xfrm>
                <a:off x="6973052" y="3491650"/>
                <a:ext cx="2374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$  </a:t>
                </a:r>
                <a:r>
                  <a:rPr lang="pt-BR" dirty="0" err="1" smtClean="0"/>
                  <a:t>prompt</a:t>
                </a:r>
                <a:r>
                  <a:rPr lang="pt-BR" dirty="0" smtClean="0"/>
                  <a:t> do usuário</a:t>
                </a:r>
                <a:endParaRPr lang="pt-BR" dirty="0"/>
              </a:p>
            </p:txBody>
          </p:sp>
        </p:grpSp>
      </p:grpSp>
      <p:cxnSp>
        <p:nvCxnSpPr>
          <p:cNvPr id="35" name="Conector reto 34"/>
          <p:cNvCxnSpPr/>
          <p:nvPr/>
        </p:nvCxnSpPr>
        <p:spPr bwMode="auto">
          <a:xfrm flipH="1">
            <a:off x="7435273" y="1183120"/>
            <a:ext cx="68873" cy="5060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CaixaDeTexto 35"/>
          <p:cNvSpPr txBox="1"/>
          <p:nvPr/>
        </p:nvSpPr>
        <p:spPr>
          <a:xfrm>
            <a:off x="7583054" y="1497646"/>
            <a:ext cx="3918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Na estrutura LINUX</a:t>
            </a:r>
            <a:endParaRPr lang="pt-BR" sz="2400" b="1" dirty="0"/>
          </a:p>
        </p:txBody>
      </p:sp>
      <p:grpSp>
        <p:nvGrpSpPr>
          <p:cNvPr id="57" name="Agrupar 56"/>
          <p:cNvGrpSpPr/>
          <p:nvPr/>
        </p:nvGrpSpPr>
        <p:grpSpPr>
          <a:xfrm>
            <a:off x="7747032" y="2529086"/>
            <a:ext cx="4273959" cy="3053405"/>
            <a:chOff x="7747032" y="2529086"/>
            <a:chExt cx="4273959" cy="3053405"/>
          </a:xfrm>
        </p:grpSpPr>
        <p:grpSp>
          <p:nvGrpSpPr>
            <p:cNvPr id="55" name="Agrupar 54"/>
            <p:cNvGrpSpPr/>
            <p:nvPr/>
          </p:nvGrpSpPr>
          <p:grpSpPr>
            <a:xfrm>
              <a:off x="7747032" y="2529086"/>
              <a:ext cx="4273959" cy="3053405"/>
              <a:chOff x="7786255" y="1959311"/>
              <a:chExt cx="4273959" cy="3053405"/>
            </a:xfrm>
          </p:grpSpPr>
          <p:sp>
            <p:nvSpPr>
              <p:cNvPr id="37" name="Retângulo 36"/>
              <p:cNvSpPr/>
              <p:nvPr/>
            </p:nvSpPr>
            <p:spPr>
              <a:xfrm>
                <a:off x="7786255" y="1959311"/>
                <a:ext cx="711200" cy="525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/</a:t>
                </a:r>
                <a:endParaRPr lang="pt-BR" dirty="0"/>
              </a:p>
            </p:txBody>
          </p:sp>
          <p:sp>
            <p:nvSpPr>
              <p:cNvPr id="38" name="Retângulo 37"/>
              <p:cNvSpPr/>
              <p:nvPr/>
            </p:nvSpPr>
            <p:spPr>
              <a:xfrm>
                <a:off x="8417779" y="2748527"/>
                <a:ext cx="1400446" cy="535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r</a:t>
                </a:r>
                <a:r>
                  <a:rPr lang="pt-BR" dirty="0" smtClean="0"/>
                  <a:t>oot</a:t>
                </a:r>
              </a:p>
            </p:txBody>
          </p:sp>
          <p:sp>
            <p:nvSpPr>
              <p:cNvPr id="39" name="Retângulo 38"/>
              <p:cNvSpPr/>
              <p:nvPr/>
            </p:nvSpPr>
            <p:spPr>
              <a:xfrm>
                <a:off x="8445710" y="3666639"/>
                <a:ext cx="1400446" cy="538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home</a:t>
                </a:r>
                <a:endParaRPr lang="pt-BR" dirty="0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8989915" y="4450741"/>
                <a:ext cx="1170347" cy="5619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 smtClean="0"/>
                  <a:t>dora</a:t>
                </a:r>
                <a:endParaRPr lang="pt-BR" dirty="0"/>
              </a:p>
            </p:txBody>
          </p:sp>
          <p:cxnSp>
            <p:nvCxnSpPr>
              <p:cNvPr id="42" name="Conector reto 41"/>
              <p:cNvCxnSpPr>
                <a:stCxn id="37" idx="2"/>
              </p:cNvCxnSpPr>
              <p:nvPr/>
            </p:nvCxnSpPr>
            <p:spPr bwMode="auto">
              <a:xfrm>
                <a:off x="8141855" y="2484582"/>
                <a:ext cx="0" cy="145976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Conector reto 45"/>
              <p:cNvCxnSpPr>
                <a:endCxn id="38" idx="1"/>
              </p:cNvCxnSpPr>
              <p:nvPr/>
            </p:nvCxnSpPr>
            <p:spPr bwMode="auto">
              <a:xfrm>
                <a:off x="8141855" y="3016381"/>
                <a:ext cx="275924" cy="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" name="Conector reto 47"/>
              <p:cNvCxnSpPr>
                <a:endCxn id="39" idx="1"/>
              </p:cNvCxnSpPr>
              <p:nvPr/>
            </p:nvCxnSpPr>
            <p:spPr bwMode="auto">
              <a:xfrm>
                <a:off x="8167728" y="3936085"/>
                <a:ext cx="277982" cy="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Conector de Seta Reta 50"/>
              <p:cNvCxnSpPr>
                <a:stCxn id="39" idx="2"/>
              </p:cNvCxnSpPr>
              <p:nvPr/>
            </p:nvCxnSpPr>
            <p:spPr bwMode="auto">
              <a:xfrm>
                <a:off x="9145933" y="4205532"/>
                <a:ext cx="0" cy="27952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2" name="CaixaDeTexto 51"/>
              <p:cNvSpPr txBox="1"/>
              <p:nvPr/>
            </p:nvSpPr>
            <p:spPr>
              <a:xfrm>
                <a:off x="9954323" y="2693215"/>
                <a:ext cx="21058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Diretório nativo do administrador</a:t>
                </a:r>
                <a:endParaRPr lang="pt-BR" dirty="0"/>
              </a:p>
            </p:txBody>
          </p:sp>
          <p:sp>
            <p:nvSpPr>
              <p:cNvPr id="53" name="CaixaDeTexto 52"/>
              <p:cNvSpPr txBox="1"/>
              <p:nvPr/>
            </p:nvSpPr>
            <p:spPr>
              <a:xfrm>
                <a:off x="9954322" y="3604198"/>
                <a:ext cx="21058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Diretório nativo do usuário</a:t>
                </a:r>
                <a:endParaRPr lang="pt-BR" dirty="0"/>
              </a:p>
            </p:txBody>
          </p:sp>
        </p:grpSp>
        <p:sp>
          <p:nvSpPr>
            <p:cNvPr id="56" name="CaixaDeTexto 55"/>
            <p:cNvSpPr txBox="1"/>
            <p:nvPr/>
          </p:nvSpPr>
          <p:spPr>
            <a:xfrm>
              <a:off x="8536933" y="2595051"/>
              <a:ext cx="254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Diretório RAIZ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0475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023795" y="1488743"/>
            <a:ext cx="1056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Como sair do ambiente Linux, uma vez que, foi </a:t>
            </a:r>
            <a:r>
              <a:rPr 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logado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como USUÁRIO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529322" y="2321453"/>
            <a:ext cx="75553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pt-BR" altLang="pt-BR" dirty="0">
                <a:latin typeface="Verdana" panose="020B0604030504040204" pitchFamily="34" charset="0"/>
              </a:rPr>
              <a:t>O modo seguro de sair sendo um usuário de um </a:t>
            </a:r>
            <a:r>
              <a:rPr lang="pt-BR" altLang="pt-BR" b="1" dirty="0">
                <a:latin typeface="Verdana" panose="020B0604030504040204" pitchFamily="34" charset="0"/>
              </a:rPr>
              <a:t>grupo</a:t>
            </a:r>
            <a:r>
              <a:rPr lang="pt-BR" altLang="pt-BR" dirty="0">
                <a:latin typeface="Verdana" panose="020B0604030504040204" pitchFamily="34" charset="0"/>
              </a:rPr>
              <a:t> seria:</a:t>
            </a:r>
          </a:p>
          <a:p>
            <a:pPr algn="ctr">
              <a:spcBef>
                <a:spcPct val="0"/>
              </a:spcBef>
            </a:pPr>
            <a:r>
              <a:rPr lang="pt-BR" altLang="pt-BR" dirty="0">
                <a:latin typeface="Verdana" panose="020B0604030504040204" pitchFamily="34" charset="0"/>
              </a:rPr>
              <a:t>Digitando: </a:t>
            </a:r>
            <a:endParaRPr lang="pt-BR" altLang="pt-BR" dirty="0" smtClean="0">
              <a:latin typeface="Verdana" panose="020B060403050404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pt-BR" altLang="pt-BR" b="1" dirty="0" err="1" smtClean="0">
                <a:latin typeface="Verdana" panose="020B0604030504040204" pitchFamily="34" charset="0"/>
              </a:rPr>
              <a:t>logout</a:t>
            </a:r>
            <a:r>
              <a:rPr lang="pt-BR" altLang="pt-BR" dirty="0" smtClean="0">
                <a:latin typeface="Verdana" panose="020B0604030504040204" pitchFamily="34" charset="0"/>
              </a:rPr>
              <a:t>  </a:t>
            </a:r>
            <a:r>
              <a:rPr lang="pt-BR" altLang="pt-BR" dirty="0">
                <a:latin typeface="Verdana" panose="020B0604030504040204" pitchFamily="34" charset="0"/>
              </a:rPr>
              <a:t>ou </a:t>
            </a:r>
            <a:endParaRPr lang="pt-BR" altLang="pt-BR" dirty="0" smtClean="0">
              <a:latin typeface="Verdana" panose="020B060403050404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pt-BR" altLang="pt-BR" b="1" dirty="0" err="1" smtClean="0">
                <a:latin typeface="Verdana" panose="020B0604030504040204" pitchFamily="34" charset="0"/>
              </a:rPr>
              <a:t>exit</a:t>
            </a:r>
            <a:r>
              <a:rPr lang="pt-BR" altLang="pt-BR" dirty="0" smtClean="0">
                <a:latin typeface="Verdana" panose="020B0604030504040204" pitchFamily="34" charset="0"/>
              </a:rPr>
              <a:t> </a:t>
            </a:r>
            <a:r>
              <a:rPr lang="pt-BR" altLang="pt-BR" dirty="0">
                <a:latin typeface="Verdana" panose="020B0604030504040204" pitchFamily="34" charset="0"/>
              </a:rPr>
              <a:t>ou </a:t>
            </a:r>
            <a:endParaRPr lang="pt-BR" altLang="pt-BR" dirty="0" smtClean="0">
              <a:latin typeface="Verdana" panose="020B060403050404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pt-BR" altLang="pt-BR" b="1" dirty="0" smtClean="0">
                <a:latin typeface="Verdana" panose="020B0604030504040204" pitchFamily="34" charset="0"/>
              </a:rPr>
              <a:t>CTRL</a:t>
            </a:r>
            <a:r>
              <a:rPr lang="pt-BR" altLang="pt-BR" dirty="0" smtClean="0">
                <a:latin typeface="Verdana" panose="020B0604030504040204" pitchFamily="34" charset="0"/>
              </a:rPr>
              <a:t> </a:t>
            </a:r>
            <a:r>
              <a:rPr lang="pt-BR" altLang="pt-BR" b="1" dirty="0">
                <a:latin typeface="Verdana" panose="020B0604030504040204" pitchFamily="34" charset="0"/>
              </a:rPr>
              <a:t>D</a:t>
            </a:r>
            <a:r>
              <a:rPr lang="pt-BR" altLang="pt-BR" dirty="0">
                <a:latin typeface="Verdana" panose="020B0604030504040204" pitchFamily="34" charset="0"/>
              </a:rPr>
              <a:t>.</a:t>
            </a:r>
            <a:endParaRPr lang="pt-BR" altLang="pt-BR" dirty="0">
              <a:latin typeface="Verdana" panose="020B060403050404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271733" y="4423643"/>
            <a:ext cx="2385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Então temos o terminal em </a:t>
            </a:r>
            <a:r>
              <a:rPr lang="pt-BR" i="1" dirty="0" smtClean="0"/>
              <a:t>stand </a:t>
            </a:r>
            <a:r>
              <a:rPr lang="pt-BR" i="1" dirty="0" err="1" smtClean="0"/>
              <a:t>by</a:t>
            </a:r>
            <a:r>
              <a:rPr lang="pt-BR" i="1" dirty="0" smtClean="0"/>
              <a:t>, </a:t>
            </a:r>
            <a:r>
              <a:rPr lang="pt-BR" dirty="0" smtClean="0"/>
              <a:t>como mostra a figura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588" y="3955770"/>
            <a:ext cx="5569672" cy="1859076"/>
          </a:xfrm>
          <a:prstGeom prst="rect">
            <a:avLst/>
          </a:prstGeom>
        </p:spPr>
      </p:pic>
      <p:cxnSp>
        <p:nvCxnSpPr>
          <p:cNvPr id="13" name="Conector de Seta Reta 12"/>
          <p:cNvCxnSpPr/>
          <p:nvPr/>
        </p:nvCxnSpPr>
        <p:spPr bwMode="auto">
          <a:xfrm>
            <a:off x="3500582" y="5056858"/>
            <a:ext cx="1117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Chave Direita 13"/>
          <p:cNvSpPr/>
          <p:nvPr/>
        </p:nvSpPr>
        <p:spPr bwMode="auto">
          <a:xfrm>
            <a:off x="7094972" y="2964873"/>
            <a:ext cx="404452" cy="833908"/>
          </a:xfrm>
          <a:prstGeom prst="rightBrac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40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896578" y="1316238"/>
            <a:ext cx="1056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Como sair do ambiente Linux, uma vez que, foi </a:t>
            </a:r>
            <a:r>
              <a:rPr 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logado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como ROOT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896578" y="1911020"/>
            <a:ext cx="109118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600" b="1" dirty="0">
                <a:latin typeface="Verdana" panose="020B0604030504040204" pitchFamily="34" charset="0"/>
              </a:rPr>
              <a:t>shutdown –h </a:t>
            </a:r>
            <a:r>
              <a:rPr lang="pt-BR" altLang="pt-BR" sz="1600" b="1" dirty="0" err="1">
                <a:latin typeface="Verdana" panose="020B0604030504040204" pitchFamily="34" charset="0"/>
              </a:rPr>
              <a:t>now</a:t>
            </a:r>
            <a:r>
              <a:rPr lang="pt-BR" altLang="pt-BR" sz="1600" b="1" dirty="0">
                <a:latin typeface="Verdana" panose="020B0604030504040204" pitchFamily="34" charset="0"/>
              </a:rPr>
              <a:t> </a:t>
            </a:r>
            <a:r>
              <a:rPr lang="pt-BR" altLang="pt-BR" sz="1600" b="1" dirty="0">
                <a:latin typeface="Verdana" panose="020B0604030504040204" pitchFamily="34" charset="0"/>
                <a:cs typeface="Times New Roman" panose="02020603050405020304" pitchFamily="18" charset="0"/>
              </a:rPr>
              <a:t>→ </a:t>
            </a:r>
            <a:r>
              <a:rPr lang="pt-BR" altLang="pt-BR" sz="1600" dirty="0">
                <a:latin typeface="Verdana" panose="020B0604030504040204" pitchFamily="34" charset="0"/>
              </a:rPr>
              <a:t>enviando uma mensagem a todos os usuários que </a:t>
            </a:r>
            <a:r>
              <a:rPr lang="pt-BR" altLang="pt-BR" sz="1600" dirty="0" smtClean="0">
                <a:latin typeface="Verdana" panose="020B0604030504040204" pitchFamily="34" charset="0"/>
              </a:rPr>
              <a:t>estão utilizando o sistema.</a:t>
            </a:r>
            <a:endParaRPr lang="pt-BR" altLang="pt-BR" sz="1600" dirty="0">
              <a:latin typeface="Verdana" panose="020B0604030504040204" pitchFamily="34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828134" y="2346523"/>
            <a:ext cx="1070328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600" b="1" dirty="0">
                <a:latin typeface="Verdana" panose="020B0604030504040204" pitchFamily="34" charset="0"/>
              </a:rPr>
              <a:t>shutdown –h –t </a:t>
            </a:r>
            <a:r>
              <a:rPr lang="pt-BR" altLang="pt-BR" sz="1600" b="1" dirty="0" err="1">
                <a:latin typeface="Verdana" panose="020B0604030504040204" pitchFamily="34" charset="0"/>
              </a:rPr>
              <a:t>secs</a:t>
            </a:r>
            <a:r>
              <a:rPr lang="pt-BR" altLang="pt-BR" sz="1600" b="1" dirty="0">
                <a:latin typeface="Verdana" panose="020B0604030504040204" pitchFamily="34" charset="0"/>
              </a:rPr>
              <a:t> 1</a:t>
            </a:r>
            <a:r>
              <a:rPr lang="pt-BR" altLang="pt-BR" sz="1800" dirty="0">
                <a:latin typeface="Verdana" panose="020B0604030504040204" pitchFamily="34" charset="0"/>
              </a:rPr>
              <a:t> </a:t>
            </a:r>
            <a:r>
              <a:rPr lang="pt-BR" altLang="pt-BR" sz="1600" dirty="0" smtClean="0">
                <a:latin typeface="Verdana" panose="020B0604030504040204" pitchFamily="34" charset="0"/>
              </a:rPr>
              <a:t>ou </a:t>
            </a:r>
            <a:r>
              <a:rPr lang="pt-BR" altLang="pt-BR" sz="1600" b="1" dirty="0" smtClean="0">
                <a:latin typeface="Verdana" panose="020B0604030504040204" pitchFamily="34" charset="0"/>
              </a:rPr>
              <a:t>shutdown –</a:t>
            </a:r>
            <a:r>
              <a:rPr lang="pt-BR" altLang="pt-BR" sz="1600" b="1" dirty="0" err="1" smtClean="0">
                <a:latin typeface="Verdana" panose="020B0604030504040204" pitchFamily="34" charset="0"/>
              </a:rPr>
              <a:t>ht</a:t>
            </a:r>
            <a:r>
              <a:rPr lang="pt-BR" altLang="pt-BR" sz="1600" b="1" dirty="0" smtClean="0">
                <a:latin typeface="Verdana" panose="020B0604030504040204" pitchFamily="34" charset="0"/>
              </a:rPr>
              <a:t> </a:t>
            </a:r>
            <a:r>
              <a:rPr lang="pt-BR" altLang="pt-BR" sz="1600" b="1" dirty="0" err="1" smtClean="0">
                <a:latin typeface="Verdana" panose="020B0604030504040204" pitchFamily="34" charset="0"/>
              </a:rPr>
              <a:t>secs</a:t>
            </a:r>
            <a:r>
              <a:rPr lang="pt-BR" altLang="pt-BR" sz="1600" b="1" dirty="0" smtClean="0">
                <a:latin typeface="Verdana" panose="020B0604030504040204" pitchFamily="34" charset="0"/>
              </a:rPr>
              <a:t> 1</a:t>
            </a:r>
            <a:r>
              <a:rPr lang="pt-BR" altLang="pt-BR" sz="1800" dirty="0" smtClean="0">
                <a:latin typeface="Verdana" panose="020B0604030504040204" pitchFamily="34" charset="0"/>
              </a:rPr>
              <a:t> </a:t>
            </a:r>
            <a:r>
              <a:rPr lang="pt-BR" altLang="pt-BR" sz="1600" b="1" dirty="0" smtClean="0">
                <a:latin typeface="Verdana" panose="020B0604030504040204" pitchFamily="34" charset="0"/>
              </a:rPr>
              <a:t>→</a:t>
            </a:r>
            <a:r>
              <a:rPr lang="pt-BR" altLang="pt-BR" sz="1600" dirty="0" smtClean="0">
                <a:latin typeface="Verdana" panose="020B0604030504040204" pitchFamily="34" charset="0"/>
              </a:rPr>
              <a:t> </a:t>
            </a:r>
            <a:r>
              <a:rPr lang="pt-BR" altLang="pt-BR" sz="1600" dirty="0">
                <a:latin typeface="Verdana" panose="020B0604030504040204" pitchFamily="34" charset="0"/>
              </a:rPr>
              <a:t>finaliza todos os processos e desliga o computador dentro de 1 minuto, enviando a mensagem de aviso a todos os usuários </a:t>
            </a:r>
            <a:r>
              <a:rPr lang="pt-BR" altLang="pt-BR" sz="1600" dirty="0" err="1">
                <a:latin typeface="Verdana" panose="020B0604030504040204" pitchFamily="34" charset="0"/>
              </a:rPr>
              <a:t>logados</a:t>
            </a:r>
            <a:r>
              <a:rPr lang="pt-BR" altLang="pt-BR" sz="1600" dirty="0">
                <a:latin typeface="Verdana" panose="020B0604030504040204" pitchFamily="34" charset="0"/>
              </a:rPr>
              <a:t> no sistema.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858795" y="3266006"/>
            <a:ext cx="104038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600" b="1" dirty="0" err="1">
                <a:latin typeface="Verdana" panose="020B0604030504040204" pitchFamily="34" charset="0"/>
              </a:rPr>
              <a:t>halt</a:t>
            </a:r>
            <a:r>
              <a:rPr lang="pt-BR" altLang="pt-BR" sz="1600" b="1" dirty="0">
                <a:latin typeface="Verdana" panose="020B0604030504040204" pitchFamily="34" charset="0"/>
              </a:rPr>
              <a:t> →</a:t>
            </a:r>
            <a:r>
              <a:rPr lang="pt-BR" altLang="pt-BR" sz="1600" dirty="0">
                <a:latin typeface="Verdana" panose="020B0604030504040204" pitchFamily="34" charset="0"/>
              </a:rPr>
              <a:t> diz ao sistema que ele deverá desligar imediatamente 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827305" y="3625637"/>
            <a:ext cx="109811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600" b="1" dirty="0">
                <a:latin typeface="Verdana" panose="020B0604030504040204" pitchFamily="34" charset="0"/>
              </a:rPr>
              <a:t>shutdown –r –t </a:t>
            </a:r>
            <a:r>
              <a:rPr lang="pt-BR" altLang="pt-BR" sz="1800" b="1" dirty="0" err="1">
                <a:latin typeface="Verdana" panose="020B0604030504040204" pitchFamily="34" charset="0"/>
              </a:rPr>
              <a:t>secs</a:t>
            </a:r>
            <a:r>
              <a:rPr lang="pt-BR" altLang="pt-BR" sz="1800" b="1" dirty="0">
                <a:latin typeface="Verdana" panose="020B0604030504040204" pitchFamily="34" charset="0"/>
              </a:rPr>
              <a:t> </a:t>
            </a:r>
            <a:r>
              <a:rPr lang="pt-BR" altLang="pt-BR" sz="1800" b="1" dirty="0" smtClean="0">
                <a:latin typeface="Verdana" panose="020B0604030504040204" pitchFamily="34" charset="0"/>
              </a:rPr>
              <a:t>1 </a:t>
            </a:r>
            <a:r>
              <a:rPr lang="pt-BR" altLang="pt-BR" sz="1800" dirty="0" smtClean="0">
                <a:latin typeface="Verdana" panose="020B0604030504040204" pitchFamily="34" charset="0"/>
              </a:rPr>
              <a:t> </a:t>
            </a:r>
            <a:r>
              <a:rPr lang="pt-BR" altLang="pt-BR" sz="1600" dirty="0" smtClean="0">
                <a:latin typeface="Verdana" panose="020B0604030504040204" pitchFamily="34" charset="0"/>
              </a:rPr>
              <a:t>ou </a:t>
            </a:r>
            <a:r>
              <a:rPr lang="pt-BR" altLang="pt-BR" sz="1600" b="1" dirty="0" smtClean="0">
                <a:latin typeface="Verdana" panose="020B0604030504040204" pitchFamily="34" charset="0"/>
              </a:rPr>
              <a:t>shutdown –</a:t>
            </a:r>
            <a:r>
              <a:rPr lang="pt-BR" altLang="pt-BR" sz="1600" b="1" dirty="0" err="1" smtClean="0">
                <a:latin typeface="Verdana" panose="020B0604030504040204" pitchFamily="34" charset="0"/>
              </a:rPr>
              <a:t>rt</a:t>
            </a:r>
            <a:r>
              <a:rPr lang="pt-BR" altLang="pt-BR" sz="1600" b="1" dirty="0" smtClean="0">
                <a:latin typeface="Verdana" panose="020B0604030504040204" pitchFamily="34" charset="0"/>
              </a:rPr>
              <a:t> </a:t>
            </a:r>
            <a:r>
              <a:rPr lang="pt-BR" altLang="pt-BR" sz="1600" b="1" dirty="0" err="1" smtClean="0">
                <a:latin typeface="Verdana" panose="020B0604030504040204" pitchFamily="34" charset="0"/>
              </a:rPr>
              <a:t>secs</a:t>
            </a:r>
            <a:r>
              <a:rPr lang="pt-BR" altLang="pt-BR" sz="1600" b="1" dirty="0" smtClean="0">
                <a:latin typeface="Verdana" panose="020B0604030504040204" pitchFamily="34" charset="0"/>
              </a:rPr>
              <a:t> 1</a:t>
            </a:r>
            <a:r>
              <a:rPr lang="pt-BR" altLang="pt-BR" sz="1600" dirty="0" smtClean="0">
                <a:latin typeface="Verdana" panose="020B0604030504040204" pitchFamily="34" charset="0"/>
              </a:rPr>
              <a:t> </a:t>
            </a:r>
            <a:r>
              <a:rPr lang="pt-BR" altLang="pt-BR" sz="1600" b="1" dirty="0">
                <a:latin typeface="Verdana" panose="020B0604030504040204" pitchFamily="34" charset="0"/>
              </a:rPr>
              <a:t>→</a:t>
            </a:r>
            <a:r>
              <a:rPr lang="pt-BR" altLang="pt-BR" sz="1600" dirty="0">
                <a:latin typeface="Verdana" panose="020B0604030504040204" pitchFamily="34" charset="0"/>
              </a:rPr>
              <a:t> o sistema será reiniciado dentro de 1 minuto. 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858795" y="4126883"/>
            <a:ext cx="108305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600" b="1" dirty="0">
                <a:latin typeface="Verdana" panose="020B0604030504040204" pitchFamily="34" charset="0"/>
              </a:rPr>
              <a:t>reboot →</a:t>
            </a:r>
            <a:r>
              <a:rPr lang="pt-BR" altLang="pt-BR" sz="1600" dirty="0">
                <a:latin typeface="Verdana" panose="020B0604030504040204" pitchFamily="34" charset="0"/>
              </a:rPr>
              <a:t> O comando </a:t>
            </a:r>
            <a:r>
              <a:rPr lang="pt-BR" altLang="pt-BR" sz="1600" b="1" dirty="0">
                <a:latin typeface="Verdana" panose="020B0604030504040204" pitchFamily="34" charset="0"/>
              </a:rPr>
              <a:t>reboot</a:t>
            </a:r>
            <a:r>
              <a:rPr lang="pt-BR" altLang="pt-BR" sz="1600" dirty="0">
                <a:latin typeface="Verdana" panose="020B0604030504040204" pitchFamily="34" charset="0"/>
              </a:rPr>
              <a:t> chama o comando </a:t>
            </a:r>
            <a:r>
              <a:rPr lang="pt-BR" altLang="pt-BR" sz="1600" b="1" dirty="0">
                <a:latin typeface="Verdana" panose="020B0604030504040204" pitchFamily="34" charset="0"/>
              </a:rPr>
              <a:t>shutdown</a:t>
            </a:r>
            <a:r>
              <a:rPr lang="pt-BR" altLang="pt-BR" sz="1600" dirty="0">
                <a:latin typeface="Verdana" panose="020B0604030504040204" pitchFamily="34" charset="0"/>
              </a:rPr>
              <a:t> e ao final </a:t>
            </a:r>
            <a:r>
              <a:rPr lang="pt-BR" altLang="pt-BR" sz="1600" dirty="0" smtClean="0">
                <a:latin typeface="Verdana" panose="020B0604030504040204" pitchFamily="34" charset="0"/>
              </a:rPr>
              <a:t>deste reinicia </a:t>
            </a:r>
            <a:r>
              <a:rPr lang="pt-BR" altLang="pt-BR" sz="1600" dirty="0">
                <a:latin typeface="Verdana" panose="020B0604030504040204" pitchFamily="34" charset="0"/>
              </a:rPr>
              <a:t>o sistema. 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3098614" y="4693033"/>
            <a:ext cx="81584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pt-BR" altLang="pt-BR" sz="1600" dirty="0">
                <a:latin typeface="Verdana" panose="020B0604030504040204" pitchFamily="34" charset="0"/>
              </a:rPr>
              <a:t>Existe ainda uma outra alternativa que dispensa a senha de </a:t>
            </a:r>
            <a:r>
              <a:rPr lang="pt-BR" altLang="pt-BR" sz="1600" i="1" u="sng" dirty="0">
                <a:latin typeface="Verdana" panose="020B0604030504040204" pitchFamily="34" charset="0"/>
              </a:rPr>
              <a:t>acesso do </a:t>
            </a:r>
            <a:r>
              <a:rPr lang="pt-BR" altLang="pt-BR" sz="1600" i="1" u="sng" dirty="0" err="1">
                <a:latin typeface="Verdana" panose="020B0604030504040204" pitchFamily="34" charset="0"/>
              </a:rPr>
              <a:t>superusuário</a:t>
            </a:r>
            <a:r>
              <a:rPr lang="pt-BR" altLang="pt-BR" sz="1600" dirty="0">
                <a:latin typeface="Verdana" panose="020B0604030504040204" pitchFamily="34" charset="0"/>
              </a:rPr>
              <a:t>: basta você pressionar a seguinte combinação de teclas: </a:t>
            </a:r>
          </a:p>
          <a:p>
            <a:pPr>
              <a:spcBef>
                <a:spcPct val="0"/>
              </a:spcBef>
            </a:pPr>
            <a:r>
              <a:rPr lang="pt-BR" altLang="pt-BR" sz="1600" dirty="0">
                <a:latin typeface="Verdana" panose="020B0604030504040204" pitchFamily="34" charset="0"/>
              </a:rPr>
              <a:t>	</a:t>
            </a:r>
          </a:p>
          <a:p>
            <a:pPr algn="ctr">
              <a:spcBef>
                <a:spcPct val="0"/>
              </a:spcBef>
            </a:pPr>
            <a:r>
              <a:rPr lang="pt-BR" altLang="pt-BR" sz="1600" b="1" dirty="0">
                <a:latin typeface="Verdana" panose="020B0604030504040204" pitchFamily="34" charset="0"/>
              </a:rPr>
              <a:t>CTRL-ALT-DEL</a:t>
            </a:r>
            <a:r>
              <a:rPr lang="pt-BR" altLang="pt-BR" sz="1600" dirty="0">
                <a:latin typeface="Verdana" panose="020B0604030504040204" pitchFamily="34" charset="0"/>
              </a:rPr>
              <a:t> e o computador reiniciará. </a:t>
            </a:r>
          </a:p>
          <a:p>
            <a:pPr algn="ctr">
              <a:spcBef>
                <a:spcPct val="0"/>
              </a:spcBef>
            </a:pPr>
            <a:r>
              <a:rPr lang="pt-BR" altLang="pt-BR" sz="1600" dirty="0">
                <a:latin typeface="Verdana" panose="020B0604030504040204" pitchFamily="34" charset="0"/>
              </a:rPr>
              <a:t>Isto pode ser desabilitado no arquivo </a:t>
            </a:r>
            <a:r>
              <a:rPr lang="pt-BR" altLang="pt-BR" sz="1600" b="1" dirty="0">
                <a:latin typeface="Verdana" panose="020B0604030504040204" pitchFamily="34" charset="0"/>
              </a:rPr>
              <a:t>/</a:t>
            </a:r>
            <a:r>
              <a:rPr lang="pt-BR" altLang="pt-BR" sz="1600" b="1" dirty="0" err="1">
                <a:latin typeface="Verdana" panose="020B0604030504040204" pitchFamily="34" charset="0"/>
              </a:rPr>
              <a:t>etc</a:t>
            </a:r>
            <a:r>
              <a:rPr lang="pt-BR" altLang="pt-BR" sz="1600" b="1" dirty="0">
                <a:latin typeface="Verdana" panose="020B0604030504040204" pitchFamily="34" charset="0"/>
              </a:rPr>
              <a:t>/</a:t>
            </a:r>
            <a:r>
              <a:rPr lang="pt-BR" altLang="pt-BR" sz="1600" b="1" dirty="0" err="1">
                <a:latin typeface="Verdana" panose="020B0604030504040204" pitchFamily="34" charset="0"/>
              </a:rPr>
              <a:t>inittab</a:t>
            </a:r>
            <a:endParaRPr lang="pt-BR" altLang="pt-BR" sz="1600" b="1" dirty="0">
              <a:latin typeface="Verdana" panose="020B0604030504040204" pitchFamily="34" charset="0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47958" y="4992082"/>
            <a:ext cx="19511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18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Dica Importante:</a:t>
            </a:r>
            <a:endParaRPr lang="pt-BR" altLang="pt-BR" sz="1800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17" name="Chave Esquerda 16"/>
          <p:cNvSpPr/>
          <p:nvPr/>
        </p:nvSpPr>
        <p:spPr bwMode="auto">
          <a:xfrm>
            <a:off x="2756869" y="4579235"/>
            <a:ext cx="341745" cy="1551036"/>
          </a:xfrm>
          <a:prstGeom prst="leftBrac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72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46734" y="1276783"/>
            <a:ext cx="8066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1800" b="1" dirty="0">
                <a:latin typeface="Verdana" panose="020B0604030504040204" pitchFamily="34" charset="0"/>
              </a:rPr>
              <a:t>Tipos de arquivos no ambiente: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075297" y="1995920"/>
            <a:ext cx="8424862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Verdana" panose="020B0604030504040204" pitchFamily="34" charset="0"/>
              </a:rPr>
              <a:t>Arquivos que inicia com ponto são ocultos (por exemplo: </a:t>
            </a:r>
            <a:r>
              <a:rPr lang="pt-BR" altLang="pt-BR" sz="1800" b="1" dirty="0">
                <a:latin typeface="Verdana" panose="020B0604030504040204" pitchFamily="34" charset="0"/>
              </a:rPr>
              <a:t>.</a:t>
            </a:r>
            <a:r>
              <a:rPr lang="pt-BR" altLang="pt-BR" sz="1800" b="1" dirty="0" err="1">
                <a:latin typeface="Verdana" panose="020B0604030504040204" pitchFamily="34" charset="0"/>
              </a:rPr>
              <a:t>bashrc</a:t>
            </a:r>
            <a:r>
              <a:rPr lang="pt-BR" altLang="pt-BR" sz="1800" dirty="0">
                <a:latin typeface="Verdana" panose="020B060403050404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Verdana" panose="020B0604030504040204" pitchFamily="34" charset="0"/>
              </a:rPr>
              <a:t>carta.txt 	- </a:t>
            </a:r>
            <a:r>
              <a:rPr lang="pt-BR" altLang="pt-BR" sz="1800" b="1" dirty="0">
                <a:latin typeface="Verdana" panose="020B0604030504040204" pitchFamily="34" charset="0"/>
              </a:rPr>
              <a:t>.</a:t>
            </a:r>
            <a:r>
              <a:rPr lang="pt-BR" altLang="pt-BR" sz="1800" b="1" dirty="0" err="1">
                <a:latin typeface="Verdana" panose="020B0604030504040204" pitchFamily="34" charset="0"/>
              </a:rPr>
              <a:t>txt</a:t>
            </a:r>
            <a:r>
              <a:rPr lang="pt-BR" altLang="pt-BR" sz="1800" dirty="0">
                <a:latin typeface="Verdana" panose="020B0604030504040204" pitchFamily="34" charset="0"/>
              </a:rPr>
              <a:t> indica que o conteúdo é um arquivo texto.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Verdana" panose="020B060403050404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Verdana" panose="020B0604030504040204" pitchFamily="34" charset="0"/>
              </a:rPr>
              <a:t>script.sh 	- </a:t>
            </a:r>
            <a:r>
              <a:rPr lang="pt-BR" altLang="pt-BR" sz="1800" b="1" dirty="0">
                <a:latin typeface="Verdana" panose="020B0604030504040204" pitchFamily="34" charset="0"/>
              </a:rPr>
              <a:t>.</a:t>
            </a:r>
            <a:r>
              <a:rPr lang="pt-BR" altLang="pt-BR" sz="1800" b="1" dirty="0" err="1">
                <a:latin typeface="Verdana" panose="020B0604030504040204" pitchFamily="34" charset="0"/>
              </a:rPr>
              <a:t>sh</a:t>
            </a:r>
            <a:r>
              <a:rPr lang="pt-BR" altLang="pt-BR" sz="1800" dirty="0">
                <a:latin typeface="Verdana" panose="020B0604030504040204" pitchFamily="34" charset="0"/>
              </a:rPr>
              <a:t> indica que é um arquivo de Script interpretado 			   por /bin /</a:t>
            </a:r>
            <a:r>
              <a:rPr lang="pt-BR" altLang="pt-BR" sz="1800" dirty="0" err="1">
                <a:latin typeface="Verdana" panose="020B0604030504040204" pitchFamily="34" charset="0"/>
              </a:rPr>
              <a:t>sh</a:t>
            </a:r>
            <a:r>
              <a:rPr lang="pt-BR" altLang="pt-BR" sz="1800" dirty="0">
                <a:latin typeface="Verdana" panose="020B060403050404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Verdana" panose="020B0604030504040204" pitchFamily="34" charset="0"/>
              </a:rPr>
              <a:t>system.log 	- </a:t>
            </a:r>
            <a:r>
              <a:rPr lang="pt-BR" altLang="pt-BR" sz="1800" b="1" dirty="0">
                <a:latin typeface="Verdana" panose="020B0604030504040204" pitchFamily="34" charset="0"/>
              </a:rPr>
              <a:t>.log</a:t>
            </a:r>
            <a:r>
              <a:rPr lang="pt-BR" altLang="pt-BR" sz="1800" dirty="0">
                <a:latin typeface="Verdana" panose="020B0604030504040204" pitchFamily="34" charset="0"/>
              </a:rPr>
              <a:t> caracteriza o registro de algum programa no 			   sistema.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Verdana" panose="020B0604030504040204" pitchFamily="34" charset="0"/>
              </a:rPr>
              <a:t>arquivo.gz 	- </a:t>
            </a:r>
            <a:r>
              <a:rPr lang="pt-BR" altLang="pt-BR" sz="1800" b="1" dirty="0">
                <a:latin typeface="Verdana" panose="020B0604030504040204" pitchFamily="34" charset="0"/>
              </a:rPr>
              <a:t>.</a:t>
            </a:r>
            <a:r>
              <a:rPr lang="pt-BR" altLang="pt-BR" sz="1800" b="1" dirty="0" err="1">
                <a:latin typeface="Verdana" panose="020B0604030504040204" pitchFamily="34" charset="0"/>
              </a:rPr>
              <a:t>gz</a:t>
            </a:r>
            <a:r>
              <a:rPr lang="pt-BR" altLang="pt-BR" sz="1800" dirty="0">
                <a:latin typeface="Verdana" panose="020B0604030504040204" pitchFamily="34" charset="0"/>
              </a:rPr>
              <a:t> é um arquivo compactado pelo utilitário </a:t>
            </a:r>
            <a:r>
              <a:rPr lang="pt-BR" altLang="pt-BR" sz="1800" dirty="0" err="1">
                <a:latin typeface="Verdana" panose="020B0604030504040204" pitchFamily="34" charset="0"/>
              </a:rPr>
              <a:t>gzip</a:t>
            </a:r>
            <a:r>
              <a:rPr lang="pt-BR" altLang="pt-BR" sz="1800" dirty="0">
                <a:latin typeface="Verdana" panose="020B0604030504040204" pitchFamily="34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 err="1">
                <a:latin typeface="Verdana" panose="020B0604030504040204" pitchFamily="34" charset="0"/>
              </a:rPr>
              <a:t>index.aspl</a:t>
            </a:r>
            <a:r>
              <a:rPr lang="pt-BR" altLang="pt-BR" sz="1800" dirty="0">
                <a:latin typeface="Verdana" panose="020B0604030504040204" pitchFamily="34" charset="0"/>
              </a:rPr>
              <a:t> 	- </a:t>
            </a:r>
            <a:r>
              <a:rPr lang="pt-BR" altLang="pt-BR" sz="1800" b="1" dirty="0">
                <a:latin typeface="Verdana" panose="020B0604030504040204" pitchFamily="34" charset="0"/>
              </a:rPr>
              <a:t>.</a:t>
            </a:r>
            <a:r>
              <a:rPr lang="pt-BR" altLang="pt-BR" sz="1800" b="1" dirty="0" err="1">
                <a:latin typeface="Verdana" panose="020B0604030504040204" pitchFamily="34" charset="0"/>
              </a:rPr>
              <a:t>aspl</a:t>
            </a:r>
            <a:r>
              <a:rPr lang="pt-BR" altLang="pt-BR" sz="1800" dirty="0">
                <a:latin typeface="Verdana" panose="020B0604030504040204" pitchFamily="34" charset="0"/>
              </a:rPr>
              <a:t> é uma página de internet no formato 			              hipertexto.</a:t>
            </a:r>
          </a:p>
        </p:txBody>
      </p:sp>
    </p:spTree>
    <p:extLst>
      <p:ext uri="{BB962C8B-B14F-4D97-AF65-F5344CB8AC3E}">
        <p14:creationId xmlns:p14="http://schemas.microsoft.com/office/powerpoint/2010/main" val="335073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>
        <a:noFill/>
        <a:ln w="9525" algn="ctr">
          <a:solidFill>
            <a:schemeClr val="tx1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740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Impact</vt:lpstr>
      <vt:lpstr>Times New Roman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-</dc:creator>
  <cp:lastModifiedBy>-</cp:lastModifiedBy>
  <cp:revision>18</cp:revision>
  <dcterms:created xsi:type="dcterms:W3CDTF">2019-01-21T18:47:19Z</dcterms:created>
  <dcterms:modified xsi:type="dcterms:W3CDTF">2019-01-21T21:25:39Z</dcterms:modified>
</cp:coreProperties>
</file>