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  <p:sldId id="257" r:id="rId7"/>
    <p:sldId id="261" r:id="rId8"/>
    <p:sldId id="260" r:id="rId9"/>
    <p:sldId id="268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1956234" y="1329170"/>
            <a:ext cx="832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Conhecendo sobre diretórios no LINUX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1579418" y="1791118"/>
            <a:ext cx="97166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313131"/>
                </a:solidFill>
              </a:rPr>
              <a:t>Entrando na VM e se </a:t>
            </a:r>
            <a:r>
              <a:rPr lang="pt-BR" dirty="0" err="1" smtClean="0">
                <a:solidFill>
                  <a:srgbClr val="313131"/>
                </a:solidFill>
              </a:rPr>
              <a:t>logando</a:t>
            </a:r>
            <a:r>
              <a:rPr lang="pt-BR" dirty="0" smtClean="0">
                <a:solidFill>
                  <a:srgbClr val="313131"/>
                </a:solidFill>
              </a:rPr>
              <a:t> como root, você irá automaticamente para seu diretório nativo, isto é,</a:t>
            </a:r>
          </a:p>
          <a:p>
            <a:pPr algn="ctr"/>
            <a:r>
              <a:rPr lang="pt-BR" b="1" dirty="0" smtClean="0">
                <a:solidFill>
                  <a:srgbClr val="313131"/>
                </a:solidFill>
              </a:rPr>
              <a:t>[root @</a:t>
            </a:r>
            <a:r>
              <a:rPr lang="pt-BR" b="1" dirty="0" err="1" smtClean="0">
                <a:solidFill>
                  <a:srgbClr val="313131"/>
                </a:solidFill>
              </a:rPr>
              <a:t>styx</a:t>
            </a:r>
            <a:r>
              <a:rPr lang="pt-BR" b="1" dirty="0" smtClean="0">
                <a:solidFill>
                  <a:srgbClr val="313131"/>
                </a:solidFill>
              </a:rPr>
              <a:t> root]#</a:t>
            </a:r>
          </a:p>
          <a:p>
            <a:r>
              <a:rPr lang="pt-BR" dirty="0" smtClean="0">
                <a:solidFill>
                  <a:srgbClr val="313131"/>
                </a:solidFill>
              </a:rPr>
              <a:t>Para poder navegar entre os diversos diretórios do LINUX no seu sistema FHS, temos o comando:</a:t>
            </a:r>
          </a:p>
          <a:p>
            <a:pPr algn="ctr"/>
            <a:r>
              <a:rPr lang="pt-BR" b="1" dirty="0" err="1" smtClean="0">
                <a:solidFill>
                  <a:srgbClr val="FF0000"/>
                </a:solidFill>
              </a:rPr>
              <a:t>cd</a:t>
            </a:r>
            <a:r>
              <a:rPr lang="pt-BR" dirty="0" smtClean="0">
                <a:solidFill>
                  <a:srgbClr val="313131"/>
                </a:solidFill>
              </a:rPr>
              <a:t> </a:t>
            </a:r>
            <a:r>
              <a:rPr lang="pt-BR" dirty="0">
                <a:solidFill>
                  <a:srgbClr val="313131"/>
                </a:solidFill>
              </a:rPr>
              <a:t>- </a:t>
            </a:r>
            <a:r>
              <a:rPr lang="pt-BR" b="1" i="1" dirty="0" err="1">
                <a:solidFill>
                  <a:srgbClr val="313131"/>
                </a:solidFill>
              </a:rPr>
              <a:t>change</a:t>
            </a:r>
            <a:r>
              <a:rPr lang="pt-BR" b="1" i="1" dirty="0">
                <a:solidFill>
                  <a:srgbClr val="313131"/>
                </a:solidFill>
              </a:rPr>
              <a:t> </a:t>
            </a:r>
            <a:r>
              <a:rPr lang="pt-BR" b="1" i="1" dirty="0" err="1">
                <a:solidFill>
                  <a:srgbClr val="313131"/>
                </a:solidFill>
              </a:rPr>
              <a:t>directory</a:t>
            </a:r>
            <a:r>
              <a:rPr lang="pt-BR" b="1" i="1" dirty="0">
                <a:solidFill>
                  <a:srgbClr val="313131"/>
                </a:solidFill>
              </a:rPr>
              <a:t>- </a:t>
            </a:r>
            <a:r>
              <a:rPr lang="pt-BR" dirty="0">
                <a:solidFill>
                  <a:srgbClr val="313131"/>
                </a:solidFill>
              </a:rPr>
              <a:t>serve para acessar e mudar de </a:t>
            </a:r>
            <a:r>
              <a:rPr lang="pt-BR" dirty="0" smtClean="0">
                <a:solidFill>
                  <a:srgbClr val="313131"/>
                </a:solidFill>
              </a:rPr>
              <a:t>diretório </a:t>
            </a:r>
            <a:r>
              <a:rPr lang="pt-BR" dirty="0">
                <a:solidFill>
                  <a:srgbClr val="313131"/>
                </a:solidFill>
              </a:rPr>
              <a:t>corrente</a:t>
            </a:r>
            <a:r>
              <a:rPr lang="pt-BR" dirty="0" smtClean="0">
                <a:solidFill>
                  <a:srgbClr val="313131"/>
                </a:solidFill>
              </a:rPr>
              <a:t>.</a:t>
            </a:r>
          </a:p>
          <a:p>
            <a:endParaRPr lang="pt-BR" dirty="0" smtClean="0">
              <a:solidFill>
                <a:srgbClr val="313131"/>
              </a:solidFill>
            </a:endParaRPr>
          </a:p>
          <a:p>
            <a:r>
              <a:rPr lang="pt-BR" dirty="0" smtClean="0">
                <a:solidFill>
                  <a:srgbClr val="313131"/>
                </a:solidFill>
              </a:rPr>
              <a:t>Então pensemos num cenário, imagine que você gostaria de ir para o diretório home, estando no diretório root, como devemos proceder:</a:t>
            </a:r>
            <a:endParaRPr lang="pt-BR" dirty="0"/>
          </a:p>
        </p:txBody>
      </p:sp>
      <p:cxnSp>
        <p:nvCxnSpPr>
          <p:cNvPr id="18" name="Conector reto 17"/>
          <p:cNvCxnSpPr>
            <a:stCxn id="12" idx="1"/>
          </p:cNvCxnSpPr>
          <p:nvPr/>
        </p:nvCxnSpPr>
        <p:spPr>
          <a:xfrm flipH="1" flipV="1">
            <a:off x="1837135" y="5663355"/>
            <a:ext cx="208144" cy="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1646816" y="4025918"/>
            <a:ext cx="1604384" cy="1901655"/>
            <a:chOff x="1646816" y="4025918"/>
            <a:chExt cx="1604384" cy="1901655"/>
          </a:xfrm>
        </p:grpSpPr>
        <p:grpSp>
          <p:nvGrpSpPr>
            <p:cNvPr id="36" name="Agrupar 35"/>
            <p:cNvGrpSpPr/>
            <p:nvPr/>
          </p:nvGrpSpPr>
          <p:grpSpPr>
            <a:xfrm>
              <a:off x="1646816" y="4025918"/>
              <a:ext cx="1604384" cy="1901655"/>
              <a:chOff x="1702234" y="3805382"/>
              <a:chExt cx="1604384" cy="190165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1702234" y="3805382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100697" y="4387865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root</a:t>
                </a:r>
                <a:endParaRPr lang="pt-BR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2100697" y="5190836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4" name="Conector reto 13"/>
              <p:cNvCxnSpPr/>
              <p:nvPr/>
            </p:nvCxnSpPr>
            <p:spPr>
              <a:xfrm flipH="1">
                <a:off x="1892553" y="4184073"/>
                <a:ext cx="36442" cy="12648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11" idx="1"/>
              </p:cNvCxnSpPr>
              <p:nvPr/>
            </p:nvCxnSpPr>
            <p:spPr>
              <a:xfrm flipH="1">
                <a:off x="1892553" y="4641569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ector em Curva 24"/>
            <p:cNvCxnSpPr>
              <a:stCxn id="11" idx="3"/>
              <a:endCxn id="10" idx="3"/>
            </p:cNvCxnSpPr>
            <p:nvPr/>
          </p:nvCxnSpPr>
          <p:spPr>
            <a:xfrm flipH="1" flipV="1">
              <a:off x="2154816" y="4215264"/>
              <a:ext cx="1022493" cy="646841"/>
            </a:xfrm>
            <a:prstGeom prst="curvedConnector3">
              <a:avLst>
                <a:gd name="adj1" fmla="val -22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em Curva 26"/>
            <p:cNvCxnSpPr/>
            <p:nvPr/>
          </p:nvCxnSpPr>
          <p:spPr>
            <a:xfrm rot="10800000" flipH="1" flipV="1">
              <a:off x="1670502" y="4309935"/>
              <a:ext cx="398463" cy="1454209"/>
            </a:xfrm>
            <a:prstGeom prst="curvedConnector3">
              <a:avLst>
                <a:gd name="adj1" fmla="val -573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97" y="3813060"/>
            <a:ext cx="4629150" cy="866775"/>
          </a:xfrm>
          <a:prstGeom prst="rect">
            <a:avLst/>
          </a:prstGeom>
        </p:spPr>
      </p:pic>
      <p:sp>
        <p:nvSpPr>
          <p:cNvPr id="40" name="CaixaDeTexto 39"/>
          <p:cNvSpPr txBox="1"/>
          <p:nvPr/>
        </p:nvSpPr>
        <p:spPr>
          <a:xfrm>
            <a:off x="4147127" y="5017024"/>
            <a:ext cx="745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Desta forma, podemos entender que:</a:t>
            </a:r>
          </a:p>
          <a:p>
            <a:r>
              <a:rPr lang="pt-BR" b="1" dirty="0" err="1" smtClean="0"/>
              <a:t>cd</a:t>
            </a:r>
            <a:r>
              <a:rPr lang="pt-BR" b="1" dirty="0" smtClean="0"/>
              <a:t> /(</a:t>
            </a:r>
            <a:r>
              <a:rPr lang="pt-BR" b="1" dirty="0"/>
              <a:t>caminho)-</a:t>
            </a:r>
            <a:r>
              <a:rPr lang="pt-BR" dirty="0"/>
              <a:t> parte do raiz até o último diretório passado como referência.</a:t>
            </a:r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437204" y="1183120"/>
            <a:ext cx="2816389" cy="2772921"/>
            <a:chOff x="437204" y="1582163"/>
            <a:chExt cx="2816389" cy="2772921"/>
          </a:xfrm>
        </p:grpSpPr>
        <p:sp>
          <p:nvSpPr>
            <p:cNvPr id="9" name="Retângulo 8"/>
            <p:cNvSpPr/>
            <p:nvPr/>
          </p:nvSpPr>
          <p:spPr>
            <a:xfrm>
              <a:off x="1286680" y="3000983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lista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19238" y="2467910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trabalho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37204" y="1582163"/>
              <a:ext cx="450387" cy="292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/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785983" y="1951202"/>
              <a:ext cx="1003644" cy="39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601445" y="1876030"/>
              <a:ext cx="0" cy="27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1"/>
            </p:cNvCxnSpPr>
            <p:nvPr/>
          </p:nvCxnSpPr>
          <p:spPr>
            <a:xfrm flipH="1">
              <a:off x="601445" y="2147144"/>
              <a:ext cx="184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H="1">
              <a:off x="1065311" y="2343085"/>
              <a:ext cx="8193" cy="857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11" idx="1"/>
            </p:cNvCxnSpPr>
            <p:nvPr/>
          </p:nvCxnSpPr>
          <p:spPr>
            <a:xfrm>
              <a:off x="1065312" y="2667246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endCxn id="9" idx="1"/>
            </p:cNvCxnSpPr>
            <p:nvPr/>
          </p:nvCxnSpPr>
          <p:spPr>
            <a:xfrm>
              <a:off x="1073502" y="3190745"/>
              <a:ext cx="213178" cy="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/>
            <p:cNvSpPr/>
            <p:nvPr/>
          </p:nvSpPr>
          <p:spPr>
            <a:xfrm>
              <a:off x="1789627" y="3471936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atividade</a:t>
              </a:r>
              <a:endParaRPr lang="pt-BR" dirty="0"/>
            </a:p>
          </p:txBody>
        </p:sp>
        <p:cxnSp>
          <p:nvCxnSpPr>
            <p:cNvPr id="20" name="Conector reto 19"/>
            <p:cNvCxnSpPr>
              <a:endCxn id="19" idx="1"/>
            </p:cNvCxnSpPr>
            <p:nvPr/>
          </p:nvCxnSpPr>
          <p:spPr>
            <a:xfrm>
              <a:off x="1635701" y="3671272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2184438" y="3956410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tarefa</a:t>
              </a:r>
              <a:endParaRPr lang="pt-BR" dirty="0"/>
            </a:p>
          </p:txBody>
        </p:sp>
        <p:cxnSp>
          <p:nvCxnSpPr>
            <p:cNvPr id="22" name="Conector reto 21"/>
            <p:cNvCxnSpPr>
              <a:endCxn id="21" idx="1"/>
            </p:cNvCxnSpPr>
            <p:nvPr/>
          </p:nvCxnSpPr>
          <p:spPr>
            <a:xfrm>
              <a:off x="2030512" y="4155746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635701" y="3399657"/>
              <a:ext cx="0" cy="271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2030512" y="3870610"/>
              <a:ext cx="0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4"/>
          <p:cNvSpPr txBox="1"/>
          <p:nvPr/>
        </p:nvSpPr>
        <p:spPr>
          <a:xfrm>
            <a:off x="2957947" y="1418715"/>
            <a:ext cx="82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Continuando </a:t>
            </a:r>
            <a:r>
              <a:rPr lang="pt-BR" dirty="0" smtClean="0"/>
              <a:t>no diretório home</a:t>
            </a:r>
            <a:r>
              <a:rPr lang="pt-BR" dirty="0" smtClean="0"/>
              <a:t>, agora vamos apagar a estrutura em árvore, isto é, os </a:t>
            </a:r>
            <a:r>
              <a:rPr lang="pt-BR" dirty="0" smtClean="0"/>
              <a:t>diretórios </a:t>
            </a:r>
            <a:r>
              <a:rPr lang="pt-BR" dirty="0" smtClean="0"/>
              <a:t>lista, atividade e tarefa </a:t>
            </a:r>
            <a:r>
              <a:rPr lang="pt-BR" dirty="0" smtClean="0"/>
              <a:t>em um único comando.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97" y="2163642"/>
            <a:ext cx="7063654" cy="181850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87591" y="4326973"/>
            <a:ext cx="10383091" cy="37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 agora só falta o diretório trabalho, então:</a:t>
            </a:r>
            <a:endParaRPr lang="pt-BR" dirty="0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91" y="4700875"/>
            <a:ext cx="7178818" cy="1451573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8232263" y="4569838"/>
            <a:ext cx="2921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se pode observar estamos um nível acima porém, o diretório não está vazio então não é possível apaga-lo.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576531" y="1255783"/>
            <a:ext cx="857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 analisar como executar essa remoção do diretório trabalho:</a:t>
            </a:r>
            <a:endParaRPr lang="pt-BR" dirty="0"/>
          </a:p>
        </p:txBody>
      </p:sp>
      <p:grpSp>
        <p:nvGrpSpPr>
          <p:cNvPr id="27" name="Agrupar 26"/>
          <p:cNvGrpSpPr/>
          <p:nvPr/>
        </p:nvGrpSpPr>
        <p:grpSpPr>
          <a:xfrm>
            <a:off x="224108" y="2266580"/>
            <a:ext cx="1851189" cy="1284421"/>
            <a:chOff x="437204" y="1183120"/>
            <a:chExt cx="1851189" cy="1284421"/>
          </a:xfrm>
        </p:grpSpPr>
        <p:sp>
          <p:nvSpPr>
            <p:cNvPr id="11" name="Retângulo 10"/>
            <p:cNvSpPr/>
            <p:nvPr/>
          </p:nvSpPr>
          <p:spPr>
            <a:xfrm>
              <a:off x="1219238" y="2068867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trabalho</a:t>
              </a:r>
              <a:endParaRPr lang="pt-BR" dirty="0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437204" y="1183120"/>
              <a:ext cx="1352423" cy="1085084"/>
              <a:chOff x="437204" y="1183120"/>
              <a:chExt cx="1352423" cy="1085084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7204" y="1183120"/>
                <a:ext cx="450387" cy="292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785983" y="1552159"/>
                <a:ext cx="1003644" cy="3918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4" name="Conector reto 13"/>
              <p:cNvCxnSpPr/>
              <p:nvPr/>
            </p:nvCxnSpPr>
            <p:spPr>
              <a:xfrm>
                <a:off x="601445" y="1476987"/>
                <a:ext cx="0" cy="271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13" idx="1"/>
              </p:cNvCxnSpPr>
              <p:nvPr/>
            </p:nvCxnSpPr>
            <p:spPr>
              <a:xfrm flipH="1">
                <a:off x="601445" y="1748101"/>
                <a:ext cx="184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H="1">
                <a:off x="1065312" y="1944042"/>
                <a:ext cx="8193" cy="324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endCxn id="11" idx="1"/>
              </p:cNvCxnSpPr>
              <p:nvPr/>
            </p:nvCxnSpPr>
            <p:spPr>
              <a:xfrm>
                <a:off x="1065312" y="2268203"/>
                <a:ext cx="1539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Imagem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23" y="1709166"/>
            <a:ext cx="5396057" cy="2308951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7730836" y="1893129"/>
            <a:ext cx="406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processo passo a passo é trabalhoso;</a:t>
            </a:r>
          </a:p>
          <a:p>
            <a:r>
              <a:rPr lang="pt-BR" dirty="0" smtClean="0"/>
              <a:t>1° acessar o diretório trabalho</a:t>
            </a:r>
          </a:p>
          <a:p>
            <a:r>
              <a:rPr lang="pt-BR" dirty="0" smtClean="0"/>
              <a:t>2° remover o arquivo teste, para isso, utilizou-se o comando </a:t>
            </a:r>
            <a:r>
              <a:rPr lang="pt-BR" b="1" dirty="0" err="1" smtClean="0">
                <a:solidFill>
                  <a:srgbClr val="FF0000"/>
                </a:solidFill>
              </a:rPr>
              <a:t>rm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3° retornar um nível acima</a:t>
            </a:r>
          </a:p>
          <a:p>
            <a:r>
              <a:rPr lang="pt-BR" dirty="0" smtClean="0"/>
              <a:t>4° apagar o diretório que agora está vazio.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842079" y="4272460"/>
            <a:ext cx="920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Porém é possível fazer essa tarefa em um único comando, veja essa </a:t>
            </a:r>
            <a:r>
              <a:rPr lang="pt-BR" b="1" dirty="0" smtClean="0">
                <a:solidFill>
                  <a:srgbClr val="FF0000"/>
                </a:solidFill>
              </a:rPr>
              <a:t>dica importante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55" y="4739576"/>
            <a:ext cx="5178960" cy="1098762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6355269" y="4850451"/>
            <a:ext cx="469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Esse comando remove tudo de forma forçada e não pede confirmação de nada. Então, quando utilizar tenha certeza de sua 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5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294751" y="1713444"/>
            <a:ext cx="953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Vamos imaginar uma situação: Navegando pela estrutura dos diretórios, num movimento frenético, muitas vezes estaremos num diretório e gostaríamos de saber qual é o caminho desse diretório a partir da raiz. Para isso temos, o comando </a:t>
            </a:r>
            <a:r>
              <a:rPr lang="pt-BR" b="1" dirty="0" err="1" smtClean="0">
                <a:solidFill>
                  <a:srgbClr val="FF0000"/>
                </a:solidFill>
              </a:rPr>
              <a:t>pwd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79" y="3369653"/>
            <a:ext cx="5353050" cy="9906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558469" y="3126289"/>
            <a:ext cx="4460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exemplo, estamos no diretório tarefa e não sabemos o caminho que fizemos até chegar lá. Então, utilizando o comando </a:t>
            </a:r>
            <a:r>
              <a:rPr lang="pt-BR" dirty="0" err="1" smtClean="0"/>
              <a:t>pwd</a:t>
            </a:r>
            <a:r>
              <a:rPr lang="pt-BR" dirty="0" smtClean="0"/>
              <a:t> ele retorna o caminho completo a partir da raiz da estrutura Linux.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37171" y="5239865"/>
            <a:ext cx="832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Esse comando é muito útil e diversas situações, fique atento.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4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607903" y="1940357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04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04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16797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951345" y="1459345"/>
            <a:ext cx="1054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Estando no diretório home, imagine que precisaria entrar no diretório </a:t>
            </a:r>
            <a:r>
              <a:rPr lang="pt-BR" dirty="0" err="1" smtClean="0"/>
              <a:t>fatec</a:t>
            </a:r>
            <a:r>
              <a:rPr lang="pt-BR" dirty="0" smtClean="0"/>
              <a:t>, sabendo que esse diretório é exatamente um nível abaixo de onde se encontra, então:</a:t>
            </a:r>
            <a:endParaRPr lang="pt-BR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1212708" y="3009248"/>
            <a:ext cx="2087993" cy="1663061"/>
            <a:chOff x="1074162" y="3221684"/>
            <a:chExt cx="2087993" cy="1663061"/>
          </a:xfrm>
        </p:grpSpPr>
        <p:sp>
          <p:nvSpPr>
            <p:cNvPr id="15" name="Retângulo 14"/>
            <p:cNvSpPr/>
            <p:nvPr/>
          </p:nvSpPr>
          <p:spPr>
            <a:xfrm>
              <a:off x="1956234" y="4368544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fatec</a:t>
              </a:r>
              <a:endParaRPr lang="pt-BR" dirty="0"/>
            </a:p>
          </p:txBody>
        </p:sp>
        <p:grpSp>
          <p:nvGrpSpPr>
            <p:cNvPr id="29" name="Agrupar 28"/>
            <p:cNvGrpSpPr/>
            <p:nvPr/>
          </p:nvGrpSpPr>
          <p:grpSpPr>
            <a:xfrm>
              <a:off x="1074162" y="3221684"/>
              <a:ext cx="2087993" cy="1404961"/>
              <a:chOff x="1074162" y="3221684"/>
              <a:chExt cx="2087993" cy="1404961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074162" y="3221684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467557" y="3699514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1259413" y="3602182"/>
                <a:ext cx="0" cy="351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14" idx="1"/>
              </p:cNvCxnSpPr>
              <p:nvPr/>
            </p:nvCxnSpPr>
            <p:spPr>
              <a:xfrm flipH="1">
                <a:off x="1259413" y="3953218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 flipH="1">
                <a:off x="1782618" y="4206922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>
                <a:endCxn id="15" idx="1"/>
              </p:cNvCxnSpPr>
              <p:nvPr/>
            </p:nvCxnSpPr>
            <p:spPr>
              <a:xfrm>
                <a:off x="1782618" y="4626644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em Curva 25"/>
              <p:cNvCxnSpPr>
                <a:stCxn id="14" idx="3"/>
                <a:endCxn id="15" idx="3"/>
              </p:cNvCxnSpPr>
              <p:nvPr/>
            </p:nvCxnSpPr>
            <p:spPr>
              <a:xfrm>
                <a:off x="2599587" y="3953218"/>
                <a:ext cx="562568" cy="673427"/>
              </a:xfrm>
              <a:prstGeom prst="curvedConnector3">
                <a:avLst>
                  <a:gd name="adj1" fmla="val 14063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aixaDeTexto 30"/>
          <p:cNvSpPr txBox="1"/>
          <p:nvPr/>
        </p:nvSpPr>
        <p:spPr>
          <a:xfrm>
            <a:off x="3565959" y="2235200"/>
            <a:ext cx="78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1° modo: </a:t>
            </a:r>
            <a:r>
              <a:rPr lang="pt-BR" dirty="0" smtClean="0"/>
              <a:t>usando o conceito anterior é indo da raiz até o destino desejado, temos:</a:t>
            </a:r>
            <a:endParaRPr lang="pt-BR" dirty="0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85" y="2728223"/>
            <a:ext cx="5591175" cy="638175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3750613" y="3599128"/>
            <a:ext cx="796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2° modo: </a:t>
            </a:r>
            <a:r>
              <a:rPr lang="pt-BR" dirty="0" smtClean="0"/>
              <a:t>Como é fácil de observar, já nos encontramos no diretório home e o diretório que queremos direcionar está em um nível abaixo, então podemos também utilizar a seguinte sintaxe:</a:t>
            </a:r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85" y="4633814"/>
            <a:ext cx="5143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810327" y="1366982"/>
            <a:ext cx="835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Aumentando a estrutura FHS e imaginando que temos no diretório </a:t>
            </a:r>
            <a:r>
              <a:rPr lang="pt-BR" dirty="0" err="1" smtClean="0"/>
              <a:t>fatec</a:t>
            </a:r>
            <a:r>
              <a:rPr lang="pt-BR" dirty="0" smtClean="0"/>
              <a:t> um outro diretório (CPD) em um nível abaixo. Ai pensemos... Estando no diretório home como chegar ao diretório CPD?</a:t>
            </a:r>
            <a:endParaRPr lang="pt-BR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744467" y="2809742"/>
            <a:ext cx="2423534" cy="2312589"/>
            <a:chOff x="766330" y="2604129"/>
            <a:chExt cx="2423534" cy="2312589"/>
          </a:xfrm>
        </p:grpSpPr>
        <p:sp>
          <p:nvSpPr>
            <p:cNvPr id="19" name="Retângulo 18"/>
            <p:cNvSpPr/>
            <p:nvPr/>
          </p:nvSpPr>
          <p:spPr>
            <a:xfrm>
              <a:off x="1983943" y="4400517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CPD</a:t>
              </a:r>
              <a:endParaRPr lang="pt-BR" dirty="0"/>
            </a:p>
          </p:txBody>
        </p:sp>
        <p:grpSp>
          <p:nvGrpSpPr>
            <p:cNvPr id="29" name="Agrupar 28"/>
            <p:cNvGrpSpPr/>
            <p:nvPr/>
          </p:nvGrpSpPr>
          <p:grpSpPr>
            <a:xfrm>
              <a:off x="766330" y="2604129"/>
              <a:ext cx="2423534" cy="2054489"/>
              <a:chOff x="766330" y="2604129"/>
              <a:chExt cx="2423534" cy="2054489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1648402" y="3750989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fatec</a:t>
                </a:r>
                <a:endParaRPr lang="pt-BR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766330" y="2604129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159725" y="3081959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4" name="Conector reto 13"/>
              <p:cNvCxnSpPr/>
              <p:nvPr/>
            </p:nvCxnSpPr>
            <p:spPr>
              <a:xfrm>
                <a:off x="951581" y="2984627"/>
                <a:ext cx="0" cy="351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stCxn id="13" idx="1"/>
              </p:cNvCxnSpPr>
              <p:nvPr/>
            </p:nvCxnSpPr>
            <p:spPr>
              <a:xfrm flipH="1">
                <a:off x="951581" y="3335663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H="1">
                <a:off x="1474786" y="3589367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endCxn id="10" idx="1"/>
              </p:cNvCxnSpPr>
              <p:nvPr/>
            </p:nvCxnSpPr>
            <p:spPr>
              <a:xfrm>
                <a:off x="1474786" y="4009089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 flipH="1">
                <a:off x="1810327" y="4238895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endCxn id="19" idx="1"/>
              </p:cNvCxnSpPr>
              <p:nvPr/>
            </p:nvCxnSpPr>
            <p:spPr>
              <a:xfrm>
                <a:off x="1810327" y="4658617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em Curva 22"/>
              <p:cNvCxnSpPr>
                <a:stCxn id="13" idx="3"/>
                <a:endCxn id="19" idx="3"/>
              </p:cNvCxnSpPr>
              <p:nvPr/>
            </p:nvCxnSpPr>
            <p:spPr>
              <a:xfrm>
                <a:off x="2291755" y="3335663"/>
                <a:ext cx="898109" cy="1322955"/>
              </a:xfrm>
              <a:prstGeom prst="curvedConnector3">
                <a:avLst>
                  <a:gd name="adj1" fmla="val 12545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tângulo 30"/>
          <p:cNvSpPr/>
          <p:nvPr/>
        </p:nvSpPr>
        <p:spPr>
          <a:xfrm>
            <a:off x="3012714" y="2444928"/>
            <a:ext cx="831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1° modo: </a:t>
            </a:r>
            <a:r>
              <a:rPr lang="pt-BR" dirty="0"/>
              <a:t>usando o </a:t>
            </a:r>
            <a:r>
              <a:rPr lang="pt-BR" dirty="0" smtClean="0"/>
              <a:t>conceito inicial, isto é, </a:t>
            </a:r>
            <a:r>
              <a:rPr lang="pt-BR" dirty="0"/>
              <a:t>indo da raiz até o destino desejado, temos: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85" y="2825343"/>
            <a:ext cx="6467475" cy="70485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3689550" y="3891076"/>
            <a:ext cx="829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2° modo: </a:t>
            </a:r>
            <a:r>
              <a:rPr lang="pt-BR" dirty="0" smtClean="0"/>
              <a:t>Como é fácil de observar, já nos encontramos no diretório home e o diretório que queremos direcionar está num sistema hierárquico de arquivos, então podemos também utilizar a seguinte sintaxe:</a:t>
            </a:r>
            <a:endParaRPr lang="pt-BR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223" y="4950842"/>
            <a:ext cx="57340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394691"/>
            <a:ext cx="789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auxiliar a visualização da estrutura FHS o Linux tem um programa que auxilia a apresentar </a:t>
            </a:r>
            <a:r>
              <a:rPr lang="pt-BR" dirty="0"/>
              <a:t>no console do Linux a estrutura de diretórios no formato de árvore</a:t>
            </a:r>
            <a:r>
              <a:rPr lang="pt-BR" dirty="0" smtClean="0"/>
              <a:t>. A sintaxe do comando com essa finalidade é o </a:t>
            </a:r>
            <a:r>
              <a:rPr lang="pt-BR" b="1" dirty="0" err="1" smtClean="0">
                <a:solidFill>
                  <a:srgbClr val="FF0000"/>
                </a:solidFill>
              </a:rPr>
              <a:t>tree</a:t>
            </a:r>
            <a:r>
              <a:rPr lang="pt-BR" dirty="0" smtClean="0"/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00697" y="2438400"/>
            <a:ext cx="806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Então imaginemos estar no diretório </a:t>
            </a:r>
            <a:r>
              <a:rPr lang="pt-BR" dirty="0" err="1" smtClean="0"/>
              <a:t>fatec</a:t>
            </a:r>
            <a:r>
              <a:rPr lang="pt-BR" dirty="0" smtClean="0"/>
              <a:t> e digitarmos o comando </a:t>
            </a:r>
            <a:r>
              <a:rPr lang="pt-BR" dirty="0" err="1" smtClean="0"/>
              <a:t>tree</a:t>
            </a:r>
            <a:r>
              <a:rPr lang="pt-BR" dirty="0" smtClean="0"/>
              <a:t>, o resultado seria esse: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67" y="2988108"/>
            <a:ext cx="4505325" cy="31623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063345" y="3573300"/>
            <a:ext cx="2414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Dica importante:</a:t>
            </a:r>
          </a:p>
          <a:p>
            <a:endParaRPr lang="pt-BR" b="1" dirty="0" smtClean="0">
              <a:solidFill>
                <a:srgbClr val="FF0000"/>
              </a:solidFill>
            </a:endParaRPr>
          </a:p>
          <a:p>
            <a:pPr algn="just"/>
            <a:r>
              <a:rPr lang="pt-BR" dirty="0" smtClean="0"/>
              <a:t>Para visualizar apenas os diretórios da árvore digite: 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tree</a:t>
            </a:r>
            <a:r>
              <a:rPr lang="pt-BR" b="1" dirty="0" smtClean="0">
                <a:solidFill>
                  <a:srgbClr val="FF0000"/>
                </a:solidFill>
              </a:rPr>
              <a:t> –d</a:t>
            </a:r>
          </a:p>
        </p:txBody>
      </p:sp>
    </p:spTree>
    <p:extLst>
      <p:ext uri="{BB962C8B-B14F-4D97-AF65-F5344CB8AC3E}">
        <p14:creationId xmlns:p14="http://schemas.microsoft.com/office/powerpoint/2010/main" val="6687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742438" y="1180723"/>
            <a:ext cx="827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Dicas importantes: </a:t>
            </a:r>
            <a:r>
              <a:rPr lang="pt-BR" sz="2400" dirty="0" smtClean="0"/>
              <a:t>utilizando o comando </a:t>
            </a:r>
            <a:r>
              <a:rPr lang="pt-BR" sz="2400" b="1" dirty="0" err="1" smtClean="0">
                <a:solidFill>
                  <a:srgbClr val="FF0000"/>
                </a:solidFill>
              </a:rPr>
              <a:t>cd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47702" y="1826007"/>
            <a:ext cx="3703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1° Dica: </a:t>
            </a:r>
            <a:r>
              <a:rPr lang="pt-BR" dirty="0" smtClean="0"/>
              <a:t>Você se encontra em um diretório qualquer e precisa subir </a:t>
            </a:r>
            <a:r>
              <a:rPr lang="pt-BR" dirty="0"/>
              <a:t>um </a:t>
            </a:r>
            <a:r>
              <a:rPr lang="pt-BR" dirty="0" smtClean="0"/>
              <a:t>nível, por exemplo, está no diretório </a:t>
            </a:r>
            <a:r>
              <a:rPr lang="pt-BR" dirty="0" err="1" smtClean="0"/>
              <a:t>fatec</a:t>
            </a:r>
            <a:r>
              <a:rPr lang="pt-BR" dirty="0" smtClean="0"/>
              <a:t> e precisa retornar para o diretório home, então digite: </a:t>
            </a:r>
            <a:r>
              <a:rPr lang="pt-BR" b="1" dirty="0" err="1" smtClean="0">
                <a:solidFill>
                  <a:srgbClr val="FF0000"/>
                </a:solidFill>
              </a:rPr>
              <a:t>cd</a:t>
            </a:r>
            <a:r>
              <a:rPr lang="pt-BR" b="1" dirty="0" smtClean="0">
                <a:solidFill>
                  <a:srgbClr val="FF0000"/>
                </a:solidFill>
              </a:rPr>
              <a:t> ..</a:t>
            </a:r>
            <a:endParaRPr lang="pt-BR" b="1" dirty="0">
              <a:solidFill>
                <a:srgbClr val="FF0000"/>
              </a:solidFill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1121604" y="3391052"/>
            <a:ext cx="2069017" cy="1790988"/>
            <a:chOff x="744467" y="2809742"/>
            <a:chExt cx="2423534" cy="2312589"/>
          </a:xfrm>
        </p:grpSpPr>
        <p:sp>
          <p:nvSpPr>
            <p:cNvPr id="11" name="Retângulo 10"/>
            <p:cNvSpPr/>
            <p:nvPr/>
          </p:nvSpPr>
          <p:spPr>
            <a:xfrm>
              <a:off x="1962080" y="4606130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CPD</a:t>
              </a:r>
              <a:endParaRPr lang="pt-BR" dirty="0"/>
            </a:p>
          </p:txBody>
        </p:sp>
        <p:grpSp>
          <p:nvGrpSpPr>
            <p:cNvPr id="25" name="Agrupar 24"/>
            <p:cNvGrpSpPr/>
            <p:nvPr/>
          </p:nvGrpSpPr>
          <p:grpSpPr>
            <a:xfrm>
              <a:off x="744467" y="2809742"/>
              <a:ext cx="2087993" cy="2054489"/>
              <a:chOff x="744467" y="2809742"/>
              <a:chExt cx="2087993" cy="2054489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1626539" y="3956602"/>
                <a:ext cx="1205921" cy="5162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 smtClean="0"/>
                  <a:t>fatec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744467" y="2809742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137862" y="3287572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6" name="Conector reto 15"/>
              <p:cNvCxnSpPr/>
              <p:nvPr/>
            </p:nvCxnSpPr>
            <p:spPr>
              <a:xfrm>
                <a:off x="929718" y="3190240"/>
                <a:ext cx="0" cy="351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15" idx="1"/>
              </p:cNvCxnSpPr>
              <p:nvPr/>
            </p:nvCxnSpPr>
            <p:spPr>
              <a:xfrm flipH="1">
                <a:off x="929718" y="3541276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>
                <a:off x="1452923" y="3794980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>
                <a:endCxn id="13" idx="1"/>
              </p:cNvCxnSpPr>
              <p:nvPr/>
            </p:nvCxnSpPr>
            <p:spPr>
              <a:xfrm>
                <a:off x="1452923" y="4214702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 flipH="1">
                <a:off x="1788464" y="4444508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/>
              <p:cNvCxnSpPr>
                <a:endCxn id="11" idx="1"/>
              </p:cNvCxnSpPr>
              <p:nvPr/>
            </p:nvCxnSpPr>
            <p:spPr>
              <a:xfrm>
                <a:off x="1788464" y="4864230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em Curva 23"/>
              <p:cNvCxnSpPr>
                <a:stCxn id="13" idx="3"/>
                <a:endCxn id="15" idx="3"/>
              </p:cNvCxnSpPr>
              <p:nvPr/>
            </p:nvCxnSpPr>
            <p:spPr>
              <a:xfrm flipH="1" flipV="1">
                <a:off x="2269892" y="3541276"/>
                <a:ext cx="562568" cy="673427"/>
              </a:xfrm>
              <a:prstGeom prst="curvedConnector3">
                <a:avLst>
                  <a:gd name="adj1" fmla="val -4063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4" y="5391232"/>
            <a:ext cx="4448175" cy="666750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4248727" y="1522867"/>
            <a:ext cx="27709" cy="3792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4407810" y="1664744"/>
            <a:ext cx="27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2° Dica: </a:t>
            </a:r>
            <a:r>
              <a:rPr lang="pt-BR" dirty="0" smtClean="0"/>
              <a:t>Você está no diretório home por exemplo e precisa ir para o seu diretório nativo por algum motivo, então digite:</a:t>
            </a:r>
          </a:p>
          <a:p>
            <a:pPr algn="just"/>
            <a:r>
              <a:rPr lang="pt-BR" b="1" dirty="0" err="1">
                <a:solidFill>
                  <a:srgbClr val="FF0000"/>
                </a:solidFill>
              </a:rPr>
              <a:t>c</a:t>
            </a:r>
            <a:r>
              <a:rPr lang="pt-BR" b="1" dirty="0" err="1" smtClean="0">
                <a:solidFill>
                  <a:srgbClr val="FF0000"/>
                </a:solidFill>
              </a:rPr>
              <a:t>d</a:t>
            </a:r>
            <a:r>
              <a:rPr lang="pt-BR" b="1" dirty="0" smtClean="0">
                <a:solidFill>
                  <a:srgbClr val="FF0000"/>
                </a:solidFill>
              </a:rPr>
              <a:t> ~</a:t>
            </a: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794" y="1979987"/>
            <a:ext cx="4400550" cy="657225"/>
          </a:xfrm>
          <a:prstGeom prst="rect">
            <a:avLst/>
          </a:prstGeom>
        </p:spPr>
      </p:pic>
      <p:cxnSp>
        <p:nvCxnSpPr>
          <p:cNvPr id="33" name="Conector reto 32"/>
          <p:cNvCxnSpPr/>
          <p:nvPr/>
        </p:nvCxnSpPr>
        <p:spPr>
          <a:xfrm>
            <a:off x="4276436" y="3676073"/>
            <a:ext cx="7568908" cy="6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4407810" y="4000360"/>
            <a:ext cx="2805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3° Dica: </a:t>
            </a:r>
            <a:r>
              <a:rPr lang="pt-BR" dirty="0" smtClean="0"/>
              <a:t>Caso você precise retorna </a:t>
            </a:r>
            <a:r>
              <a:rPr lang="pt-BR" dirty="0"/>
              <a:t>para o ultimo diretório </a:t>
            </a:r>
            <a:r>
              <a:rPr lang="pt-BR" dirty="0" smtClean="0"/>
              <a:t>acessado, então digite: </a:t>
            </a:r>
            <a:r>
              <a:rPr lang="pt-BR" b="1" dirty="0" err="1" smtClean="0">
                <a:solidFill>
                  <a:srgbClr val="FF0000"/>
                </a:solidFill>
              </a:rPr>
              <a:t>cd</a:t>
            </a:r>
            <a:r>
              <a:rPr lang="pt-BR" b="1" dirty="0" smtClean="0">
                <a:solidFill>
                  <a:srgbClr val="FF0000"/>
                </a:solidFill>
              </a:rPr>
              <a:t> -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256" y="4191785"/>
            <a:ext cx="4619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100697" y="1329170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criar um diretório no ambiente LINUX.</a:t>
            </a:r>
            <a:endParaRPr lang="pt-BR" sz="2400" b="1" dirty="0"/>
          </a:p>
        </p:txBody>
      </p:sp>
      <p:grpSp>
        <p:nvGrpSpPr>
          <p:cNvPr id="25" name="Agrupar 24"/>
          <p:cNvGrpSpPr/>
          <p:nvPr/>
        </p:nvGrpSpPr>
        <p:grpSpPr>
          <a:xfrm>
            <a:off x="1106758" y="2142270"/>
            <a:ext cx="2238373" cy="1893687"/>
            <a:chOff x="744467" y="2126251"/>
            <a:chExt cx="2087993" cy="1663061"/>
          </a:xfrm>
        </p:grpSpPr>
        <p:sp>
          <p:nvSpPr>
            <p:cNvPr id="12" name="Retângulo 11"/>
            <p:cNvSpPr/>
            <p:nvPr/>
          </p:nvSpPr>
          <p:spPr>
            <a:xfrm>
              <a:off x="1626539" y="3273111"/>
              <a:ext cx="1205921" cy="516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trabalho</a:t>
              </a:r>
              <a:endParaRPr lang="pt-BR" dirty="0"/>
            </a:p>
          </p:txBody>
        </p:sp>
        <p:grpSp>
          <p:nvGrpSpPr>
            <p:cNvPr id="24" name="Agrupar 23"/>
            <p:cNvGrpSpPr/>
            <p:nvPr/>
          </p:nvGrpSpPr>
          <p:grpSpPr>
            <a:xfrm>
              <a:off x="744467" y="2126251"/>
              <a:ext cx="1525425" cy="1404961"/>
              <a:chOff x="744467" y="2126251"/>
              <a:chExt cx="1525425" cy="1404961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744467" y="2126251"/>
                <a:ext cx="508000" cy="378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137862" y="2604081"/>
                <a:ext cx="1132030" cy="507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5" name="Conector reto 14"/>
              <p:cNvCxnSpPr/>
              <p:nvPr/>
            </p:nvCxnSpPr>
            <p:spPr>
              <a:xfrm>
                <a:off x="929718" y="2506749"/>
                <a:ext cx="0" cy="351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>
                <a:stCxn id="14" idx="1"/>
              </p:cNvCxnSpPr>
              <p:nvPr/>
            </p:nvCxnSpPr>
            <p:spPr>
              <a:xfrm flipH="1">
                <a:off x="929718" y="2857785"/>
                <a:ext cx="2081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H="1">
                <a:off x="1452923" y="3111489"/>
                <a:ext cx="9237" cy="419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endCxn id="12" idx="1"/>
              </p:cNvCxnSpPr>
              <p:nvPr/>
            </p:nvCxnSpPr>
            <p:spPr>
              <a:xfrm>
                <a:off x="1452923" y="3531211"/>
                <a:ext cx="17361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CaixaDeTexto 21"/>
          <p:cNvSpPr txBox="1"/>
          <p:nvPr/>
        </p:nvSpPr>
        <p:spPr>
          <a:xfrm>
            <a:off x="3742584" y="1819231"/>
            <a:ext cx="65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Imaginemos que estamos no diretório home e nele precisamos criar um diretório denominado trabalho, então:</a:t>
            </a:r>
            <a:endParaRPr lang="pt-BR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70" y="2452686"/>
            <a:ext cx="6518604" cy="1749526"/>
          </a:xfrm>
          <a:prstGeom prst="rect">
            <a:avLst/>
          </a:prstGeom>
        </p:spPr>
      </p:pic>
      <p:sp>
        <p:nvSpPr>
          <p:cNvPr id="26" name="CaixaDeTexto 25"/>
          <p:cNvSpPr txBox="1"/>
          <p:nvPr/>
        </p:nvSpPr>
        <p:spPr>
          <a:xfrm>
            <a:off x="1661949" y="4647486"/>
            <a:ext cx="2646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Agora entre no diretório trabalho e crie um arquivo vazio denominado teste e retorne para o diretório home, então:</a:t>
            </a:r>
            <a:endParaRPr lang="pt-BR" dirty="0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861" y="4496367"/>
            <a:ext cx="5918777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390344" y="1184423"/>
            <a:ext cx="789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Estando no diretório home, agora </a:t>
            </a:r>
            <a:r>
              <a:rPr lang="pt-BR" altLang="pt-BR" dirty="0"/>
              <a:t>crie a seguinte arvore: </a:t>
            </a:r>
            <a:endParaRPr lang="pt-BR" altLang="pt-BR" dirty="0" smtClean="0"/>
          </a:p>
          <a:p>
            <a:r>
              <a:rPr lang="pt-BR" altLang="pt-BR" dirty="0" smtClean="0"/>
              <a:t>lista</a:t>
            </a:r>
            <a:r>
              <a:rPr lang="pt-BR" altLang="pt-BR" dirty="0"/>
              <a:t>, dentro de lista, atividade e dentro de atividade, tarefa, para </a:t>
            </a:r>
            <a:r>
              <a:rPr lang="pt-BR" altLang="pt-BR" dirty="0" smtClean="0"/>
              <a:t>tanto:</a:t>
            </a:r>
            <a:endParaRPr lang="pt-BR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548039" y="1238533"/>
            <a:ext cx="2816389" cy="2772921"/>
            <a:chOff x="1106758" y="2142270"/>
            <a:chExt cx="2816389" cy="2772921"/>
          </a:xfrm>
        </p:grpSpPr>
        <p:sp>
          <p:nvSpPr>
            <p:cNvPr id="10" name="Retângulo 9"/>
            <p:cNvSpPr/>
            <p:nvPr/>
          </p:nvSpPr>
          <p:spPr>
            <a:xfrm>
              <a:off x="1888792" y="3028017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trabalho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06758" y="2142270"/>
              <a:ext cx="450387" cy="292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/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455537" y="2511309"/>
              <a:ext cx="1003644" cy="391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home</a:t>
              </a:r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1270999" y="2436137"/>
              <a:ext cx="0" cy="27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>
              <a:stCxn id="13" idx="1"/>
            </p:cNvCxnSpPr>
            <p:nvPr/>
          </p:nvCxnSpPr>
          <p:spPr>
            <a:xfrm flipH="1">
              <a:off x="1270999" y="2707251"/>
              <a:ext cx="184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H="1">
              <a:off x="1734866" y="2903192"/>
              <a:ext cx="8190" cy="857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>
              <a:endCxn id="10" idx="1"/>
            </p:cNvCxnSpPr>
            <p:nvPr/>
          </p:nvCxnSpPr>
          <p:spPr>
            <a:xfrm>
              <a:off x="1734866" y="3227353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1956234" y="3561090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lista</a:t>
              </a:r>
              <a:endParaRPr lang="pt-BR" dirty="0"/>
            </a:p>
          </p:txBody>
        </p:sp>
        <p:cxnSp>
          <p:nvCxnSpPr>
            <p:cNvPr id="19" name="Conector reto 18"/>
            <p:cNvCxnSpPr>
              <a:endCxn id="18" idx="1"/>
            </p:cNvCxnSpPr>
            <p:nvPr/>
          </p:nvCxnSpPr>
          <p:spPr>
            <a:xfrm>
              <a:off x="1743056" y="3750852"/>
              <a:ext cx="213178" cy="9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2459181" y="4032043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atividade</a:t>
              </a:r>
              <a:endParaRPr lang="pt-BR" dirty="0"/>
            </a:p>
          </p:txBody>
        </p:sp>
        <p:cxnSp>
          <p:nvCxnSpPr>
            <p:cNvPr id="21" name="Conector reto 20"/>
            <p:cNvCxnSpPr>
              <a:endCxn id="20" idx="1"/>
            </p:cNvCxnSpPr>
            <p:nvPr/>
          </p:nvCxnSpPr>
          <p:spPr>
            <a:xfrm>
              <a:off x="2305255" y="4231379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2853992" y="4516517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tarefa</a:t>
              </a:r>
              <a:endParaRPr lang="pt-BR" dirty="0"/>
            </a:p>
          </p:txBody>
        </p:sp>
        <p:cxnSp>
          <p:nvCxnSpPr>
            <p:cNvPr id="23" name="Conector reto 22"/>
            <p:cNvCxnSpPr>
              <a:endCxn id="22" idx="1"/>
            </p:cNvCxnSpPr>
            <p:nvPr/>
          </p:nvCxnSpPr>
          <p:spPr>
            <a:xfrm>
              <a:off x="2700066" y="4715853"/>
              <a:ext cx="1539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2305255" y="3959764"/>
              <a:ext cx="0" cy="271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2700066" y="4430717"/>
              <a:ext cx="0" cy="28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31"/>
          <p:cNvSpPr txBox="1"/>
          <p:nvPr/>
        </p:nvSpPr>
        <p:spPr>
          <a:xfrm>
            <a:off x="115182" y="482980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10" y="4507045"/>
            <a:ext cx="3900352" cy="1384185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137890" y="1806657"/>
            <a:ext cx="70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Mas podemos atingir o mesmo objetivo de uma forma mais rápida, então: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024908" y="2309539"/>
            <a:ext cx="140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2°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640" y="2207404"/>
            <a:ext cx="5938669" cy="4021144"/>
          </a:xfrm>
          <a:prstGeom prst="rect">
            <a:avLst/>
          </a:prstGeom>
        </p:spPr>
      </p:pic>
      <p:cxnSp>
        <p:nvCxnSpPr>
          <p:cNvPr id="38" name="Conector reto 37"/>
          <p:cNvCxnSpPr/>
          <p:nvPr/>
        </p:nvCxnSpPr>
        <p:spPr>
          <a:xfrm>
            <a:off x="3943927" y="1999455"/>
            <a:ext cx="0" cy="201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956234" y="1276783"/>
            <a:ext cx="885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Como criar vários diretórios estando todos no mesmo nível?</a:t>
            </a:r>
          </a:p>
          <a:p>
            <a:r>
              <a:rPr lang="pt-BR" altLang="pt-BR" dirty="0" smtClean="0"/>
              <a:t>Por exemplo: Imagine que você está no diretório home e precisa criar três diretórios, a saber, licao1, licao2 e licao3. Então: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330073" y="2447553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48039" y="1561806"/>
            <a:ext cx="450387" cy="29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/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896818" y="1930845"/>
            <a:ext cx="1003644" cy="391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712280" y="1855673"/>
            <a:ext cx="0" cy="27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2" idx="1"/>
          </p:cNvCxnSpPr>
          <p:nvPr/>
        </p:nvCxnSpPr>
        <p:spPr>
          <a:xfrm flipH="1">
            <a:off x="712280" y="2126787"/>
            <a:ext cx="184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1139747" y="2322728"/>
            <a:ext cx="44591" cy="327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10" idx="1"/>
          </p:cNvCxnSpPr>
          <p:nvPr/>
        </p:nvCxnSpPr>
        <p:spPr>
          <a:xfrm>
            <a:off x="1176147" y="2646889"/>
            <a:ext cx="153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1397515" y="2980626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</a:t>
            </a:r>
            <a:endParaRPr lang="pt-BR" dirty="0"/>
          </a:p>
        </p:txBody>
      </p:sp>
      <p:cxnSp>
        <p:nvCxnSpPr>
          <p:cNvPr id="18" name="Conector reto 17"/>
          <p:cNvCxnSpPr>
            <a:endCxn id="17" idx="1"/>
          </p:cNvCxnSpPr>
          <p:nvPr/>
        </p:nvCxnSpPr>
        <p:spPr>
          <a:xfrm>
            <a:off x="1184337" y="3170388"/>
            <a:ext cx="213178" cy="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1900462" y="3451579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cxnSp>
        <p:nvCxnSpPr>
          <p:cNvPr id="20" name="Conector reto 19"/>
          <p:cNvCxnSpPr>
            <a:endCxn id="19" idx="1"/>
          </p:cNvCxnSpPr>
          <p:nvPr/>
        </p:nvCxnSpPr>
        <p:spPr>
          <a:xfrm>
            <a:off x="1746536" y="3650915"/>
            <a:ext cx="153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2295273" y="3936053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tarefa</a:t>
            </a:r>
            <a:endParaRPr lang="pt-BR" dirty="0"/>
          </a:p>
        </p:txBody>
      </p:sp>
      <p:cxnSp>
        <p:nvCxnSpPr>
          <p:cNvPr id="22" name="Conector reto 21"/>
          <p:cNvCxnSpPr>
            <a:endCxn id="21" idx="1"/>
          </p:cNvCxnSpPr>
          <p:nvPr/>
        </p:nvCxnSpPr>
        <p:spPr>
          <a:xfrm>
            <a:off x="2141347" y="4135389"/>
            <a:ext cx="153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1746536" y="3379300"/>
            <a:ext cx="0" cy="27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141347" y="3850253"/>
            <a:ext cx="0" cy="2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1365884" y="4432872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licao1</a:t>
            </a:r>
            <a:endParaRPr lang="pt-BR" dirty="0"/>
          </a:p>
        </p:txBody>
      </p:sp>
      <p:cxnSp>
        <p:nvCxnSpPr>
          <p:cNvPr id="26" name="Conector reto 25"/>
          <p:cNvCxnSpPr>
            <a:endCxn id="25" idx="1"/>
          </p:cNvCxnSpPr>
          <p:nvPr/>
        </p:nvCxnSpPr>
        <p:spPr>
          <a:xfrm>
            <a:off x="1152706" y="4622634"/>
            <a:ext cx="213178" cy="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1353201" y="4935304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licao2</a:t>
            </a:r>
            <a:endParaRPr lang="pt-BR" dirty="0"/>
          </a:p>
        </p:txBody>
      </p:sp>
      <p:cxnSp>
        <p:nvCxnSpPr>
          <p:cNvPr id="29" name="Conector reto 28"/>
          <p:cNvCxnSpPr>
            <a:endCxn id="28" idx="1"/>
          </p:cNvCxnSpPr>
          <p:nvPr/>
        </p:nvCxnSpPr>
        <p:spPr>
          <a:xfrm>
            <a:off x="1140023" y="5125066"/>
            <a:ext cx="213178" cy="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1365884" y="5405357"/>
            <a:ext cx="1069155" cy="398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licao3</a:t>
            </a:r>
          </a:p>
        </p:txBody>
      </p:sp>
      <p:cxnSp>
        <p:nvCxnSpPr>
          <p:cNvPr id="31" name="Conector reto 30"/>
          <p:cNvCxnSpPr>
            <a:endCxn id="30" idx="1"/>
          </p:cNvCxnSpPr>
          <p:nvPr/>
        </p:nvCxnSpPr>
        <p:spPr>
          <a:xfrm>
            <a:off x="1152706" y="5595119"/>
            <a:ext cx="213178" cy="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963898" y="2693678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503" y="2378838"/>
            <a:ext cx="4767485" cy="1109891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3916451" y="4008007"/>
            <a:ext cx="10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03" y="3900096"/>
            <a:ext cx="5871936" cy="534478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926626" y="5200073"/>
            <a:ext cx="13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3°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78" y="5119667"/>
            <a:ext cx="5119706" cy="5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697543" y="1220073"/>
            <a:ext cx="896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apagar um diretório</a:t>
            </a:r>
            <a:endParaRPr lang="pt-BR" sz="2400" b="1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455676" y="1571042"/>
            <a:ext cx="2816389" cy="4242225"/>
            <a:chOff x="548039" y="1561806"/>
            <a:chExt cx="2816389" cy="4242225"/>
          </a:xfrm>
        </p:grpSpPr>
        <p:sp>
          <p:nvSpPr>
            <p:cNvPr id="16" name="Retângulo 15"/>
            <p:cNvSpPr/>
            <p:nvPr/>
          </p:nvSpPr>
          <p:spPr>
            <a:xfrm>
              <a:off x="1397515" y="2980626"/>
              <a:ext cx="1069155" cy="398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lista</a:t>
              </a:r>
              <a:endParaRPr lang="pt-BR" dirty="0"/>
            </a:p>
          </p:txBody>
        </p:sp>
        <p:grpSp>
          <p:nvGrpSpPr>
            <p:cNvPr id="30" name="Agrupar 29"/>
            <p:cNvGrpSpPr/>
            <p:nvPr/>
          </p:nvGrpSpPr>
          <p:grpSpPr>
            <a:xfrm>
              <a:off x="548039" y="1561806"/>
              <a:ext cx="2816389" cy="4242225"/>
              <a:chOff x="548039" y="1561806"/>
              <a:chExt cx="2816389" cy="4242225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330073" y="2447553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trabalho</a:t>
                </a:r>
                <a:endParaRPr lang="pt-BR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48039" y="1561806"/>
                <a:ext cx="450387" cy="292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/</a:t>
                </a:r>
                <a:endParaRPr lang="pt-BR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896818" y="1930845"/>
                <a:ext cx="1003644" cy="3918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home</a:t>
                </a:r>
                <a:endParaRPr lang="pt-BR" dirty="0"/>
              </a:p>
            </p:txBody>
          </p:sp>
          <p:cxnSp>
            <p:nvCxnSpPr>
              <p:cNvPr id="12" name="Conector reto 11"/>
              <p:cNvCxnSpPr/>
              <p:nvPr/>
            </p:nvCxnSpPr>
            <p:spPr>
              <a:xfrm>
                <a:off x="712280" y="1855673"/>
                <a:ext cx="0" cy="271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>
                <a:stCxn id="11" idx="1"/>
              </p:cNvCxnSpPr>
              <p:nvPr/>
            </p:nvCxnSpPr>
            <p:spPr>
              <a:xfrm flipH="1">
                <a:off x="712280" y="2126787"/>
                <a:ext cx="1845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 flipH="1">
                <a:off x="1139747" y="2322728"/>
                <a:ext cx="44591" cy="3272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>
                <a:endCxn id="9" idx="1"/>
              </p:cNvCxnSpPr>
              <p:nvPr/>
            </p:nvCxnSpPr>
            <p:spPr>
              <a:xfrm>
                <a:off x="1176147" y="2646889"/>
                <a:ext cx="1539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endCxn id="16" idx="1"/>
              </p:cNvCxnSpPr>
              <p:nvPr/>
            </p:nvCxnSpPr>
            <p:spPr>
              <a:xfrm>
                <a:off x="1184337" y="3170388"/>
                <a:ext cx="213178" cy="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tângulo 17"/>
              <p:cNvSpPr/>
              <p:nvPr/>
            </p:nvSpPr>
            <p:spPr>
              <a:xfrm>
                <a:off x="1900462" y="3451579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atividade</a:t>
                </a:r>
                <a:endParaRPr lang="pt-BR" dirty="0"/>
              </a:p>
            </p:txBody>
          </p:sp>
          <p:cxnSp>
            <p:nvCxnSpPr>
              <p:cNvPr id="19" name="Conector reto 18"/>
              <p:cNvCxnSpPr>
                <a:endCxn id="18" idx="1"/>
              </p:cNvCxnSpPr>
              <p:nvPr/>
            </p:nvCxnSpPr>
            <p:spPr>
              <a:xfrm>
                <a:off x="1746536" y="3650915"/>
                <a:ext cx="1539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tângulo 19"/>
              <p:cNvSpPr/>
              <p:nvPr/>
            </p:nvSpPr>
            <p:spPr>
              <a:xfrm>
                <a:off x="2295273" y="3936053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tarefa</a:t>
                </a:r>
                <a:endParaRPr lang="pt-BR" dirty="0"/>
              </a:p>
            </p:txBody>
          </p:sp>
          <p:cxnSp>
            <p:nvCxnSpPr>
              <p:cNvPr id="21" name="Conector reto 20"/>
              <p:cNvCxnSpPr>
                <a:endCxn id="20" idx="1"/>
              </p:cNvCxnSpPr>
              <p:nvPr/>
            </p:nvCxnSpPr>
            <p:spPr>
              <a:xfrm>
                <a:off x="2141347" y="4135389"/>
                <a:ext cx="1539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1746536" y="3379300"/>
                <a:ext cx="0" cy="271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2141347" y="3850253"/>
                <a:ext cx="0" cy="285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tângulo 23"/>
              <p:cNvSpPr/>
              <p:nvPr/>
            </p:nvSpPr>
            <p:spPr>
              <a:xfrm>
                <a:off x="1365884" y="4432872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licao1</a:t>
                </a:r>
                <a:endParaRPr lang="pt-BR" dirty="0"/>
              </a:p>
            </p:txBody>
          </p:sp>
          <p:cxnSp>
            <p:nvCxnSpPr>
              <p:cNvPr id="25" name="Conector reto 24"/>
              <p:cNvCxnSpPr>
                <a:endCxn id="24" idx="1"/>
              </p:cNvCxnSpPr>
              <p:nvPr/>
            </p:nvCxnSpPr>
            <p:spPr>
              <a:xfrm>
                <a:off x="1152706" y="4622634"/>
                <a:ext cx="213178" cy="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tângulo 25"/>
              <p:cNvSpPr/>
              <p:nvPr/>
            </p:nvSpPr>
            <p:spPr>
              <a:xfrm>
                <a:off x="1353201" y="4935304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licao2</a:t>
                </a:r>
                <a:endParaRPr lang="pt-BR" dirty="0"/>
              </a:p>
            </p:txBody>
          </p:sp>
          <p:cxnSp>
            <p:nvCxnSpPr>
              <p:cNvPr id="27" name="Conector reto 26"/>
              <p:cNvCxnSpPr>
                <a:endCxn id="26" idx="1"/>
              </p:cNvCxnSpPr>
              <p:nvPr/>
            </p:nvCxnSpPr>
            <p:spPr>
              <a:xfrm>
                <a:off x="1140023" y="5125066"/>
                <a:ext cx="213178" cy="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ângulo 27"/>
              <p:cNvSpPr/>
              <p:nvPr/>
            </p:nvSpPr>
            <p:spPr>
              <a:xfrm>
                <a:off x="1365884" y="5405357"/>
                <a:ext cx="1069155" cy="3986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licao3</a:t>
                </a:r>
              </a:p>
            </p:txBody>
          </p:sp>
          <p:cxnSp>
            <p:nvCxnSpPr>
              <p:cNvPr id="29" name="Conector reto 28"/>
              <p:cNvCxnSpPr>
                <a:endCxn id="28" idx="1"/>
              </p:cNvCxnSpPr>
              <p:nvPr/>
            </p:nvCxnSpPr>
            <p:spPr>
              <a:xfrm>
                <a:off x="1152706" y="5595119"/>
                <a:ext cx="213178" cy="9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aixaDeTexto 31"/>
          <p:cNvSpPr txBox="1"/>
          <p:nvPr/>
        </p:nvSpPr>
        <p:spPr>
          <a:xfrm>
            <a:off x="3272065" y="1763877"/>
            <a:ext cx="790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apagar um diretório é necessário obedecer duas condições iniciais: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1° </a:t>
            </a:r>
            <a:r>
              <a:rPr lang="pt-BR" b="1" dirty="0" smtClean="0"/>
              <a:t>o diretório que será apagado deve estar vazio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2° </a:t>
            </a:r>
            <a:r>
              <a:rPr lang="pt-BR" b="1" dirty="0" smtClean="0"/>
              <a:t>para apagar o diretório é necessário que se esteja pelo menos um nível acima.</a:t>
            </a:r>
            <a:endParaRPr lang="pt-BR" b="1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389744" y="3006010"/>
            <a:ext cx="821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Assim sendo, estando no diretório home, apague os diretórios licao1 licao2 licao3 em um único comando.</a:t>
            </a:r>
            <a:endParaRPr lang="pt-BR" dirty="0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11" y="4083144"/>
            <a:ext cx="7772400" cy="714375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3718359" y="4858990"/>
            <a:ext cx="20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  <a:r>
              <a:rPr lang="pt-BR" b="1" dirty="0" smtClean="0">
                <a:solidFill>
                  <a:srgbClr val="FF0000"/>
                </a:solidFill>
              </a:rPr>
              <a:t>° modo: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718359" y="3812551"/>
            <a:ext cx="20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1° modo: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611" y="5254312"/>
            <a:ext cx="6591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1066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30</cp:revision>
  <dcterms:created xsi:type="dcterms:W3CDTF">2019-01-21T18:47:19Z</dcterms:created>
  <dcterms:modified xsi:type="dcterms:W3CDTF">2019-01-24T15:07:08Z</dcterms:modified>
</cp:coreProperties>
</file>