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3" r:id="rId8"/>
    <p:sldId id="262" r:id="rId9"/>
    <p:sldId id="261" r:id="rId10"/>
    <p:sldId id="260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20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98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26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5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24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10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73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07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58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8C2FB-E3F6-4EF5-876F-8C8C721CA776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47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dvilanova@fatec.sp.gov.b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4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7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2038784" y="1240271"/>
            <a:ext cx="8043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Como copiar arquivos no Linux</a:t>
            </a:r>
            <a:endParaRPr lang="pt-BR" sz="2400" b="1" dirty="0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898813" y="1795598"/>
            <a:ext cx="81248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800" b="1" dirty="0">
                <a:latin typeface="+mn-lt"/>
              </a:rPr>
              <a:t>Sintaxe: [</a:t>
            </a:r>
            <a:r>
              <a:rPr lang="pt-BR" altLang="pt-BR" sz="1800" b="1" dirty="0" err="1">
                <a:latin typeface="+mn-lt"/>
              </a:rPr>
              <a:t>prompt</a:t>
            </a:r>
            <a:r>
              <a:rPr lang="pt-BR" altLang="pt-BR" sz="1800" b="1" dirty="0">
                <a:latin typeface="+mn-lt"/>
              </a:rPr>
              <a:t>]#</a:t>
            </a:r>
            <a:r>
              <a:rPr lang="pt-BR" altLang="pt-BR" sz="1800" b="1" dirty="0" err="1">
                <a:solidFill>
                  <a:srgbClr val="FF0000"/>
                </a:solidFill>
                <a:latin typeface="+mn-lt"/>
              </a:rPr>
              <a:t>cp</a:t>
            </a:r>
            <a:r>
              <a:rPr lang="pt-BR" altLang="pt-BR" sz="1800" b="1" dirty="0">
                <a:solidFill>
                  <a:srgbClr val="FF0000"/>
                </a:solidFill>
                <a:latin typeface="+mn-lt"/>
              </a:rPr>
              <a:t> &lt;origem&gt; &lt;destino&gt;</a:t>
            </a:r>
            <a:endParaRPr lang="pt-BR" altLang="pt-BR" sz="1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121891" y="2172509"/>
            <a:ext cx="7767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utilizar o comando acima, vamos criar uma situação, isto é:</a:t>
            </a:r>
          </a:p>
          <a:p>
            <a:r>
              <a:rPr lang="pt-BR" dirty="0" smtClean="0"/>
              <a:t>No diretório </a:t>
            </a:r>
            <a:r>
              <a:rPr lang="pt-BR" b="1" dirty="0" err="1" smtClean="0"/>
              <a:t>proc</a:t>
            </a:r>
            <a:r>
              <a:rPr lang="pt-BR" dirty="0" smtClean="0"/>
              <a:t> existe um arquivo chamado </a:t>
            </a:r>
            <a:r>
              <a:rPr lang="pt-BR" b="1" dirty="0" err="1" smtClean="0"/>
              <a:t>version</a:t>
            </a:r>
            <a:r>
              <a:rPr lang="pt-BR" dirty="0" smtClean="0"/>
              <a:t>.</a:t>
            </a:r>
          </a:p>
          <a:p>
            <a:r>
              <a:rPr lang="pt-BR" dirty="0" smtClean="0"/>
              <a:t>No diretório </a:t>
            </a:r>
            <a:r>
              <a:rPr lang="pt-BR" b="1" dirty="0" smtClean="0"/>
              <a:t>home</a:t>
            </a:r>
            <a:r>
              <a:rPr lang="pt-BR" dirty="0" smtClean="0"/>
              <a:t> iremos criar um diretório denominado </a:t>
            </a:r>
            <a:r>
              <a:rPr lang="pt-BR" b="1" dirty="0" err="1" smtClean="0"/>
              <a:t>sistop</a:t>
            </a:r>
            <a:endParaRPr lang="pt-BR" b="1" dirty="0" smtClean="0"/>
          </a:p>
          <a:p>
            <a:r>
              <a:rPr lang="pt-BR" dirty="0" smtClean="0"/>
              <a:t>Então vamos </a:t>
            </a:r>
            <a:r>
              <a:rPr lang="pt-BR" b="1" dirty="0" smtClean="0"/>
              <a:t>copiar o arquivo </a:t>
            </a:r>
            <a:r>
              <a:rPr lang="pt-BR" b="1" dirty="0" err="1" smtClean="0"/>
              <a:t>version</a:t>
            </a:r>
            <a:r>
              <a:rPr lang="pt-BR" b="1" dirty="0" smtClean="0"/>
              <a:t> do diretório </a:t>
            </a:r>
            <a:r>
              <a:rPr lang="pt-BR" b="1" dirty="0" err="1" smtClean="0"/>
              <a:t>proc</a:t>
            </a:r>
            <a:r>
              <a:rPr lang="pt-BR" b="1" dirty="0" smtClean="0"/>
              <a:t> para o diretório </a:t>
            </a:r>
            <a:r>
              <a:rPr lang="pt-BR" b="1" dirty="0" err="1" smtClean="0"/>
              <a:t>sistop</a:t>
            </a:r>
            <a:r>
              <a:rPr lang="pt-BR" dirty="0" smtClean="0"/>
              <a:t>.</a:t>
            </a:r>
            <a:endParaRPr lang="pt-BR" dirty="0"/>
          </a:p>
        </p:txBody>
      </p:sp>
      <p:grpSp>
        <p:nvGrpSpPr>
          <p:cNvPr id="51" name="Agrupar 50"/>
          <p:cNvGrpSpPr/>
          <p:nvPr/>
        </p:nvGrpSpPr>
        <p:grpSpPr>
          <a:xfrm>
            <a:off x="861725" y="2503360"/>
            <a:ext cx="2217302" cy="3188711"/>
            <a:chOff x="861725" y="2503360"/>
            <a:chExt cx="2217302" cy="3188711"/>
          </a:xfrm>
        </p:grpSpPr>
        <p:grpSp>
          <p:nvGrpSpPr>
            <p:cNvPr id="50" name="Agrupar 49"/>
            <p:cNvGrpSpPr/>
            <p:nvPr/>
          </p:nvGrpSpPr>
          <p:grpSpPr>
            <a:xfrm>
              <a:off x="861725" y="2503360"/>
              <a:ext cx="2024639" cy="2844109"/>
              <a:chOff x="861725" y="2503360"/>
              <a:chExt cx="2024639" cy="2844109"/>
            </a:xfrm>
          </p:grpSpPr>
          <p:cxnSp>
            <p:nvCxnSpPr>
              <p:cNvPr id="11" name="Conector reto 10"/>
              <p:cNvCxnSpPr/>
              <p:nvPr/>
            </p:nvCxnSpPr>
            <p:spPr>
              <a:xfrm flipH="1" flipV="1">
                <a:off x="1052044" y="4398896"/>
                <a:ext cx="208144" cy="61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tângulo 15"/>
              <p:cNvSpPr/>
              <p:nvPr/>
            </p:nvSpPr>
            <p:spPr>
              <a:xfrm>
                <a:off x="861725" y="2503360"/>
                <a:ext cx="508000" cy="378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/</a:t>
                </a:r>
                <a:endParaRPr lang="pt-BR" dirty="0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1260188" y="3085843"/>
                <a:ext cx="1132030" cy="5074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 smtClean="0"/>
                  <a:t>proc</a:t>
                </a:r>
                <a:endParaRPr lang="pt-BR" dirty="0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1260188" y="4146914"/>
                <a:ext cx="1205921" cy="5162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home</a:t>
                </a:r>
                <a:endParaRPr lang="pt-BR" dirty="0"/>
              </a:p>
            </p:txBody>
          </p:sp>
          <p:cxnSp>
            <p:nvCxnSpPr>
              <p:cNvPr id="19" name="Conector reto 18"/>
              <p:cNvCxnSpPr/>
              <p:nvPr/>
            </p:nvCxnSpPr>
            <p:spPr>
              <a:xfrm flipH="1">
                <a:off x="1052044" y="2878992"/>
                <a:ext cx="1" cy="15199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/>
              <p:cNvCxnSpPr>
                <a:stCxn id="17" idx="1"/>
              </p:cNvCxnSpPr>
              <p:nvPr/>
            </p:nvCxnSpPr>
            <p:spPr>
              <a:xfrm flipH="1">
                <a:off x="1052044" y="3339547"/>
                <a:ext cx="2081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tângulo 21"/>
              <p:cNvSpPr/>
              <p:nvPr/>
            </p:nvSpPr>
            <p:spPr>
              <a:xfrm>
                <a:off x="1680443" y="4831268"/>
                <a:ext cx="1205921" cy="5162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 smtClean="0"/>
                  <a:t>sistop</a:t>
                </a:r>
                <a:endParaRPr lang="pt-BR" dirty="0"/>
              </a:p>
            </p:txBody>
          </p:sp>
          <p:sp>
            <p:nvSpPr>
              <p:cNvPr id="24" name="CaixaDeTexto 23"/>
              <p:cNvSpPr txBox="1"/>
              <p:nvPr/>
            </p:nvSpPr>
            <p:spPr>
              <a:xfrm>
                <a:off x="1541897" y="3544659"/>
                <a:ext cx="111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err="1" smtClean="0"/>
                  <a:t>version</a:t>
                </a:r>
                <a:endParaRPr lang="pt-BR" dirty="0"/>
              </a:p>
            </p:txBody>
          </p:sp>
          <p:cxnSp>
            <p:nvCxnSpPr>
              <p:cNvPr id="26" name="Conector reto 25"/>
              <p:cNvCxnSpPr/>
              <p:nvPr/>
            </p:nvCxnSpPr>
            <p:spPr>
              <a:xfrm>
                <a:off x="1452852" y="4663115"/>
                <a:ext cx="0" cy="426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>
                <a:endCxn id="22" idx="1"/>
              </p:cNvCxnSpPr>
              <p:nvPr/>
            </p:nvCxnSpPr>
            <p:spPr>
              <a:xfrm>
                <a:off x="1452852" y="5089368"/>
                <a:ext cx="227591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Arco 46"/>
            <p:cNvSpPr/>
            <p:nvPr/>
          </p:nvSpPr>
          <p:spPr>
            <a:xfrm>
              <a:off x="2238518" y="3593251"/>
              <a:ext cx="840509" cy="2098820"/>
            </a:xfrm>
            <a:prstGeom prst="arc">
              <a:avLst>
                <a:gd name="adj1" fmla="val 15511722"/>
                <a:gd name="adj2" fmla="val 621059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48" name="Imagem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648" y="3375225"/>
            <a:ext cx="6054836" cy="1391354"/>
          </a:xfrm>
          <a:prstGeom prst="rect">
            <a:avLst/>
          </a:prstGeom>
        </p:spPr>
      </p:pic>
      <p:sp>
        <p:nvSpPr>
          <p:cNvPr id="49" name="CaixaDeTexto 48"/>
          <p:cNvSpPr txBox="1"/>
          <p:nvPr/>
        </p:nvSpPr>
        <p:spPr>
          <a:xfrm>
            <a:off x="3775648" y="4831268"/>
            <a:ext cx="6236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Observa-se que, a origem, assim como o destino, estão com seu caminho completo desde a raiz do Linux, veja que estávamos no diretório HOME e quando a cópia foi feita o nome do arquivo foi mantido.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225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1956234" y="1240271"/>
            <a:ext cx="8328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Como apagar arquivos</a:t>
            </a:r>
            <a:endParaRPr lang="pt-BR" sz="2400" b="1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956234" y="1666473"/>
            <a:ext cx="81248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800" b="1" dirty="0">
                <a:latin typeface="+mn-lt"/>
              </a:rPr>
              <a:t>Sintaxe: [</a:t>
            </a:r>
            <a:r>
              <a:rPr lang="pt-BR" altLang="pt-BR" sz="1800" b="1" dirty="0" err="1">
                <a:latin typeface="+mn-lt"/>
              </a:rPr>
              <a:t>prompt</a:t>
            </a:r>
            <a:r>
              <a:rPr lang="pt-BR" altLang="pt-BR" sz="1800" b="1" dirty="0">
                <a:latin typeface="+mn-lt"/>
              </a:rPr>
              <a:t>]# </a:t>
            </a:r>
            <a:r>
              <a:rPr lang="pt-BR" altLang="pt-BR" sz="1800" b="1" dirty="0" err="1">
                <a:solidFill>
                  <a:srgbClr val="FF0000"/>
                </a:solidFill>
                <a:latin typeface="+mn-lt"/>
              </a:rPr>
              <a:t>rm</a:t>
            </a:r>
            <a:r>
              <a:rPr lang="pt-BR" altLang="pt-BR" sz="1800" b="1" dirty="0">
                <a:solidFill>
                  <a:srgbClr val="FF0000"/>
                </a:solidFill>
                <a:latin typeface="+mn-lt"/>
              </a:rPr>
              <a:t> [parâmetros] arquivo</a:t>
            </a:r>
            <a:r>
              <a:rPr lang="pt-BR" altLang="pt-BR" sz="1800" dirty="0">
                <a:solidFill>
                  <a:srgbClr val="FF0000"/>
                </a:solidFill>
                <a:latin typeface="+mn-lt"/>
              </a:rPr>
              <a:t> </a:t>
            </a:r>
          </a:p>
        </p:txBody>
      </p:sp>
      <p:grpSp>
        <p:nvGrpSpPr>
          <p:cNvPr id="10" name="Agrupar 9"/>
          <p:cNvGrpSpPr/>
          <p:nvPr/>
        </p:nvGrpSpPr>
        <p:grpSpPr>
          <a:xfrm>
            <a:off x="732511" y="2263393"/>
            <a:ext cx="2112632" cy="1416564"/>
            <a:chOff x="683202" y="2558106"/>
            <a:chExt cx="1998146" cy="2634601"/>
          </a:xfrm>
        </p:grpSpPr>
        <p:cxnSp>
          <p:nvCxnSpPr>
            <p:cNvPr id="11" name="Conector reto 10"/>
            <p:cNvCxnSpPr/>
            <p:nvPr/>
          </p:nvCxnSpPr>
          <p:spPr>
            <a:xfrm flipH="1" flipV="1">
              <a:off x="823137" y="3393205"/>
              <a:ext cx="258528" cy="61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tângulo 11"/>
            <p:cNvSpPr/>
            <p:nvPr/>
          </p:nvSpPr>
          <p:spPr>
            <a:xfrm>
              <a:off x="683202" y="2558106"/>
              <a:ext cx="508000" cy="3786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/</a:t>
              </a:r>
              <a:endParaRPr lang="pt-BR" dirty="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081665" y="3141223"/>
              <a:ext cx="1205921" cy="516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home</a:t>
              </a:r>
              <a:endParaRPr lang="pt-BR" dirty="0"/>
            </a:p>
          </p:txBody>
        </p:sp>
        <p:cxnSp>
          <p:nvCxnSpPr>
            <p:cNvPr id="14" name="Conector reto 13"/>
            <p:cNvCxnSpPr/>
            <p:nvPr/>
          </p:nvCxnSpPr>
          <p:spPr>
            <a:xfrm flipH="1">
              <a:off x="823137" y="2880409"/>
              <a:ext cx="18654" cy="512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tângulo 14"/>
            <p:cNvSpPr/>
            <p:nvPr/>
          </p:nvSpPr>
          <p:spPr>
            <a:xfrm>
              <a:off x="1475427" y="3989602"/>
              <a:ext cx="1205921" cy="516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sistop</a:t>
              </a:r>
              <a:endParaRPr lang="pt-BR" dirty="0"/>
            </a:p>
          </p:txBody>
        </p:sp>
        <p:cxnSp>
          <p:nvCxnSpPr>
            <p:cNvPr id="16" name="Conector reto 15"/>
            <p:cNvCxnSpPr/>
            <p:nvPr/>
          </p:nvCxnSpPr>
          <p:spPr>
            <a:xfrm flipH="1">
              <a:off x="1245179" y="3657424"/>
              <a:ext cx="29150" cy="566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>
              <a:endCxn id="15" idx="1"/>
            </p:cNvCxnSpPr>
            <p:nvPr/>
          </p:nvCxnSpPr>
          <p:spPr>
            <a:xfrm>
              <a:off x="1247836" y="4247702"/>
              <a:ext cx="22759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/>
            <p:cNvSpPr txBox="1"/>
            <p:nvPr/>
          </p:nvSpPr>
          <p:spPr>
            <a:xfrm>
              <a:off x="1737011" y="4505804"/>
              <a:ext cx="915988" cy="686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teste</a:t>
              </a:r>
            </a:p>
          </p:txBody>
        </p:sp>
      </p:grpSp>
      <p:sp>
        <p:nvSpPr>
          <p:cNvPr id="19" name="CaixaDeTexto 18"/>
          <p:cNvSpPr txBox="1"/>
          <p:nvPr/>
        </p:nvSpPr>
        <p:spPr>
          <a:xfrm>
            <a:off x="3478069" y="2005289"/>
            <a:ext cx="7240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Por exemplo: Apague o arquivo teste do diretório </a:t>
            </a:r>
            <a:r>
              <a:rPr lang="pt-BR" dirty="0" err="1" smtClean="0"/>
              <a:t>sistop</a:t>
            </a:r>
            <a:r>
              <a:rPr lang="pt-BR" dirty="0" smtClean="0"/>
              <a:t> solicitando mensagem de confirmação.</a:t>
            </a:r>
            <a:endParaRPr lang="pt-BR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959" y="2618367"/>
            <a:ext cx="5463454" cy="886426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33" y="4062700"/>
            <a:ext cx="7614953" cy="1635703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8211127" y="4191586"/>
            <a:ext cx="3500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Estando no diretório home apague todos os arquivos que tenha </a:t>
            </a:r>
            <a:r>
              <a:rPr lang="pt-BR" b="1" dirty="0" err="1" smtClean="0"/>
              <a:t>tex</a:t>
            </a:r>
            <a:r>
              <a:rPr lang="pt-BR" dirty="0" smtClean="0"/>
              <a:t> em qualquer posição e todos os arquivos que comece com </a:t>
            </a:r>
            <a:r>
              <a:rPr lang="pt-BR" b="1" dirty="0" smtClean="0"/>
              <a:t>v</a:t>
            </a:r>
            <a:r>
              <a:rPr lang="pt-BR" dirty="0" smtClean="0"/>
              <a:t>. Sem pedir confirmação.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266608" y="3574475"/>
            <a:ext cx="965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Observação importante</a:t>
            </a:r>
            <a:r>
              <a:rPr lang="pt-BR" dirty="0" smtClean="0"/>
              <a:t>: o </a:t>
            </a:r>
            <a:r>
              <a:rPr lang="pt-BR" b="1" dirty="0" smtClean="0"/>
              <a:t>parâmetro –i representa interação</a:t>
            </a:r>
            <a:endParaRPr lang="pt-BR" b="1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458933" y="5813551"/>
            <a:ext cx="1111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Observações importantes:</a:t>
            </a:r>
            <a:r>
              <a:rPr lang="pt-BR" dirty="0" smtClean="0"/>
              <a:t> o parâmetro </a:t>
            </a:r>
            <a:r>
              <a:rPr lang="pt-BR" b="1" dirty="0" smtClean="0"/>
              <a:t>–r representa recursivo </a:t>
            </a:r>
            <a:r>
              <a:rPr lang="pt-BR" dirty="0" smtClean="0"/>
              <a:t>e o </a:t>
            </a:r>
            <a:r>
              <a:rPr lang="pt-BR" b="1" dirty="0" smtClean="0"/>
              <a:t>–f representa forçado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483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1956234" y="1240271"/>
            <a:ext cx="8328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Como visualizar o conteúdo de um arquivo na tela</a:t>
            </a:r>
            <a:endParaRPr lang="pt-BR" sz="2400" b="1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61819" y="1605258"/>
            <a:ext cx="81248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800" b="1" dirty="0">
                <a:latin typeface="+mn-lt"/>
              </a:rPr>
              <a:t>Sintaxe: [</a:t>
            </a:r>
            <a:r>
              <a:rPr lang="pt-BR" altLang="pt-BR" sz="1800" b="1" dirty="0" err="1">
                <a:latin typeface="+mn-lt"/>
              </a:rPr>
              <a:t>prompt</a:t>
            </a:r>
            <a:r>
              <a:rPr lang="pt-BR" altLang="pt-BR" sz="1800" b="1" dirty="0">
                <a:latin typeface="+mn-lt"/>
              </a:rPr>
              <a:t>]# </a:t>
            </a:r>
            <a:r>
              <a:rPr lang="pt-BR" altLang="pt-BR" sz="1800" b="1" dirty="0" err="1" smtClean="0">
                <a:solidFill>
                  <a:srgbClr val="FF0000"/>
                </a:solidFill>
                <a:latin typeface="+mn-lt"/>
              </a:rPr>
              <a:t>cat</a:t>
            </a:r>
            <a:r>
              <a:rPr lang="pt-BR" altLang="pt-BR" sz="1800" b="1" dirty="0" smtClean="0">
                <a:solidFill>
                  <a:srgbClr val="FF0000"/>
                </a:solidFill>
                <a:latin typeface="+mn-lt"/>
              </a:rPr>
              <a:t> caminho/arquivo</a:t>
            </a:r>
            <a:r>
              <a:rPr lang="pt-BR" altLang="pt-BR" sz="1800" dirty="0" smtClean="0">
                <a:solidFill>
                  <a:srgbClr val="FF0000"/>
                </a:solidFill>
                <a:latin typeface="+mn-lt"/>
              </a:rPr>
              <a:t> </a:t>
            </a:r>
            <a:endParaRPr lang="pt-BR" altLang="pt-BR" sz="1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61819" y="1919388"/>
            <a:ext cx="1143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Estando no diretório home, precisamos ver o conteúdo do arquivo </a:t>
            </a:r>
            <a:r>
              <a:rPr lang="pt-BR" dirty="0" err="1" smtClean="0"/>
              <a:t>passwd</a:t>
            </a:r>
            <a:r>
              <a:rPr lang="pt-BR" dirty="0" smtClean="0"/>
              <a:t> que se encontra no diretório etc. Então: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489" y="2240985"/>
            <a:ext cx="7298602" cy="390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0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655963" y="1219632"/>
            <a:ext cx="10809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 o </a:t>
            </a:r>
            <a:r>
              <a:rPr lang="pt-BR" b="1" dirty="0" smtClean="0"/>
              <a:t>conteúdo</a:t>
            </a:r>
            <a:r>
              <a:rPr lang="pt-BR" dirty="0" smtClean="0"/>
              <a:t> do arquivo a ser visualizado seja </a:t>
            </a:r>
            <a:r>
              <a:rPr lang="pt-BR" b="1" dirty="0" smtClean="0"/>
              <a:t>muito extenso</a:t>
            </a:r>
            <a:r>
              <a:rPr lang="pt-BR" dirty="0" smtClean="0"/>
              <a:t>, podemos </a:t>
            </a:r>
            <a:r>
              <a:rPr lang="pt-BR" b="1" dirty="0" smtClean="0"/>
              <a:t>combinar o comando </a:t>
            </a:r>
            <a:r>
              <a:rPr lang="pt-BR" b="1" dirty="0" err="1" smtClean="0"/>
              <a:t>cat</a:t>
            </a:r>
            <a:r>
              <a:rPr lang="pt-BR" b="1" dirty="0" smtClean="0"/>
              <a:t> com o comando more (temporizador)</a:t>
            </a:r>
            <a:r>
              <a:rPr lang="pt-BR" dirty="0" smtClean="0"/>
              <a:t>. Para </a:t>
            </a:r>
            <a:r>
              <a:rPr lang="pt-BR" b="1" dirty="0" smtClean="0"/>
              <a:t>ligar dois ou mais </a:t>
            </a:r>
            <a:r>
              <a:rPr lang="pt-BR" dirty="0" smtClean="0"/>
              <a:t>comandos </a:t>
            </a:r>
            <a:r>
              <a:rPr lang="pt-BR" b="1" dirty="0" smtClean="0"/>
              <a:t>numa única linha utilizaremos o | </a:t>
            </a:r>
            <a:r>
              <a:rPr lang="pt-BR" dirty="0" smtClean="0"/>
              <a:t>(</a:t>
            </a:r>
            <a:r>
              <a:rPr lang="pt-BR" dirty="0" err="1" smtClean="0"/>
              <a:t>pipe</a:t>
            </a:r>
            <a:r>
              <a:rPr lang="pt-BR" dirty="0" smtClean="0"/>
              <a:t> </a:t>
            </a:r>
            <a:r>
              <a:rPr lang="pt-BR" dirty="0" err="1" smtClean="0"/>
              <a:t>line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63" y="1902474"/>
            <a:ext cx="4795259" cy="463983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5717308" y="2577024"/>
            <a:ext cx="55048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 exemplo ao lado, admitimos a seguinte condição. Estar no diretório home e visualizar o conteúdo do arquivo </a:t>
            </a:r>
            <a:r>
              <a:rPr lang="pt-BR" dirty="0" err="1" smtClean="0"/>
              <a:t>group</a:t>
            </a:r>
            <a:r>
              <a:rPr lang="pt-BR" dirty="0" smtClean="0"/>
              <a:t> que se encontra no diretório </a:t>
            </a:r>
            <a:r>
              <a:rPr lang="pt-BR" dirty="0" err="1" smtClean="0"/>
              <a:t>etc</a:t>
            </a:r>
            <a:r>
              <a:rPr lang="pt-BR" dirty="0" smtClean="0"/>
              <a:t> porém, esse arquivo tem um conteúdo extenso. Assim sendo, iremos utilizar o </a:t>
            </a:r>
            <a:r>
              <a:rPr lang="pt-BR" dirty="0" err="1" smtClean="0"/>
              <a:t>pipe</a:t>
            </a:r>
            <a:r>
              <a:rPr lang="pt-BR" dirty="0" smtClean="0"/>
              <a:t> </a:t>
            </a:r>
            <a:r>
              <a:rPr lang="pt-BR" dirty="0" err="1" smtClean="0"/>
              <a:t>line</a:t>
            </a:r>
            <a:r>
              <a:rPr lang="pt-BR" dirty="0" smtClean="0"/>
              <a:t> combinado com o comando more.</a:t>
            </a:r>
          </a:p>
          <a:p>
            <a:endParaRPr lang="pt-BR" dirty="0"/>
          </a:p>
          <a:p>
            <a:r>
              <a:rPr lang="pt-BR" dirty="0" smtClean="0"/>
              <a:t>Quando a tela se preencher por completo no rodapé aparecerá –Mais– então, o usuário deverá apertar a tecla ENTER para que a tela desloque linha a linha.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533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9"/>
          <p:cNvSpPr txBox="1">
            <a:spLocks noChangeArrowheads="1"/>
          </p:cNvSpPr>
          <p:nvPr/>
        </p:nvSpPr>
        <p:spPr bwMode="auto">
          <a:xfrm>
            <a:off x="2423592" y="1815232"/>
            <a:ext cx="714375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Vamos fazer agora a LISTA 05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Envie para meu e-mail: </a:t>
            </a:r>
            <a:r>
              <a:rPr lang="pt-BR" altLang="pt-BR" sz="1800" dirty="0">
                <a:hlinkClick r:id="rId3"/>
              </a:rPr>
              <a:t>dvilanova@fatec.sp.gov.br</a:t>
            </a: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Assunto: (SEU CURSO) Lista 05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CORPO DO E-MAIL: &lt;SEU NOME&gt; &lt;SEU RA&gt;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Anexar o arquivo devidamente resolvido.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Bom trabalho!!!!!</a:t>
            </a:r>
          </a:p>
        </p:txBody>
      </p:sp>
    </p:spTree>
    <p:extLst>
      <p:ext uri="{BB962C8B-B14F-4D97-AF65-F5344CB8AC3E}">
        <p14:creationId xmlns:p14="http://schemas.microsoft.com/office/powerpoint/2010/main" val="369747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847583" y="2062089"/>
            <a:ext cx="2217302" cy="3188711"/>
            <a:chOff x="861725" y="2503360"/>
            <a:chExt cx="2217302" cy="3188711"/>
          </a:xfrm>
        </p:grpSpPr>
        <p:grpSp>
          <p:nvGrpSpPr>
            <p:cNvPr id="10" name="Agrupar 9"/>
            <p:cNvGrpSpPr/>
            <p:nvPr/>
          </p:nvGrpSpPr>
          <p:grpSpPr>
            <a:xfrm>
              <a:off x="861725" y="2503360"/>
              <a:ext cx="2024639" cy="2844109"/>
              <a:chOff x="861725" y="2503360"/>
              <a:chExt cx="2024639" cy="2844109"/>
            </a:xfrm>
          </p:grpSpPr>
          <p:cxnSp>
            <p:nvCxnSpPr>
              <p:cNvPr id="12" name="Conector reto 11"/>
              <p:cNvCxnSpPr/>
              <p:nvPr/>
            </p:nvCxnSpPr>
            <p:spPr>
              <a:xfrm flipH="1" flipV="1">
                <a:off x="1052044" y="4398896"/>
                <a:ext cx="208144" cy="61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tângulo 12"/>
              <p:cNvSpPr/>
              <p:nvPr/>
            </p:nvSpPr>
            <p:spPr>
              <a:xfrm>
                <a:off x="861725" y="2503360"/>
                <a:ext cx="508000" cy="378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/</a:t>
                </a:r>
                <a:endParaRPr lang="pt-BR" dirty="0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1260188" y="3085843"/>
                <a:ext cx="1132030" cy="5074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 smtClean="0"/>
                  <a:t>proc</a:t>
                </a:r>
                <a:endParaRPr lang="pt-BR" dirty="0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1260188" y="4146914"/>
                <a:ext cx="1205921" cy="5162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home</a:t>
                </a:r>
                <a:endParaRPr lang="pt-BR" dirty="0"/>
              </a:p>
            </p:txBody>
          </p:sp>
          <p:cxnSp>
            <p:nvCxnSpPr>
              <p:cNvPr id="16" name="Conector reto 15"/>
              <p:cNvCxnSpPr/>
              <p:nvPr/>
            </p:nvCxnSpPr>
            <p:spPr>
              <a:xfrm flipH="1">
                <a:off x="1052044" y="2878992"/>
                <a:ext cx="1" cy="15199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>
                <a:stCxn id="14" idx="1"/>
              </p:cNvCxnSpPr>
              <p:nvPr/>
            </p:nvCxnSpPr>
            <p:spPr>
              <a:xfrm flipH="1">
                <a:off x="1052044" y="3339547"/>
                <a:ext cx="2081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tângulo 17"/>
              <p:cNvSpPr/>
              <p:nvPr/>
            </p:nvSpPr>
            <p:spPr>
              <a:xfrm>
                <a:off x="1680443" y="4831268"/>
                <a:ext cx="1205921" cy="5162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 smtClean="0"/>
                  <a:t>sistop</a:t>
                </a:r>
                <a:endParaRPr lang="pt-BR" dirty="0"/>
              </a:p>
            </p:txBody>
          </p:sp>
          <p:sp>
            <p:nvSpPr>
              <p:cNvPr id="19" name="CaixaDeTexto 18"/>
              <p:cNvSpPr txBox="1"/>
              <p:nvPr/>
            </p:nvSpPr>
            <p:spPr>
              <a:xfrm>
                <a:off x="1541897" y="3544659"/>
                <a:ext cx="111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err="1" smtClean="0"/>
                  <a:t>version</a:t>
                </a:r>
                <a:endParaRPr lang="pt-BR" dirty="0"/>
              </a:p>
            </p:txBody>
          </p:sp>
          <p:cxnSp>
            <p:nvCxnSpPr>
              <p:cNvPr id="20" name="Conector reto 19"/>
              <p:cNvCxnSpPr/>
              <p:nvPr/>
            </p:nvCxnSpPr>
            <p:spPr>
              <a:xfrm>
                <a:off x="1452852" y="4663115"/>
                <a:ext cx="0" cy="426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/>
              <p:cNvCxnSpPr>
                <a:endCxn id="18" idx="1"/>
              </p:cNvCxnSpPr>
              <p:nvPr/>
            </p:nvCxnSpPr>
            <p:spPr>
              <a:xfrm>
                <a:off x="1452852" y="5089368"/>
                <a:ext cx="227591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Arco 10"/>
            <p:cNvSpPr/>
            <p:nvPr/>
          </p:nvSpPr>
          <p:spPr>
            <a:xfrm>
              <a:off x="2238518" y="3593251"/>
              <a:ext cx="840509" cy="2098820"/>
            </a:xfrm>
            <a:prstGeom prst="arc">
              <a:avLst>
                <a:gd name="adj1" fmla="val 15511722"/>
                <a:gd name="adj2" fmla="val 621059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CaixaDeTexto 21"/>
          <p:cNvSpPr txBox="1"/>
          <p:nvPr/>
        </p:nvSpPr>
        <p:spPr>
          <a:xfrm>
            <a:off x="3694545" y="1477818"/>
            <a:ext cx="6589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Vejamos algumas variações da sintaxe, que produziria o mesmo resultado. Observe sempre onde está o </a:t>
            </a:r>
            <a:r>
              <a:rPr lang="pt-BR" dirty="0" err="1" smtClean="0"/>
              <a:t>prompt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3831828" y="2398177"/>
            <a:ext cx="105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1° modo: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266" y="2322047"/>
            <a:ext cx="5350335" cy="566173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221" y="3244485"/>
            <a:ext cx="5341380" cy="456470"/>
          </a:xfrm>
          <a:prstGeom prst="rect">
            <a:avLst/>
          </a:prstGeom>
        </p:spPr>
      </p:pic>
      <p:sp>
        <p:nvSpPr>
          <p:cNvPr id="26" name="CaixaDeTexto 25"/>
          <p:cNvSpPr txBox="1"/>
          <p:nvPr/>
        </p:nvSpPr>
        <p:spPr>
          <a:xfrm>
            <a:off x="3831828" y="3289290"/>
            <a:ext cx="105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2</a:t>
            </a:r>
            <a:r>
              <a:rPr lang="pt-BR" dirty="0" smtClean="0">
                <a:solidFill>
                  <a:srgbClr val="FF0000"/>
                </a:solidFill>
              </a:rPr>
              <a:t>° modo: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1957" y="4041882"/>
            <a:ext cx="5350335" cy="509555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3835690" y="4088627"/>
            <a:ext cx="105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3° modo: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1957" y="4918758"/>
            <a:ext cx="5341380" cy="444593"/>
          </a:xfrm>
          <a:prstGeom prst="rect">
            <a:avLst/>
          </a:prstGeom>
        </p:spPr>
      </p:pic>
      <p:sp>
        <p:nvSpPr>
          <p:cNvPr id="30" name="CaixaDeTexto 29"/>
          <p:cNvSpPr txBox="1"/>
          <p:nvPr/>
        </p:nvSpPr>
        <p:spPr>
          <a:xfrm>
            <a:off x="3851564" y="4968175"/>
            <a:ext cx="105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4</a:t>
            </a:r>
            <a:r>
              <a:rPr lang="pt-BR" dirty="0" smtClean="0">
                <a:solidFill>
                  <a:srgbClr val="FF0000"/>
                </a:solidFill>
              </a:rPr>
              <a:t>° modo: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98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22" name="CaixaDeTexto 21"/>
          <p:cNvSpPr txBox="1"/>
          <p:nvPr/>
        </p:nvSpPr>
        <p:spPr>
          <a:xfrm>
            <a:off x="3565959" y="1385455"/>
            <a:ext cx="6381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comando </a:t>
            </a:r>
            <a:r>
              <a:rPr lang="pt-BR" dirty="0" err="1" smtClean="0"/>
              <a:t>cp</a:t>
            </a:r>
            <a:r>
              <a:rPr lang="pt-BR" dirty="0" smtClean="0"/>
              <a:t> pode copiar e renomear ao mesmo tempo.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Aproveitando o exemplo dado, </a:t>
            </a:r>
            <a:r>
              <a:rPr lang="pt-BR" b="1" dirty="0" smtClean="0"/>
              <a:t>vamos até o diretório </a:t>
            </a:r>
            <a:r>
              <a:rPr lang="pt-BR" b="1" dirty="0" err="1" smtClean="0"/>
              <a:t>sistop</a:t>
            </a:r>
            <a:r>
              <a:rPr lang="pt-BR" b="1" dirty="0" smtClean="0"/>
              <a:t> e então copiaremos o arquivo </a:t>
            </a:r>
            <a:r>
              <a:rPr lang="pt-BR" b="1" dirty="0" err="1" smtClean="0"/>
              <a:t>version</a:t>
            </a:r>
            <a:r>
              <a:rPr lang="pt-BR" b="1" dirty="0" smtClean="0"/>
              <a:t> com o nome versão.</a:t>
            </a:r>
          </a:p>
        </p:txBody>
      </p:sp>
      <p:grpSp>
        <p:nvGrpSpPr>
          <p:cNvPr id="25" name="Agrupar 24"/>
          <p:cNvGrpSpPr/>
          <p:nvPr/>
        </p:nvGrpSpPr>
        <p:grpSpPr>
          <a:xfrm>
            <a:off x="847583" y="2062089"/>
            <a:ext cx="2371002" cy="3539015"/>
            <a:chOff x="847583" y="2062089"/>
            <a:chExt cx="2371002" cy="3539015"/>
          </a:xfrm>
        </p:grpSpPr>
        <p:grpSp>
          <p:nvGrpSpPr>
            <p:cNvPr id="10" name="Agrupar 9"/>
            <p:cNvGrpSpPr/>
            <p:nvPr/>
          </p:nvGrpSpPr>
          <p:grpSpPr>
            <a:xfrm>
              <a:off x="847583" y="2062089"/>
              <a:ext cx="2024639" cy="2844109"/>
              <a:chOff x="861725" y="2503360"/>
              <a:chExt cx="2024639" cy="2844109"/>
            </a:xfrm>
          </p:grpSpPr>
          <p:cxnSp>
            <p:nvCxnSpPr>
              <p:cNvPr id="12" name="Conector reto 11"/>
              <p:cNvCxnSpPr/>
              <p:nvPr/>
            </p:nvCxnSpPr>
            <p:spPr>
              <a:xfrm flipH="1" flipV="1">
                <a:off x="1052044" y="4398896"/>
                <a:ext cx="208144" cy="61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tângulo 12"/>
              <p:cNvSpPr/>
              <p:nvPr/>
            </p:nvSpPr>
            <p:spPr>
              <a:xfrm>
                <a:off x="861725" y="2503360"/>
                <a:ext cx="508000" cy="378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/</a:t>
                </a:r>
                <a:endParaRPr lang="pt-BR" dirty="0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1260188" y="3085843"/>
                <a:ext cx="1132030" cy="5074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 smtClean="0"/>
                  <a:t>proc</a:t>
                </a:r>
                <a:endParaRPr lang="pt-BR" dirty="0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1260188" y="4146914"/>
                <a:ext cx="1205921" cy="5162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home</a:t>
                </a:r>
                <a:endParaRPr lang="pt-BR" dirty="0"/>
              </a:p>
            </p:txBody>
          </p:sp>
          <p:cxnSp>
            <p:nvCxnSpPr>
              <p:cNvPr id="16" name="Conector reto 15"/>
              <p:cNvCxnSpPr/>
              <p:nvPr/>
            </p:nvCxnSpPr>
            <p:spPr>
              <a:xfrm flipH="1">
                <a:off x="1052044" y="2878992"/>
                <a:ext cx="1" cy="15199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>
                <a:stCxn id="14" idx="1"/>
              </p:cNvCxnSpPr>
              <p:nvPr/>
            </p:nvCxnSpPr>
            <p:spPr>
              <a:xfrm flipH="1">
                <a:off x="1052044" y="3339547"/>
                <a:ext cx="2081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tângulo 17"/>
              <p:cNvSpPr/>
              <p:nvPr/>
            </p:nvSpPr>
            <p:spPr>
              <a:xfrm>
                <a:off x="1680443" y="4831268"/>
                <a:ext cx="1205921" cy="5162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 smtClean="0"/>
                  <a:t>sistop</a:t>
                </a:r>
                <a:endParaRPr lang="pt-BR" dirty="0"/>
              </a:p>
            </p:txBody>
          </p:sp>
          <p:sp>
            <p:nvSpPr>
              <p:cNvPr id="19" name="CaixaDeTexto 18"/>
              <p:cNvSpPr txBox="1"/>
              <p:nvPr/>
            </p:nvSpPr>
            <p:spPr>
              <a:xfrm>
                <a:off x="1541897" y="3544659"/>
                <a:ext cx="111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err="1" smtClean="0"/>
                  <a:t>version</a:t>
                </a:r>
                <a:endParaRPr lang="pt-BR" dirty="0"/>
              </a:p>
            </p:txBody>
          </p:sp>
          <p:cxnSp>
            <p:nvCxnSpPr>
              <p:cNvPr id="20" name="Conector reto 19"/>
              <p:cNvCxnSpPr/>
              <p:nvPr/>
            </p:nvCxnSpPr>
            <p:spPr>
              <a:xfrm>
                <a:off x="1452852" y="4663115"/>
                <a:ext cx="0" cy="426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/>
              <p:cNvCxnSpPr>
                <a:endCxn id="18" idx="1"/>
              </p:cNvCxnSpPr>
              <p:nvPr/>
            </p:nvCxnSpPr>
            <p:spPr>
              <a:xfrm>
                <a:off x="1452852" y="5089368"/>
                <a:ext cx="227591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Arco 10"/>
            <p:cNvSpPr/>
            <p:nvPr/>
          </p:nvSpPr>
          <p:spPr>
            <a:xfrm>
              <a:off x="2378076" y="5137225"/>
              <a:ext cx="840509" cy="310446"/>
            </a:xfrm>
            <a:prstGeom prst="arc">
              <a:avLst>
                <a:gd name="adj1" fmla="val 15511722"/>
                <a:gd name="adj2" fmla="val 621059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1956234" y="4928374"/>
              <a:ext cx="1128711" cy="365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 smtClean="0"/>
                <a:t>version</a:t>
              </a:r>
              <a:endParaRPr lang="pt-BR" dirty="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1964966" y="5235240"/>
              <a:ext cx="1128711" cy="365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 smtClean="0"/>
                <a:t>versao</a:t>
              </a:r>
              <a:endParaRPr lang="pt-BR" dirty="0"/>
            </a:p>
          </p:txBody>
        </p:sp>
      </p:grpSp>
      <p:pic>
        <p:nvPicPr>
          <p:cNvPr id="26" name="Imagem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427" y="3332445"/>
            <a:ext cx="6553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6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1921162" y="1240271"/>
            <a:ext cx="849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Fazendo cópia de arquivos utilizando parâmetros</a:t>
            </a:r>
            <a:endParaRPr lang="pt-BR" b="1" dirty="0"/>
          </a:p>
        </p:txBody>
      </p:sp>
      <p:grpSp>
        <p:nvGrpSpPr>
          <p:cNvPr id="9" name="Agrupar 8"/>
          <p:cNvGrpSpPr/>
          <p:nvPr/>
        </p:nvGrpSpPr>
        <p:grpSpPr>
          <a:xfrm>
            <a:off x="812511" y="1848848"/>
            <a:ext cx="2217302" cy="3188711"/>
            <a:chOff x="861725" y="2503360"/>
            <a:chExt cx="2217302" cy="3188711"/>
          </a:xfrm>
        </p:grpSpPr>
        <p:grpSp>
          <p:nvGrpSpPr>
            <p:cNvPr id="10" name="Agrupar 9"/>
            <p:cNvGrpSpPr/>
            <p:nvPr/>
          </p:nvGrpSpPr>
          <p:grpSpPr>
            <a:xfrm>
              <a:off x="861725" y="2503360"/>
              <a:ext cx="2024639" cy="2844109"/>
              <a:chOff x="861725" y="2503360"/>
              <a:chExt cx="2024639" cy="2844109"/>
            </a:xfrm>
          </p:grpSpPr>
          <p:cxnSp>
            <p:nvCxnSpPr>
              <p:cNvPr id="12" name="Conector reto 11"/>
              <p:cNvCxnSpPr/>
              <p:nvPr/>
            </p:nvCxnSpPr>
            <p:spPr>
              <a:xfrm flipH="1" flipV="1">
                <a:off x="1052044" y="4398896"/>
                <a:ext cx="208144" cy="61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tângulo 12"/>
              <p:cNvSpPr/>
              <p:nvPr/>
            </p:nvSpPr>
            <p:spPr>
              <a:xfrm>
                <a:off x="861725" y="2503360"/>
                <a:ext cx="508000" cy="378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/</a:t>
                </a:r>
                <a:endParaRPr lang="pt-BR" dirty="0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1260188" y="3085843"/>
                <a:ext cx="1132030" cy="5074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 smtClean="0"/>
                  <a:t>proc</a:t>
                </a:r>
                <a:endParaRPr lang="pt-BR" dirty="0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1260188" y="4146914"/>
                <a:ext cx="1205921" cy="5162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home</a:t>
                </a:r>
                <a:endParaRPr lang="pt-BR" dirty="0"/>
              </a:p>
            </p:txBody>
          </p:sp>
          <p:cxnSp>
            <p:nvCxnSpPr>
              <p:cNvPr id="16" name="Conector reto 15"/>
              <p:cNvCxnSpPr/>
              <p:nvPr/>
            </p:nvCxnSpPr>
            <p:spPr>
              <a:xfrm flipH="1">
                <a:off x="1052044" y="2878992"/>
                <a:ext cx="1" cy="15199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>
                <a:stCxn id="14" idx="1"/>
              </p:cNvCxnSpPr>
              <p:nvPr/>
            </p:nvCxnSpPr>
            <p:spPr>
              <a:xfrm flipH="1">
                <a:off x="1052044" y="3339547"/>
                <a:ext cx="2081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tângulo 17"/>
              <p:cNvSpPr/>
              <p:nvPr/>
            </p:nvSpPr>
            <p:spPr>
              <a:xfrm>
                <a:off x="1680443" y="4831268"/>
                <a:ext cx="1205921" cy="5162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 smtClean="0"/>
                  <a:t>sistop</a:t>
                </a:r>
                <a:endParaRPr lang="pt-BR" dirty="0"/>
              </a:p>
            </p:txBody>
          </p:sp>
          <p:sp>
            <p:nvSpPr>
              <p:cNvPr id="19" name="CaixaDeTexto 18"/>
              <p:cNvSpPr txBox="1"/>
              <p:nvPr/>
            </p:nvSpPr>
            <p:spPr>
              <a:xfrm>
                <a:off x="1541897" y="3544659"/>
                <a:ext cx="111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err="1" smtClean="0"/>
                  <a:t>version</a:t>
                </a:r>
                <a:endParaRPr lang="pt-BR" dirty="0"/>
              </a:p>
            </p:txBody>
          </p:sp>
          <p:cxnSp>
            <p:nvCxnSpPr>
              <p:cNvPr id="20" name="Conector reto 19"/>
              <p:cNvCxnSpPr/>
              <p:nvPr/>
            </p:nvCxnSpPr>
            <p:spPr>
              <a:xfrm>
                <a:off x="1452852" y="4663115"/>
                <a:ext cx="0" cy="426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/>
              <p:cNvCxnSpPr>
                <a:endCxn id="18" idx="1"/>
              </p:cNvCxnSpPr>
              <p:nvPr/>
            </p:nvCxnSpPr>
            <p:spPr>
              <a:xfrm>
                <a:off x="1452852" y="5089368"/>
                <a:ext cx="227591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Arco 10"/>
            <p:cNvSpPr/>
            <p:nvPr/>
          </p:nvSpPr>
          <p:spPr>
            <a:xfrm>
              <a:off x="2238518" y="3593251"/>
              <a:ext cx="840509" cy="2098820"/>
            </a:xfrm>
            <a:prstGeom prst="arc">
              <a:avLst>
                <a:gd name="adj1" fmla="val 15511722"/>
                <a:gd name="adj2" fmla="val 621059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CaixaDeTexto 21"/>
          <p:cNvSpPr txBox="1"/>
          <p:nvPr/>
        </p:nvSpPr>
        <p:spPr>
          <a:xfrm>
            <a:off x="1813934" y="4625926"/>
            <a:ext cx="91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version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3184959" y="1724766"/>
            <a:ext cx="8063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Imagine que queira fazer essa cópia, mas não tem certeza que o arquivo </a:t>
            </a:r>
            <a:r>
              <a:rPr lang="pt-BR" dirty="0" err="1" smtClean="0"/>
              <a:t>version</a:t>
            </a:r>
            <a:r>
              <a:rPr lang="pt-BR" dirty="0" smtClean="0"/>
              <a:t> já está no diretório </a:t>
            </a:r>
            <a:r>
              <a:rPr lang="pt-BR" dirty="0" err="1" smtClean="0"/>
              <a:t>sistop</a:t>
            </a:r>
            <a:r>
              <a:rPr lang="pt-BR" dirty="0" smtClean="0"/>
              <a:t>. Por medida de segurança gostaria de receber uma informação se o arquivo existe e decidir que quer ou não </a:t>
            </a:r>
            <a:r>
              <a:rPr lang="pt-BR" dirty="0" err="1" smtClean="0"/>
              <a:t>sobreescrever</a:t>
            </a:r>
            <a:r>
              <a:rPr lang="pt-BR" dirty="0" smtClean="0"/>
              <a:t>. Então:</a:t>
            </a:r>
            <a:endParaRPr lang="pt-BR" dirty="0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995" y="2858415"/>
            <a:ext cx="7820025" cy="1028700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3354244" y="4211215"/>
            <a:ext cx="760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Agora se quiser fazer o processo acima sem que a mensagem apareça, então:</a:t>
            </a:r>
            <a:endParaRPr lang="pt-BR" dirty="0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244" y="4743034"/>
            <a:ext cx="76866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5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3093779" y="1394104"/>
            <a:ext cx="80633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Imagine que queira fazer essa cópia, mas não tem certeza que o arquivo </a:t>
            </a:r>
            <a:r>
              <a:rPr lang="pt-BR" dirty="0" err="1" smtClean="0"/>
              <a:t>version</a:t>
            </a:r>
            <a:r>
              <a:rPr lang="pt-BR" dirty="0" smtClean="0"/>
              <a:t> já está no diretório </a:t>
            </a:r>
            <a:r>
              <a:rPr lang="pt-BR" dirty="0" err="1" smtClean="0"/>
              <a:t>sistop</a:t>
            </a:r>
            <a:r>
              <a:rPr lang="pt-BR" dirty="0" smtClean="0"/>
              <a:t>. </a:t>
            </a:r>
          </a:p>
          <a:p>
            <a:endParaRPr lang="pt-BR" dirty="0"/>
          </a:p>
          <a:p>
            <a:r>
              <a:rPr lang="pt-BR" dirty="0" smtClean="0"/>
              <a:t>Por medida de segurança gostaria de manter o arquivo existente no diretório </a:t>
            </a:r>
            <a:r>
              <a:rPr lang="pt-BR" dirty="0" err="1" smtClean="0"/>
              <a:t>sistop</a:t>
            </a:r>
            <a:r>
              <a:rPr lang="pt-BR" dirty="0" smtClean="0"/>
              <a:t> como backup e efetuar a cópia solicitada. Então:</a:t>
            </a:r>
            <a:endParaRPr lang="pt-BR" dirty="0"/>
          </a:p>
        </p:txBody>
      </p:sp>
      <p:grpSp>
        <p:nvGrpSpPr>
          <p:cNvPr id="32" name="Agrupar 31"/>
          <p:cNvGrpSpPr/>
          <p:nvPr/>
        </p:nvGrpSpPr>
        <p:grpSpPr>
          <a:xfrm>
            <a:off x="812511" y="1848848"/>
            <a:ext cx="2217302" cy="3650718"/>
            <a:chOff x="812511" y="1848848"/>
            <a:chExt cx="2217302" cy="3650718"/>
          </a:xfrm>
        </p:grpSpPr>
        <p:grpSp>
          <p:nvGrpSpPr>
            <p:cNvPr id="9" name="Agrupar 8"/>
            <p:cNvGrpSpPr/>
            <p:nvPr/>
          </p:nvGrpSpPr>
          <p:grpSpPr>
            <a:xfrm>
              <a:off x="812511" y="1848848"/>
              <a:ext cx="2217302" cy="3188711"/>
              <a:chOff x="861725" y="2503360"/>
              <a:chExt cx="2217302" cy="3188711"/>
            </a:xfrm>
          </p:grpSpPr>
          <p:grpSp>
            <p:nvGrpSpPr>
              <p:cNvPr id="10" name="Agrupar 9"/>
              <p:cNvGrpSpPr/>
              <p:nvPr/>
            </p:nvGrpSpPr>
            <p:grpSpPr>
              <a:xfrm>
                <a:off x="861725" y="2503360"/>
                <a:ext cx="2024639" cy="2844109"/>
                <a:chOff x="861725" y="2503360"/>
                <a:chExt cx="2024639" cy="2844109"/>
              </a:xfrm>
            </p:grpSpPr>
            <p:cxnSp>
              <p:nvCxnSpPr>
                <p:cNvPr id="12" name="Conector reto 11"/>
                <p:cNvCxnSpPr/>
                <p:nvPr/>
              </p:nvCxnSpPr>
              <p:spPr>
                <a:xfrm flipH="1" flipV="1">
                  <a:off x="1052044" y="4398896"/>
                  <a:ext cx="208144" cy="61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Retângulo 12"/>
                <p:cNvSpPr/>
                <p:nvPr/>
              </p:nvSpPr>
              <p:spPr>
                <a:xfrm>
                  <a:off x="861725" y="2503360"/>
                  <a:ext cx="508000" cy="37869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/>
                    <a:t>/</a:t>
                  </a:r>
                  <a:endParaRPr lang="pt-BR" dirty="0"/>
                </a:p>
              </p:txBody>
            </p:sp>
            <p:sp>
              <p:nvSpPr>
                <p:cNvPr id="14" name="Retângulo 13"/>
                <p:cNvSpPr/>
                <p:nvPr/>
              </p:nvSpPr>
              <p:spPr>
                <a:xfrm>
                  <a:off x="1260188" y="3085843"/>
                  <a:ext cx="1132030" cy="5074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err="1" smtClean="0"/>
                    <a:t>proc</a:t>
                  </a:r>
                  <a:endParaRPr lang="pt-BR" dirty="0"/>
                </a:p>
              </p:txBody>
            </p:sp>
            <p:sp>
              <p:nvSpPr>
                <p:cNvPr id="15" name="Retângulo 14"/>
                <p:cNvSpPr/>
                <p:nvPr/>
              </p:nvSpPr>
              <p:spPr>
                <a:xfrm>
                  <a:off x="1260188" y="4146914"/>
                  <a:ext cx="1205921" cy="51620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/>
                    <a:t>home</a:t>
                  </a:r>
                  <a:endParaRPr lang="pt-BR" dirty="0"/>
                </a:p>
              </p:txBody>
            </p:sp>
            <p:cxnSp>
              <p:nvCxnSpPr>
                <p:cNvPr id="16" name="Conector reto 15"/>
                <p:cNvCxnSpPr/>
                <p:nvPr/>
              </p:nvCxnSpPr>
              <p:spPr>
                <a:xfrm flipH="1">
                  <a:off x="1052044" y="2878992"/>
                  <a:ext cx="1" cy="15199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ector reto 16"/>
                <p:cNvCxnSpPr>
                  <a:stCxn id="14" idx="1"/>
                </p:cNvCxnSpPr>
                <p:nvPr/>
              </p:nvCxnSpPr>
              <p:spPr>
                <a:xfrm flipH="1">
                  <a:off x="1052044" y="3339547"/>
                  <a:ext cx="2081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tângulo 17"/>
                <p:cNvSpPr/>
                <p:nvPr/>
              </p:nvSpPr>
              <p:spPr>
                <a:xfrm>
                  <a:off x="1680443" y="4831268"/>
                  <a:ext cx="1205921" cy="51620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err="1" smtClean="0"/>
                    <a:t>sistop</a:t>
                  </a:r>
                  <a:endParaRPr lang="pt-BR" dirty="0"/>
                </a:p>
              </p:txBody>
            </p:sp>
            <p:sp>
              <p:nvSpPr>
                <p:cNvPr id="19" name="CaixaDeTexto 18"/>
                <p:cNvSpPr txBox="1"/>
                <p:nvPr/>
              </p:nvSpPr>
              <p:spPr>
                <a:xfrm>
                  <a:off x="1541897" y="3544659"/>
                  <a:ext cx="1117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 err="1" smtClean="0"/>
                    <a:t>version</a:t>
                  </a:r>
                  <a:endParaRPr lang="pt-BR" dirty="0"/>
                </a:p>
              </p:txBody>
            </p:sp>
            <p:cxnSp>
              <p:nvCxnSpPr>
                <p:cNvPr id="20" name="Conector reto 19"/>
                <p:cNvCxnSpPr/>
                <p:nvPr/>
              </p:nvCxnSpPr>
              <p:spPr>
                <a:xfrm>
                  <a:off x="1452852" y="4663115"/>
                  <a:ext cx="0" cy="42625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to 20"/>
                <p:cNvCxnSpPr>
                  <a:endCxn id="18" idx="1"/>
                </p:cNvCxnSpPr>
                <p:nvPr/>
              </p:nvCxnSpPr>
              <p:spPr>
                <a:xfrm>
                  <a:off x="1452852" y="5089368"/>
                  <a:ext cx="227591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Arco 10"/>
              <p:cNvSpPr/>
              <p:nvPr/>
            </p:nvSpPr>
            <p:spPr>
              <a:xfrm>
                <a:off x="2238518" y="3593251"/>
                <a:ext cx="840509" cy="2098820"/>
              </a:xfrm>
              <a:prstGeom prst="arc">
                <a:avLst>
                  <a:gd name="adj1" fmla="val 15511722"/>
                  <a:gd name="adj2" fmla="val 621059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2" name="CaixaDeTexto 21"/>
            <p:cNvSpPr txBox="1"/>
            <p:nvPr/>
          </p:nvSpPr>
          <p:spPr>
            <a:xfrm>
              <a:off x="1813934" y="4625926"/>
              <a:ext cx="915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 smtClean="0"/>
                <a:t>version</a:t>
              </a:r>
              <a:endParaRPr lang="pt-BR" dirty="0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1799207" y="5130234"/>
              <a:ext cx="979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v</a:t>
              </a:r>
              <a:r>
                <a:rPr lang="pt-BR" dirty="0" err="1" smtClean="0"/>
                <a:t>ersion</a:t>
              </a:r>
              <a:r>
                <a:rPr lang="pt-BR" dirty="0" smtClean="0"/>
                <a:t>~</a:t>
              </a:r>
              <a:endParaRPr lang="pt-BR" dirty="0"/>
            </a:p>
          </p:txBody>
        </p:sp>
      </p:grpSp>
      <p:sp>
        <p:nvSpPr>
          <p:cNvPr id="29" name="Arco 28"/>
          <p:cNvSpPr/>
          <p:nvPr/>
        </p:nvSpPr>
        <p:spPr>
          <a:xfrm rot="12528334">
            <a:off x="1771503" y="4479588"/>
            <a:ext cx="1243302" cy="1276172"/>
          </a:xfrm>
          <a:prstGeom prst="arc">
            <a:avLst>
              <a:gd name="adj1" fmla="val 18483012"/>
              <a:gd name="adj2" fmla="val 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255" y="3040411"/>
            <a:ext cx="7905750" cy="1895475"/>
          </a:xfrm>
          <a:prstGeom prst="rect">
            <a:avLst/>
          </a:prstGeom>
        </p:spPr>
      </p:pic>
      <p:sp>
        <p:nvSpPr>
          <p:cNvPr id="31" name="CaixaDeTexto 30"/>
          <p:cNvSpPr txBox="1"/>
          <p:nvPr/>
        </p:nvSpPr>
        <p:spPr>
          <a:xfrm>
            <a:off x="3378255" y="5242560"/>
            <a:ext cx="7905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Assim sendo, o arquivo </a:t>
            </a:r>
            <a:r>
              <a:rPr lang="pt-BR" dirty="0" err="1" smtClean="0"/>
              <a:t>version</a:t>
            </a:r>
            <a:r>
              <a:rPr lang="pt-BR" dirty="0" smtClean="0"/>
              <a:t> é a cópia atualizada e o arquivo </a:t>
            </a:r>
            <a:r>
              <a:rPr lang="pt-BR" dirty="0" err="1" smtClean="0"/>
              <a:t>version</a:t>
            </a:r>
            <a:r>
              <a:rPr lang="pt-BR" dirty="0" smtClean="0"/>
              <a:t>~ é o backup do arquivo antigo que já se encontrava no diretório </a:t>
            </a:r>
            <a:r>
              <a:rPr lang="pt-BR" dirty="0" err="1" smtClean="0"/>
              <a:t>sistop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020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11" name="CaixaDeTexto 10"/>
          <p:cNvSpPr txBox="1"/>
          <p:nvPr/>
        </p:nvSpPr>
        <p:spPr>
          <a:xfrm>
            <a:off x="1770057" y="5270699"/>
            <a:ext cx="97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v</a:t>
            </a:r>
            <a:r>
              <a:rPr lang="pt-BR" dirty="0" err="1" smtClean="0"/>
              <a:t>ersion</a:t>
            </a:r>
            <a:r>
              <a:rPr lang="pt-BR" dirty="0" smtClean="0"/>
              <a:t>~</a:t>
            </a:r>
            <a:endParaRPr lang="pt-BR" dirty="0"/>
          </a:p>
        </p:txBody>
      </p:sp>
      <p:grpSp>
        <p:nvGrpSpPr>
          <p:cNvPr id="59" name="Agrupar 58"/>
          <p:cNvGrpSpPr/>
          <p:nvPr/>
        </p:nvGrpSpPr>
        <p:grpSpPr>
          <a:xfrm>
            <a:off x="812511" y="1848848"/>
            <a:ext cx="2774316" cy="4348101"/>
            <a:chOff x="812511" y="1848848"/>
            <a:chExt cx="2774316" cy="4348101"/>
          </a:xfrm>
        </p:grpSpPr>
        <p:cxnSp>
          <p:nvCxnSpPr>
            <p:cNvPr id="14" name="Conector reto 13"/>
            <p:cNvCxnSpPr/>
            <p:nvPr/>
          </p:nvCxnSpPr>
          <p:spPr>
            <a:xfrm flipH="1" flipV="1">
              <a:off x="1002830" y="3744384"/>
              <a:ext cx="208144" cy="61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tângulo 14"/>
            <p:cNvSpPr/>
            <p:nvPr/>
          </p:nvSpPr>
          <p:spPr>
            <a:xfrm>
              <a:off x="812511" y="1848848"/>
              <a:ext cx="508000" cy="3786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/</a:t>
              </a:r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210974" y="2431331"/>
              <a:ext cx="1132030" cy="507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proc</a:t>
              </a:r>
              <a:endParaRPr lang="pt-BR" dirty="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1210974" y="3492402"/>
              <a:ext cx="1205921" cy="516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home</a:t>
              </a:r>
              <a:endParaRPr lang="pt-BR" dirty="0"/>
            </a:p>
          </p:txBody>
        </p:sp>
        <p:cxnSp>
          <p:nvCxnSpPr>
            <p:cNvPr id="18" name="Conector reto 17"/>
            <p:cNvCxnSpPr/>
            <p:nvPr/>
          </p:nvCxnSpPr>
          <p:spPr>
            <a:xfrm flipH="1">
              <a:off x="1002830" y="2224480"/>
              <a:ext cx="1" cy="1519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>
              <a:stCxn id="16" idx="1"/>
            </p:cNvCxnSpPr>
            <p:nvPr/>
          </p:nvCxnSpPr>
          <p:spPr>
            <a:xfrm flipH="1">
              <a:off x="1002830" y="2685035"/>
              <a:ext cx="2081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/>
            <p:cNvSpPr/>
            <p:nvPr/>
          </p:nvSpPr>
          <p:spPr>
            <a:xfrm>
              <a:off x="1604736" y="4340781"/>
              <a:ext cx="1205921" cy="516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sistop</a:t>
              </a:r>
              <a:endParaRPr lang="pt-BR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1492683" y="2890147"/>
              <a:ext cx="111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 smtClean="0"/>
                <a:t>version</a:t>
              </a:r>
              <a:endParaRPr lang="pt-BR" dirty="0"/>
            </a:p>
          </p:txBody>
        </p:sp>
        <p:cxnSp>
          <p:nvCxnSpPr>
            <p:cNvPr id="22" name="Conector reto 21"/>
            <p:cNvCxnSpPr/>
            <p:nvPr/>
          </p:nvCxnSpPr>
          <p:spPr>
            <a:xfrm flipH="1">
              <a:off x="1374488" y="4008603"/>
              <a:ext cx="29150" cy="566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>
              <a:endCxn id="20" idx="1"/>
            </p:cNvCxnSpPr>
            <p:nvPr/>
          </p:nvCxnSpPr>
          <p:spPr>
            <a:xfrm>
              <a:off x="1377145" y="4598881"/>
              <a:ext cx="22759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/>
            <p:cNvSpPr txBox="1"/>
            <p:nvPr/>
          </p:nvSpPr>
          <p:spPr>
            <a:xfrm>
              <a:off x="1784784" y="4766391"/>
              <a:ext cx="915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 smtClean="0"/>
                <a:t>version</a:t>
              </a:r>
              <a:endParaRPr lang="pt-BR" dirty="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1818845" y="5827617"/>
              <a:ext cx="880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 smtClean="0"/>
                <a:t>versao</a:t>
              </a:r>
              <a:endParaRPr lang="pt-BR" dirty="0"/>
            </a:p>
          </p:txBody>
        </p:sp>
        <p:sp>
          <p:nvSpPr>
            <p:cNvPr id="25" name="Chave Direita 24"/>
            <p:cNvSpPr/>
            <p:nvPr/>
          </p:nvSpPr>
          <p:spPr>
            <a:xfrm>
              <a:off x="2664402" y="5001575"/>
              <a:ext cx="215973" cy="108710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Forma Livre 57"/>
            <p:cNvSpPr/>
            <p:nvPr/>
          </p:nvSpPr>
          <p:spPr>
            <a:xfrm>
              <a:off x="2082800" y="4093760"/>
              <a:ext cx="1504027" cy="1402800"/>
            </a:xfrm>
            <a:custGeom>
              <a:avLst/>
              <a:gdLst>
                <a:gd name="connsiteX0" fmla="*/ 975360 w 1504027"/>
                <a:gd name="connsiteY0" fmla="*/ 1402800 h 1402800"/>
                <a:gd name="connsiteX1" fmla="*/ 1127760 w 1504027"/>
                <a:gd name="connsiteY1" fmla="*/ 1372320 h 1402800"/>
                <a:gd name="connsiteX2" fmla="*/ 1229360 w 1504027"/>
                <a:gd name="connsiteY2" fmla="*/ 1301200 h 1402800"/>
                <a:gd name="connsiteX3" fmla="*/ 1270000 w 1504027"/>
                <a:gd name="connsiteY3" fmla="*/ 1260560 h 1402800"/>
                <a:gd name="connsiteX4" fmla="*/ 1300480 w 1504027"/>
                <a:gd name="connsiteY4" fmla="*/ 1250400 h 1402800"/>
                <a:gd name="connsiteX5" fmla="*/ 1341120 w 1504027"/>
                <a:gd name="connsiteY5" fmla="*/ 1230080 h 1402800"/>
                <a:gd name="connsiteX6" fmla="*/ 1361440 w 1504027"/>
                <a:gd name="connsiteY6" fmla="*/ 1199600 h 1402800"/>
                <a:gd name="connsiteX7" fmla="*/ 1402080 w 1504027"/>
                <a:gd name="connsiteY7" fmla="*/ 1189440 h 1402800"/>
                <a:gd name="connsiteX8" fmla="*/ 1412240 w 1504027"/>
                <a:gd name="connsiteY8" fmla="*/ 1148800 h 1402800"/>
                <a:gd name="connsiteX9" fmla="*/ 1432560 w 1504027"/>
                <a:gd name="connsiteY9" fmla="*/ 1118320 h 1402800"/>
                <a:gd name="connsiteX10" fmla="*/ 1463040 w 1504027"/>
                <a:gd name="connsiteY10" fmla="*/ 1067520 h 1402800"/>
                <a:gd name="connsiteX11" fmla="*/ 1483360 w 1504027"/>
                <a:gd name="connsiteY11" fmla="*/ 1006560 h 1402800"/>
                <a:gd name="connsiteX12" fmla="*/ 1493520 w 1504027"/>
                <a:gd name="connsiteY12" fmla="*/ 935440 h 1402800"/>
                <a:gd name="connsiteX13" fmla="*/ 1493520 w 1504027"/>
                <a:gd name="connsiteY13" fmla="*/ 427440 h 1402800"/>
                <a:gd name="connsiteX14" fmla="*/ 1483360 w 1504027"/>
                <a:gd name="connsiteY14" fmla="*/ 366480 h 1402800"/>
                <a:gd name="connsiteX15" fmla="*/ 1422400 w 1504027"/>
                <a:gd name="connsiteY15" fmla="*/ 224240 h 1402800"/>
                <a:gd name="connsiteX16" fmla="*/ 1330960 w 1504027"/>
                <a:gd name="connsiteY16" fmla="*/ 153120 h 1402800"/>
                <a:gd name="connsiteX17" fmla="*/ 1300480 w 1504027"/>
                <a:gd name="connsiteY17" fmla="*/ 132800 h 1402800"/>
                <a:gd name="connsiteX18" fmla="*/ 1270000 w 1504027"/>
                <a:gd name="connsiteY18" fmla="*/ 112480 h 1402800"/>
                <a:gd name="connsiteX19" fmla="*/ 1198880 w 1504027"/>
                <a:gd name="connsiteY19" fmla="*/ 51520 h 1402800"/>
                <a:gd name="connsiteX20" fmla="*/ 1168400 w 1504027"/>
                <a:gd name="connsiteY20" fmla="*/ 21040 h 1402800"/>
                <a:gd name="connsiteX21" fmla="*/ 1127760 w 1504027"/>
                <a:gd name="connsiteY21" fmla="*/ 10880 h 1402800"/>
                <a:gd name="connsiteX22" fmla="*/ 223520 w 1504027"/>
                <a:gd name="connsiteY22" fmla="*/ 31200 h 1402800"/>
                <a:gd name="connsiteX23" fmla="*/ 182880 w 1504027"/>
                <a:gd name="connsiteY23" fmla="*/ 41360 h 1402800"/>
                <a:gd name="connsiteX24" fmla="*/ 132080 w 1504027"/>
                <a:gd name="connsiteY24" fmla="*/ 51520 h 1402800"/>
                <a:gd name="connsiteX25" fmla="*/ 0 w 1504027"/>
                <a:gd name="connsiteY25" fmla="*/ 71840 h 140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04027" h="1402800">
                  <a:moveTo>
                    <a:pt x="975360" y="1402800"/>
                  </a:moveTo>
                  <a:cubicBezTo>
                    <a:pt x="1026160" y="1392640"/>
                    <a:pt x="1096676" y="1413765"/>
                    <a:pt x="1127760" y="1372320"/>
                  </a:cubicBezTo>
                  <a:cubicBezTo>
                    <a:pt x="1173715" y="1311046"/>
                    <a:pt x="1142676" y="1338350"/>
                    <a:pt x="1229360" y="1301200"/>
                  </a:cubicBezTo>
                  <a:cubicBezTo>
                    <a:pt x="1242907" y="1287653"/>
                    <a:pt x="1254411" y="1271695"/>
                    <a:pt x="1270000" y="1260560"/>
                  </a:cubicBezTo>
                  <a:cubicBezTo>
                    <a:pt x="1278715" y="1254335"/>
                    <a:pt x="1290636" y="1254619"/>
                    <a:pt x="1300480" y="1250400"/>
                  </a:cubicBezTo>
                  <a:cubicBezTo>
                    <a:pt x="1314401" y="1244434"/>
                    <a:pt x="1327573" y="1236853"/>
                    <a:pt x="1341120" y="1230080"/>
                  </a:cubicBezTo>
                  <a:cubicBezTo>
                    <a:pt x="1347893" y="1219920"/>
                    <a:pt x="1351280" y="1206373"/>
                    <a:pt x="1361440" y="1199600"/>
                  </a:cubicBezTo>
                  <a:cubicBezTo>
                    <a:pt x="1373058" y="1191854"/>
                    <a:pt x="1392206" y="1199314"/>
                    <a:pt x="1402080" y="1189440"/>
                  </a:cubicBezTo>
                  <a:cubicBezTo>
                    <a:pt x="1411954" y="1179566"/>
                    <a:pt x="1406739" y="1161635"/>
                    <a:pt x="1412240" y="1148800"/>
                  </a:cubicBezTo>
                  <a:cubicBezTo>
                    <a:pt x="1417050" y="1137577"/>
                    <a:pt x="1426088" y="1128675"/>
                    <a:pt x="1432560" y="1118320"/>
                  </a:cubicBezTo>
                  <a:cubicBezTo>
                    <a:pt x="1443026" y="1101574"/>
                    <a:pt x="1454868" y="1085497"/>
                    <a:pt x="1463040" y="1067520"/>
                  </a:cubicBezTo>
                  <a:cubicBezTo>
                    <a:pt x="1471903" y="1048021"/>
                    <a:pt x="1483360" y="1006560"/>
                    <a:pt x="1483360" y="1006560"/>
                  </a:cubicBezTo>
                  <a:cubicBezTo>
                    <a:pt x="1486747" y="982853"/>
                    <a:pt x="1491683" y="959317"/>
                    <a:pt x="1493520" y="935440"/>
                  </a:cubicBezTo>
                  <a:cubicBezTo>
                    <a:pt x="1509209" y="731486"/>
                    <a:pt x="1505745" y="653595"/>
                    <a:pt x="1493520" y="427440"/>
                  </a:cubicBezTo>
                  <a:cubicBezTo>
                    <a:pt x="1492408" y="406870"/>
                    <a:pt x="1488668" y="386385"/>
                    <a:pt x="1483360" y="366480"/>
                  </a:cubicBezTo>
                  <a:cubicBezTo>
                    <a:pt x="1468582" y="311063"/>
                    <a:pt x="1455921" y="268934"/>
                    <a:pt x="1422400" y="224240"/>
                  </a:cubicBezTo>
                  <a:cubicBezTo>
                    <a:pt x="1398526" y="192408"/>
                    <a:pt x="1363297" y="174678"/>
                    <a:pt x="1330960" y="153120"/>
                  </a:cubicBezTo>
                  <a:lnTo>
                    <a:pt x="1300480" y="132800"/>
                  </a:lnTo>
                  <a:cubicBezTo>
                    <a:pt x="1290320" y="126027"/>
                    <a:pt x="1278634" y="121114"/>
                    <a:pt x="1270000" y="112480"/>
                  </a:cubicBezTo>
                  <a:cubicBezTo>
                    <a:pt x="1194368" y="36848"/>
                    <a:pt x="1290116" y="129722"/>
                    <a:pt x="1198880" y="51520"/>
                  </a:cubicBezTo>
                  <a:cubicBezTo>
                    <a:pt x="1187971" y="42169"/>
                    <a:pt x="1180875" y="28169"/>
                    <a:pt x="1168400" y="21040"/>
                  </a:cubicBezTo>
                  <a:cubicBezTo>
                    <a:pt x="1156276" y="14112"/>
                    <a:pt x="1141307" y="14267"/>
                    <a:pt x="1127760" y="10880"/>
                  </a:cubicBezTo>
                  <a:cubicBezTo>
                    <a:pt x="1082492" y="11425"/>
                    <a:pt x="501780" y="-24452"/>
                    <a:pt x="223520" y="31200"/>
                  </a:cubicBezTo>
                  <a:cubicBezTo>
                    <a:pt x="209828" y="33938"/>
                    <a:pt x="196511" y="38331"/>
                    <a:pt x="182880" y="41360"/>
                  </a:cubicBezTo>
                  <a:cubicBezTo>
                    <a:pt x="166023" y="45106"/>
                    <a:pt x="149215" y="49378"/>
                    <a:pt x="132080" y="51520"/>
                  </a:cubicBezTo>
                  <a:cubicBezTo>
                    <a:pt x="1933" y="67788"/>
                    <a:pt x="55973" y="43853"/>
                    <a:pt x="0" y="7184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CaixaDeTexto 59"/>
          <p:cNvSpPr txBox="1"/>
          <p:nvPr/>
        </p:nvSpPr>
        <p:spPr>
          <a:xfrm>
            <a:off x="3565959" y="1251249"/>
            <a:ext cx="7472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Agora vamos pegar os três arquivos (</a:t>
            </a:r>
            <a:r>
              <a:rPr lang="pt-BR" dirty="0" err="1" smtClean="0"/>
              <a:t>version</a:t>
            </a:r>
            <a:r>
              <a:rPr lang="pt-BR" dirty="0" smtClean="0"/>
              <a:t>, </a:t>
            </a:r>
            <a:r>
              <a:rPr lang="pt-BR" dirty="0" err="1" smtClean="0"/>
              <a:t>version</a:t>
            </a:r>
            <a:r>
              <a:rPr lang="pt-BR" dirty="0" smtClean="0"/>
              <a:t>~ e versão) que estão no diretório </a:t>
            </a:r>
            <a:r>
              <a:rPr lang="pt-BR" dirty="0" err="1" smtClean="0"/>
              <a:t>sistop</a:t>
            </a:r>
            <a:r>
              <a:rPr lang="pt-BR" dirty="0" smtClean="0"/>
              <a:t> e vamos copiar para o diretório home em um único comando.</a:t>
            </a:r>
          </a:p>
          <a:p>
            <a:r>
              <a:rPr lang="pt-BR" dirty="0" smtClean="0"/>
              <a:t>Então:</a:t>
            </a:r>
            <a:endParaRPr lang="pt-BR" dirty="0"/>
          </a:p>
        </p:txBody>
      </p:sp>
      <p:pic>
        <p:nvPicPr>
          <p:cNvPr id="61" name="Imagem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658" y="2119590"/>
            <a:ext cx="7496175" cy="1065176"/>
          </a:xfrm>
          <a:prstGeom prst="rect">
            <a:avLst/>
          </a:prstGeom>
        </p:spPr>
      </p:pic>
      <p:sp>
        <p:nvSpPr>
          <p:cNvPr id="62" name="CaixaDeTexto 61"/>
          <p:cNvSpPr txBox="1"/>
          <p:nvPr/>
        </p:nvSpPr>
        <p:spPr>
          <a:xfrm>
            <a:off x="3764108" y="4081297"/>
            <a:ext cx="615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Ou também poderíamos utilizar </a:t>
            </a:r>
            <a:r>
              <a:rPr lang="pt-BR" dirty="0" err="1" smtClean="0"/>
              <a:t>metacaracteres</a:t>
            </a:r>
            <a:r>
              <a:rPr lang="pt-BR" dirty="0" smtClean="0"/>
              <a:t>, nesse caso:</a:t>
            </a:r>
            <a:endParaRPr lang="pt-BR" dirty="0"/>
          </a:p>
        </p:txBody>
      </p:sp>
      <p:pic>
        <p:nvPicPr>
          <p:cNvPr id="63" name="Imagem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4108" y="4599247"/>
            <a:ext cx="7782944" cy="1200598"/>
          </a:xfrm>
          <a:prstGeom prst="rect">
            <a:avLst/>
          </a:prstGeom>
        </p:spPr>
      </p:pic>
      <p:sp>
        <p:nvSpPr>
          <p:cNvPr id="64" name="CaixaDeTexto 63"/>
          <p:cNvSpPr txBox="1"/>
          <p:nvPr/>
        </p:nvSpPr>
        <p:spPr>
          <a:xfrm>
            <a:off x="3705658" y="3315441"/>
            <a:ext cx="8072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Dica</a:t>
            </a:r>
            <a:r>
              <a:rPr lang="pt-BR" dirty="0" smtClean="0"/>
              <a:t>: podemos copiar vários arquivos com qualquer nome separados por espaço para um único destino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34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1956234" y="1240271"/>
            <a:ext cx="8328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Como mover e/ou renomear arquivos</a:t>
            </a:r>
            <a:endParaRPr lang="pt-BR" sz="2400" b="1" dirty="0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730684" y="1759086"/>
            <a:ext cx="8124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800" b="1" dirty="0">
                <a:latin typeface="+mn-lt"/>
              </a:rPr>
              <a:t>Sintaxe: [</a:t>
            </a:r>
            <a:r>
              <a:rPr lang="pt-BR" altLang="pt-BR" sz="1800" b="1" dirty="0" err="1">
                <a:latin typeface="+mn-lt"/>
              </a:rPr>
              <a:t>prompt</a:t>
            </a:r>
            <a:r>
              <a:rPr lang="pt-BR" altLang="pt-BR" sz="1800" b="1" dirty="0">
                <a:latin typeface="+mn-lt"/>
              </a:rPr>
              <a:t>]# </a:t>
            </a:r>
            <a:r>
              <a:rPr lang="pt-BR" altLang="pt-BR" sz="1800" b="1" dirty="0" err="1">
                <a:solidFill>
                  <a:srgbClr val="FF0000"/>
                </a:solidFill>
                <a:latin typeface="+mn-lt"/>
              </a:rPr>
              <a:t>mv</a:t>
            </a:r>
            <a:r>
              <a:rPr lang="pt-BR" altLang="pt-BR" sz="1800" b="1" dirty="0">
                <a:solidFill>
                  <a:srgbClr val="FF0000"/>
                </a:solidFill>
                <a:latin typeface="+mn-lt"/>
              </a:rPr>
              <a:t> origem destino</a:t>
            </a:r>
            <a:r>
              <a:rPr lang="pt-BR" altLang="pt-BR" sz="1800" dirty="0">
                <a:solidFill>
                  <a:srgbClr val="FF0000"/>
                </a:solidFill>
                <a:latin typeface="+mn-lt"/>
              </a:rPr>
              <a:t> 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30684" y="2212093"/>
            <a:ext cx="1110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Este comando permite mover arquivos, permite também renomear arquivos e permite mover e renomear arquivos.</a:t>
            </a:r>
            <a:endParaRPr lang="pt-BR" dirty="0"/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730684" y="2675087"/>
            <a:ext cx="97472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800" dirty="0" smtClean="0">
                <a:latin typeface="+mn-lt"/>
              </a:rPr>
              <a:t>Exemplo: Estando </a:t>
            </a:r>
            <a:r>
              <a:rPr lang="pt-BR" altLang="pt-BR" sz="1800" dirty="0">
                <a:latin typeface="+mn-lt"/>
              </a:rPr>
              <a:t>no diretório </a:t>
            </a:r>
            <a:r>
              <a:rPr lang="pt-BR" altLang="pt-BR" sz="1800" b="1" dirty="0" err="1">
                <a:latin typeface="+mn-lt"/>
              </a:rPr>
              <a:t>sistop</a:t>
            </a:r>
            <a:r>
              <a:rPr lang="pt-BR" altLang="pt-BR" sz="1800" dirty="0">
                <a:latin typeface="+mn-lt"/>
              </a:rPr>
              <a:t> mova o arquivo </a:t>
            </a:r>
            <a:r>
              <a:rPr lang="pt-BR" altLang="pt-BR" sz="1800" b="1" dirty="0" err="1">
                <a:latin typeface="+mn-lt"/>
              </a:rPr>
              <a:t>versao</a:t>
            </a:r>
            <a:r>
              <a:rPr lang="pt-BR" altLang="pt-BR" sz="1800" dirty="0">
                <a:latin typeface="+mn-lt"/>
              </a:rPr>
              <a:t> para o diretório </a:t>
            </a:r>
            <a:r>
              <a:rPr lang="pt-BR" altLang="pt-BR" sz="1800" b="1" dirty="0" smtClean="0">
                <a:latin typeface="+mn-lt"/>
              </a:rPr>
              <a:t>root</a:t>
            </a:r>
            <a:r>
              <a:rPr lang="pt-BR" altLang="pt-BR" sz="1800" dirty="0" smtClean="0">
                <a:latin typeface="+mn-lt"/>
              </a:rPr>
              <a:t>, então: </a:t>
            </a:r>
            <a:endParaRPr lang="pt-BR" altLang="pt-BR" sz="1800" dirty="0">
              <a:latin typeface="+mn-lt"/>
            </a:endParaRPr>
          </a:p>
        </p:txBody>
      </p:sp>
      <p:grpSp>
        <p:nvGrpSpPr>
          <p:cNvPr id="34" name="Agrupar 33"/>
          <p:cNvGrpSpPr/>
          <p:nvPr/>
        </p:nvGrpSpPr>
        <p:grpSpPr>
          <a:xfrm>
            <a:off x="1109375" y="3206077"/>
            <a:ext cx="2386783" cy="2888911"/>
            <a:chOff x="730684" y="3261497"/>
            <a:chExt cx="2386783" cy="2888911"/>
          </a:xfrm>
        </p:grpSpPr>
        <p:grpSp>
          <p:nvGrpSpPr>
            <p:cNvPr id="29" name="Agrupar 28"/>
            <p:cNvGrpSpPr/>
            <p:nvPr/>
          </p:nvGrpSpPr>
          <p:grpSpPr>
            <a:xfrm>
              <a:off x="730684" y="3261497"/>
              <a:ext cx="1744661" cy="2888911"/>
              <a:chOff x="730684" y="3091582"/>
              <a:chExt cx="1998146" cy="3449081"/>
            </a:xfrm>
          </p:grpSpPr>
          <p:sp>
            <p:nvSpPr>
              <p:cNvPr id="20" name="Retângulo 19"/>
              <p:cNvSpPr/>
              <p:nvPr/>
            </p:nvSpPr>
            <p:spPr>
              <a:xfrm>
                <a:off x="1522909" y="5583515"/>
                <a:ext cx="1205921" cy="5162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 smtClean="0"/>
                  <a:t>sistop</a:t>
                </a:r>
                <a:endParaRPr lang="pt-BR" dirty="0"/>
              </a:p>
            </p:txBody>
          </p:sp>
          <p:grpSp>
            <p:nvGrpSpPr>
              <p:cNvPr id="28" name="Agrupar 27"/>
              <p:cNvGrpSpPr/>
              <p:nvPr/>
            </p:nvGrpSpPr>
            <p:grpSpPr>
              <a:xfrm>
                <a:off x="730684" y="3091582"/>
                <a:ext cx="1998146" cy="3449081"/>
                <a:chOff x="730684" y="3091582"/>
                <a:chExt cx="1998146" cy="3449081"/>
              </a:xfrm>
            </p:grpSpPr>
            <p:cxnSp>
              <p:nvCxnSpPr>
                <p:cNvPr id="14" name="Conector reto 13"/>
                <p:cNvCxnSpPr/>
                <p:nvPr/>
              </p:nvCxnSpPr>
              <p:spPr>
                <a:xfrm flipH="1" flipV="1">
                  <a:off x="921003" y="4987118"/>
                  <a:ext cx="208144" cy="61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tângulo 14"/>
                <p:cNvSpPr/>
                <p:nvPr/>
              </p:nvSpPr>
              <p:spPr>
                <a:xfrm>
                  <a:off x="730684" y="3091582"/>
                  <a:ext cx="508000" cy="37869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/>
                    <a:t>/</a:t>
                  </a:r>
                  <a:endParaRPr lang="pt-BR" dirty="0"/>
                </a:p>
              </p:txBody>
            </p:sp>
            <p:sp>
              <p:nvSpPr>
                <p:cNvPr id="16" name="Retângulo 15"/>
                <p:cNvSpPr/>
                <p:nvPr/>
              </p:nvSpPr>
              <p:spPr>
                <a:xfrm>
                  <a:off x="1129147" y="3674065"/>
                  <a:ext cx="1132030" cy="5074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/>
                    <a:t>root</a:t>
                  </a:r>
                  <a:endParaRPr lang="pt-BR" dirty="0"/>
                </a:p>
              </p:txBody>
            </p:sp>
            <p:sp>
              <p:nvSpPr>
                <p:cNvPr id="17" name="Retângulo 16"/>
                <p:cNvSpPr/>
                <p:nvPr/>
              </p:nvSpPr>
              <p:spPr>
                <a:xfrm>
                  <a:off x="1129147" y="4735136"/>
                  <a:ext cx="1205921" cy="51620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/>
                    <a:t>home</a:t>
                  </a:r>
                  <a:endParaRPr lang="pt-BR" dirty="0"/>
                </a:p>
              </p:txBody>
            </p:sp>
            <p:cxnSp>
              <p:nvCxnSpPr>
                <p:cNvPr id="18" name="Conector reto 17"/>
                <p:cNvCxnSpPr/>
                <p:nvPr/>
              </p:nvCxnSpPr>
              <p:spPr>
                <a:xfrm flipH="1">
                  <a:off x="921003" y="3467214"/>
                  <a:ext cx="1" cy="15199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ector reto 18"/>
                <p:cNvCxnSpPr>
                  <a:stCxn id="16" idx="1"/>
                </p:cNvCxnSpPr>
                <p:nvPr/>
              </p:nvCxnSpPr>
              <p:spPr>
                <a:xfrm flipH="1">
                  <a:off x="921003" y="3927769"/>
                  <a:ext cx="2081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ector reto 21"/>
                <p:cNvCxnSpPr/>
                <p:nvPr/>
              </p:nvCxnSpPr>
              <p:spPr>
                <a:xfrm flipH="1">
                  <a:off x="1292661" y="5251337"/>
                  <a:ext cx="29150" cy="5667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ector reto 22"/>
                <p:cNvCxnSpPr>
                  <a:endCxn id="20" idx="1"/>
                </p:cNvCxnSpPr>
                <p:nvPr/>
              </p:nvCxnSpPr>
              <p:spPr>
                <a:xfrm>
                  <a:off x="1295318" y="5841615"/>
                  <a:ext cx="227591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CaixaDeTexto 24"/>
                <p:cNvSpPr txBox="1"/>
                <p:nvPr/>
              </p:nvSpPr>
              <p:spPr>
                <a:xfrm>
                  <a:off x="1685411" y="6099716"/>
                  <a:ext cx="1043419" cy="4409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 err="1" smtClean="0"/>
                    <a:t>versao</a:t>
                  </a:r>
                  <a:endParaRPr lang="pt-BR" dirty="0"/>
                </a:p>
              </p:txBody>
            </p:sp>
          </p:grpSp>
        </p:grpSp>
        <p:sp>
          <p:nvSpPr>
            <p:cNvPr id="31" name="Forma Livre 30"/>
            <p:cNvSpPr/>
            <p:nvPr/>
          </p:nvSpPr>
          <p:spPr>
            <a:xfrm>
              <a:off x="1544320" y="4382772"/>
              <a:ext cx="1573147" cy="1652268"/>
            </a:xfrm>
            <a:custGeom>
              <a:avLst/>
              <a:gdLst>
                <a:gd name="connsiteX0" fmla="*/ 762000 w 1573147"/>
                <a:gd name="connsiteY0" fmla="*/ 1808480 h 1808480"/>
                <a:gd name="connsiteX1" fmla="*/ 1158240 w 1573147"/>
                <a:gd name="connsiteY1" fmla="*/ 1798320 h 1808480"/>
                <a:gd name="connsiteX2" fmla="*/ 1188720 w 1573147"/>
                <a:gd name="connsiteY2" fmla="*/ 1778000 h 1808480"/>
                <a:gd name="connsiteX3" fmla="*/ 1259840 w 1573147"/>
                <a:gd name="connsiteY3" fmla="*/ 1767840 h 1808480"/>
                <a:gd name="connsiteX4" fmla="*/ 1310640 w 1573147"/>
                <a:gd name="connsiteY4" fmla="*/ 1737360 h 1808480"/>
                <a:gd name="connsiteX5" fmla="*/ 1341120 w 1573147"/>
                <a:gd name="connsiteY5" fmla="*/ 1717040 h 1808480"/>
                <a:gd name="connsiteX6" fmla="*/ 1483360 w 1573147"/>
                <a:gd name="connsiteY6" fmla="*/ 1656080 h 1808480"/>
                <a:gd name="connsiteX7" fmla="*/ 1534160 w 1573147"/>
                <a:gd name="connsiteY7" fmla="*/ 1615440 h 1808480"/>
                <a:gd name="connsiteX8" fmla="*/ 1554480 w 1573147"/>
                <a:gd name="connsiteY8" fmla="*/ 1554480 h 1808480"/>
                <a:gd name="connsiteX9" fmla="*/ 1544320 w 1573147"/>
                <a:gd name="connsiteY9" fmla="*/ 1188720 h 1808480"/>
                <a:gd name="connsiteX10" fmla="*/ 1503680 w 1573147"/>
                <a:gd name="connsiteY10" fmla="*/ 1117600 h 1808480"/>
                <a:gd name="connsiteX11" fmla="*/ 1483360 w 1573147"/>
                <a:gd name="connsiteY11" fmla="*/ 1076960 h 1808480"/>
                <a:gd name="connsiteX12" fmla="*/ 1391920 w 1573147"/>
                <a:gd name="connsiteY12" fmla="*/ 924560 h 1808480"/>
                <a:gd name="connsiteX13" fmla="*/ 1351280 w 1573147"/>
                <a:gd name="connsiteY13" fmla="*/ 853440 h 1808480"/>
                <a:gd name="connsiteX14" fmla="*/ 1341120 w 1573147"/>
                <a:gd name="connsiteY14" fmla="*/ 802640 h 1808480"/>
                <a:gd name="connsiteX15" fmla="*/ 1310640 w 1573147"/>
                <a:gd name="connsiteY15" fmla="*/ 762000 h 1808480"/>
                <a:gd name="connsiteX16" fmla="*/ 1290320 w 1573147"/>
                <a:gd name="connsiteY16" fmla="*/ 731520 h 1808480"/>
                <a:gd name="connsiteX17" fmla="*/ 1259840 w 1573147"/>
                <a:gd name="connsiteY17" fmla="*/ 538480 h 1808480"/>
                <a:gd name="connsiteX18" fmla="*/ 1158240 w 1573147"/>
                <a:gd name="connsiteY18" fmla="*/ 365760 h 1808480"/>
                <a:gd name="connsiteX19" fmla="*/ 1127760 w 1573147"/>
                <a:gd name="connsiteY19" fmla="*/ 335280 h 1808480"/>
                <a:gd name="connsiteX20" fmla="*/ 1097280 w 1573147"/>
                <a:gd name="connsiteY20" fmla="*/ 294640 h 1808480"/>
                <a:gd name="connsiteX21" fmla="*/ 1026160 w 1573147"/>
                <a:gd name="connsiteY21" fmla="*/ 243840 h 1808480"/>
                <a:gd name="connsiteX22" fmla="*/ 995680 w 1573147"/>
                <a:gd name="connsiteY22" fmla="*/ 213360 h 1808480"/>
                <a:gd name="connsiteX23" fmla="*/ 975360 w 1573147"/>
                <a:gd name="connsiteY23" fmla="*/ 182880 h 1808480"/>
                <a:gd name="connsiteX24" fmla="*/ 934720 w 1573147"/>
                <a:gd name="connsiteY24" fmla="*/ 172720 h 1808480"/>
                <a:gd name="connsiteX25" fmla="*/ 721360 w 1573147"/>
                <a:gd name="connsiteY25" fmla="*/ 152400 h 1808480"/>
                <a:gd name="connsiteX26" fmla="*/ 660400 w 1573147"/>
                <a:gd name="connsiteY26" fmla="*/ 132080 h 1808480"/>
                <a:gd name="connsiteX27" fmla="*/ 599440 w 1573147"/>
                <a:gd name="connsiteY27" fmla="*/ 101600 h 1808480"/>
                <a:gd name="connsiteX28" fmla="*/ 487680 w 1573147"/>
                <a:gd name="connsiteY28" fmla="*/ 91440 h 1808480"/>
                <a:gd name="connsiteX29" fmla="*/ 264160 w 1573147"/>
                <a:gd name="connsiteY29" fmla="*/ 30480 h 1808480"/>
                <a:gd name="connsiteX30" fmla="*/ 213360 w 1573147"/>
                <a:gd name="connsiteY30" fmla="*/ 10160 h 1808480"/>
                <a:gd name="connsiteX31" fmla="*/ 0 w 1573147"/>
                <a:gd name="connsiteY31" fmla="*/ 0 h 1808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73147" h="1808480">
                  <a:moveTo>
                    <a:pt x="762000" y="1808480"/>
                  </a:moveTo>
                  <a:cubicBezTo>
                    <a:pt x="894080" y="1805093"/>
                    <a:pt x="1026452" y="1807733"/>
                    <a:pt x="1158240" y="1798320"/>
                  </a:cubicBezTo>
                  <a:cubicBezTo>
                    <a:pt x="1170420" y="1797450"/>
                    <a:pt x="1177024" y="1781509"/>
                    <a:pt x="1188720" y="1778000"/>
                  </a:cubicBezTo>
                  <a:cubicBezTo>
                    <a:pt x="1211657" y="1771119"/>
                    <a:pt x="1236133" y="1771227"/>
                    <a:pt x="1259840" y="1767840"/>
                  </a:cubicBezTo>
                  <a:cubicBezTo>
                    <a:pt x="1276773" y="1757680"/>
                    <a:pt x="1293894" y="1747826"/>
                    <a:pt x="1310640" y="1737360"/>
                  </a:cubicBezTo>
                  <a:cubicBezTo>
                    <a:pt x="1320995" y="1730888"/>
                    <a:pt x="1330033" y="1722157"/>
                    <a:pt x="1341120" y="1717040"/>
                  </a:cubicBezTo>
                  <a:cubicBezTo>
                    <a:pt x="1348120" y="1713809"/>
                    <a:pt x="1455215" y="1674843"/>
                    <a:pt x="1483360" y="1656080"/>
                  </a:cubicBezTo>
                  <a:cubicBezTo>
                    <a:pt x="1501403" y="1644051"/>
                    <a:pt x="1517227" y="1628987"/>
                    <a:pt x="1534160" y="1615440"/>
                  </a:cubicBezTo>
                  <a:cubicBezTo>
                    <a:pt x="1540933" y="1595120"/>
                    <a:pt x="1548325" y="1574996"/>
                    <a:pt x="1554480" y="1554480"/>
                  </a:cubicBezTo>
                  <a:cubicBezTo>
                    <a:pt x="1590817" y="1433356"/>
                    <a:pt x="1566743" y="1334469"/>
                    <a:pt x="1544320" y="1188720"/>
                  </a:cubicBezTo>
                  <a:cubicBezTo>
                    <a:pt x="1540168" y="1161733"/>
                    <a:pt x="1516755" y="1141570"/>
                    <a:pt x="1503680" y="1117600"/>
                  </a:cubicBezTo>
                  <a:cubicBezTo>
                    <a:pt x="1496427" y="1104304"/>
                    <a:pt x="1490785" y="1090161"/>
                    <a:pt x="1483360" y="1076960"/>
                  </a:cubicBezTo>
                  <a:cubicBezTo>
                    <a:pt x="1423750" y="970986"/>
                    <a:pt x="1433754" y="987311"/>
                    <a:pt x="1391920" y="924560"/>
                  </a:cubicBezTo>
                  <a:cubicBezTo>
                    <a:pt x="1358667" y="791547"/>
                    <a:pt x="1411811" y="974501"/>
                    <a:pt x="1351280" y="853440"/>
                  </a:cubicBezTo>
                  <a:cubicBezTo>
                    <a:pt x="1343557" y="837994"/>
                    <a:pt x="1348133" y="818420"/>
                    <a:pt x="1341120" y="802640"/>
                  </a:cubicBezTo>
                  <a:cubicBezTo>
                    <a:pt x="1334243" y="787166"/>
                    <a:pt x="1320482" y="775779"/>
                    <a:pt x="1310640" y="762000"/>
                  </a:cubicBezTo>
                  <a:cubicBezTo>
                    <a:pt x="1303543" y="752064"/>
                    <a:pt x="1297093" y="741680"/>
                    <a:pt x="1290320" y="731520"/>
                  </a:cubicBezTo>
                  <a:cubicBezTo>
                    <a:pt x="1284777" y="692720"/>
                    <a:pt x="1266129" y="558245"/>
                    <a:pt x="1259840" y="538480"/>
                  </a:cubicBezTo>
                  <a:cubicBezTo>
                    <a:pt x="1242048" y="482563"/>
                    <a:pt x="1195627" y="412493"/>
                    <a:pt x="1158240" y="365760"/>
                  </a:cubicBezTo>
                  <a:cubicBezTo>
                    <a:pt x="1149264" y="354540"/>
                    <a:pt x="1137111" y="346189"/>
                    <a:pt x="1127760" y="335280"/>
                  </a:cubicBezTo>
                  <a:cubicBezTo>
                    <a:pt x="1116740" y="322423"/>
                    <a:pt x="1109866" y="305968"/>
                    <a:pt x="1097280" y="294640"/>
                  </a:cubicBezTo>
                  <a:cubicBezTo>
                    <a:pt x="1075625" y="275151"/>
                    <a:pt x="1048909" y="262039"/>
                    <a:pt x="1026160" y="243840"/>
                  </a:cubicBezTo>
                  <a:cubicBezTo>
                    <a:pt x="1014940" y="234864"/>
                    <a:pt x="1004878" y="224398"/>
                    <a:pt x="995680" y="213360"/>
                  </a:cubicBezTo>
                  <a:cubicBezTo>
                    <a:pt x="987863" y="203979"/>
                    <a:pt x="985520" y="189653"/>
                    <a:pt x="975360" y="182880"/>
                  </a:cubicBezTo>
                  <a:cubicBezTo>
                    <a:pt x="963742" y="175134"/>
                    <a:pt x="948351" y="175749"/>
                    <a:pt x="934720" y="172720"/>
                  </a:cubicBezTo>
                  <a:cubicBezTo>
                    <a:pt x="845157" y="152817"/>
                    <a:pt x="855646" y="160793"/>
                    <a:pt x="721360" y="152400"/>
                  </a:cubicBezTo>
                  <a:cubicBezTo>
                    <a:pt x="701040" y="145627"/>
                    <a:pt x="678222" y="143961"/>
                    <a:pt x="660400" y="132080"/>
                  </a:cubicBezTo>
                  <a:cubicBezTo>
                    <a:pt x="638449" y="117446"/>
                    <a:pt x="626208" y="105424"/>
                    <a:pt x="599440" y="101600"/>
                  </a:cubicBezTo>
                  <a:cubicBezTo>
                    <a:pt x="562409" y="96310"/>
                    <a:pt x="524933" y="94827"/>
                    <a:pt x="487680" y="91440"/>
                  </a:cubicBezTo>
                  <a:cubicBezTo>
                    <a:pt x="366091" y="15447"/>
                    <a:pt x="438269" y="42916"/>
                    <a:pt x="264160" y="30480"/>
                  </a:cubicBezTo>
                  <a:cubicBezTo>
                    <a:pt x="247227" y="23707"/>
                    <a:pt x="231468" y="12333"/>
                    <a:pt x="213360" y="10160"/>
                  </a:cubicBezTo>
                  <a:cubicBezTo>
                    <a:pt x="127284" y="-169"/>
                    <a:pt x="71960" y="0"/>
                    <a:pt x="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3" name="Imagem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472" y="3245660"/>
            <a:ext cx="61817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6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402845" y="1338142"/>
            <a:ext cx="955386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sz="1800" dirty="0" smtClean="0">
                <a:latin typeface="+mn-lt"/>
              </a:rPr>
              <a:t>Vamos utilizar agora o </a:t>
            </a:r>
            <a:r>
              <a:rPr lang="pt-BR" altLang="pt-BR" sz="1800" b="1" dirty="0" smtClean="0">
                <a:latin typeface="+mn-lt"/>
              </a:rPr>
              <a:t>comando </a:t>
            </a:r>
            <a:r>
              <a:rPr lang="pt-BR" altLang="pt-BR" sz="1800" b="1" dirty="0" err="1" smtClean="0">
                <a:latin typeface="+mn-lt"/>
              </a:rPr>
              <a:t>mv</a:t>
            </a:r>
            <a:r>
              <a:rPr lang="pt-BR" altLang="pt-BR" sz="1800" b="1" dirty="0" smtClean="0">
                <a:latin typeface="+mn-lt"/>
              </a:rPr>
              <a:t> para renomear arquivo</a:t>
            </a:r>
            <a:r>
              <a:rPr lang="pt-BR" altLang="pt-BR" sz="1800" dirty="0" smtClean="0">
                <a:latin typeface="+mn-lt"/>
              </a:rPr>
              <a:t>.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pt-BR" altLang="pt-BR" sz="1800" dirty="0" smtClean="0">
              <a:latin typeface="+mn-lt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800" dirty="0" smtClean="0">
                <a:latin typeface="+mn-lt"/>
              </a:rPr>
              <a:t>Exemplo: Estando no diretório </a:t>
            </a:r>
            <a:r>
              <a:rPr lang="pt-BR" altLang="pt-BR" sz="1800" dirty="0" err="1" smtClean="0">
                <a:latin typeface="+mn-lt"/>
              </a:rPr>
              <a:t>sistop</a:t>
            </a:r>
            <a:r>
              <a:rPr lang="pt-BR" altLang="pt-BR" sz="1800" dirty="0" smtClean="0">
                <a:latin typeface="+mn-lt"/>
              </a:rPr>
              <a:t> renomeie </a:t>
            </a:r>
            <a:r>
              <a:rPr lang="pt-BR" altLang="pt-BR" sz="1800" dirty="0">
                <a:latin typeface="+mn-lt"/>
              </a:rPr>
              <a:t>o arquivo </a:t>
            </a:r>
            <a:r>
              <a:rPr lang="pt-BR" altLang="pt-BR" sz="1800" b="1" dirty="0" err="1">
                <a:latin typeface="+mn-lt"/>
              </a:rPr>
              <a:t>version</a:t>
            </a:r>
            <a:r>
              <a:rPr lang="pt-BR" altLang="pt-BR" sz="1800" dirty="0">
                <a:latin typeface="+mn-lt"/>
              </a:rPr>
              <a:t> </a:t>
            </a:r>
            <a:r>
              <a:rPr lang="pt-BR" altLang="pt-BR" sz="1800" dirty="0" smtClean="0">
                <a:latin typeface="+mn-lt"/>
              </a:rPr>
              <a:t>para </a:t>
            </a:r>
            <a:r>
              <a:rPr lang="pt-BR" altLang="pt-BR" sz="1800" b="1" dirty="0">
                <a:latin typeface="+mn-lt"/>
              </a:rPr>
              <a:t>teste</a:t>
            </a:r>
            <a:r>
              <a:rPr lang="pt-BR" altLang="pt-BR" sz="1800" dirty="0">
                <a:latin typeface="+mn-lt"/>
              </a:rPr>
              <a:t>:</a:t>
            </a:r>
          </a:p>
        </p:txBody>
      </p:sp>
      <p:grpSp>
        <p:nvGrpSpPr>
          <p:cNvPr id="30" name="Agrupar 29"/>
          <p:cNvGrpSpPr/>
          <p:nvPr/>
        </p:nvGrpSpPr>
        <p:grpSpPr>
          <a:xfrm>
            <a:off x="1076224" y="3049096"/>
            <a:ext cx="1998146" cy="2317029"/>
            <a:chOff x="683202" y="2558106"/>
            <a:chExt cx="1998146" cy="2317029"/>
          </a:xfrm>
        </p:grpSpPr>
        <p:cxnSp>
          <p:nvCxnSpPr>
            <p:cNvPr id="11" name="Conector reto 10"/>
            <p:cNvCxnSpPr/>
            <p:nvPr/>
          </p:nvCxnSpPr>
          <p:spPr>
            <a:xfrm flipH="1" flipV="1">
              <a:off x="823137" y="3393205"/>
              <a:ext cx="258528" cy="61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tângulo 11"/>
            <p:cNvSpPr/>
            <p:nvPr/>
          </p:nvSpPr>
          <p:spPr>
            <a:xfrm>
              <a:off x="683202" y="2558106"/>
              <a:ext cx="508000" cy="3786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/</a:t>
              </a:r>
              <a:endParaRPr lang="pt-BR" dirty="0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081665" y="3141223"/>
              <a:ext cx="1205921" cy="516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home</a:t>
              </a:r>
              <a:endParaRPr lang="pt-BR" dirty="0"/>
            </a:p>
          </p:txBody>
        </p:sp>
        <p:cxnSp>
          <p:nvCxnSpPr>
            <p:cNvPr id="15" name="Conector reto 14"/>
            <p:cNvCxnSpPr/>
            <p:nvPr/>
          </p:nvCxnSpPr>
          <p:spPr>
            <a:xfrm flipH="1">
              <a:off x="823137" y="2880409"/>
              <a:ext cx="18654" cy="512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ângulo 16"/>
            <p:cNvSpPr/>
            <p:nvPr/>
          </p:nvSpPr>
          <p:spPr>
            <a:xfrm>
              <a:off x="1475427" y="3989602"/>
              <a:ext cx="1205921" cy="516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sistop</a:t>
              </a:r>
              <a:endParaRPr lang="pt-BR" dirty="0"/>
            </a:p>
          </p:txBody>
        </p:sp>
        <p:cxnSp>
          <p:nvCxnSpPr>
            <p:cNvPr id="19" name="Conector reto 18"/>
            <p:cNvCxnSpPr/>
            <p:nvPr/>
          </p:nvCxnSpPr>
          <p:spPr>
            <a:xfrm flipH="1">
              <a:off x="1245179" y="3657424"/>
              <a:ext cx="29150" cy="566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>
              <a:endCxn id="17" idx="1"/>
            </p:cNvCxnSpPr>
            <p:nvPr/>
          </p:nvCxnSpPr>
          <p:spPr>
            <a:xfrm>
              <a:off x="1247836" y="4247702"/>
              <a:ext cx="22759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/>
            <p:cNvSpPr txBox="1"/>
            <p:nvPr/>
          </p:nvSpPr>
          <p:spPr>
            <a:xfrm>
              <a:off x="1737011" y="4505803"/>
              <a:ext cx="915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 smtClean="0"/>
                <a:t>version</a:t>
              </a:r>
              <a:endParaRPr lang="pt-BR" dirty="0"/>
            </a:p>
          </p:txBody>
        </p:sp>
      </p:grpSp>
      <p:pic>
        <p:nvPicPr>
          <p:cNvPr id="29" name="Imagem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475" y="3086301"/>
            <a:ext cx="70294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2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2075297" y="1330036"/>
            <a:ext cx="820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Vamos utilizar o </a:t>
            </a:r>
            <a:r>
              <a:rPr lang="pt-BR" b="1" dirty="0" smtClean="0"/>
              <a:t>comando </a:t>
            </a:r>
            <a:r>
              <a:rPr lang="pt-BR" b="1" dirty="0" err="1" smtClean="0"/>
              <a:t>mv</a:t>
            </a:r>
            <a:r>
              <a:rPr lang="pt-BR" b="1" dirty="0" smtClean="0"/>
              <a:t> para mover e renomear um arquivo</a:t>
            </a:r>
            <a:endParaRPr lang="pt-BR" b="1" dirty="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140113" y="1994065"/>
            <a:ext cx="103314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600" dirty="0" smtClean="0"/>
              <a:t>Por exemplo: Mova </a:t>
            </a:r>
            <a:r>
              <a:rPr lang="pt-BR" altLang="pt-BR" sz="1600" dirty="0"/>
              <a:t>e renomeio o arquivo </a:t>
            </a:r>
            <a:r>
              <a:rPr lang="pt-BR" altLang="pt-BR" sz="1600" b="1" dirty="0" err="1"/>
              <a:t>version</a:t>
            </a:r>
            <a:r>
              <a:rPr lang="pt-BR" altLang="pt-BR" sz="1600" b="1" dirty="0"/>
              <a:t>~</a:t>
            </a:r>
            <a:r>
              <a:rPr lang="pt-BR" altLang="pt-BR" sz="1600" dirty="0"/>
              <a:t> do diretório </a:t>
            </a:r>
            <a:r>
              <a:rPr lang="pt-BR" altLang="pt-BR" sz="1600" b="1" dirty="0" err="1"/>
              <a:t>sistop</a:t>
            </a:r>
            <a:r>
              <a:rPr lang="pt-BR" altLang="pt-BR" sz="1600" dirty="0"/>
              <a:t> </a:t>
            </a:r>
            <a:r>
              <a:rPr lang="pt-BR" altLang="pt-BR" sz="1600" dirty="0" smtClean="0"/>
              <a:t>para </a:t>
            </a:r>
            <a:r>
              <a:rPr lang="pt-BR" altLang="pt-BR" sz="1600" dirty="0"/>
              <a:t>o diretório </a:t>
            </a:r>
            <a:r>
              <a:rPr lang="pt-BR" altLang="pt-BR" sz="1600" b="1" dirty="0" smtClean="0"/>
              <a:t>root</a:t>
            </a:r>
            <a:r>
              <a:rPr lang="pt-BR" altLang="pt-BR" sz="1600" dirty="0" smtClean="0"/>
              <a:t> </a:t>
            </a:r>
            <a:r>
              <a:rPr lang="pt-BR" altLang="pt-BR" sz="1600" dirty="0"/>
              <a:t>com o nome </a:t>
            </a:r>
            <a:r>
              <a:rPr lang="pt-BR" altLang="pt-BR" sz="1600" b="1" dirty="0"/>
              <a:t>novo</a:t>
            </a:r>
            <a:r>
              <a:rPr lang="pt-BR" altLang="pt-BR" sz="1600" dirty="0"/>
              <a:t>.</a:t>
            </a:r>
          </a:p>
        </p:txBody>
      </p:sp>
      <p:grpSp>
        <p:nvGrpSpPr>
          <p:cNvPr id="10" name="Agrupar 9"/>
          <p:cNvGrpSpPr/>
          <p:nvPr/>
        </p:nvGrpSpPr>
        <p:grpSpPr>
          <a:xfrm>
            <a:off x="762842" y="2627316"/>
            <a:ext cx="2386783" cy="2888911"/>
            <a:chOff x="730684" y="3261497"/>
            <a:chExt cx="2386783" cy="2888911"/>
          </a:xfrm>
        </p:grpSpPr>
        <p:grpSp>
          <p:nvGrpSpPr>
            <p:cNvPr id="11" name="Agrupar 10"/>
            <p:cNvGrpSpPr/>
            <p:nvPr/>
          </p:nvGrpSpPr>
          <p:grpSpPr>
            <a:xfrm>
              <a:off x="730684" y="3261497"/>
              <a:ext cx="1744662" cy="2888911"/>
              <a:chOff x="730684" y="3091582"/>
              <a:chExt cx="1998147" cy="3449081"/>
            </a:xfrm>
          </p:grpSpPr>
          <p:sp>
            <p:nvSpPr>
              <p:cNvPr id="13" name="Retângulo 12"/>
              <p:cNvSpPr/>
              <p:nvPr/>
            </p:nvSpPr>
            <p:spPr>
              <a:xfrm>
                <a:off x="1522909" y="5583515"/>
                <a:ext cx="1205921" cy="5162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 smtClean="0"/>
                  <a:t>sistop</a:t>
                </a:r>
                <a:endParaRPr lang="pt-BR" dirty="0"/>
              </a:p>
            </p:txBody>
          </p:sp>
          <p:grpSp>
            <p:nvGrpSpPr>
              <p:cNvPr id="14" name="Agrupar 13"/>
              <p:cNvGrpSpPr/>
              <p:nvPr/>
            </p:nvGrpSpPr>
            <p:grpSpPr>
              <a:xfrm>
                <a:off x="730684" y="3091582"/>
                <a:ext cx="1998147" cy="3449081"/>
                <a:chOff x="730684" y="3091582"/>
                <a:chExt cx="1998147" cy="3449081"/>
              </a:xfrm>
            </p:grpSpPr>
            <p:cxnSp>
              <p:nvCxnSpPr>
                <p:cNvPr id="15" name="Conector reto 14"/>
                <p:cNvCxnSpPr/>
                <p:nvPr/>
              </p:nvCxnSpPr>
              <p:spPr>
                <a:xfrm flipH="1" flipV="1">
                  <a:off x="921003" y="4987118"/>
                  <a:ext cx="208144" cy="61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tângulo 15"/>
                <p:cNvSpPr/>
                <p:nvPr/>
              </p:nvSpPr>
              <p:spPr>
                <a:xfrm>
                  <a:off x="730684" y="3091582"/>
                  <a:ext cx="508000" cy="37869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/>
                    <a:t>/</a:t>
                  </a:r>
                  <a:endParaRPr lang="pt-BR" dirty="0"/>
                </a:p>
              </p:txBody>
            </p:sp>
            <p:sp>
              <p:nvSpPr>
                <p:cNvPr id="17" name="Retângulo 16"/>
                <p:cNvSpPr/>
                <p:nvPr/>
              </p:nvSpPr>
              <p:spPr>
                <a:xfrm>
                  <a:off x="1129147" y="3674065"/>
                  <a:ext cx="1132030" cy="5074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/>
                    <a:t>root</a:t>
                  </a:r>
                  <a:endParaRPr lang="pt-BR" dirty="0"/>
                </a:p>
              </p:txBody>
            </p:sp>
            <p:sp>
              <p:nvSpPr>
                <p:cNvPr id="18" name="Retângulo 17"/>
                <p:cNvSpPr/>
                <p:nvPr/>
              </p:nvSpPr>
              <p:spPr>
                <a:xfrm>
                  <a:off x="1129147" y="4735136"/>
                  <a:ext cx="1205921" cy="51620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/>
                    <a:t>home</a:t>
                  </a:r>
                  <a:endParaRPr lang="pt-BR" dirty="0"/>
                </a:p>
              </p:txBody>
            </p:sp>
            <p:cxnSp>
              <p:nvCxnSpPr>
                <p:cNvPr id="19" name="Conector reto 18"/>
                <p:cNvCxnSpPr/>
                <p:nvPr/>
              </p:nvCxnSpPr>
              <p:spPr>
                <a:xfrm flipH="1">
                  <a:off x="921003" y="3467214"/>
                  <a:ext cx="1" cy="15199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to 19"/>
                <p:cNvCxnSpPr>
                  <a:stCxn id="17" idx="1"/>
                </p:cNvCxnSpPr>
                <p:nvPr/>
              </p:nvCxnSpPr>
              <p:spPr>
                <a:xfrm flipH="1">
                  <a:off x="921003" y="3927769"/>
                  <a:ext cx="2081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to 20"/>
                <p:cNvCxnSpPr/>
                <p:nvPr/>
              </p:nvCxnSpPr>
              <p:spPr>
                <a:xfrm flipH="1">
                  <a:off x="1292661" y="5251337"/>
                  <a:ext cx="29150" cy="5667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ector reto 21"/>
                <p:cNvCxnSpPr>
                  <a:endCxn id="13" idx="1"/>
                </p:cNvCxnSpPr>
                <p:nvPr/>
              </p:nvCxnSpPr>
              <p:spPr>
                <a:xfrm>
                  <a:off x="1295318" y="5841615"/>
                  <a:ext cx="227591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CaixaDeTexto 22"/>
                <p:cNvSpPr txBox="1"/>
                <p:nvPr/>
              </p:nvSpPr>
              <p:spPr>
                <a:xfrm>
                  <a:off x="1522908" y="6099716"/>
                  <a:ext cx="1205923" cy="4409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 err="1"/>
                    <a:t>v</a:t>
                  </a:r>
                  <a:r>
                    <a:rPr lang="pt-BR" dirty="0" err="1" smtClean="0"/>
                    <a:t>ersion</a:t>
                  </a:r>
                  <a:r>
                    <a:rPr lang="pt-BR" dirty="0" smtClean="0"/>
                    <a:t>~</a:t>
                  </a:r>
                  <a:endParaRPr lang="pt-BR" dirty="0"/>
                </a:p>
              </p:txBody>
            </p:sp>
          </p:grpSp>
        </p:grpSp>
        <p:sp>
          <p:nvSpPr>
            <p:cNvPr id="12" name="Forma Livre 11"/>
            <p:cNvSpPr/>
            <p:nvPr/>
          </p:nvSpPr>
          <p:spPr>
            <a:xfrm>
              <a:off x="1544320" y="4382772"/>
              <a:ext cx="1573147" cy="1652268"/>
            </a:xfrm>
            <a:custGeom>
              <a:avLst/>
              <a:gdLst>
                <a:gd name="connsiteX0" fmla="*/ 762000 w 1573147"/>
                <a:gd name="connsiteY0" fmla="*/ 1808480 h 1808480"/>
                <a:gd name="connsiteX1" fmla="*/ 1158240 w 1573147"/>
                <a:gd name="connsiteY1" fmla="*/ 1798320 h 1808480"/>
                <a:gd name="connsiteX2" fmla="*/ 1188720 w 1573147"/>
                <a:gd name="connsiteY2" fmla="*/ 1778000 h 1808480"/>
                <a:gd name="connsiteX3" fmla="*/ 1259840 w 1573147"/>
                <a:gd name="connsiteY3" fmla="*/ 1767840 h 1808480"/>
                <a:gd name="connsiteX4" fmla="*/ 1310640 w 1573147"/>
                <a:gd name="connsiteY4" fmla="*/ 1737360 h 1808480"/>
                <a:gd name="connsiteX5" fmla="*/ 1341120 w 1573147"/>
                <a:gd name="connsiteY5" fmla="*/ 1717040 h 1808480"/>
                <a:gd name="connsiteX6" fmla="*/ 1483360 w 1573147"/>
                <a:gd name="connsiteY6" fmla="*/ 1656080 h 1808480"/>
                <a:gd name="connsiteX7" fmla="*/ 1534160 w 1573147"/>
                <a:gd name="connsiteY7" fmla="*/ 1615440 h 1808480"/>
                <a:gd name="connsiteX8" fmla="*/ 1554480 w 1573147"/>
                <a:gd name="connsiteY8" fmla="*/ 1554480 h 1808480"/>
                <a:gd name="connsiteX9" fmla="*/ 1544320 w 1573147"/>
                <a:gd name="connsiteY9" fmla="*/ 1188720 h 1808480"/>
                <a:gd name="connsiteX10" fmla="*/ 1503680 w 1573147"/>
                <a:gd name="connsiteY10" fmla="*/ 1117600 h 1808480"/>
                <a:gd name="connsiteX11" fmla="*/ 1483360 w 1573147"/>
                <a:gd name="connsiteY11" fmla="*/ 1076960 h 1808480"/>
                <a:gd name="connsiteX12" fmla="*/ 1391920 w 1573147"/>
                <a:gd name="connsiteY12" fmla="*/ 924560 h 1808480"/>
                <a:gd name="connsiteX13" fmla="*/ 1351280 w 1573147"/>
                <a:gd name="connsiteY13" fmla="*/ 853440 h 1808480"/>
                <a:gd name="connsiteX14" fmla="*/ 1341120 w 1573147"/>
                <a:gd name="connsiteY14" fmla="*/ 802640 h 1808480"/>
                <a:gd name="connsiteX15" fmla="*/ 1310640 w 1573147"/>
                <a:gd name="connsiteY15" fmla="*/ 762000 h 1808480"/>
                <a:gd name="connsiteX16" fmla="*/ 1290320 w 1573147"/>
                <a:gd name="connsiteY16" fmla="*/ 731520 h 1808480"/>
                <a:gd name="connsiteX17" fmla="*/ 1259840 w 1573147"/>
                <a:gd name="connsiteY17" fmla="*/ 538480 h 1808480"/>
                <a:gd name="connsiteX18" fmla="*/ 1158240 w 1573147"/>
                <a:gd name="connsiteY18" fmla="*/ 365760 h 1808480"/>
                <a:gd name="connsiteX19" fmla="*/ 1127760 w 1573147"/>
                <a:gd name="connsiteY19" fmla="*/ 335280 h 1808480"/>
                <a:gd name="connsiteX20" fmla="*/ 1097280 w 1573147"/>
                <a:gd name="connsiteY20" fmla="*/ 294640 h 1808480"/>
                <a:gd name="connsiteX21" fmla="*/ 1026160 w 1573147"/>
                <a:gd name="connsiteY21" fmla="*/ 243840 h 1808480"/>
                <a:gd name="connsiteX22" fmla="*/ 995680 w 1573147"/>
                <a:gd name="connsiteY22" fmla="*/ 213360 h 1808480"/>
                <a:gd name="connsiteX23" fmla="*/ 975360 w 1573147"/>
                <a:gd name="connsiteY23" fmla="*/ 182880 h 1808480"/>
                <a:gd name="connsiteX24" fmla="*/ 934720 w 1573147"/>
                <a:gd name="connsiteY24" fmla="*/ 172720 h 1808480"/>
                <a:gd name="connsiteX25" fmla="*/ 721360 w 1573147"/>
                <a:gd name="connsiteY25" fmla="*/ 152400 h 1808480"/>
                <a:gd name="connsiteX26" fmla="*/ 660400 w 1573147"/>
                <a:gd name="connsiteY26" fmla="*/ 132080 h 1808480"/>
                <a:gd name="connsiteX27" fmla="*/ 599440 w 1573147"/>
                <a:gd name="connsiteY27" fmla="*/ 101600 h 1808480"/>
                <a:gd name="connsiteX28" fmla="*/ 487680 w 1573147"/>
                <a:gd name="connsiteY28" fmla="*/ 91440 h 1808480"/>
                <a:gd name="connsiteX29" fmla="*/ 264160 w 1573147"/>
                <a:gd name="connsiteY29" fmla="*/ 30480 h 1808480"/>
                <a:gd name="connsiteX30" fmla="*/ 213360 w 1573147"/>
                <a:gd name="connsiteY30" fmla="*/ 10160 h 1808480"/>
                <a:gd name="connsiteX31" fmla="*/ 0 w 1573147"/>
                <a:gd name="connsiteY31" fmla="*/ 0 h 1808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73147" h="1808480">
                  <a:moveTo>
                    <a:pt x="762000" y="1808480"/>
                  </a:moveTo>
                  <a:cubicBezTo>
                    <a:pt x="894080" y="1805093"/>
                    <a:pt x="1026452" y="1807733"/>
                    <a:pt x="1158240" y="1798320"/>
                  </a:cubicBezTo>
                  <a:cubicBezTo>
                    <a:pt x="1170420" y="1797450"/>
                    <a:pt x="1177024" y="1781509"/>
                    <a:pt x="1188720" y="1778000"/>
                  </a:cubicBezTo>
                  <a:cubicBezTo>
                    <a:pt x="1211657" y="1771119"/>
                    <a:pt x="1236133" y="1771227"/>
                    <a:pt x="1259840" y="1767840"/>
                  </a:cubicBezTo>
                  <a:cubicBezTo>
                    <a:pt x="1276773" y="1757680"/>
                    <a:pt x="1293894" y="1747826"/>
                    <a:pt x="1310640" y="1737360"/>
                  </a:cubicBezTo>
                  <a:cubicBezTo>
                    <a:pt x="1320995" y="1730888"/>
                    <a:pt x="1330033" y="1722157"/>
                    <a:pt x="1341120" y="1717040"/>
                  </a:cubicBezTo>
                  <a:cubicBezTo>
                    <a:pt x="1348120" y="1713809"/>
                    <a:pt x="1455215" y="1674843"/>
                    <a:pt x="1483360" y="1656080"/>
                  </a:cubicBezTo>
                  <a:cubicBezTo>
                    <a:pt x="1501403" y="1644051"/>
                    <a:pt x="1517227" y="1628987"/>
                    <a:pt x="1534160" y="1615440"/>
                  </a:cubicBezTo>
                  <a:cubicBezTo>
                    <a:pt x="1540933" y="1595120"/>
                    <a:pt x="1548325" y="1574996"/>
                    <a:pt x="1554480" y="1554480"/>
                  </a:cubicBezTo>
                  <a:cubicBezTo>
                    <a:pt x="1590817" y="1433356"/>
                    <a:pt x="1566743" y="1334469"/>
                    <a:pt x="1544320" y="1188720"/>
                  </a:cubicBezTo>
                  <a:cubicBezTo>
                    <a:pt x="1540168" y="1161733"/>
                    <a:pt x="1516755" y="1141570"/>
                    <a:pt x="1503680" y="1117600"/>
                  </a:cubicBezTo>
                  <a:cubicBezTo>
                    <a:pt x="1496427" y="1104304"/>
                    <a:pt x="1490785" y="1090161"/>
                    <a:pt x="1483360" y="1076960"/>
                  </a:cubicBezTo>
                  <a:cubicBezTo>
                    <a:pt x="1423750" y="970986"/>
                    <a:pt x="1433754" y="987311"/>
                    <a:pt x="1391920" y="924560"/>
                  </a:cubicBezTo>
                  <a:cubicBezTo>
                    <a:pt x="1358667" y="791547"/>
                    <a:pt x="1411811" y="974501"/>
                    <a:pt x="1351280" y="853440"/>
                  </a:cubicBezTo>
                  <a:cubicBezTo>
                    <a:pt x="1343557" y="837994"/>
                    <a:pt x="1348133" y="818420"/>
                    <a:pt x="1341120" y="802640"/>
                  </a:cubicBezTo>
                  <a:cubicBezTo>
                    <a:pt x="1334243" y="787166"/>
                    <a:pt x="1320482" y="775779"/>
                    <a:pt x="1310640" y="762000"/>
                  </a:cubicBezTo>
                  <a:cubicBezTo>
                    <a:pt x="1303543" y="752064"/>
                    <a:pt x="1297093" y="741680"/>
                    <a:pt x="1290320" y="731520"/>
                  </a:cubicBezTo>
                  <a:cubicBezTo>
                    <a:pt x="1284777" y="692720"/>
                    <a:pt x="1266129" y="558245"/>
                    <a:pt x="1259840" y="538480"/>
                  </a:cubicBezTo>
                  <a:cubicBezTo>
                    <a:pt x="1242048" y="482563"/>
                    <a:pt x="1195627" y="412493"/>
                    <a:pt x="1158240" y="365760"/>
                  </a:cubicBezTo>
                  <a:cubicBezTo>
                    <a:pt x="1149264" y="354540"/>
                    <a:pt x="1137111" y="346189"/>
                    <a:pt x="1127760" y="335280"/>
                  </a:cubicBezTo>
                  <a:cubicBezTo>
                    <a:pt x="1116740" y="322423"/>
                    <a:pt x="1109866" y="305968"/>
                    <a:pt x="1097280" y="294640"/>
                  </a:cubicBezTo>
                  <a:cubicBezTo>
                    <a:pt x="1075625" y="275151"/>
                    <a:pt x="1048909" y="262039"/>
                    <a:pt x="1026160" y="243840"/>
                  </a:cubicBezTo>
                  <a:cubicBezTo>
                    <a:pt x="1014940" y="234864"/>
                    <a:pt x="1004878" y="224398"/>
                    <a:pt x="995680" y="213360"/>
                  </a:cubicBezTo>
                  <a:cubicBezTo>
                    <a:pt x="987863" y="203979"/>
                    <a:pt x="985520" y="189653"/>
                    <a:pt x="975360" y="182880"/>
                  </a:cubicBezTo>
                  <a:cubicBezTo>
                    <a:pt x="963742" y="175134"/>
                    <a:pt x="948351" y="175749"/>
                    <a:pt x="934720" y="172720"/>
                  </a:cubicBezTo>
                  <a:cubicBezTo>
                    <a:pt x="845157" y="152817"/>
                    <a:pt x="855646" y="160793"/>
                    <a:pt x="721360" y="152400"/>
                  </a:cubicBezTo>
                  <a:cubicBezTo>
                    <a:pt x="701040" y="145627"/>
                    <a:pt x="678222" y="143961"/>
                    <a:pt x="660400" y="132080"/>
                  </a:cubicBezTo>
                  <a:cubicBezTo>
                    <a:pt x="638449" y="117446"/>
                    <a:pt x="626208" y="105424"/>
                    <a:pt x="599440" y="101600"/>
                  </a:cubicBezTo>
                  <a:cubicBezTo>
                    <a:pt x="562409" y="96310"/>
                    <a:pt x="524933" y="94827"/>
                    <a:pt x="487680" y="91440"/>
                  </a:cubicBezTo>
                  <a:cubicBezTo>
                    <a:pt x="366091" y="15447"/>
                    <a:pt x="438269" y="42916"/>
                    <a:pt x="264160" y="30480"/>
                  </a:cubicBezTo>
                  <a:cubicBezTo>
                    <a:pt x="247227" y="23707"/>
                    <a:pt x="231468" y="12333"/>
                    <a:pt x="213360" y="10160"/>
                  </a:cubicBezTo>
                  <a:cubicBezTo>
                    <a:pt x="127284" y="-169"/>
                    <a:pt x="71960" y="0"/>
                    <a:pt x="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4" name="Imagem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959" y="2700420"/>
            <a:ext cx="76009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0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886</Words>
  <Application>Microsoft Office PowerPoint</Application>
  <PresentationFormat>Widescreen</PresentationFormat>
  <Paragraphs>142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Impact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-</dc:creator>
  <cp:lastModifiedBy>-</cp:lastModifiedBy>
  <cp:revision>28</cp:revision>
  <dcterms:created xsi:type="dcterms:W3CDTF">2019-01-21T18:47:19Z</dcterms:created>
  <dcterms:modified xsi:type="dcterms:W3CDTF">2019-01-24T22:08:47Z</dcterms:modified>
</cp:coreProperties>
</file>