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2146735" y="1144062"/>
            <a:ext cx="801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Comandos úteis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93964" y="1531834"/>
            <a:ext cx="117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Nessa aula iremos começar discutindo alguns comandos de uso não coloquial mas que é muito importante conhecer.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2527" y="1880547"/>
            <a:ext cx="1145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Estando no modo texto no terminal Linux, imaginemos que precisamos visualizar o calendário, como podemos fazer isso?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184527" y="2304100"/>
            <a:ext cx="599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Sintaxe básica: [</a:t>
            </a:r>
            <a:r>
              <a:rPr lang="pt-BR" dirty="0" err="1" smtClean="0"/>
              <a:t>prompt</a:t>
            </a:r>
            <a:r>
              <a:rPr lang="pt-BR" dirty="0" smtClean="0"/>
              <a:t>}#</a:t>
            </a:r>
            <a:r>
              <a:rPr lang="pt-BR" b="1" dirty="0" smtClean="0">
                <a:solidFill>
                  <a:srgbClr val="FF0000"/>
                </a:solidFill>
              </a:rPr>
              <a:t>cal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992" y="2701144"/>
            <a:ext cx="3173918" cy="262228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492068" y="5464458"/>
            <a:ext cx="587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Exibe o calendário de acordo com o </a:t>
            </a:r>
            <a:r>
              <a:rPr lang="pt-BR" dirty="0" err="1" smtClean="0"/>
              <a:t>clock</a:t>
            </a:r>
            <a:r>
              <a:rPr lang="pt-BR" dirty="0" smtClean="0"/>
              <a:t> do seu terminal, isto é, o mês corrente.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357260" y="1153256"/>
            <a:ext cx="565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visualizar </a:t>
            </a:r>
            <a:r>
              <a:rPr lang="pt-BR" sz="2400" b="1" dirty="0"/>
              <a:t>os processos em execução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7388" y="1661832"/>
            <a:ext cx="52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smtClean="0">
                <a:solidFill>
                  <a:srgbClr val="FF0000"/>
                </a:solidFill>
              </a:rPr>
              <a:t>top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" y="2175196"/>
            <a:ext cx="6072044" cy="368704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451238" y="1088604"/>
            <a:ext cx="568036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Top</a:t>
            </a:r>
            <a:r>
              <a:rPr lang="pt-BR" sz="1600" dirty="0" smtClean="0"/>
              <a:t>: equivale ao comando </a:t>
            </a:r>
            <a:r>
              <a:rPr lang="pt-BR" sz="1600" dirty="0" err="1" smtClean="0"/>
              <a:t>uptime</a:t>
            </a:r>
            <a:r>
              <a:rPr lang="pt-BR" sz="1600" dirty="0" smtClean="0"/>
              <a:t>,</a:t>
            </a:r>
          </a:p>
          <a:p>
            <a:r>
              <a:rPr lang="pt-BR" sz="1600" b="1" dirty="0" err="1" smtClean="0"/>
              <a:t>Tasks</a:t>
            </a:r>
            <a:r>
              <a:rPr lang="pt-BR" sz="1600" dirty="0" smtClean="0"/>
              <a:t>: </a:t>
            </a:r>
            <a:r>
              <a:rPr lang="pt-BR" sz="1600" dirty="0"/>
              <a:t>mostra resumo das tarefas ou </a:t>
            </a:r>
            <a:r>
              <a:rPr lang="pt-BR" sz="1600" dirty="0" smtClean="0"/>
              <a:t>processos,</a:t>
            </a:r>
          </a:p>
          <a:p>
            <a:r>
              <a:rPr lang="pt-BR" sz="1600" b="1" dirty="0" err="1" smtClean="0"/>
              <a:t>Cpu</a:t>
            </a:r>
            <a:r>
              <a:rPr lang="pt-BR" sz="1600" b="1" dirty="0" smtClean="0"/>
              <a:t>(s)</a:t>
            </a:r>
            <a:r>
              <a:rPr lang="pt-BR" sz="1600" dirty="0" smtClean="0"/>
              <a:t>: </a:t>
            </a:r>
            <a:r>
              <a:rPr lang="pt-BR" sz="1600" dirty="0"/>
              <a:t>apresentado o estado da </a:t>
            </a:r>
            <a:r>
              <a:rPr lang="pt-BR" sz="1600" dirty="0" smtClean="0"/>
              <a:t>CPU, tempo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/>
              <a:t>us</a:t>
            </a:r>
            <a:r>
              <a:rPr lang="pt-BR" sz="1600" dirty="0" smtClean="0"/>
              <a:t>(</a:t>
            </a:r>
            <a:r>
              <a:rPr lang="pt-BR" sz="1600" dirty="0" err="1" smtClean="0"/>
              <a:t>user</a:t>
            </a:r>
            <a:r>
              <a:rPr lang="pt-BR" sz="1600" dirty="0" smtClean="0"/>
              <a:t>):CPU </a:t>
            </a:r>
            <a:r>
              <a:rPr lang="pt-BR" sz="1600" dirty="0"/>
              <a:t>na execução dos processos de </a:t>
            </a:r>
            <a:r>
              <a:rPr lang="pt-BR" sz="1600" dirty="0" smtClean="0"/>
              <a:t>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/>
              <a:t>sy</a:t>
            </a:r>
            <a:r>
              <a:rPr lang="pt-BR" sz="1600" dirty="0" smtClean="0"/>
              <a:t>(</a:t>
            </a:r>
            <a:r>
              <a:rPr lang="pt-BR" sz="1600" dirty="0" err="1" smtClean="0"/>
              <a:t>sytem</a:t>
            </a:r>
            <a:r>
              <a:rPr lang="pt-BR" sz="1600" dirty="0" smtClean="0"/>
              <a:t>):CPU </a:t>
            </a:r>
            <a:r>
              <a:rPr lang="pt-BR" sz="1600" dirty="0"/>
              <a:t>na execução de processos do </a:t>
            </a:r>
            <a:r>
              <a:rPr lang="pt-BR" sz="1600" dirty="0" err="1"/>
              <a:t>kernel</a:t>
            </a:r>
            <a:r>
              <a:rPr lang="pt-BR" sz="1600" dirty="0"/>
              <a:t> 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id(</a:t>
            </a:r>
            <a:r>
              <a:rPr lang="pt-BR" sz="1600" dirty="0" err="1" smtClean="0"/>
              <a:t>idle</a:t>
            </a:r>
            <a:r>
              <a:rPr lang="pt-BR" sz="1600" dirty="0"/>
              <a:t>): </a:t>
            </a:r>
            <a:r>
              <a:rPr lang="pt-BR" sz="1600" dirty="0" smtClean="0"/>
              <a:t>CPU </a:t>
            </a:r>
            <a:r>
              <a:rPr lang="pt-BR" sz="1600" dirty="0"/>
              <a:t>em </a:t>
            </a:r>
            <a:r>
              <a:rPr lang="pt-BR" sz="1600" dirty="0" smtClean="0"/>
              <a:t>inatividade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/>
              <a:t>wa</a:t>
            </a:r>
            <a:r>
              <a:rPr lang="pt-BR" sz="1600" dirty="0"/>
              <a:t>, tempo para </a:t>
            </a:r>
            <a:r>
              <a:rPr lang="pt-BR" sz="1600" dirty="0" smtClean="0"/>
              <a:t>I/O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/>
              <a:t>hi</a:t>
            </a:r>
            <a:r>
              <a:rPr lang="pt-BR" sz="1600" dirty="0"/>
              <a:t>: CPU </a:t>
            </a:r>
            <a:r>
              <a:rPr lang="pt-BR" sz="1600" dirty="0" smtClean="0"/>
              <a:t>servindo </a:t>
            </a:r>
            <a:r>
              <a:rPr lang="pt-BR" sz="1600" dirty="0"/>
              <a:t>interrupções de hardware 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si</a:t>
            </a:r>
            <a:r>
              <a:rPr lang="pt-BR" sz="1600" dirty="0"/>
              <a:t>: tempo de CPU servindo interrupções de </a:t>
            </a:r>
            <a:r>
              <a:rPr lang="pt-BR" sz="1600" dirty="0" smtClean="0"/>
              <a:t>software</a:t>
            </a:r>
          </a:p>
          <a:p>
            <a:r>
              <a:rPr lang="pt-BR" sz="1600" b="1" dirty="0" smtClean="0"/>
              <a:t>Mem/Swap</a:t>
            </a:r>
            <a:r>
              <a:rPr lang="pt-BR" sz="1600" dirty="0" smtClean="0"/>
              <a:t>: equivale ao comando </a:t>
            </a:r>
            <a:r>
              <a:rPr lang="pt-BR" sz="1600" dirty="0" err="1" smtClean="0"/>
              <a:t>free</a:t>
            </a:r>
            <a:endParaRPr lang="pt-BR" sz="1600" dirty="0" smtClean="0"/>
          </a:p>
          <a:p>
            <a:r>
              <a:rPr lang="pt-BR" sz="1600" b="1" dirty="0" smtClean="0"/>
              <a:t>PID:</a:t>
            </a:r>
            <a:r>
              <a:rPr lang="pt-BR" sz="1600" dirty="0" smtClean="0"/>
              <a:t> identificação do processo,</a:t>
            </a:r>
          </a:p>
          <a:p>
            <a:r>
              <a:rPr lang="pt-BR" sz="1600" b="1" dirty="0" smtClean="0"/>
              <a:t>USER:</a:t>
            </a:r>
            <a:r>
              <a:rPr lang="pt-BR" sz="1600" dirty="0" smtClean="0"/>
              <a:t> usuário  proprietário</a:t>
            </a:r>
          </a:p>
          <a:p>
            <a:r>
              <a:rPr lang="pt-BR" sz="1600" b="1" dirty="0" smtClean="0"/>
              <a:t>PR: </a:t>
            </a:r>
            <a:r>
              <a:rPr lang="pt-BR" sz="1600" dirty="0" smtClean="0"/>
              <a:t>prioridade de agendamento do processo</a:t>
            </a:r>
          </a:p>
          <a:p>
            <a:r>
              <a:rPr lang="pt-BR" sz="1600" b="1" dirty="0" smtClean="0"/>
              <a:t>NI:</a:t>
            </a:r>
            <a:r>
              <a:rPr lang="pt-BR" sz="1600" dirty="0" smtClean="0"/>
              <a:t> valores mais baixo significam maior prioridade</a:t>
            </a:r>
          </a:p>
          <a:p>
            <a:r>
              <a:rPr lang="pt-BR" sz="1600" b="1" dirty="0" smtClean="0"/>
              <a:t>VIRT:</a:t>
            </a:r>
            <a:r>
              <a:rPr lang="pt-BR" sz="1600" dirty="0" smtClean="0"/>
              <a:t> quantidade de memória virtual usada pelo processador</a:t>
            </a:r>
          </a:p>
          <a:p>
            <a:r>
              <a:rPr lang="pt-BR" sz="1600" b="1" dirty="0" smtClean="0"/>
              <a:t>RES:</a:t>
            </a:r>
            <a:r>
              <a:rPr lang="pt-BR" sz="1600" dirty="0" smtClean="0"/>
              <a:t> tamanho da memória usada</a:t>
            </a:r>
          </a:p>
          <a:p>
            <a:r>
              <a:rPr lang="pt-BR" sz="1600" b="1" dirty="0" smtClean="0"/>
              <a:t>SHR:</a:t>
            </a:r>
            <a:r>
              <a:rPr lang="pt-BR" sz="1600" dirty="0" smtClean="0"/>
              <a:t> memória compartilhada</a:t>
            </a:r>
          </a:p>
          <a:p>
            <a:r>
              <a:rPr lang="pt-BR" sz="1600" b="1" dirty="0" smtClean="0"/>
              <a:t>S:</a:t>
            </a:r>
            <a:r>
              <a:rPr lang="pt-BR" sz="1600" dirty="0" smtClean="0"/>
              <a:t> estado do processo</a:t>
            </a:r>
          </a:p>
          <a:p>
            <a:r>
              <a:rPr lang="pt-BR" sz="1600" b="1" dirty="0" smtClean="0"/>
              <a:t>%CPU:</a:t>
            </a:r>
            <a:r>
              <a:rPr lang="pt-BR" sz="1600" dirty="0" smtClean="0"/>
              <a:t> porcentagem de tempo de CPU</a:t>
            </a:r>
          </a:p>
          <a:p>
            <a:r>
              <a:rPr lang="pt-BR" sz="1600" b="1" dirty="0" smtClean="0"/>
              <a:t>%MEM:</a:t>
            </a:r>
            <a:r>
              <a:rPr lang="pt-BR" sz="1600" dirty="0" smtClean="0"/>
              <a:t> porcentagem de memória física disponível</a:t>
            </a:r>
          </a:p>
          <a:p>
            <a:r>
              <a:rPr lang="pt-BR" sz="1600" b="1" dirty="0" smtClean="0"/>
              <a:t>Time+: </a:t>
            </a:r>
            <a:r>
              <a:rPr lang="pt-BR" sz="1600" dirty="0" smtClean="0"/>
              <a:t>tempo total de </a:t>
            </a:r>
            <a:r>
              <a:rPr lang="pt-BR" sz="1600" dirty="0" err="1" smtClean="0"/>
              <a:t>cpu</a:t>
            </a:r>
            <a:r>
              <a:rPr lang="pt-BR" sz="1600" dirty="0" smtClean="0"/>
              <a:t> usado na tarefa.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426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157847" y="1136508"/>
            <a:ext cx="804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Noções iniciais do Editor de Texto - vi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69454" y="1653432"/>
            <a:ext cx="11139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 </a:t>
            </a:r>
            <a:r>
              <a:rPr lang="pt-BR" i="1" dirty="0" smtClean="0"/>
              <a:t>Vi</a:t>
            </a:r>
            <a:r>
              <a:rPr lang="pt-BR" dirty="0"/>
              <a:t> é um dos editores de texto mais populares em sistemas de tipo Unix/Linux. </a:t>
            </a:r>
            <a:r>
              <a:rPr lang="pt-BR" dirty="0" smtClean="0"/>
              <a:t>O </a:t>
            </a:r>
            <a:r>
              <a:rPr lang="pt-BR" dirty="0"/>
              <a:t>editor </a:t>
            </a:r>
            <a:r>
              <a:rPr lang="pt-BR" i="1" dirty="0"/>
              <a:t>Vi</a:t>
            </a:r>
            <a:r>
              <a:rPr lang="pt-BR" dirty="0"/>
              <a:t> é um editor inteiramente em modo de texto, o que significa que cada uma das ações é feita com a ajuda de comandos de texto.</a:t>
            </a:r>
          </a:p>
          <a:p>
            <a:pPr algn="just"/>
            <a:r>
              <a:rPr lang="pt-BR" dirty="0"/>
              <a:t>O programa foi criado por </a:t>
            </a:r>
            <a:r>
              <a:rPr lang="pt-BR" i="1" dirty="0"/>
              <a:t>Bill </a:t>
            </a:r>
            <a:r>
              <a:rPr lang="pt-BR" i="1" dirty="0" err="1"/>
              <a:t>Joy</a:t>
            </a:r>
            <a:r>
              <a:rPr lang="pt-BR" dirty="0"/>
              <a:t> em 1976 para o BSD. Ele está presente em quase todas as distribuições Linux. Muitos usuários do mundo Unix/Linux preferem optar por outros editores devido sua complexidade, como </a:t>
            </a:r>
            <a:r>
              <a:rPr lang="pt-BR" dirty="0" err="1"/>
              <a:t>joe</a:t>
            </a:r>
            <a:r>
              <a:rPr lang="pt-BR" dirty="0"/>
              <a:t>, </a:t>
            </a:r>
            <a:r>
              <a:rPr lang="pt-BR" dirty="0" err="1"/>
              <a:t>elvis</a:t>
            </a:r>
            <a:r>
              <a:rPr lang="pt-BR" dirty="0"/>
              <a:t>, nano, pico, </a:t>
            </a:r>
            <a:r>
              <a:rPr lang="pt-BR" dirty="0" err="1"/>
              <a:t>mcedit</a:t>
            </a:r>
            <a:r>
              <a:rPr lang="pt-BR" dirty="0"/>
              <a:t>, </a:t>
            </a:r>
            <a:r>
              <a:rPr lang="pt-BR" dirty="0" err="1"/>
              <a:t>emacs</a:t>
            </a:r>
            <a:r>
              <a:rPr lang="pt-BR" dirty="0"/>
              <a:t> etc. 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2654" y="2992925"/>
            <a:ext cx="1050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smtClean="0">
                <a:solidFill>
                  <a:srgbClr val="FF0000"/>
                </a:solidFill>
              </a:rPr>
              <a:t>vi</a:t>
            </a:r>
            <a:r>
              <a:rPr lang="pt-BR" dirty="0" smtClean="0"/>
              <a:t>  ou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smtClean="0">
                <a:solidFill>
                  <a:srgbClr val="FF0000"/>
                </a:solidFill>
              </a:rPr>
              <a:t>vi &lt;nome do arquivo&gt;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11" y="3329556"/>
            <a:ext cx="5311629" cy="29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4516583" y="1609971"/>
            <a:ext cx="498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Comandos básicos do vi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16582" y="2498486"/>
            <a:ext cx="7583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Esc</a:t>
            </a:r>
            <a:r>
              <a:rPr lang="pt-BR" b="1" dirty="0" smtClean="0"/>
              <a:t> a </a:t>
            </a:r>
            <a:r>
              <a:rPr lang="pt-BR" dirty="0" smtClean="0"/>
              <a:t>– habilita a edição, colocando em modo INSERT,</a:t>
            </a:r>
          </a:p>
          <a:p>
            <a:r>
              <a:rPr lang="pt-BR" b="1" dirty="0" err="1" smtClean="0"/>
              <a:t>Esc</a:t>
            </a:r>
            <a:r>
              <a:rPr lang="pt-BR" b="1" dirty="0" smtClean="0"/>
              <a:t> x</a:t>
            </a:r>
            <a:r>
              <a:rPr lang="pt-BR" dirty="0" smtClean="0"/>
              <a:t> – apaga o caractere a esquerda de onde estiver o cursor.</a:t>
            </a:r>
          </a:p>
          <a:p>
            <a:r>
              <a:rPr lang="pt-BR" b="1" dirty="0" err="1" smtClean="0"/>
              <a:t>Esc</a:t>
            </a:r>
            <a:r>
              <a:rPr lang="pt-BR" b="1" dirty="0" smtClean="0"/>
              <a:t> </a:t>
            </a:r>
            <a:r>
              <a:rPr lang="pt-BR" b="1" dirty="0" err="1" smtClean="0"/>
              <a:t>dd</a:t>
            </a:r>
            <a:r>
              <a:rPr lang="pt-BR" b="1" dirty="0" smtClean="0"/>
              <a:t> </a:t>
            </a:r>
            <a:r>
              <a:rPr lang="pt-BR" dirty="0" smtClean="0"/>
              <a:t>– apaga um linha inteira onde estiver o cursor.</a:t>
            </a:r>
          </a:p>
          <a:p>
            <a:r>
              <a:rPr lang="pt-BR" b="1" dirty="0" err="1" smtClean="0"/>
              <a:t>Esc</a:t>
            </a:r>
            <a:r>
              <a:rPr lang="pt-BR" b="1" dirty="0" smtClean="0"/>
              <a:t> w &lt;</a:t>
            </a:r>
            <a:r>
              <a:rPr lang="pt-BR" b="1" dirty="0" err="1" smtClean="0"/>
              <a:t>nome_do_arquivo</a:t>
            </a:r>
            <a:r>
              <a:rPr lang="pt-BR" b="1" dirty="0" smtClean="0"/>
              <a:t>&gt; </a:t>
            </a:r>
            <a:r>
              <a:rPr lang="pt-BR" dirty="0"/>
              <a:t>- Salva o arquivo corrente com o </a:t>
            </a:r>
            <a:r>
              <a:rPr lang="pt-BR" dirty="0" smtClean="0"/>
              <a:t>nome especificado</a:t>
            </a:r>
            <a:endParaRPr lang="pt-BR" dirty="0"/>
          </a:p>
          <a:p>
            <a:r>
              <a:rPr lang="pt-BR" b="1" dirty="0" err="1" smtClean="0"/>
              <a:t>Esc</a:t>
            </a:r>
            <a:r>
              <a:rPr lang="pt-BR" b="1" dirty="0" smtClean="0"/>
              <a:t> w</a:t>
            </a:r>
            <a:r>
              <a:rPr lang="pt-BR" b="1" dirty="0"/>
              <a:t>! </a:t>
            </a:r>
            <a:r>
              <a:rPr lang="pt-BR" b="1" dirty="0" smtClean="0"/>
              <a:t>&lt;</a:t>
            </a:r>
            <a:r>
              <a:rPr lang="pt-BR" b="1" dirty="0" err="1" smtClean="0"/>
              <a:t>nome_do_arquivo</a:t>
            </a:r>
            <a:r>
              <a:rPr lang="pt-BR" b="1" dirty="0" smtClean="0"/>
              <a:t>&gt; </a:t>
            </a:r>
            <a:r>
              <a:rPr lang="pt-BR" dirty="0"/>
              <a:t>- Salva o arquivo corrente no arquivo </a:t>
            </a:r>
            <a:r>
              <a:rPr lang="pt-BR" dirty="0" smtClean="0"/>
              <a:t>especificado</a:t>
            </a:r>
          </a:p>
          <a:p>
            <a:r>
              <a:rPr lang="pt-BR" b="1" dirty="0" err="1"/>
              <a:t>Esc</a:t>
            </a:r>
            <a:r>
              <a:rPr lang="pt-BR" b="1" dirty="0"/>
              <a:t> </a:t>
            </a:r>
            <a:r>
              <a:rPr lang="pt-BR" b="1" dirty="0" err="1"/>
              <a:t>wq</a:t>
            </a:r>
            <a:r>
              <a:rPr lang="pt-BR" dirty="0"/>
              <a:t> - Salva o arquivo e sai do editor</a:t>
            </a:r>
          </a:p>
          <a:p>
            <a:r>
              <a:rPr lang="pt-BR" b="1" dirty="0" err="1" smtClean="0"/>
              <a:t>Esc</a:t>
            </a:r>
            <a:r>
              <a:rPr lang="pt-BR" b="1" dirty="0" smtClean="0"/>
              <a:t> q</a:t>
            </a:r>
            <a:r>
              <a:rPr lang="pt-BR" dirty="0" smtClean="0"/>
              <a:t> </a:t>
            </a:r>
            <a:r>
              <a:rPr lang="pt-BR" dirty="0"/>
              <a:t>- Sai do editor</a:t>
            </a:r>
          </a:p>
          <a:p>
            <a:r>
              <a:rPr lang="pt-BR" b="1" dirty="0" err="1" smtClean="0"/>
              <a:t>Esc</a:t>
            </a:r>
            <a:r>
              <a:rPr lang="pt-BR" b="1" dirty="0" smtClean="0"/>
              <a:t> q</a:t>
            </a:r>
            <a:r>
              <a:rPr lang="pt-BR" b="1" dirty="0"/>
              <a:t>!</a:t>
            </a:r>
            <a:r>
              <a:rPr lang="pt-BR" dirty="0"/>
              <a:t> - Sai do editor sem salvar as alterações </a:t>
            </a:r>
            <a:r>
              <a:rPr lang="pt-BR" dirty="0" smtClean="0"/>
              <a:t>realizadas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82" y="1240271"/>
            <a:ext cx="3023217" cy="4826328"/>
          </a:xfrm>
          <a:prstGeom prst="rect">
            <a:avLst/>
          </a:prstGeom>
        </p:spPr>
      </p:pic>
      <p:sp>
        <p:nvSpPr>
          <p:cNvPr id="12" name="Chave Esquerda 11"/>
          <p:cNvSpPr/>
          <p:nvPr/>
        </p:nvSpPr>
        <p:spPr>
          <a:xfrm>
            <a:off x="4359564" y="2498486"/>
            <a:ext cx="202737" cy="863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3999345" y="1921164"/>
            <a:ext cx="323273" cy="100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ave Esquerda 15"/>
          <p:cNvSpPr/>
          <p:nvPr/>
        </p:nvSpPr>
        <p:spPr>
          <a:xfrm>
            <a:off x="4359564" y="3362036"/>
            <a:ext cx="202737" cy="1274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16" idx="1"/>
          </p:cNvCxnSpPr>
          <p:nvPr/>
        </p:nvCxnSpPr>
        <p:spPr>
          <a:xfrm flipH="1">
            <a:off x="4036291" y="3999346"/>
            <a:ext cx="323273" cy="193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562301" y="5062279"/>
            <a:ext cx="670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Mais detalhes veja no documento: comandos vi.docx</a:t>
            </a:r>
          </a:p>
          <a:p>
            <a:pPr algn="ctr"/>
            <a:r>
              <a:rPr lang="pt-BR" b="1" dirty="0" smtClean="0"/>
              <a:t>Disponível no site </a:t>
            </a:r>
            <a:r>
              <a:rPr lang="pt-BR" b="1" dirty="0" err="1" smtClean="0"/>
              <a:t>profa</a:t>
            </a:r>
            <a:r>
              <a:rPr lang="pt-BR" b="1" dirty="0" smtClean="0"/>
              <a:t> </a:t>
            </a:r>
            <a:r>
              <a:rPr lang="pt-BR" b="1" dirty="0" err="1" smtClean="0"/>
              <a:t>dora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8159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2100697" y="1183120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Criando um link no Linux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8000" y="1644785"/>
            <a:ext cx="112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links simbólicos têm uma função parecida com os atalhos do Windows, eles apontam para um arquivo, mas se o arquivo é movido para outro diretório o link fica </a:t>
            </a:r>
            <a:r>
              <a:rPr lang="pt-BR" dirty="0" smtClean="0"/>
              <a:t>quebrado.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7236" y="2429164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ln</a:t>
            </a:r>
            <a:r>
              <a:rPr lang="pt-BR" b="1" dirty="0" smtClean="0">
                <a:solidFill>
                  <a:srgbClr val="FF0000"/>
                </a:solidFill>
              </a:rPr>
              <a:t> –s &lt;nome do arquivo origem&gt; &lt;nome do link&gt;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4945" y="2936544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Então vamos criar um link simbólico do arquivo texto1 que acabamos de criar e o link será denominado texto. Então: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62" y="3345980"/>
            <a:ext cx="8894473" cy="28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9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423592" y="1815232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</a:t>
            </a:r>
            <a:r>
              <a:rPr lang="pt-BR" altLang="pt-BR" sz="1800" dirty="0" smtClean="0"/>
              <a:t>06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</a:t>
            </a:r>
            <a:r>
              <a:rPr lang="pt-BR" altLang="pt-BR" sz="1800" dirty="0" smtClean="0"/>
              <a:t>06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66760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56234" y="1330036"/>
            <a:ext cx="83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Variações do comando </a:t>
            </a:r>
            <a:r>
              <a:rPr lang="pt-BR" b="1" dirty="0" smtClean="0">
                <a:solidFill>
                  <a:srgbClr val="FF0000"/>
                </a:solidFill>
              </a:rPr>
              <a:t>cal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81891" y="1902691"/>
            <a:ext cx="424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seja necessário buscar o calendário de um mês e ano específico. Então: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10" y="2590927"/>
            <a:ext cx="3346423" cy="208207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81891" y="4996873"/>
            <a:ext cx="409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Deve-se informar primeiro o mês com números (01 até 12) e o ano com quatro dígitos (0000 até 9999).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5153891" y="1902691"/>
            <a:ext cx="36945" cy="401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477164" y="1902691"/>
            <a:ext cx="633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precise de um calendário completo de um determinado ano.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109" y="2318854"/>
            <a:ext cx="6021580" cy="37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736601" y="1276783"/>
            <a:ext cx="106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Agora imagine que você precise saber a data e a hora no seu terminal. Como fazer?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0074" y="2122834"/>
            <a:ext cx="262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Sintaxe: [</a:t>
            </a:r>
            <a:r>
              <a:rPr lang="pt-BR" dirty="0" err="1" smtClean="0"/>
              <a:t>prompt</a:t>
            </a:r>
            <a:r>
              <a:rPr lang="pt-BR" dirty="0" smtClean="0"/>
              <a:t>]#</a:t>
            </a:r>
            <a:r>
              <a:rPr lang="pt-BR" b="1" dirty="0" smtClean="0">
                <a:solidFill>
                  <a:srgbClr val="FF0000"/>
                </a:solidFill>
              </a:rPr>
              <a:t>date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630" y="1931550"/>
            <a:ext cx="4317061" cy="808496"/>
          </a:xfrm>
          <a:prstGeom prst="rect">
            <a:avLst/>
          </a:prstGeom>
        </p:spPr>
      </p:pic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773546" y="2956116"/>
            <a:ext cx="618609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dirty="0">
                <a:latin typeface="+mn-lt"/>
              </a:rPr>
              <a:t>Para atualizar a data e a hora pode-se utilizar:</a:t>
            </a:r>
          </a:p>
          <a:p>
            <a:pPr algn="just" eaLnBrk="1" hangingPunct="1"/>
            <a:r>
              <a:rPr lang="pt-BR" altLang="pt-BR" dirty="0" smtClean="0">
                <a:latin typeface="+mn-lt"/>
              </a:rPr>
              <a:t>[</a:t>
            </a:r>
            <a:r>
              <a:rPr lang="pt-BR" altLang="pt-BR" dirty="0" err="1" smtClean="0">
                <a:latin typeface="+mn-lt"/>
              </a:rPr>
              <a:t>prompt</a:t>
            </a:r>
            <a:r>
              <a:rPr lang="pt-BR" altLang="pt-BR" dirty="0" smtClean="0">
                <a:latin typeface="+mn-lt"/>
              </a:rPr>
              <a:t>]#</a:t>
            </a:r>
            <a:r>
              <a:rPr lang="pt-BR" altLang="pt-BR" b="1" dirty="0">
                <a:solidFill>
                  <a:srgbClr val="FF0000"/>
                </a:solidFill>
                <a:latin typeface="+mn-lt"/>
              </a:rPr>
              <a:t>date </a:t>
            </a:r>
            <a:r>
              <a:rPr lang="pt-BR" altLang="pt-BR" b="1" dirty="0" smtClean="0">
                <a:solidFill>
                  <a:srgbClr val="FF0000"/>
                </a:solidFill>
                <a:latin typeface="+mn-lt"/>
              </a:rPr>
              <a:t>082711412019 </a:t>
            </a:r>
            <a:r>
              <a:rPr lang="pt-BR" altLang="pt-BR" b="1" dirty="0">
                <a:solidFill>
                  <a:srgbClr val="FF0000"/>
                </a:solidFill>
                <a:latin typeface="+mn-lt"/>
              </a:rPr>
              <a:t>| </a:t>
            </a:r>
            <a:r>
              <a:rPr lang="pt-BR" altLang="pt-BR" b="1" dirty="0" err="1">
                <a:solidFill>
                  <a:srgbClr val="FF0000"/>
                </a:solidFill>
                <a:latin typeface="+mn-lt"/>
              </a:rPr>
              <a:t>hwclock</a:t>
            </a:r>
            <a:r>
              <a:rPr lang="pt-BR" altLang="pt-BR" b="1" dirty="0">
                <a:solidFill>
                  <a:srgbClr val="FF0000"/>
                </a:solidFill>
                <a:latin typeface="+mn-lt"/>
              </a:rPr>
              <a:t> -w</a:t>
            </a:r>
          </a:p>
          <a:p>
            <a:pPr algn="just" eaLnBrk="1" hangingPunct="1"/>
            <a:endParaRPr lang="pt-BR" altLang="pt-BR" dirty="0">
              <a:latin typeface="+mn-lt"/>
            </a:endParaRPr>
          </a:p>
          <a:p>
            <a:pPr algn="just" eaLnBrk="1" hangingPunct="1"/>
            <a:r>
              <a:rPr lang="pt-BR" altLang="pt-BR" dirty="0">
                <a:latin typeface="+mn-lt"/>
              </a:rPr>
              <a:t>explicação para atualizar o date:</a:t>
            </a:r>
          </a:p>
          <a:p>
            <a:pPr algn="just" eaLnBrk="1" hangingPunct="1"/>
            <a:r>
              <a:rPr lang="pt-BR" altLang="pt-BR" b="1" dirty="0">
                <a:latin typeface="+mn-lt"/>
              </a:rPr>
              <a:t>08 – mês, 27 – dia, 11 – hora, 41 – minutos, </a:t>
            </a:r>
            <a:r>
              <a:rPr lang="pt-BR" altLang="pt-BR" b="1" dirty="0" smtClean="0">
                <a:latin typeface="+mn-lt"/>
              </a:rPr>
              <a:t>2019 </a:t>
            </a:r>
            <a:r>
              <a:rPr lang="pt-BR" altLang="pt-BR" b="1" dirty="0">
                <a:latin typeface="+mn-lt"/>
              </a:rPr>
              <a:t>– ano </a:t>
            </a:r>
          </a:p>
          <a:p>
            <a:pPr algn="just" eaLnBrk="1" hangingPunct="1"/>
            <a:endParaRPr lang="pt-BR" altLang="pt-BR" dirty="0">
              <a:latin typeface="+mn-lt"/>
            </a:endParaRPr>
          </a:p>
          <a:p>
            <a:pPr algn="just" eaLnBrk="1" hangingPunct="1"/>
            <a:r>
              <a:rPr lang="pt-BR" altLang="pt-BR" b="1" dirty="0" err="1">
                <a:solidFill>
                  <a:srgbClr val="FF0000"/>
                </a:solidFill>
                <a:latin typeface="+mn-lt"/>
              </a:rPr>
              <a:t>hwclock</a:t>
            </a:r>
            <a:r>
              <a:rPr lang="pt-BR" altLang="pt-BR" b="1" dirty="0">
                <a:solidFill>
                  <a:srgbClr val="FF0000"/>
                </a:solidFill>
                <a:latin typeface="+mn-lt"/>
              </a:rPr>
              <a:t> -w </a:t>
            </a:r>
            <a:r>
              <a:rPr lang="pt-BR" altLang="pt-BR" dirty="0">
                <a:latin typeface="+mn-lt"/>
              </a:rPr>
              <a:t>para ajustar a data/hora do sistema e sincronizar com o hardware em um único comando.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36601" y="5320740"/>
            <a:ext cx="618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Observação importante: </a:t>
            </a:r>
            <a:r>
              <a:rPr lang="pt-BR" dirty="0" smtClean="0"/>
              <a:t>essa atualização como especificada acima, só será possível ser feita de for um </a:t>
            </a:r>
            <a:r>
              <a:rPr lang="pt-BR" dirty="0" err="1" smtClean="0"/>
              <a:t>adm</a:t>
            </a:r>
            <a:r>
              <a:rPr lang="pt-BR" dirty="0" smtClean="0"/>
              <a:t> (root).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7094972" y="1801091"/>
            <a:ext cx="0" cy="423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0309" y="1921115"/>
            <a:ext cx="42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Alguns tipos de formatação do date: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254" y="2472452"/>
            <a:ext cx="4600771" cy="2297195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7267254" y="5037293"/>
            <a:ext cx="434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Esses comandos podem ser utilizado por todos porém, como não está sendo gravado no </a:t>
            </a:r>
            <a:r>
              <a:rPr lang="pt-BR" dirty="0" err="1" smtClean="0"/>
              <a:t>clock</a:t>
            </a:r>
            <a:r>
              <a:rPr lang="pt-BR" dirty="0" smtClean="0"/>
              <a:t> seu efeito é temporário.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300831" y="1227895"/>
            <a:ext cx="1175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Como direcionar o conteúdo de um arquivo para a impressora do ambiente computacional?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842367" y="1698502"/>
            <a:ext cx="86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Sintaxe: </a:t>
            </a:r>
            <a:r>
              <a:rPr lang="pt-BR" dirty="0" smtClean="0"/>
              <a:t>[</a:t>
            </a:r>
            <a:r>
              <a:rPr lang="pt-BR" dirty="0" err="1" smtClean="0"/>
              <a:t>prompt</a:t>
            </a:r>
            <a:r>
              <a:rPr lang="pt-BR" dirty="0" smtClean="0"/>
              <a:t>]#</a:t>
            </a:r>
            <a:r>
              <a:rPr lang="pt-BR" b="1" dirty="0" err="1" smtClean="0">
                <a:solidFill>
                  <a:srgbClr val="FF0000"/>
                </a:solidFill>
              </a:rPr>
              <a:t>lpr</a:t>
            </a:r>
            <a:r>
              <a:rPr lang="pt-BR" dirty="0" smtClean="0"/>
              <a:t> caminho/arquivo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19539" y="2161496"/>
            <a:ext cx="928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comando </a:t>
            </a:r>
            <a:r>
              <a:rPr lang="pt-BR" dirty="0" err="1" smtClean="0"/>
              <a:t>lpr</a:t>
            </a:r>
            <a:r>
              <a:rPr lang="pt-BR" dirty="0" smtClean="0"/>
              <a:t> </a:t>
            </a:r>
            <a:r>
              <a:rPr lang="pt-BR" dirty="0"/>
              <a:t>envia arquivos para impressão. Os arquivos nomeados </a:t>
            </a:r>
            <a:r>
              <a:rPr lang="pt-BR" dirty="0" smtClean="0"/>
              <a:t>na linha de comando</a:t>
            </a:r>
            <a:r>
              <a:rPr lang="pt-BR" dirty="0"/>
              <a:t> são enviados para a impressora nomeada (ou o destino padrão, se nenhum destino for especificado). Se nenhum arquivo estiver listado na linha de comando, </a:t>
            </a:r>
            <a:r>
              <a:rPr lang="pt-BR" b="1" dirty="0" err="1"/>
              <a:t>lpr</a:t>
            </a:r>
            <a:r>
              <a:rPr lang="pt-BR" dirty="0"/>
              <a:t> lerá o arquivo de impressão da </a:t>
            </a:r>
            <a:r>
              <a:rPr lang="pt-BR" dirty="0" smtClean="0"/>
              <a:t>entrada padrão.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9599" y="3547510"/>
            <a:ext cx="495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Ex.1: Imprimir o arquivo </a:t>
            </a:r>
            <a:r>
              <a:rPr lang="pt-BR" dirty="0" err="1" smtClean="0"/>
              <a:t>passwd</a:t>
            </a:r>
            <a:r>
              <a:rPr lang="pt-BR" dirty="0" smtClean="0"/>
              <a:t> do diretório etc.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268" y="3575952"/>
            <a:ext cx="5649416" cy="31244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9599" y="4156616"/>
            <a:ext cx="496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Ex.2: Visualizar o conteúdo do arquivo em questão na tela do terminal e imprimir.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290" y="4322959"/>
            <a:ext cx="5737372" cy="3136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09599" y="5098572"/>
            <a:ext cx="48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Ex.3: Solicitar por exemplo 3 cópias desse arquivo em questão.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885" y="5098571"/>
            <a:ext cx="5830777" cy="3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46832" y="1276783"/>
            <a:ext cx="1226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Como exibir </a:t>
            </a:r>
            <a:r>
              <a:rPr lang="pt-BR" sz="2400" b="1" dirty="0"/>
              <a:t>informações sobre um ou mais usuários em um computador remoto </a:t>
            </a:r>
            <a:r>
              <a:rPr lang="pt-BR" sz="2400" b="1" dirty="0" smtClean="0"/>
              <a:t>especificado?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75297" y="1738448"/>
            <a:ext cx="820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finger</a:t>
            </a:r>
            <a:r>
              <a:rPr lang="pt-BR" dirty="0" smtClean="0"/>
              <a:t> &lt;</a:t>
            </a:r>
            <a:r>
              <a:rPr lang="pt-BR" dirty="0" err="1" smtClean="0"/>
              <a:t>login</a:t>
            </a:r>
            <a:r>
              <a:rPr lang="pt-BR" dirty="0" smtClean="0"/>
              <a:t> do usuário&gt;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542473" y="2678733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Ex.1: Informações sobre o root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05" y="2200113"/>
            <a:ext cx="6002914" cy="138438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08892" y="4676351"/>
            <a:ext cx="449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Ex.2: Informações dos usuários, </a:t>
            </a:r>
            <a:r>
              <a:rPr lang="pt-BR" dirty="0" err="1" smtClean="0"/>
              <a:t>fatec</a:t>
            </a:r>
            <a:r>
              <a:rPr lang="pt-BR" dirty="0" smtClean="0"/>
              <a:t> e </a:t>
            </a:r>
            <a:r>
              <a:rPr lang="pt-BR" dirty="0" err="1" smtClean="0"/>
              <a:t>dora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505" y="3614035"/>
            <a:ext cx="6002914" cy="24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06762" y="1274618"/>
            <a:ext cx="988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</a:t>
            </a:r>
            <a:r>
              <a:rPr lang="pt-BR" sz="2400" b="1" dirty="0"/>
              <a:t>visualizar os últimos comandos executados pelo </a:t>
            </a:r>
            <a:r>
              <a:rPr lang="pt-BR" sz="2400" b="1" dirty="0" err="1" smtClean="0"/>
              <a:t>bash</a:t>
            </a:r>
            <a:r>
              <a:rPr lang="pt-BR" sz="2400" b="1" dirty="0" smtClean="0"/>
              <a:t>?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46859" y="1803884"/>
            <a:ext cx="522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history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05" y="2303194"/>
            <a:ext cx="4848225" cy="269557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905363" y="5159754"/>
            <a:ext cx="854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Dicas importantes:</a:t>
            </a:r>
            <a:r>
              <a:rPr lang="pt-BR" dirty="0" smtClean="0"/>
              <a:t> </a:t>
            </a:r>
          </a:p>
          <a:p>
            <a:pPr marL="342900" indent="-342900" algn="ctr">
              <a:buAutoNum type="arabicPeriod"/>
            </a:pPr>
            <a:r>
              <a:rPr lang="pt-BR" dirty="0" smtClean="0"/>
              <a:t>para limpar a pilha do </a:t>
            </a:r>
            <a:r>
              <a:rPr lang="pt-BR" dirty="0" err="1" smtClean="0"/>
              <a:t>history</a:t>
            </a:r>
            <a:r>
              <a:rPr lang="pt-BR" dirty="0" smtClean="0"/>
              <a:t>, executa-se: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history</a:t>
            </a:r>
            <a:r>
              <a:rPr lang="pt-BR" b="1" dirty="0" smtClean="0">
                <a:solidFill>
                  <a:srgbClr val="FF0000"/>
                </a:solidFill>
              </a:rPr>
              <a:t> –c</a:t>
            </a:r>
          </a:p>
          <a:p>
            <a:pPr algn="ctr"/>
            <a:r>
              <a:rPr lang="pt-BR" dirty="0" smtClean="0"/>
              <a:t>2. Para guardar o </a:t>
            </a:r>
            <a:r>
              <a:rPr lang="pt-BR" dirty="0" err="1" smtClean="0"/>
              <a:t>history</a:t>
            </a:r>
            <a:r>
              <a:rPr lang="pt-BR" dirty="0" smtClean="0"/>
              <a:t> num arquivo, executa-se: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history</a:t>
            </a:r>
            <a:r>
              <a:rPr lang="pt-BR" b="1" dirty="0" smtClean="0">
                <a:solidFill>
                  <a:srgbClr val="FF0000"/>
                </a:solidFill>
              </a:rPr>
              <a:t> &gt;&gt; nome do arquivo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242941" y="1240271"/>
            <a:ext cx="987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verificar quanto tempo o terminal está ligado?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65959" y="1701936"/>
            <a:ext cx="43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uptime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4" y="2297693"/>
            <a:ext cx="10906125" cy="10001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00697" y="3659413"/>
            <a:ext cx="8183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entender cada informação da linha fornecida:</a:t>
            </a:r>
          </a:p>
          <a:p>
            <a:endParaRPr lang="pt-BR" dirty="0" smtClean="0"/>
          </a:p>
          <a:p>
            <a:r>
              <a:rPr lang="pt-BR" b="1" dirty="0" smtClean="0"/>
              <a:t>20:02:38 -&gt; hora corrente</a:t>
            </a:r>
          </a:p>
          <a:p>
            <a:r>
              <a:rPr lang="pt-BR" b="1" dirty="0" err="1"/>
              <a:t>u</a:t>
            </a:r>
            <a:r>
              <a:rPr lang="pt-BR" b="1" dirty="0" err="1" smtClean="0"/>
              <a:t>p</a:t>
            </a:r>
            <a:r>
              <a:rPr lang="pt-BR" b="1" dirty="0" smtClean="0"/>
              <a:t> 58 min -&gt; tempo do terminal ligado</a:t>
            </a:r>
          </a:p>
          <a:p>
            <a:r>
              <a:rPr lang="pt-BR" b="1" dirty="0" smtClean="0"/>
              <a:t>2 </a:t>
            </a:r>
            <a:r>
              <a:rPr lang="pt-BR" b="1" dirty="0" err="1" smtClean="0"/>
              <a:t>users</a:t>
            </a:r>
            <a:r>
              <a:rPr lang="pt-BR" b="1" dirty="0" smtClean="0"/>
              <a:t> -&gt; quantidade de usuários </a:t>
            </a:r>
            <a:r>
              <a:rPr lang="pt-BR" b="1" dirty="0" err="1" smtClean="0"/>
              <a:t>logados</a:t>
            </a:r>
            <a:endParaRPr lang="pt-BR" b="1" dirty="0" smtClean="0"/>
          </a:p>
          <a:p>
            <a:r>
              <a:rPr lang="pt-BR" b="1" dirty="0" err="1"/>
              <a:t>l</a:t>
            </a:r>
            <a:r>
              <a:rPr lang="pt-BR" b="1" dirty="0" err="1" smtClean="0"/>
              <a:t>oad</a:t>
            </a:r>
            <a:r>
              <a:rPr lang="pt-BR" b="1" dirty="0" smtClean="0"/>
              <a:t> </a:t>
            </a:r>
            <a:r>
              <a:rPr lang="pt-BR" b="1" dirty="0" err="1" smtClean="0"/>
              <a:t>average</a:t>
            </a:r>
            <a:r>
              <a:rPr lang="pt-BR" b="1" dirty="0" smtClean="0"/>
              <a:t>: 0.00, 0.00, 0.00 -&gt; carga média do sistema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009488" y="5656653"/>
            <a:ext cx="815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Dica importante</a:t>
            </a:r>
            <a:r>
              <a:rPr lang="pt-BR" dirty="0" smtClean="0"/>
              <a:t>: para saber a versão do comando, executa-se: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uptime</a:t>
            </a:r>
            <a:r>
              <a:rPr lang="pt-BR" b="1" dirty="0" smtClean="0">
                <a:solidFill>
                  <a:srgbClr val="FF0000"/>
                </a:solidFill>
              </a:rPr>
              <a:t> -V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333160" y="1125970"/>
            <a:ext cx="1169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</a:t>
            </a:r>
            <a:r>
              <a:rPr lang="pt-BR" sz="2400" b="1" dirty="0"/>
              <a:t>exibir informações do sistema, tais como: </a:t>
            </a:r>
            <a:endParaRPr lang="pt-BR" sz="2400" b="1" dirty="0" smtClean="0"/>
          </a:p>
          <a:p>
            <a:pPr algn="ctr"/>
            <a:r>
              <a:rPr lang="pt-BR" sz="2400" b="1" dirty="0" smtClean="0"/>
              <a:t>o </a:t>
            </a:r>
            <a:r>
              <a:rPr lang="pt-BR" sz="2400" b="1" dirty="0"/>
              <a:t>sistema operacional, versão do </a:t>
            </a:r>
            <a:r>
              <a:rPr lang="pt-BR" sz="2400" b="1" dirty="0" err="1"/>
              <a:t>kernel</a:t>
            </a:r>
            <a:r>
              <a:rPr lang="pt-BR" sz="2400" b="1" dirty="0"/>
              <a:t>, arquitetura da </a:t>
            </a:r>
            <a:r>
              <a:rPr lang="pt-BR" sz="2400" b="1" dirty="0" smtClean="0"/>
              <a:t>máquina, entre outros?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00698" y="2032000"/>
            <a:ext cx="81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:[</a:t>
            </a:r>
            <a:r>
              <a:rPr lang="pt-BR" dirty="0" err="1" smtClean="0"/>
              <a:t>prompt</a:t>
            </a:r>
            <a:r>
              <a:rPr lang="pt-BR" dirty="0" smtClean="0"/>
              <a:t>[# </a:t>
            </a:r>
            <a:r>
              <a:rPr lang="pt-BR" b="1" dirty="0" err="1" smtClean="0">
                <a:solidFill>
                  <a:srgbClr val="FF0000"/>
                </a:solidFill>
              </a:rPr>
              <a:t>uname</a:t>
            </a:r>
            <a:r>
              <a:rPr lang="pt-BR" b="1" dirty="0" smtClean="0">
                <a:solidFill>
                  <a:srgbClr val="FF0000"/>
                </a:solidFill>
              </a:rPr>
              <a:t> &lt;parâmetros&gt;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293" y="2547743"/>
            <a:ext cx="34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Ex.1: Exibe o tipo do processador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5" y="2917075"/>
            <a:ext cx="3377224" cy="8429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651172" y="2491180"/>
            <a:ext cx="425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Ex.2: Exibe o  nome da rede do terminal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870" y="2850078"/>
            <a:ext cx="4063638" cy="89184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876311" y="2462312"/>
            <a:ext cx="425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Ex.3: Exibe o  nome do sistema operacional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976" y="2868893"/>
            <a:ext cx="4133704" cy="852983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718727" y="3932865"/>
            <a:ext cx="34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Ex.4: Exibe a versão do </a:t>
            </a:r>
            <a:r>
              <a:rPr lang="pt-BR" dirty="0" err="1" smtClean="0"/>
              <a:t>sist.operac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169" y="4273836"/>
            <a:ext cx="3462437" cy="74730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6037988" y="3911437"/>
            <a:ext cx="34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Ex.5: Exibe a data da compilação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988" y="4333364"/>
            <a:ext cx="4063638" cy="687777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215179" y="5382133"/>
            <a:ext cx="348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Ex.6: Exibe todas as informações de uma só vez.</a:t>
            </a: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422" y="5244450"/>
            <a:ext cx="8329108" cy="8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146609"/>
            <a:ext cx="820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</a:t>
            </a:r>
            <a:r>
              <a:rPr lang="pt-BR" sz="2400" b="1" dirty="0"/>
              <a:t>observar e monitorar o uso da memória do </a:t>
            </a:r>
            <a:r>
              <a:rPr lang="pt-BR" sz="2400" b="1" dirty="0" smtClean="0"/>
              <a:t>sistema?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075297" y="1509376"/>
            <a:ext cx="818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free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07447" y="3289416"/>
            <a:ext cx="11240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b="1" dirty="0" smtClean="0"/>
              <a:t>Total</a:t>
            </a:r>
            <a:r>
              <a:rPr lang="pt-BR" dirty="0"/>
              <a:t>: </a:t>
            </a:r>
            <a:r>
              <a:rPr lang="pt-BR" dirty="0" smtClean="0"/>
              <a:t>é </a:t>
            </a:r>
            <a:r>
              <a:rPr lang="pt-BR" dirty="0"/>
              <a:t>o total de memória RAM disponível no sistema, usado ou </a:t>
            </a:r>
            <a:r>
              <a:rPr lang="pt-BR" dirty="0" smtClean="0"/>
              <a:t>não,</a:t>
            </a:r>
          </a:p>
          <a:p>
            <a:pPr fontAlgn="base"/>
            <a:r>
              <a:rPr lang="pt-BR" b="1" dirty="0" err="1"/>
              <a:t>Used</a:t>
            </a:r>
            <a:r>
              <a:rPr lang="pt-BR" dirty="0"/>
              <a:t>: É simplesmente o resultado da conta: </a:t>
            </a:r>
            <a:r>
              <a:rPr lang="pt-BR" dirty="0" err="1"/>
              <a:t>Used</a:t>
            </a:r>
            <a:r>
              <a:rPr lang="pt-BR" dirty="0"/>
              <a:t> = Total – </a:t>
            </a:r>
            <a:r>
              <a:rPr lang="pt-BR" dirty="0" err="1"/>
              <a:t>Free</a:t>
            </a:r>
            <a:r>
              <a:rPr lang="pt-BR" dirty="0"/>
              <a:t> – Buffers – Cache</a:t>
            </a:r>
          </a:p>
          <a:p>
            <a:pPr fontAlgn="base"/>
            <a:r>
              <a:rPr lang="pt-BR" b="1" dirty="0" err="1"/>
              <a:t>Free</a:t>
            </a:r>
            <a:r>
              <a:rPr lang="pt-BR" dirty="0"/>
              <a:t>: Espaço de memória que está completamente sem uso,</a:t>
            </a:r>
          </a:p>
          <a:p>
            <a:pPr fontAlgn="base"/>
            <a:r>
              <a:rPr lang="pt-BR" b="1" dirty="0" err="1" smtClean="0"/>
              <a:t>Shared</a:t>
            </a:r>
            <a:r>
              <a:rPr lang="pt-BR" dirty="0"/>
              <a:t>: É a memória que está sendo utilizada de maneira compartilhada por diferentes aplicações no sistema, </a:t>
            </a:r>
            <a:endParaRPr lang="pt-BR" dirty="0" smtClean="0"/>
          </a:p>
          <a:p>
            <a:pPr fontAlgn="base"/>
            <a:r>
              <a:rPr lang="pt-BR" b="1" dirty="0" smtClean="0"/>
              <a:t>Buffers</a:t>
            </a:r>
            <a:r>
              <a:rPr lang="pt-BR" dirty="0"/>
              <a:t>: Espaço de memória usado para buffers do </a:t>
            </a:r>
            <a:r>
              <a:rPr lang="pt-BR" dirty="0" err="1"/>
              <a:t>kernel</a:t>
            </a:r>
            <a:r>
              <a:rPr lang="pt-BR" dirty="0"/>
              <a:t>, visando melhorar a performance de </a:t>
            </a:r>
            <a:r>
              <a:rPr lang="pt-BR" dirty="0" smtClean="0"/>
              <a:t>processamento</a:t>
            </a:r>
            <a:endParaRPr lang="pt-BR" dirty="0"/>
          </a:p>
          <a:p>
            <a:pPr fontAlgn="base"/>
            <a:r>
              <a:rPr lang="pt-BR" b="1" dirty="0"/>
              <a:t>Cache</a:t>
            </a:r>
            <a:r>
              <a:rPr lang="pt-BR" dirty="0"/>
              <a:t>: </a:t>
            </a:r>
            <a:r>
              <a:rPr lang="pt-BR" dirty="0" smtClean="0"/>
              <a:t>Como </a:t>
            </a:r>
            <a:r>
              <a:rPr lang="pt-BR" dirty="0"/>
              <a:t>o acesso à RAM é mais rápido que o acesso ao disco, o </a:t>
            </a:r>
            <a:r>
              <a:rPr lang="pt-BR" dirty="0" err="1"/>
              <a:t>kernel</a:t>
            </a:r>
            <a:r>
              <a:rPr lang="pt-BR" dirty="0"/>
              <a:t> faz a implementação de um sistema de cache para que a leitura frequente de dados do </a:t>
            </a:r>
            <a:r>
              <a:rPr lang="pt-BR" dirty="0" smtClean="0"/>
              <a:t>disco,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7" y="1845912"/>
            <a:ext cx="10706535" cy="144350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07447" y="5320740"/>
            <a:ext cx="10776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a memória física seja menor do que a necessária para conter todas as aplicações, o Linux pode alocar espaço em meios de armazenamento diversos (disco rígido, dispositivo de rede e outros). Este espaço é tradicionalmente conhecido como espaço de troca </a:t>
            </a:r>
            <a:r>
              <a:rPr lang="pt-BR" dirty="0" smtClean="0"/>
              <a:t>(</a:t>
            </a:r>
            <a:r>
              <a:rPr lang="pt-BR" b="1" dirty="0" smtClean="0"/>
              <a:t>swap</a:t>
            </a:r>
            <a:r>
              <a:rPr lang="pt-BR" dirty="0" smtClean="0"/>
              <a:t>), </a:t>
            </a:r>
            <a:r>
              <a:rPr lang="pt-BR" dirty="0"/>
              <a:t>embora o mecanismo adotado seja a paginação.</a:t>
            </a:r>
          </a:p>
        </p:txBody>
      </p:sp>
    </p:spTree>
    <p:extLst>
      <p:ext uri="{BB962C8B-B14F-4D97-AF65-F5344CB8AC3E}">
        <p14:creationId xmlns:p14="http://schemas.microsoft.com/office/powerpoint/2010/main" val="4747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1155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44</cp:revision>
  <dcterms:created xsi:type="dcterms:W3CDTF">2019-01-21T18:47:19Z</dcterms:created>
  <dcterms:modified xsi:type="dcterms:W3CDTF">2019-01-28T17:40:20Z</dcterms:modified>
</cp:coreProperties>
</file>