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120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9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26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5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4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0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7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0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58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C2FB-E3F6-4EF5-876F-8C8C721CA776}" type="datetimeFigureOut">
              <a:rPr lang="pt-BR" smtClean="0"/>
              <a:t>29/01/2019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0E850-F015-4602-9549-44906A1CF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7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dvilanova@fatec.sp.gov.b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4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7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2075297" y="1256145"/>
            <a:ext cx="820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Criando usuário no ambiente LINUX</a:t>
            </a:r>
            <a:endParaRPr lang="pt-BR" sz="2400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306785" y="1772328"/>
            <a:ext cx="11507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Para criar e administrar usuários no Linux é de suma importância termos organização. Assim sendo, temos que ter clareza onde esse usuário será criado e onde estão os registros desse procedimento no ambiente Linux. Essa função compete apenas ao administrador do sistema.</a:t>
            </a:r>
          </a:p>
          <a:p>
            <a:r>
              <a:rPr lang="pt-BR" dirty="0" smtClean="0"/>
              <a:t>Imaginemos um cenário: O empregado Joao acabou de ser contratado e deve ser criado no ambiente Linux. Então:</a:t>
            </a:r>
            <a:endParaRPr lang="pt-BR" dirty="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87507" y="3121030"/>
            <a:ext cx="111464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pt-BR" altLang="pt-BR" sz="1800" b="1" dirty="0">
                <a:latin typeface="+mn-lt"/>
              </a:rPr>
              <a:t>Sintaxe: </a:t>
            </a:r>
            <a:r>
              <a:rPr lang="pt-BR" altLang="pt-BR" sz="1800" dirty="0">
                <a:latin typeface="+mn-lt"/>
              </a:rPr>
              <a:t>[</a:t>
            </a:r>
            <a:r>
              <a:rPr lang="pt-BR" altLang="pt-BR" sz="1800" dirty="0" err="1">
                <a:latin typeface="+mn-lt"/>
              </a:rPr>
              <a:t>prompt</a:t>
            </a:r>
            <a:r>
              <a:rPr lang="pt-BR" altLang="pt-BR" sz="1800" dirty="0">
                <a:latin typeface="+mn-lt"/>
              </a:rPr>
              <a:t>]# </a:t>
            </a:r>
            <a:r>
              <a:rPr lang="pt-BR" altLang="pt-BR" sz="1800" dirty="0" err="1">
                <a:solidFill>
                  <a:srgbClr val="FF0000"/>
                </a:solidFill>
                <a:latin typeface="+mn-lt"/>
              </a:rPr>
              <a:t>useradd</a:t>
            </a:r>
            <a:r>
              <a:rPr lang="pt-BR" altLang="pt-BR" sz="1800" dirty="0">
                <a:solidFill>
                  <a:srgbClr val="FF0000"/>
                </a:solidFill>
                <a:latin typeface="+mn-lt"/>
              </a:rPr>
              <a:t> [</a:t>
            </a:r>
            <a:r>
              <a:rPr lang="pt-BR" altLang="pt-BR" sz="1800" dirty="0" err="1">
                <a:solidFill>
                  <a:srgbClr val="FF0000"/>
                </a:solidFill>
                <a:latin typeface="+mn-lt"/>
              </a:rPr>
              <a:t>parametro</a:t>
            </a:r>
            <a:r>
              <a:rPr lang="pt-BR" altLang="pt-BR" sz="1800" dirty="0">
                <a:solidFill>
                  <a:srgbClr val="FF0000"/>
                </a:solidFill>
                <a:latin typeface="+mn-lt"/>
              </a:rPr>
              <a:t>] [caminho] [usuário]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" y="4090687"/>
            <a:ext cx="4976801" cy="121831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5098473" y="3546490"/>
            <a:ext cx="7093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Observações importantes:</a:t>
            </a:r>
          </a:p>
          <a:p>
            <a:pPr marL="342900" indent="-342900">
              <a:buAutoNum type="arabicPeriod"/>
            </a:pPr>
            <a:r>
              <a:rPr lang="pt-BR" dirty="0" smtClean="0"/>
              <a:t>Nota-se que foi criado um diretório de nome </a:t>
            </a:r>
            <a:r>
              <a:rPr lang="pt-BR" dirty="0" err="1" smtClean="0"/>
              <a:t>joao</a:t>
            </a:r>
            <a:r>
              <a:rPr lang="pt-BR" dirty="0" smtClean="0"/>
              <a:t>, logo o usuário foi criado, mas isso não garante nada para o sistema Linux, tem-se que verificar em arquivos do ambiente que realmente garantam a veracidade.</a:t>
            </a:r>
          </a:p>
          <a:p>
            <a:pPr>
              <a:spcBef>
                <a:spcPct val="0"/>
              </a:spcBef>
            </a:pPr>
            <a:r>
              <a:rPr lang="pt-BR" altLang="pt-BR" dirty="0" smtClean="0"/>
              <a:t>2. Este </a:t>
            </a:r>
            <a:r>
              <a:rPr lang="pt-BR" altLang="pt-BR" dirty="0"/>
              <a:t>comando altera os seguintes arquivos:</a:t>
            </a:r>
          </a:p>
          <a:p>
            <a:pPr>
              <a:spcBef>
                <a:spcPct val="0"/>
              </a:spcBef>
            </a:pPr>
            <a:r>
              <a:rPr lang="pt-BR" altLang="pt-BR" b="1" dirty="0"/>
              <a:t>/</a:t>
            </a:r>
            <a:r>
              <a:rPr lang="pt-BR" altLang="pt-BR" b="1" dirty="0" err="1"/>
              <a:t>etc</a:t>
            </a:r>
            <a:r>
              <a:rPr lang="pt-BR" altLang="pt-BR" b="1" dirty="0"/>
              <a:t>/</a:t>
            </a:r>
            <a:r>
              <a:rPr lang="pt-BR" altLang="pt-BR" b="1" dirty="0" err="1"/>
              <a:t>passwd</a:t>
            </a:r>
            <a:r>
              <a:rPr lang="pt-BR" altLang="pt-BR" dirty="0"/>
              <a:t> – informações de contas de usuários</a:t>
            </a:r>
            <a:endParaRPr lang="pt-BR" altLang="pt-BR" b="1" dirty="0"/>
          </a:p>
          <a:p>
            <a:pPr>
              <a:spcBef>
                <a:spcPct val="0"/>
              </a:spcBef>
            </a:pPr>
            <a:r>
              <a:rPr lang="pt-BR" altLang="pt-BR" b="1" dirty="0"/>
              <a:t>/</a:t>
            </a:r>
            <a:r>
              <a:rPr lang="pt-BR" altLang="pt-BR" b="1" dirty="0" err="1"/>
              <a:t>etc</a:t>
            </a:r>
            <a:r>
              <a:rPr lang="pt-BR" altLang="pt-BR" b="1" dirty="0"/>
              <a:t>/</a:t>
            </a:r>
            <a:r>
              <a:rPr lang="pt-BR" altLang="pt-BR" b="1" dirty="0" err="1"/>
              <a:t>shadow</a:t>
            </a:r>
            <a:r>
              <a:rPr lang="pt-BR" altLang="pt-BR" dirty="0"/>
              <a:t> – informações de contas de usuários e senhas criptografadas</a:t>
            </a:r>
            <a:endParaRPr lang="pt-BR" altLang="pt-BR" b="1" dirty="0"/>
          </a:p>
          <a:p>
            <a:pPr>
              <a:spcBef>
                <a:spcPct val="0"/>
              </a:spcBef>
            </a:pPr>
            <a:r>
              <a:rPr lang="pt-BR" altLang="pt-BR" b="1" dirty="0"/>
              <a:t>/</a:t>
            </a:r>
            <a:r>
              <a:rPr lang="pt-BR" altLang="pt-BR" b="1" dirty="0" err="1"/>
              <a:t>etc</a:t>
            </a:r>
            <a:r>
              <a:rPr lang="pt-BR" altLang="pt-BR" b="1" dirty="0"/>
              <a:t>/</a:t>
            </a:r>
            <a:r>
              <a:rPr lang="pt-BR" altLang="pt-BR" b="1" dirty="0" err="1"/>
              <a:t>group</a:t>
            </a:r>
            <a:r>
              <a:rPr lang="pt-BR" altLang="pt-BR" dirty="0"/>
              <a:t> – informações de </a:t>
            </a:r>
            <a:r>
              <a:rPr lang="pt-BR" altLang="pt-BR" dirty="0" smtClean="0"/>
              <a:t>grupos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3225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759547" y="1175467"/>
            <a:ext cx="303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criar um grupo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41373" y="1628036"/>
            <a:ext cx="463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b="1" dirty="0"/>
              <a:t>Sintaxe</a:t>
            </a:r>
            <a:r>
              <a:rPr lang="pt-BR" altLang="pt-BR" dirty="0"/>
              <a:t>: </a:t>
            </a:r>
            <a:r>
              <a:rPr lang="pt-BR" altLang="pt-BR" dirty="0" smtClean="0"/>
              <a:t>[</a:t>
            </a:r>
            <a:r>
              <a:rPr lang="pt-BR" altLang="pt-BR" dirty="0" err="1" smtClean="0"/>
              <a:t>prompt</a:t>
            </a:r>
            <a:r>
              <a:rPr lang="pt-BR" altLang="pt-BR" dirty="0" smtClean="0"/>
              <a:t>]# </a:t>
            </a:r>
            <a:r>
              <a:rPr lang="pt-BR" altLang="pt-BR" b="1" dirty="0" err="1" smtClean="0">
                <a:solidFill>
                  <a:srgbClr val="FF0000"/>
                </a:solidFill>
              </a:rPr>
              <a:t>groupadd</a:t>
            </a:r>
            <a:r>
              <a:rPr lang="pt-BR" altLang="pt-BR" b="1" dirty="0" smtClean="0">
                <a:solidFill>
                  <a:srgbClr val="FF0000"/>
                </a:solidFill>
              </a:rPr>
              <a:t> </a:t>
            </a:r>
            <a:r>
              <a:rPr lang="pt-BR" altLang="pt-BR" b="1" dirty="0">
                <a:solidFill>
                  <a:srgbClr val="FF0000"/>
                </a:solidFill>
              </a:rPr>
              <a:t>&lt;nome do grupo</a:t>
            </a:r>
            <a:r>
              <a:rPr lang="pt-BR" altLang="pt-BR" b="1" dirty="0" smtClean="0">
                <a:solidFill>
                  <a:srgbClr val="FF0000"/>
                </a:solidFill>
              </a:rPr>
              <a:t>&gt;</a:t>
            </a:r>
            <a:endParaRPr lang="pt-BR" altLang="pt-BR" b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44043" y="2036084"/>
            <a:ext cx="285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 Vamos criar um grupo </a:t>
            </a:r>
            <a:r>
              <a:rPr lang="pt-BR" dirty="0" err="1" smtClean="0"/>
              <a:t>cpd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3" y="2459398"/>
            <a:ext cx="4069773" cy="560331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241373" y="3117835"/>
            <a:ext cx="350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2. Verificando a criação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41" y="3435568"/>
            <a:ext cx="4146118" cy="48004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22" y="3913547"/>
            <a:ext cx="4055269" cy="2154019"/>
          </a:xfrm>
          <a:prstGeom prst="rect">
            <a:avLst/>
          </a:prstGeom>
        </p:spPr>
      </p:pic>
      <p:cxnSp>
        <p:nvCxnSpPr>
          <p:cNvPr id="16" name="Conector reto 15"/>
          <p:cNvCxnSpPr/>
          <p:nvPr/>
        </p:nvCxnSpPr>
        <p:spPr>
          <a:xfrm flipH="1">
            <a:off x="4996873" y="1290629"/>
            <a:ext cx="3609" cy="4776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5153891" y="1290629"/>
            <a:ext cx="565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administrar um grupo</a:t>
            </a:r>
            <a:endParaRPr lang="pt-BR" sz="24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119327" y="1637132"/>
            <a:ext cx="626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 smtClean="0"/>
              <a:t>Este </a:t>
            </a:r>
            <a:r>
              <a:rPr lang="pt-BR" altLang="pt-BR" dirty="0"/>
              <a:t>comando é utilizado para administrar o arquivo /</a:t>
            </a:r>
            <a:r>
              <a:rPr lang="pt-BR" altLang="pt-BR" dirty="0" err="1"/>
              <a:t>etc</a:t>
            </a:r>
            <a:r>
              <a:rPr lang="pt-BR" altLang="pt-BR" dirty="0"/>
              <a:t>/</a:t>
            </a:r>
            <a:r>
              <a:rPr lang="pt-BR" altLang="pt-BR" dirty="0" err="1"/>
              <a:t>group</a:t>
            </a:r>
            <a:r>
              <a:rPr lang="pt-BR" altLang="pt-BR" dirty="0"/>
              <a:t>.</a:t>
            </a:r>
          </a:p>
          <a:p>
            <a:r>
              <a:rPr lang="pt-BR" altLang="pt-BR" dirty="0"/>
              <a:t>Todos os grupos podem ter administradores, membros e senhas. 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153891" y="2283463"/>
            <a:ext cx="622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b="1" dirty="0"/>
              <a:t>Sintaxe</a:t>
            </a:r>
            <a:r>
              <a:rPr lang="pt-BR" altLang="pt-BR" dirty="0"/>
              <a:t>: </a:t>
            </a:r>
            <a:r>
              <a:rPr lang="pt-BR" altLang="pt-BR" dirty="0" smtClean="0"/>
              <a:t>{</a:t>
            </a:r>
            <a:r>
              <a:rPr lang="pt-BR" altLang="pt-BR" dirty="0" err="1" smtClean="0"/>
              <a:t>prompt</a:t>
            </a:r>
            <a:r>
              <a:rPr lang="pt-BR" altLang="pt-BR" dirty="0" smtClean="0"/>
              <a:t>]# </a:t>
            </a:r>
            <a:r>
              <a:rPr lang="pt-BR" altLang="pt-BR" b="1" dirty="0" err="1" smtClean="0">
                <a:solidFill>
                  <a:srgbClr val="FF0000"/>
                </a:solidFill>
              </a:rPr>
              <a:t>gpasswd</a:t>
            </a:r>
            <a:r>
              <a:rPr lang="pt-BR" altLang="pt-BR" b="1" dirty="0" smtClean="0">
                <a:solidFill>
                  <a:srgbClr val="FF0000"/>
                </a:solidFill>
              </a:rPr>
              <a:t> </a:t>
            </a:r>
            <a:r>
              <a:rPr lang="pt-BR" altLang="pt-BR" b="1" dirty="0">
                <a:solidFill>
                  <a:srgbClr val="FF0000"/>
                </a:solidFill>
              </a:rPr>
              <a:t>[parâmetros] usuário </a:t>
            </a:r>
            <a:r>
              <a:rPr lang="pt-BR" altLang="pt-BR" b="1" dirty="0" smtClean="0">
                <a:solidFill>
                  <a:srgbClr val="FF0000"/>
                </a:solidFill>
              </a:rPr>
              <a:t>grupo</a:t>
            </a:r>
            <a:endParaRPr lang="pt-BR" altLang="pt-BR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5153891" y="2739563"/>
            <a:ext cx="641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Criar senha para um grupo, então: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054" y="3050226"/>
            <a:ext cx="5021552" cy="1326739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5152916" y="4611919"/>
            <a:ext cx="565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2. </a:t>
            </a:r>
            <a:r>
              <a:rPr lang="pt-BR" altLang="pt-BR" dirty="0"/>
              <a:t>Remover a senha do </a:t>
            </a:r>
            <a:r>
              <a:rPr lang="pt-BR" altLang="pt-BR" dirty="0" smtClean="0"/>
              <a:t>grupo, então:</a:t>
            </a:r>
            <a:endParaRPr lang="pt-BR" altLang="pt-BR" dirty="0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864" y="5068019"/>
            <a:ext cx="5067372" cy="57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5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497321" y="1349171"/>
            <a:ext cx="421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3. </a:t>
            </a:r>
            <a:r>
              <a:rPr lang="pt-BR" altLang="pt-BR" dirty="0"/>
              <a:t>Adicionar um usuário no </a:t>
            </a:r>
            <a:r>
              <a:rPr lang="pt-BR" altLang="pt-BR" dirty="0" smtClean="0"/>
              <a:t>grupo, então: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1" y="1942955"/>
            <a:ext cx="4866713" cy="781773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060714" y="1460874"/>
            <a:ext cx="459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4. Como apagar um usuário no grupo, então: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23431" y="2786767"/>
            <a:ext cx="460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Verificando: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51" y="3201346"/>
            <a:ext cx="4987291" cy="420323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52" y="3782097"/>
            <a:ext cx="4987291" cy="2466975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6060714" y="2755755"/>
            <a:ext cx="235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Verificando: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714" y="3228495"/>
            <a:ext cx="4959206" cy="36186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0714" y="1940698"/>
            <a:ext cx="5026651" cy="739433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0714" y="3799416"/>
            <a:ext cx="4973137" cy="2266907"/>
          </a:xfrm>
          <a:prstGeom prst="rect">
            <a:avLst/>
          </a:prstGeom>
        </p:spPr>
      </p:pic>
      <p:cxnSp>
        <p:nvCxnSpPr>
          <p:cNvPr id="20" name="Conector reto 19"/>
          <p:cNvCxnSpPr/>
          <p:nvPr/>
        </p:nvCxnSpPr>
        <p:spPr>
          <a:xfrm flipH="1">
            <a:off x="5643418" y="1272637"/>
            <a:ext cx="18473" cy="4833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67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10" name="CaixaDeTexto 9"/>
          <p:cNvSpPr txBox="1"/>
          <p:nvPr/>
        </p:nvSpPr>
        <p:spPr>
          <a:xfrm>
            <a:off x="692726" y="1329170"/>
            <a:ext cx="411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r>
              <a:rPr lang="pt-BR" dirty="0" smtClean="0"/>
              <a:t>. Criando vários membros em um grupo: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90" y="1698502"/>
            <a:ext cx="10362343" cy="80049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673" y="3642315"/>
            <a:ext cx="7115175" cy="245745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785090" y="2733155"/>
            <a:ext cx="37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Verificando: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8672" y="2974776"/>
            <a:ext cx="7115175" cy="51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59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075297" y="1311564"/>
            <a:ext cx="820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Verificando a identificação do usuário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572655" y="1773229"/>
            <a:ext cx="11148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pt-BR" dirty="0"/>
              <a:t>Uma vez criados os usuários e grupos no sistema, utilizamos </a:t>
            </a:r>
            <a:r>
              <a:rPr lang="pt-BR" altLang="pt-BR" b="1" dirty="0">
                <a:solidFill>
                  <a:srgbClr val="FF0000"/>
                </a:solidFill>
              </a:rPr>
              <a:t>id</a:t>
            </a:r>
            <a:r>
              <a:rPr lang="pt-BR" altLang="pt-BR" dirty="0"/>
              <a:t> para verificar informações sobre os usuários do sistema. Ele nos fornece dados como a identificação do usuário no sistema (UID) e os grupos aos quais o usuário está associado (GID</a:t>
            </a:r>
            <a:r>
              <a:rPr lang="pt-BR" altLang="pt-BR" dirty="0" smtClean="0"/>
              <a:t>).</a:t>
            </a:r>
            <a:endParaRPr lang="pt-BR" alt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100697" y="2838380"/>
            <a:ext cx="811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pt-BR" b="1" dirty="0"/>
              <a:t>Sintaxe</a:t>
            </a:r>
            <a:r>
              <a:rPr lang="pt-BR" altLang="pt-BR" dirty="0"/>
              <a:t>: </a:t>
            </a:r>
            <a:r>
              <a:rPr lang="pt-BR" altLang="pt-BR" dirty="0" smtClean="0"/>
              <a:t>[</a:t>
            </a:r>
            <a:r>
              <a:rPr lang="pt-BR" altLang="pt-BR" dirty="0" err="1" smtClean="0"/>
              <a:t>prompt</a:t>
            </a:r>
            <a:r>
              <a:rPr lang="pt-BR" altLang="pt-BR" dirty="0" smtClean="0"/>
              <a:t>]# </a:t>
            </a:r>
            <a:r>
              <a:rPr lang="pt-BR" altLang="pt-BR" b="1" dirty="0" smtClean="0">
                <a:solidFill>
                  <a:srgbClr val="FF0000"/>
                </a:solidFill>
              </a:rPr>
              <a:t>id &lt;</a:t>
            </a:r>
            <a:r>
              <a:rPr lang="pt-BR" altLang="pt-BR" b="1" dirty="0" err="1" smtClean="0">
                <a:solidFill>
                  <a:srgbClr val="FF0000"/>
                </a:solidFill>
              </a:rPr>
              <a:t>login</a:t>
            </a:r>
            <a:r>
              <a:rPr lang="pt-BR" altLang="pt-BR" b="1" dirty="0" smtClean="0">
                <a:solidFill>
                  <a:srgbClr val="FF0000"/>
                </a:solidFill>
              </a:rPr>
              <a:t> usuário</a:t>
            </a:r>
            <a:r>
              <a:rPr lang="pt-BR" altLang="pt-BR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57382" y="3409150"/>
            <a:ext cx="1077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Ex.:1 </a:t>
            </a:r>
            <a:r>
              <a:rPr lang="pt-BR" altLang="pt-BR" dirty="0"/>
              <a:t>Utilizando sem nenhuma opção o comando id retorna os dados do </a:t>
            </a:r>
            <a:r>
              <a:rPr lang="pt-BR" altLang="pt-BR" dirty="0" smtClean="0"/>
              <a:t>usuário corrente.</a:t>
            </a:r>
            <a:endParaRPr lang="pt-BR" alt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178" y="3741881"/>
            <a:ext cx="9776114" cy="939487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755362" y="4829433"/>
            <a:ext cx="1100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Ex.:2 </a:t>
            </a:r>
            <a:r>
              <a:rPr lang="pt-BR" altLang="pt-BR" dirty="0"/>
              <a:t>Quando informamos o nome de um usuário como opção, ele nos </a:t>
            </a:r>
            <a:r>
              <a:rPr lang="pt-BR" altLang="pt-BR" dirty="0" smtClean="0"/>
              <a:t>retorna as </a:t>
            </a:r>
            <a:r>
              <a:rPr lang="pt-BR" altLang="pt-BR" dirty="0"/>
              <a:t>informações do usuário indicado</a:t>
            </a:r>
            <a:r>
              <a:rPr lang="pt-BR" altLang="pt-BR" dirty="0" smtClean="0"/>
              <a:t>.</a:t>
            </a:r>
            <a:endParaRPr lang="pt-BR" alt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414" y="5224370"/>
            <a:ext cx="9591386" cy="7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9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1763712" y="1276783"/>
            <a:ext cx="859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modificar </a:t>
            </a:r>
            <a:r>
              <a:rPr lang="pt-BR" sz="2400" b="1" dirty="0"/>
              <a:t>qualquer tipo de informação relativa ao </a:t>
            </a:r>
            <a:r>
              <a:rPr lang="pt-BR" sz="2400" b="1" dirty="0" smtClean="0"/>
              <a:t>usuário?</a:t>
            </a:r>
            <a:endParaRPr lang="pt-BR" sz="24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733964" y="1738448"/>
            <a:ext cx="687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Sintaxe</a:t>
            </a:r>
            <a:r>
              <a:rPr lang="pt-BR" dirty="0" smtClean="0"/>
              <a:t>: [</a:t>
            </a:r>
            <a:r>
              <a:rPr lang="pt-BR" dirty="0" err="1" smtClean="0"/>
              <a:t>prompt</a:t>
            </a:r>
            <a:r>
              <a:rPr lang="pt-BR" dirty="0" smtClean="0"/>
              <a:t>]# </a:t>
            </a:r>
            <a:r>
              <a:rPr lang="pt-BR" b="1" dirty="0" err="1">
                <a:solidFill>
                  <a:srgbClr val="FF0000"/>
                </a:solidFill>
              </a:rPr>
              <a:t>usermod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&lt;parâmetro</a:t>
            </a:r>
            <a:r>
              <a:rPr lang="pt-BR" b="1" dirty="0">
                <a:solidFill>
                  <a:srgbClr val="FF0000"/>
                </a:solidFill>
              </a:rPr>
              <a:t>&gt;</a:t>
            </a:r>
            <a:r>
              <a:rPr lang="pt-BR" b="1" dirty="0" smtClean="0">
                <a:solidFill>
                  <a:srgbClr val="FF0000"/>
                </a:solidFill>
              </a:rPr>
              <a:t> &lt;usuário</a:t>
            </a:r>
            <a:r>
              <a:rPr lang="pt-BR" b="1" dirty="0">
                <a:solidFill>
                  <a:srgbClr val="FF0000"/>
                </a:solidFill>
              </a:rPr>
              <a:t>&gt;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42531" y="2303627"/>
            <a:ext cx="423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 </a:t>
            </a:r>
            <a:r>
              <a:rPr lang="pt-BR" dirty="0"/>
              <a:t>N</a:t>
            </a:r>
            <a:r>
              <a:rPr lang="pt-BR" dirty="0" smtClean="0"/>
              <a:t>ova </a:t>
            </a:r>
            <a:r>
              <a:rPr lang="pt-BR" dirty="0"/>
              <a:t>lista de grupos adicionais alterando os grupos </a:t>
            </a:r>
            <a:r>
              <a:rPr lang="pt-BR" dirty="0" smtClean="0"/>
              <a:t>secundários.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119" y="2136987"/>
            <a:ext cx="5613835" cy="1205034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842531" y="3662063"/>
            <a:ext cx="432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2.</a:t>
            </a:r>
            <a:r>
              <a:rPr lang="pt-BR" dirty="0"/>
              <a:t> </a:t>
            </a:r>
            <a:r>
              <a:rPr lang="pt-BR" dirty="0"/>
              <a:t>F</a:t>
            </a:r>
            <a:r>
              <a:rPr lang="pt-BR" dirty="0" smtClean="0"/>
              <a:t>orçar </a:t>
            </a:r>
            <a:r>
              <a:rPr lang="pt-BR" dirty="0"/>
              <a:t>a utilização do GRUPO como novo grupo </a:t>
            </a:r>
            <a:r>
              <a:rPr lang="pt-BR" dirty="0" smtClean="0"/>
              <a:t>primário.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119" y="3598777"/>
            <a:ext cx="5613835" cy="107146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42531" y="5091566"/>
            <a:ext cx="413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3. </a:t>
            </a:r>
            <a:r>
              <a:rPr lang="pt-BR" dirty="0"/>
              <a:t>N</a:t>
            </a:r>
            <a:r>
              <a:rPr lang="pt-BR" dirty="0" smtClean="0"/>
              <a:t>ovo </a:t>
            </a:r>
            <a:r>
              <a:rPr lang="pt-BR" dirty="0"/>
              <a:t>valor do campo </a:t>
            </a:r>
            <a:r>
              <a:rPr lang="pt-BR" dirty="0" err="1" smtClean="0"/>
              <a:t>cometários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010" y="5001618"/>
            <a:ext cx="5613835" cy="87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1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452582" y="1529698"/>
            <a:ext cx="514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4. </a:t>
            </a:r>
            <a:r>
              <a:rPr lang="pt-BR" altLang="pt-BR" dirty="0" smtClean="0"/>
              <a:t>Altera </a:t>
            </a:r>
            <a:r>
              <a:rPr lang="pt-BR" altLang="pt-BR" dirty="0"/>
              <a:t>o caminho completo do diretório </a:t>
            </a:r>
            <a:r>
              <a:rPr lang="pt-BR" altLang="pt-BR" dirty="0" smtClean="0"/>
              <a:t>nativo </a:t>
            </a:r>
            <a:r>
              <a:rPr lang="pt-BR" altLang="pt-BR" dirty="0"/>
              <a:t>do usuário</a:t>
            </a:r>
            <a:r>
              <a:rPr lang="pt-BR" altLang="pt-BR" dirty="0" smtClean="0"/>
              <a:t>.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508" y="1389819"/>
            <a:ext cx="6051890" cy="92609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452582" y="2794936"/>
            <a:ext cx="506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5. F</a:t>
            </a:r>
            <a:r>
              <a:rPr lang="pt-BR" altLang="pt-BR" dirty="0" smtClean="0"/>
              <a:t>ornecer </a:t>
            </a:r>
            <a:r>
              <a:rPr lang="pt-BR" altLang="pt-BR" dirty="0"/>
              <a:t>o caminho completo do </a:t>
            </a:r>
            <a:r>
              <a:rPr lang="pt-BR" altLang="pt-BR" dirty="0" err="1"/>
              <a:t>shell</a:t>
            </a:r>
            <a:r>
              <a:rPr lang="pt-BR" altLang="pt-BR" dirty="0"/>
              <a:t> utilizado pela </a:t>
            </a:r>
            <a:r>
              <a:rPr lang="pt-BR" altLang="pt-BR" dirty="0" smtClean="0"/>
              <a:t>conta. 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52582" y="3928773"/>
            <a:ext cx="5187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6. </a:t>
            </a:r>
            <a:r>
              <a:rPr lang="pt-BR" altLang="pt-BR" dirty="0"/>
              <a:t>Trava a conta de usuário adicionando o sinal de "!" na </a:t>
            </a:r>
            <a:r>
              <a:rPr lang="pt-BR" altLang="pt-BR" dirty="0" smtClean="0"/>
              <a:t>senha. 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508" y="2707834"/>
            <a:ext cx="6051890" cy="8851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508" y="3897205"/>
            <a:ext cx="6051890" cy="67789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427183" y="4978832"/>
            <a:ext cx="5061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7. </a:t>
            </a:r>
            <a:r>
              <a:rPr lang="pt-BR" altLang="pt-BR" dirty="0"/>
              <a:t>Destrava a conta de usuário, remove o sinal de "!" da senha.</a:t>
            </a:r>
            <a:endParaRPr lang="pt-BR" dirty="0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509" y="4879359"/>
            <a:ext cx="6051890" cy="67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4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9"/>
          <p:cNvSpPr txBox="1">
            <a:spLocks noChangeArrowheads="1"/>
          </p:cNvSpPr>
          <p:nvPr/>
        </p:nvSpPr>
        <p:spPr bwMode="auto">
          <a:xfrm>
            <a:off x="2408959" y="1940357"/>
            <a:ext cx="714375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Vamos fazer agora a LISTA </a:t>
            </a:r>
            <a:r>
              <a:rPr lang="pt-BR" altLang="pt-BR" sz="1800" dirty="0" smtClean="0"/>
              <a:t>07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Envie para meu e-mail: </a:t>
            </a:r>
            <a:r>
              <a:rPr lang="pt-BR" altLang="pt-BR" sz="1800" dirty="0">
                <a:hlinkClick r:id="rId3"/>
              </a:rPr>
              <a:t>dvilanova@fatec.sp.gov.br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Assunto: (SEU CURSO) Lista </a:t>
            </a:r>
            <a:r>
              <a:rPr lang="pt-BR" altLang="pt-BR" sz="1800" dirty="0" smtClean="0"/>
              <a:t>07</a:t>
            </a: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CORPO DO E-MAIL: &lt;SEU NOME&gt; &lt;SEU RA&gt;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Anexar o arquivo devidamente resolvido.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/>
              <a:t>Bom trabalho!!!!!</a:t>
            </a:r>
          </a:p>
        </p:txBody>
      </p:sp>
    </p:spTree>
    <p:extLst>
      <p:ext uri="{BB962C8B-B14F-4D97-AF65-F5344CB8AC3E}">
        <p14:creationId xmlns:p14="http://schemas.microsoft.com/office/powerpoint/2010/main" val="328207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775855" y="1422400"/>
            <a:ext cx="1018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 modo mais simples, mas depende de como a criação de usuário foi concebida quando o ambiente foi criado, seria: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552" y="2536098"/>
            <a:ext cx="7172325" cy="200977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68869" y="5071806"/>
            <a:ext cx="1062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Na criação de nosso ambiente, ficou definido que, caso o usuário não seja criado em um determinado diretório ele seria criado automaticamente no diretório HOME.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9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075297" y="1240271"/>
            <a:ext cx="820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Verificando a criação do usuário nos arquivos do sistema Linux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500424" y="1795598"/>
            <a:ext cx="1112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O arquivo principal para verificar se o usuário existe é o </a:t>
            </a:r>
            <a:r>
              <a:rPr lang="pt-BR" b="1" dirty="0" err="1" smtClean="0"/>
              <a:t>passwd</a:t>
            </a:r>
            <a:r>
              <a:rPr lang="pt-BR" dirty="0" smtClean="0"/>
              <a:t> que está no diretório </a:t>
            </a:r>
            <a:r>
              <a:rPr lang="pt-BR" b="1" dirty="0" err="1" smtClean="0"/>
              <a:t>etc</a:t>
            </a:r>
            <a:r>
              <a:rPr lang="pt-BR" dirty="0" smtClean="0"/>
              <a:t>, então: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93" y="2125998"/>
            <a:ext cx="6302751" cy="411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6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7212" y="3595863"/>
            <a:ext cx="412699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pt-BR" altLang="pt-BR" sz="1600" dirty="0"/>
              <a:t>Essa posição indica a senha do usuário.</a:t>
            </a:r>
          </a:p>
          <a:p>
            <a:pPr algn="just"/>
            <a:r>
              <a:rPr lang="pt-BR" altLang="pt-BR" sz="1600" dirty="0"/>
              <a:t> A letra</a:t>
            </a:r>
            <a:r>
              <a:rPr lang="pt-BR" altLang="pt-BR" sz="1600" b="1" dirty="0"/>
              <a:t> x </a:t>
            </a:r>
            <a:r>
              <a:rPr lang="pt-BR" altLang="pt-BR" sz="1600" dirty="0"/>
              <a:t>informa que a senha está armazenada e protegida dentro do arquivo </a:t>
            </a:r>
            <a:r>
              <a:rPr lang="pt-BR" altLang="pt-BR" sz="1600" i="1" dirty="0"/>
              <a:t>/</a:t>
            </a:r>
            <a:r>
              <a:rPr lang="pt-BR" altLang="pt-BR" sz="1600" i="1" dirty="0" err="1"/>
              <a:t>etc</a:t>
            </a:r>
            <a:r>
              <a:rPr lang="pt-BR" altLang="pt-BR" sz="1600" i="1" dirty="0"/>
              <a:t>/</a:t>
            </a:r>
            <a:r>
              <a:rPr lang="pt-BR" altLang="pt-BR" sz="1600" i="1" dirty="0" err="1"/>
              <a:t>shadow</a:t>
            </a:r>
            <a:r>
              <a:rPr lang="pt-BR" altLang="pt-BR" sz="1600" dirty="0"/>
              <a:t>. </a:t>
            </a:r>
          </a:p>
          <a:p>
            <a:pPr algn="just"/>
            <a:r>
              <a:rPr lang="pt-BR" altLang="pt-BR" sz="1600" dirty="0"/>
              <a:t>Se houver um asterisco (*) no lugar, significa que a conta está desativada. </a:t>
            </a:r>
          </a:p>
          <a:p>
            <a:pPr algn="just"/>
            <a:r>
              <a:rPr lang="pt-BR" altLang="pt-BR" sz="1600" dirty="0"/>
              <a:t>Todavia, se não houver nada, significa que não há senha para esse usuário. </a:t>
            </a:r>
          </a:p>
          <a:p>
            <a:pPr algn="just"/>
            <a:r>
              <a:rPr lang="pt-BR" altLang="pt-BR" sz="1600" dirty="0"/>
              <a:t>Em alguns casos, embora isso não seja recomendável, a senha pode estar inserida diretamente ali, mas criptografada; 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54434" y="1238769"/>
            <a:ext cx="33115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pt-BR" altLang="pt-BR" sz="1600" dirty="0"/>
              <a:t>É neste ponto que fica localizado o nome de </a:t>
            </a:r>
            <a:r>
              <a:rPr lang="pt-BR" altLang="pt-BR" sz="1600" dirty="0" err="1"/>
              <a:t>login</a:t>
            </a:r>
            <a:r>
              <a:rPr lang="pt-BR" altLang="pt-BR" sz="1600" dirty="0"/>
              <a:t> do usuário, neste caso, </a:t>
            </a:r>
            <a:r>
              <a:rPr lang="pt-BR" altLang="pt-BR" sz="1600" i="1" dirty="0" err="1"/>
              <a:t>joao</a:t>
            </a:r>
            <a:r>
              <a:rPr lang="pt-BR" altLang="pt-BR" sz="1600" dirty="0"/>
              <a:t>. Esse nome não pode ser igual a outro já existente no sistema e, geralmente é limitado a 32 caracteres. 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3759200" y="1236936"/>
            <a:ext cx="380235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altLang="pt-BR" sz="1600" dirty="0"/>
              <a:t>Indica o número UID, é número que serve para identificar o usuário. Em geral, o sistema pode suportar </a:t>
            </a:r>
            <a:r>
              <a:rPr lang="pt-BR" altLang="pt-BR" sz="1600" dirty="0" err="1"/>
              <a:t>UIDs</a:t>
            </a:r>
            <a:r>
              <a:rPr lang="pt-BR" altLang="pt-BR" sz="1600" dirty="0"/>
              <a:t> que vão de 0 a 4.294.967.296. Normalmente, o UID 0 é atribuído pelo próprio GNU/Linux ao usuário root. 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4442691" y="3638982"/>
            <a:ext cx="363912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altLang="pt-BR" sz="1600" dirty="0"/>
              <a:t>Esse é o campo que indica o GID do usuário, isto é, o número de identificação do grupo do qual ele faz parte. Assim como no UID, geralmente o usuário 0 é indicado para o grupo do usuário root. Note, no entanto, que um mesmo usuário pode fazer parte de mais de um grupo (geralmente, o GNU/Linux permite a participação do usuário em até 32 grupos). 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7561552" y="1250706"/>
            <a:ext cx="426604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altLang="pt-BR" sz="1600" dirty="0"/>
              <a:t>Cada usuário criado no sistema tem direito a uma pasta "home", ou seja, uma pasta sua, para uso exclusivo. Em geral, essas pastas ficam dentro do diretório </a:t>
            </a:r>
            <a:r>
              <a:rPr lang="pt-BR" altLang="pt-BR" sz="1600" i="1" dirty="0"/>
              <a:t>/home/</a:t>
            </a:r>
            <a:r>
              <a:rPr lang="pt-BR" altLang="pt-BR" sz="1600" dirty="0"/>
              <a:t>, mas você pode definir o diretório que quiser (ou mesmo não indicar nenhum); </a:t>
            </a: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8200304" y="4007990"/>
            <a:ext cx="383770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altLang="pt-BR" sz="1600" dirty="0"/>
              <a:t>Esse é o campo que informa qual o </a:t>
            </a:r>
            <a:r>
              <a:rPr lang="pt-BR" altLang="pt-BR" sz="1600" dirty="0" err="1"/>
              <a:t>shell</a:t>
            </a:r>
            <a:r>
              <a:rPr lang="pt-BR" altLang="pt-BR" sz="1600" dirty="0"/>
              <a:t> (interpretador de comandos) de </a:t>
            </a:r>
            <a:r>
              <a:rPr lang="pt-BR" altLang="pt-BR" sz="1600" dirty="0" err="1"/>
              <a:t>login</a:t>
            </a:r>
            <a:r>
              <a:rPr lang="pt-BR" altLang="pt-BR" sz="1600" dirty="0"/>
              <a:t> que o usuário utilizará. O GNU/Linux trabalha com vários, entre eles, o </a:t>
            </a:r>
            <a:r>
              <a:rPr lang="pt-BR" altLang="pt-BR" sz="1600" dirty="0" err="1"/>
              <a:t>bash</a:t>
            </a:r>
            <a:r>
              <a:rPr lang="pt-BR" altLang="pt-BR" sz="1600" dirty="0"/>
              <a:t>, o </a:t>
            </a:r>
            <a:r>
              <a:rPr lang="pt-BR" altLang="pt-BR" sz="1600" dirty="0" err="1"/>
              <a:t>sh</a:t>
            </a:r>
            <a:r>
              <a:rPr lang="pt-BR" altLang="pt-BR" sz="1600" dirty="0"/>
              <a:t> e o </a:t>
            </a:r>
            <a:r>
              <a:rPr lang="pt-BR" altLang="pt-BR" sz="1600" dirty="0" err="1"/>
              <a:t>csh</a:t>
            </a:r>
            <a:r>
              <a:rPr lang="pt-BR" altLang="pt-BR" sz="1600" dirty="0"/>
              <a:t>. Caso nenhum </a:t>
            </a:r>
            <a:r>
              <a:rPr lang="pt-BR" altLang="pt-BR" sz="1600" dirty="0" err="1"/>
              <a:t>shell</a:t>
            </a:r>
            <a:r>
              <a:rPr lang="pt-BR" altLang="pt-BR" sz="1600" dirty="0"/>
              <a:t> seja informado, o sistema utilizará o </a:t>
            </a:r>
            <a:r>
              <a:rPr lang="pt-BR" altLang="pt-BR" sz="1600" dirty="0" err="1"/>
              <a:t>bash</a:t>
            </a:r>
            <a:r>
              <a:rPr lang="pt-BR" altLang="pt-BR" sz="1600" dirty="0"/>
              <a:t> como padrão. 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503" y="2974417"/>
            <a:ext cx="6353175" cy="371475"/>
          </a:xfrm>
          <a:prstGeom prst="rect">
            <a:avLst/>
          </a:prstGeom>
        </p:spPr>
      </p:pic>
      <p:cxnSp>
        <p:nvCxnSpPr>
          <p:cNvPr id="16" name="Conector de Seta Reta 15"/>
          <p:cNvCxnSpPr/>
          <p:nvPr/>
        </p:nvCxnSpPr>
        <p:spPr>
          <a:xfrm flipH="1" flipV="1">
            <a:off x="2835564" y="2571067"/>
            <a:ext cx="286327" cy="389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>
            <a:off x="3112655" y="3276087"/>
            <a:ext cx="453304" cy="36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4239491" y="2641600"/>
            <a:ext cx="1173018" cy="3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4934601" y="3289546"/>
            <a:ext cx="725775" cy="36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/>
          <p:nvPr/>
        </p:nvCxnSpPr>
        <p:spPr>
          <a:xfrm flipV="1">
            <a:off x="6724073" y="2571067"/>
            <a:ext cx="837479" cy="34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608291" y="3420671"/>
            <a:ext cx="667544" cy="58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9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207491" y="1134238"/>
            <a:ext cx="820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Como definir a senha do usuário no ambiente Linux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207491" y="1564109"/>
            <a:ext cx="807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Sintaxe</a:t>
            </a:r>
            <a:r>
              <a:rPr lang="pt-BR" dirty="0" smtClean="0"/>
              <a:t>: [</a:t>
            </a:r>
            <a:r>
              <a:rPr lang="pt-BR" dirty="0" err="1" smtClean="0"/>
              <a:t>prompt</a:t>
            </a:r>
            <a:r>
              <a:rPr lang="pt-BR" dirty="0" smtClean="0"/>
              <a:t>]# </a:t>
            </a:r>
            <a:r>
              <a:rPr lang="pt-BR" b="1" dirty="0" err="1" smtClean="0">
                <a:solidFill>
                  <a:srgbClr val="FF0000"/>
                </a:solidFill>
              </a:rPr>
              <a:t>passwd</a:t>
            </a:r>
            <a:r>
              <a:rPr lang="pt-BR" b="1" dirty="0" smtClean="0">
                <a:solidFill>
                  <a:srgbClr val="FF0000"/>
                </a:solidFill>
              </a:rPr>
              <a:t> &lt;</a:t>
            </a:r>
            <a:r>
              <a:rPr lang="pt-BR" b="1" dirty="0" err="1" smtClean="0">
                <a:solidFill>
                  <a:srgbClr val="FF0000"/>
                </a:solidFill>
              </a:rPr>
              <a:t>login</a:t>
            </a:r>
            <a:r>
              <a:rPr lang="pt-BR" b="1" dirty="0" smtClean="0">
                <a:solidFill>
                  <a:srgbClr val="FF0000"/>
                </a:solidFill>
              </a:rPr>
              <a:t> do usuário&gt;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87" y="1994999"/>
            <a:ext cx="6198611" cy="150156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6714837" y="2058739"/>
            <a:ext cx="4729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Procedimento acadêmico: ao definir a senha do usuário utilizaremos sempre o mesmo nome do </a:t>
            </a:r>
            <a:r>
              <a:rPr lang="pt-BR" dirty="0" err="1" smtClean="0"/>
              <a:t>login</a:t>
            </a:r>
            <a:r>
              <a:rPr lang="pt-BR" dirty="0" smtClean="0"/>
              <a:t>. Esse procedimento não é seguro, mas para fins acadêmicos atende perfeitamente.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87" y="3672374"/>
            <a:ext cx="6315942" cy="2242277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6714837" y="3352730"/>
            <a:ext cx="508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Verificando a criação da senha, temos</a:t>
            </a:r>
            <a:r>
              <a:rPr lang="pt-BR" dirty="0" smtClean="0"/>
              <a:t>:</a:t>
            </a:r>
          </a:p>
          <a:p>
            <a:pPr fontAlgn="base"/>
            <a:r>
              <a:rPr lang="pt-BR" dirty="0"/>
              <a:t>Nome de acesso</a:t>
            </a:r>
          </a:p>
          <a:p>
            <a:pPr fontAlgn="base"/>
            <a:r>
              <a:rPr lang="pt-BR" dirty="0" smtClean="0"/>
              <a:t>Senha </a:t>
            </a:r>
            <a:r>
              <a:rPr lang="pt-BR" dirty="0"/>
              <a:t>criptografada</a:t>
            </a:r>
          </a:p>
          <a:p>
            <a:pPr fontAlgn="base"/>
            <a:r>
              <a:rPr lang="pt-BR" dirty="0" smtClean="0"/>
              <a:t>Ultima </a:t>
            </a:r>
            <a:r>
              <a:rPr lang="pt-BR" dirty="0"/>
              <a:t>mudança de senha</a:t>
            </a:r>
          </a:p>
          <a:p>
            <a:pPr fontAlgn="base"/>
            <a:r>
              <a:rPr lang="pt-BR" dirty="0" smtClean="0"/>
              <a:t>Dias até que a senha possa ser alterada novamente</a:t>
            </a:r>
          </a:p>
          <a:p>
            <a:pPr fontAlgn="base"/>
            <a:r>
              <a:rPr lang="pt-BR" dirty="0" smtClean="0"/>
              <a:t>Dias </a:t>
            </a:r>
            <a:r>
              <a:rPr lang="pt-BR" dirty="0"/>
              <a:t>antes que uma alteração seja necessária</a:t>
            </a:r>
          </a:p>
          <a:p>
            <a:pPr fontAlgn="base"/>
            <a:r>
              <a:rPr lang="pt-BR" dirty="0" smtClean="0"/>
              <a:t>Dias </a:t>
            </a:r>
            <a:r>
              <a:rPr lang="pt-BR" dirty="0"/>
              <a:t>de avisos antes da expiração da senha</a:t>
            </a:r>
          </a:p>
          <a:p>
            <a:pPr fontAlgn="base"/>
            <a:r>
              <a:rPr lang="pt-BR" dirty="0" smtClean="0"/>
              <a:t>Dias </a:t>
            </a:r>
            <a:r>
              <a:rPr lang="pt-BR" dirty="0"/>
              <a:t>entre expiração e desativação</a:t>
            </a:r>
          </a:p>
          <a:p>
            <a:pPr fontAlgn="base"/>
            <a:r>
              <a:rPr lang="pt-BR" dirty="0" smtClean="0"/>
              <a:t>Data </a:t>
            </a:r>
            <a:r>
              <a:rPr lang="pt-BR" dirty="0"/>
              <a:t>de expiração</a:t>
            </a:r>
          </a:p>
          <a:p>
            <a:pPr fontAlgn="base"/>
            <a:r>
              <a:rPr lang="pt-BR" dirty="0" err="1" smtClean="0"/>
              <a:t>Flag</a:t>
            </a:r>
            <a:r>
              <a:rPr lang="pt-BR" dirty="0" smtClean="0"/>
              <a:t> especial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83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534681" y="1711172"/>
            <a:ext cx="98821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pt-BR" altLang="pt-BR" b="1" dirty="0"/>
              <a:t>Você também pode bloquear temporariamente um usuário, sem remover o home ou qualquer outro arquivo usando o comando "</a:t>
            </a:r>
            <a:r>
              <a:rPr lang="pt-BR" altLang="pt-BR" b="1" dirty="0" err="1"/>
              <a:t>passwd</a:t>
            </a:r>
            <a:r>
              <a:rPr lang="pt-BR" altLang="pt-BR" b="1" dirty="0"/>
              <a:t> -l", como </a:t>
            </a:r>
            <a:r>
              <a:rPr lang="pt-BR" altLang="pt-BR" b="1" dirty="0" smtClean="0"/>
              <a:t>sendo:</a:t>
            </a:r>
            <a:endParaRPr lang="pt-BR" alt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3321123" y="1240271"/>
            <a:ext cx="5717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Dica Importante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534681" y="3894636"/>
            <a:ext cx="979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b="1" dirty="0"/>
              <a:t>O "</a:t>
            </a:r>
            <a:r>
              <a:rPr lang="pt-BR" altLang="pt-BR" b="1" dirty="0" err="1"/>
              <a:t>passwd</a:t>
            </a:r>
            <a:r>
              <a:rPr lang="pt-BR" altLang="pt-BR" b="1" dirty="0"/>
              <a:t> -l" realmente trava a conta, fazendo com que o sistema passe a recursar qualquer senha inserida na hora do </a:t>
            </a:r>
            <a:r>
              <a:rPr lang="pt-BR" altLang="pt-BR" b="1" dirty="0" err="1"/>
              <a:t>login</a:t>
            </a:r>
            <a:r>
              <a:rPr lang="pt-BR" altLang="pt-BR" b="1" dirty="0"/>
              <a:t>. Para desbloquear a conta posteriormente, use o "</a:t>
            </a:r>
            <a:r>
              <a:rPr lang="pt-BR" altLang="pt-BR" b="1" dirty="0" err="1"/>
              <a:t>passwd</a:t>
            </a:r>
            <a:r>
              <a:rPr lang="pt-BR" altLang="pt-BR" b="1" dirty="0"/>
              <a:t> -u", então</a:t>
            </a:r>
            <a:r>
              <a:rPr lang="pt-BR" altLang="pt-BR" b="1" dirty="0" smtClean="0"/>
              <a:t>:</a:t>
            </a:r>
            <a:endParaRPr lang="pt-BR" alt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123" y="2451165"/>
            <a:ext cx="5803533" cy="125804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426" y="4582675"/>
            <a:ext cx="58769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3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503381" y="1690320"/>
            <a:ext cx="5079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Agora vamos acessar o segundo terminal como o </a:t>
            </a:r>
            <a:r>
              <a:rPr lang="pt-BR" dirty="0" err="1" smtClean="0"/>
              <a:t>login</a:t>
            </a:r>
            <a:r>
              <a:rPr lang="pt-BR" dirty="0" smtClean="0"/>
              <a:t> e a senha do usuário </a:t>
            </a:r>
            <a:r>
              <a:rPr lang="pt-BR" dirty="0" err="1" smtClean="0"/>
              <a:t>joao</a:t>
            </a:r>
            <a:r>
              <a:rPr lang="pt-BR" dirty="0" smtClean="0"/>
              <a:t>, para tanto: </a:t>
            </a:r>
            <a:r>
              <a:rPr lang="pt-BR" b="1" dirty="0" smtClean="0"/>
              <a:t>Pressione </a:t>
            </a:r>
            <a:r>
              <a:rPr lang="pt-BR" b="1" dirty="0" err="1" smtClean="0"/>
              <a:t>Alt</a:t>
            </a:r>
            <a:r>
              <a:rPr lang="pt-BR" b="1" dirty="0" smtClean="0"/>
              <a:t> F2 </a:t>
            </a:r>
            <a:r>
              <a:rPr lang="pt-BR" dirty="0" smtClean="0"/>
              <a:t>e então: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232" y="1291655"/>
            <a:ext cx="4313028" cy="1583406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49382" y="3740727"/>
            <a:ext cx="5587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smtClean="0"/>
              <a:t>Uma vez </a:t>
            </a:r>
            <a:r>
              <a:rPr lang="pt-BR" dirty="0" err="1" smtClean="0"/>
              <a:t>logado</a:t>
            </a:r>
            <a:r>
              <a:rPr lang="pt-BR" dirty="0" smtClean="0"/>
              <a:t> vamos fazer alguns procedimentos para constatar que o usuário </a:t>
            </a:r>
            <a:r>
              <a:rPr lang="pt-BR" dirty="0" err="1" smtClean="0"/>
              <a:t>joao</a:t>
            </a:r>
            <a:r>
              <a:rPr lang="pt-BR" dirty="0" smtClean="0"/>
              <a:t> pode interagir no ambiente utilizando os comandos vistos até então. </a:t>
            </a:r>
          </a:p>
          <a:p>
            <a:pPr algn="just"/>
            <a:r>
              <a:rPr lang="pt-BR" dirty="0" smtClean="0"/>
              <a:t>Só não tem acesso aos comandos específicos do administrador (root). Veja a interação ao lado.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260" y="2942592"/>
            <a:ext cx="4296000" cy="321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5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2075297" y="1256145"/>
            <a:ext cx="8208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/>
              <a:t>Eliminando usuário no ambiente LINUX</a:t>
            </a:r>
            <a:endParaRPr lang="pt-BR" sz="2400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2100697" y="1717810"/>
            <a:ext cx="8183563" cy="36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Sintaxe</a:t>
            </a:r>
            <a:r>
              <a:rPr lang="pt-BR" dirty="0" smtClean="0"/>
              <a:t>: [</a:t>
            </a:r>
            <a:r>
              <a:rPr lang="pt-BR" dirty="0" err="1" smtClean="0"/>
              <a:t>prompt</a:t>
            </a:r>
            <a:r>
              <a:rPr lang="pt-BR" dirty="0" smtClean="0"/>
              <a:t>]# </a:t>
            </a:r>
            <a:r>
              <a:rPr lang="pt-BR" b="1" dirty="0" err="1" smtClean="0">
                <a:solidFill>
                  <a:srgbClr val="FF0000"/>
                </a:solidFill>
              </a:rPr>
              <a:t>userdel</a:t>
            </a:r>
            <a:r>
              <a:rPr lang="pt-BR" b="1" dirty="0" smtClean="0">
                <a:solidFill>
                  <a:srgbClr val="FF0000"/>
                </a:solidFill>
              </a:rPr>
              <a:t> &lt;</a:t>
            </a:r>
            <a:r>
              <a:rPr lang="pt-BR" b="1" dirty="0" err="1" smtClean="0">
                <a:solidFill>
                  <a:srgbClr val="FF0000"/>
                </a:solidFill>
              </a:rPr>
              <a:t>login</a:t>
            </a:r>
            <a:r>
              <a:rPr lang="pt-BR" b="1" dirty="0" smtClean="0">
                <a:solidFill>
                  <a:srgbClr val="FF0000"/>
                </a:solidFill>
              </a:rPr>
              <a:t> do usuário&gt;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92727" y="2299855"/>
            <a:ext cx="388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Retorne ao terminal 1 (</a:t>
            </a:r>
            <a:r>
              <a:rPr lang="pt-BR" dirty="0" err="1" smtClean="0"/>
              <a:t>Alt</a:t>
            </a:r>
            <a:r>
              <a:rPr lang="pt-BR" dirty="0" smtClean="0"/>
              <a:t> F1) e digite a sintaxe para eliminar o usuário </a:t>
            </a:r>
            <a:r>
              <a:rPr lang="pt-BR" dirty="0" err="1" smtClean="0"/>
              <a:t>joao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64" y="2179475"/>
            <a:ext cx="6567055" cy="907572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701963" y="3158899"/>
            <a:ext cx="1062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Observação importante</a:t>
            </a:r>
            <a:r>
              <a:rPr lang="pt-BR" dirty="0" smtClean="0"/>
              <a:t>: Para eliminar um usuário é necessário que o mesmo não esteja </a:t>
            </a:r>
            <a:r>
              <a:rPr lang="pt-BR" dirty="0" err="1" smtClean="0"/>
              <a:t>logado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36541" y="3735926"/>
            <a:ext cx="10686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Assim sendo, retorne ao terminal 2 (</a:t>
            </a:r>
            <a:r>
              <a:rPr lang="pt-BR" dirty="0" err="1" smtClean="0"/>
              <a:t>Alt</a:t>
            </a:r>
            <a:r>
              <a:rPr lang="pt-BR" dirty="0" smtClean="0"/>
              <a:t> F2) digite: </a:t>
            </a:r>
            <a:r>
              <a:rPr lang="pt-BR" dirty="0" err="1" smtClean="0"/>
              <a:t>exit</a:t>
            </a:r>
            <a:r>
              <a:rPr lang="pt-BR" dirty="0" smtClean="0"/>
              <a:t> ou </a:t>
            </a:r>
            <a:r>
              <a:rPr lang="pt-BR" dirty="0" err="1" smtClean="0"/>
              <a:t>logout</a:t>
            </a:r>
            <a:r>
              <a:rPr lang="pt-BR" dirty="0" smtClean="0"/>
              <a:t> ou </a:t>
            </a:r>
            <a:r>
              <a:rPr lang="pt-BR" dirty="0" err="1" smtClean="0"/>
              <a:t>Ctrl</a:t>
            </a:r>
            <a:r>
              <a:rPr lang="pt-BR" dirty="0" smtClean="0"/>
              <a:t> D, desta forma, encerrando a sessão.</a:t>
            </a:r>
          </a:p>
          <a:p>
            <a:endParaRPr lang="pt-BR" dirty="0" smtClean="0"/>
          </a:p>
          <a:p>
            <a:r>
              <a:rPr lang="pt-BR" dirty="0" smtClean="0"/>
              <a:t>Passo para eliminar o usuário:</a:t>
            </a:r>
          </a:p>
          <a:p>
            <a:r>
              <a:rPr lang="pt-BR" dirty="0" smtClean="0"/>
              <a:t>1. Ai retorne ao terminal 1 (</a:t>
            </a:r>
            <a:r>
              <a:rPr lang="pt-BR" dirty="0" err="1" smtClean="0"/>
              <a:t>Alt</a:t>
            </a:r>
            <a:r>
              <a:rPr lang="pt-BR" dirty="0" smtClean="0"/>
              <a:t> F1) e digite: </a:t>
            </a:r>
            <a:r>
              <a:rPr lang="pt-BR" dirty="0" err="1" smtClean="0"/>
              <a:t>userdel</a:t>
            </a:r>
            <a:r>
              <a:rPr lang="pt-BR" dirty="0" smtClean="0"/>
              <a:t> </a:t>
            </a:r>
            <a:r>
              <a:rPr lang="pt-BR" dirty="0" err="1" smtClean="0"/>
              <a:t>joao</a:t>
            </a:r>
            <a:r>
              <a:rPr lang="pt-BR" dirty="0" smtClean="0"/>
              <a:t>, agora sim, o usuário será apagado. </a:t>
            </a:r>
          </a:p>
          <a:p>
            <a:r>
              <a:rPr lang="pt-BR" dirty="0" smtClean="0"/>
              <a:t>2. Para ter certeza que a operação foi feita com sucesso, deve-se verificar o arquivo </a:t>
            </a:r>
            <a:r>
              <a:rPr lang="pt-BR" dirty="0" err="1" smtClean="0"/>
              <a:t>passwd</a:t>
            </a:r>
            <a:r>
              <a:rPr lang="pt-BR" dirty="0" smtClean="0"/>
              <a:t> do diretório etc.</a:t>
            </a:r>
          </a:p>
          <a:p>
            <a:r>
              <a:rPr lang="pt-BR" dirty="0" smtClean="0"/>
              <a:t>3. Mas se prestar bastante atenção, observará que o diretório </a:t>
            </a:r>
            <a:r>
              <a:rPr lang="pt-BR" dirty="0" err="1" smtClean="0"/>
              <a:t>joao</a:t>
            </a:r>
            <a:r>
              <a:rPr lang="pt-BR" dirty="0" smtClean="0"/>
              <a:t> ainda está no diretório home.</a:t>
            </a:r>
          </a:p>
          <a:p>
            <a:r>
              <a:rPr lang="pt-BR" dirty="0" smtClean="0"/>
              <a:t>4. Então, para concluir a exclusão completa do usuário deverá ser eliminado o diretório em um único comando, a saber, [</a:t>
            </a:r>
            <a:r>
              <a:rPr lang="pt-BR" dirty="0" err="1" smtClean="0"/>
              <a:t>prompt</a:t>
            </a:r>
            <a:r>
              <a:rPr lang="pt-BR" dirty="0" smtClean="0"/>
              <a:t>]# </a:t>
            </a:r>
            <a:r>
              <a:rPr lang="pt-BR" dirty="0" err="1" smtClean="0"/>
              <a:t>rm</a:t>
            </a:r>
            <a:r>
              <a:rPr lang="pt-BR" dirty="0" smtClean="0"/>
              <a:t> –</a:t>
            </a:r>
            <a:r>
              <a:rPr lang="pt-BR" dirty="0" err="1" smtClean="0"/>
              <a:t>rf</a:t>
            </a:r>
            <a:r>
              <a:rPr lang="pt-BR" dirty="0" smtClean="0"/>
              <a:t> /home/</a:t>
            </a:r>
            <a:r>
              <a:rPr lang="pt-BR" dirty="0" err="1" smtClean="0"/>
              <a:t>joao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31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956234" y="259195"/>
            <a:ext cx="8521701" cy="6445251"/>
            <a:chOff x="1956234" y="259195"/>
            <a:chExt cx="8521701" cy="6445251"/>
          </a:xfrm>
        </p:grpSpPr>
        <p:pic>
          <p:nvPicPr>
            <p:cNvPr id="3" name="Picture 3" descr="ico_linux2[1]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0697" y="268720"/>
              <a:ext cx="85725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2075297" y="118312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956234" y="6244070"/>
              <a:ext cx="8208963" cy="0"/>
            </a:xfrm>
            <a:prstGeom prst="line">
              <a:avLst/>
            </a:prstGeom>
            <a:noFill/>
            <a:ln w="57150" cmpd="thickThin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pt-BR"/>
            </a:p>
          </p:txBody>
        </p:sp>
        <p:sp>
          <p:nvSpPr>
            <p:cNvPr id="6" name="WordArt 6"/>
            <p:cNvSpPr>
              <a:spLocks noChangeArrowheads="1" noChangeShapeType="1" noTextEdit="1"/>
            </p:cNvSpPr>
            <p:nvPr/>
          </p:nvSpPr>
          <p:spPr bwMode="auto">
            <a:xfrm>
              <a:off x="3565959" y="259195"/>
              <a:ext cx="6553200" cy="7207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pt-BR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 panose="020B0806030902050204" pitchFamily="34" charset="0"/>
                </a:rPr>
                <a:t>Sistema Operacional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7094972" y="6337733"/>
              <a:ext cx="33829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pt-BR" altLang="pt-BR" sz="1800" b="1">
                  <a:latin typeface="Verdana" panose="020B0604030504040204" pitchFamily="34" charset="0"/>
                </a:rPr>
                <a:t>FATEC-RL Profa. Dora</a:t>
              </a:r>
            </a:p>
          </p:txBody>
        </p:sp>
      </p:grpSp>
      <p:sp>
        <p:nvSpPr>
          <p:cNvPr id="8" name="CaixaDeTexto 7"/>
          <p:cNvSpPr txBox="1"/>
          <p:nvPr/>
        </p:nvSpPr>
        <p:spPr>
          <a:xfrm>
            <a:off x="544946" y="1265381"/>
            <a:ext cx="1073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Agora vamos criar três novos usuários, com os conhecimentos adquiridos, a saber: Jonathan, Danilo e Daphne</a:t>
            </a:r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38" y="1777091"/>
            <a:ext cx="6170034" cy="4208699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7259781" y="2412918"/>
            <a:ext cx="39254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Cabe destacar que, cada usuário que criamos também é criado o seu respectivo grupo.</a:t>
            </a:r>
          </a:p>
          <a:p>
            <a:endParaRPr lang="pt-BR" dirty="0" smtClean="0"/>
          </a:p>
          <a:p>
            <a:r>
              <a:rPr lang="pt-BR" dirty="0" smtClean="0"/>
              <a:t>Porém, nada impede desses usuários pertencerem a outros grupos.</a:t>
            </a:r>
          </a:p>
          <a:p>
            <a:endParaRPr lang="pt-BR" dirty="0" smtClean="0"/>
          </a:p>
          <a:p>
            <a:r>
              <a:rPr lang="pt-BR" dirty="0" smtClean="0"/>
              <a:t>Lembrando que o limite máximo de participação de grupos é 32.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4766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1527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Impact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-</dc:creator>
  <cp:lastModifiedBy>-</cp:lastModifiedBy>
  <cp:revision>37</cp:revision>
  <dcterms:created xsi:type="dcterms:W3CDTF">2019-01-21T18:47:19Z</dcterms:created>
  <dcterms:modified xsi:type="dcterms:W3CDTF">2019-01-29T17:14:17Z</dcterms:modified>
</cp:coreProperties>
</file>