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101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20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98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26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5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01/02/2019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24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01/02/2019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10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01/02/2019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73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01/02/2019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07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01/02/2019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58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01/02/2019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8C2FB-E3F6-4EF5-876F-8C8C721CA776}" type="datetimeFigureOut">
              <a:rPr lang="pt-BR" smtClean="0"/>
              <a:t>01/02/2019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47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dvilanova@fatec.sp.gov.b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39578" y="1386321"/>
            <a:ext cx="82804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 b="1" dirty="0">
                <a:latin typeface="+mn-lt"/>
              </a:rPr>
              <a:t>Criando Scripts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+mn-lt"/>
              </a:rPr>
              <a:t>Quem usa Linux conhece bem o </a:t>
            </a:r>
            <a:r>
              <a:rPr lang="pt-BR" altLang="pt-BR" sz="1800" dirty="0" err="1">
                <a:latin typeface="+mn-lt"/>
              </a:rPr>
              <a:t>prompt</a:t>
            </a:r>
            <a:r>
              <a:rPr lang="pt-BR" altLang="pt-BR" sz="1800" dirty="0">
                <a:latin typeface="+mn-lt"/>
              </a:rPr>
              <a:t> de comando como o </a:t>
            </a:r>
            <a:r>
              <a:rPr lang="pt-BR" altLang="pt-BR" sz="1800" dirty="0" err="1">
                <a:latin typeface="+mn-lt"/>
              </a:rPr>
              <a:t>bash</a:t>
            </a:r>
            <a:r>
              <a:rPr lang="pt-BR" altLang="pt-BR" sz="1800" dirty="0">
                <a:latin typeface="+mn-lt"/>
              </a:rPr>
              <a:t>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800" dirty="0"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+mn-lt"/>
              </a:rPr>
              <a:t>O que muita gente não sabe é que o </a:t>
            </a:r>
            <a:r>
              <a:rPr lang="pt-BR" altLang="pt-BR" sz="1800" dirty="0" err="1">
                <a:latin typeface="+mn-lt"/>
              </a:rPr>
              <a:t>sh</a:t>
            </a:r>
            <a:r>
              <a:rPr lang="pt-BR" altLang="pt-BR" sz="1800" dirty="0">
                <a:latin typeface="+mn-lt"/>
              </a:rPr>
              <a:t> ou o </a:t>
            </a:r>
            <a:r>
              <a:rPr lang="pt-BR" altLang="pt-BR" sz="1800" dirty="0" err="1">
                <a:latin typeface="+mn-lt"/>
              </a:rPr>
              <a:t>bash</a:t>
            </a:r>
            <a:r>
              <a:rPr lang="pt-BR" altLang="pt-BR" sz="1800" dirty="0">
                <a:latin typeface="+mn-lt"/>
              </a:rPr>
              <a:t> têm uma “poderosa” linguagem de script embutido nelas mesmas.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800" dirty="0"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+mn-lt"/>
              </a:rPr>
              <a:t>Diversas pessoas utilizam-se desta linguagem para facilitar a realização de inúmeras tarefas administrativas no Linux, ou até mesmo criar seus próprios programinhas. Patrick </a:t>
            </a:r>
            <a:r>
              <a:rPr lang="pt-BR" altLang="pt-BR" sz="1800" dirty="0" err="1">
                <a:latin typeface="+mn-lt"/>
              </a:rPr>
              <a:t>Volkerding</a:t>
            </a:r>
            <a:r>
              <a:rPr lang="pt-BR" altLang="pt-BR" sz="1800" dirty="0">
                <a:latin typeface="+mn-lt"/>
              </a:rPr>
              <a:t>, criador da distribuição </a:t>
            </a:r>
            <a:r>
              <a:rPr lang="pt-BR" altLang="pt-BR" sz="1800" dirty="0" err="1">
                <a:latin typeface="+mn-lt"/>
              </a:rPr>
              <a:t>Slackware</a:t>
            </a:r>
            <a:r>
              <a:rPr lang="pt-BR" altLang="pt-BR" sz="1800" dirty="0">
                <a:latin typeface="+mn-lt"/>
              </a:rPr>
              <a:t>, utiliza esta linguagem para toda a instalação e configuração de sua distribuição.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800" dirty="0"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+mn-lt"/>
              </a:rPr>
              <a:t>Você poderá criar scripts para </a:t>
            </a:r>
            <a:r>
              <a:rPr lang="pt-BR" altLang="pt-BR" sz="1800" dirty="0" smtClean="0">
                <a:latin typeface="+mn-lt"/>
              </a:rPr>
              <a:t>automatizar </a:t>
            </a:r>
            <a:r>
              <a:rPr lang="pt-BR" altLang="pt-BR" sz="1800" dirty="0">
                <a:latin typeface="+mn-lt"/>
              </a:rPr>
              <a:t>as tarefas diárias de um servidor, para efetuar backup automático regularmente, procurar textos, criar formatações, e muito mais. Para você ver como esta linguagem pode ser útil, vamos ver alguns passos introdutórios sobre ela.</a:t>
            </a:r>
          </a:p>
        </p:txBody>
      </p:sp>
    </p:spTree>
    <p:extLst>
      <p:ext uri="{BB962C8B-B14F-4D97-AF65-F5344CB8AC3E}">
        <p14:creationId xmlns:p14="http://schemas.microsoft.com/office/powerpoint/2010/main" val="249698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ta em Curva para a Esquerda 9"/>
          <p:cNvSpPr/>
          <p:nvPr/>
        </p:nvSpPr>
        <p:spPr>
          <a:xfrm>
            <a:off x="10617030" y="3383085"/>
            <a:ext cx="635619" cy="9367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08" y="1329170"/>
            <a:ext cx="10885922" cy="2311653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716552" y="3729217"/>
            <a:ext cx="44827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Obs.:</a:t>
            </a:r>
            <a:r>
              <a:rPr lang="pt-BR" dirty="0" smtClean="0"/>
              <a:t> Nesse exemplo retiramos o comando </a:t>
            </a:r>
            <a:r>
              <a:rPr lang="pt-BR" b="1" dirty="0" err="1" smtClean="0"/>
              <a:t>echo</a:t>
            </a:r>
            <a:r>
              <a:rPr lang="pt-BR" dirty="0" smtClean="0"/>
              <a:t> que enviava a mensagem para o  usuário saber qual era a informação que seria dada.</a:t>
            </a:r>
          </a:p>
          <a:p>
            <a:pPr algn="just"/>
            <a:r>
              <a:rPr lang="pt-BR" dirty="0" smtClean="0"/>
              <a:t>Utilizamos somente o comando </a:t>
            </a:r>
            <a:r>
              <a:rPr lang="pt-BR" b="1" dirty="0" err="1" smtClean="0"/>
              <a:t>read</a:t>
            </a:r>
            <a:r>
              <a:rPr lang="pt-BR" dirty="0" smtClean="0"/>
              <a:t> fazendo uma dupla função, isto é, exibe a mensagem e armazena a informação na variável.</a:t>
            </a:r>
          </a:p>
          <a:p>
            <a:pPr algn="just"/>
            <a:r>
              <a:rPr lang="pt-BR" dirty="0" smtClean="0"/>
              <a:t>Isso só é possível por conta do parâmetro </a:t>
            </a:r>
            <a:r>
              <a:rPr lang="pt-BR" b="1" dirty="0" smtClean="0"/>
              <a:t>“-p”</a:t>
            </a:r>
            <a:r>
              <a:rPr lang="pt-BR" dirty="0" smtClean="0"/>
              <a:t> no comando </a:t>
            </a:r>
            <a:r>
              <a:rPr lang="pt-BR" b="1" dirty="0" err="1" smtClean="0"/>
              <a:t>read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881" y="3851436"/>
            <a:ext cx="4975379" cy="1677577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0928433" y="4070196"/>
            <a:ext cx="136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executando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4670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ta em Curva para Cima 10"/>
          <p:cNvSpPr/>
          <p:nvPr/>
        </p:nvSpPr>
        <p:spPr>
          <a:xfrm rot="2632736">
            <a:off x="4369066" y="4492073"/>
            <a:ext cx="2304013" cy="1417078"/>
          </a:xfrm>
          <a:prstGeom prst="curvedUpArrow">
            <a:avLst>
              <a:gd name="adj1" fmla="val 25720"/>
              <a:gd name="adj2" fmla="val 55373"/>
              <a:gd name="adj3" fmla="val 416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2075297" y="1329170"/>
            <a:ext cx="8208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Agora vamos fazer um programa aplicado ao ambiente, que seja funcional.</a:t>
            </a:r>
          </a:p>
          <a:p>
            <a:r>
              <a:rPr lang="pt-BR" dirty="0" smtClean="0"/>
              <a:t>Assim sendo, o script deve solicitar um mês (01 a 12) e um ano com quatro dígitos. </a:t>
            </a:r>
          </a:p>
          <a:p>
            <a:r>
              <a:rPr lang="pt-BR" dirty="0" smtClean="0"/>
              <a:t>De posse dessas informações vamos exibir o calendário solicitado.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52" y="2556076"/>
            <a:ext cx="5990644" cy="231504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477" y="2556075"/>
            <a:ext cx="4860136" cy="3231298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529322" y="5386039"/>
            <a:ext cx="217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Executando...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59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ta em Curva para a Esquerda 10"/>
          <p:cNvSpPr/>
          <p:nvPr/>
        </p:nvSpPr>
        <p:spPr>
          <a:xfrm rot="18881879">
            <a:off x="7423522" y="2118423"/>
            <a:ext cx="1873405" cy="132699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57" y="2252500"/>
            <a:ext cx="7092175" cy="2509071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89936" y="1239962"/>
            <a:ext cx="11374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Faça um script que receba o </a:t>
            </a:r>
            <a:r>
              <a:rPr lang="pt-BR" dirty="0" err="1" smtClean="0"/>
              <a:t>login</a:t>
            </a:r>
            <a:r>
              <a:rPr lang="pt-BR" dirty="0" smtClean="0"/>
              <a:t> do usuário em até 5 segundos, caso isso não ocorra o usuário ficará sem identificação. Depois receba uma senha porém, os caracteres não pode ser visualizado e por fim um código que deve ter no máximo 7 dígitos. Depois exiba as informações cadastradas cada qual em uma linha na tela.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252" y="3691208"/>
            <a:ext cx="4565827" cy="2328049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8938209" y="2621829"/>
            <a:ext cx="175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Executando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2956" y="4904445"/>
            <a:ext cx="6582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Obs.: </a:t>
            </a:r>
          </a:p>
          <a:p>
            <a:r>
              <a:rPr lang="pt-BR" dirty="0" smtClean="0"/>
              <a:t>Na quarta linha do código o parâmetro </a:t>
            </a:r>
            <a:r>
              <a:rPr lang="pt-BR" b="1" dirty="0" smtClean="0"/>
              <a:t>“-t”</a:t>
            </a:r>
            <a:r>
              <a:rPr lang="pt-BR" dirty="0" smtClean="0"/>
              <a:t> é um temporizador.</a:t>
            </a:r>
          </a:p>
          <a:p>
            <a:r>
              <a:rPr lang="pt-BR" dirty="0" smtClean="0"/>
              <a:t>Na quinta linha o parâmetro </a:t>
            </a:r>
            <a:r>
              <a:rPr lang="pt-BR" b="1" dirty="0" smtClean="0"/>
              <a:t>“-s”</a:t>
            </a:r>
            <a:r>
              <a:rPr lang="pt-BR" dirty="0" smtClean="0"/>
              <a:t> inibe os caracteres digitados</a:t>
            </a:r>
          </a:p>
          <a:p>
            <a:r>
              <a:rPr lang="pt-BR" dirty="0" smtClean="0"/>
              <a:t>Na sexta linha o parâmetro </a:t>
            </a:r>
            <a:r>
              <a:rPr lang="pt-BR" b="1" dirty="0" smtClean="0"/>
              <a:t>“-n”</a:t>
            </a:r>
            <a:r>
              <a:rPr lang="pt-BR" dirty="0" smtClean="0"/>
              <a:t> limita a quantidade de dígitos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999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9"/>
          <p:cNvSpPr txBox="1">
            <a:spLocks noChangeArrowheads="1"/>
          </p:cNvSpPr>
          <p:nvPr/>
        </p:nvSpPr>
        <p:spPr bwMode="auto">
          <a:xfrm>
            <a:off x="2607903" y="1855284"/>
            <a:ext cx="714375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Vamos fazer agora a LISTA </a:t>
            </a:r>
            <a:r>
              <a:rPr lang="pt-BR" altLang="pt-BR" sz="1800" dirty="0" smtClean="0"/>
              <a:t>09</a:t>
            </a: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Envie para meu e-mail: </a:t>
            </a:r>
            <a:r>
              <a:rPr lang="pt-BR" altLang="pt-BR" sz="1800" dirty="0">
                <a:hlinkClick r:id="rId3"/>
              </a:rPr>
              <a:t>dvilanova@fatec.sp.gov.br</a:t>
            </a: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Assunto: (SEU CURSO) Lista </a:t>
            </a:r>
            <a:r>
              <a:rPr lang="pt-BR" altLang="pt-BR" sz="1800" dirty="0" smtClean="0"/>
              <a:t>09</a:t>
            </a: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CORPO DO E-MAIL: &lt;SEU NOME&gt; &lt;SEU RA&gt;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Anexar o arquivo devidamente resolvido.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Bom trabalho!!!!!</a:t>
            </a:r>
          </a:p>
        </p:txBody>
      </p:sp>
    </p:spTree>
    <p:extLst>
      <p:ext uri="{BB962C8B-B14F-4D97-AF65-F5344CB8AC3E}">
        <p14:creationId xmlns:p14="http://schemas.microsoft.com/office/powerpoint/2010/main" val="328207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183247" y="1386321"/>
            <a:ext cx="799306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+mn-lt"/>
              </a:rPr>
              <a:t>Interpretadores de comandos são programas feitos para intermediar o usuário e seu sistema. Através destes interpretadores, o usuário manda um comando, e o interpretador o executa no sistema.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 smtClean="0">
                <a:latin typeface="+mn-lt"/>
              </a:rPr>
              <a:t>Eles </a:t>
            </a:r>
            <a:r>
              <a:rPr lang="pt-BR" altLang="pt-BR" sz="1800" dirty="0">
                <a:latin typeface="+mn-lt"/>
              </a:rPr>
              <a:t>são a “</a:t>
            </a:r>
            <a:r>
              <a:rPr lang="pt-BR" altLang="pt-BR" sz="1800" i="1" dirty="0">
                <a:latin typeface="+mn-lt"/>
              </a:rPr>
              <a:t>Shell</a:t>
            </a:r>
            <a:r>
              <a:rPr lang="pt-BR" altLang="pt-BR" sz="1800" dirty="0">
                <a:latin typeface="+mn-lt"/>
              </a:rPr>
              <a:t>” do sistema Linux. Usaremos o interpretador de comandos </a:t>
            </a:r>
            <a:r>
              <a:rPr lang="pt-BR" altLang="pt-BR" sz="1800" dirty="0" err="1">
                <a:latin typeface="+mn-lt"/>
              </a:rPr>
              <a:t>bash</a:t>
            </a:r>
            <a:r>
              <a:rPr lang="pt-BR" altLang="pt-BR" sz="1800" dirty="0">
                <a:latin typeface="+mn-lt"/>
              </a:rPr>
              <a:t>, por ser mais “extenso” que o </a:t>
            </a:r>
            <a:r>
              <a:rPr lang="pt-BR" altLang="pt-BR" sz="1800" dirty="0" err="1">
                <a:latin typeface="+mn-lt"/>
              </a:rPr>
              <a:t>sh</a:t>
            </a:r>
            <a:r>
              <a:rPr lang="pt-BR" altLang="pt-BR" sz="1800" dirty="0">
                <a:latin typeface="+mn-lt"/>
              </a:rPr>
              <a:t>, e para que haja uma melhor compreensão das informações obtidas aqui, é bom ter uma base sobre o conceito de lógica de programação.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 smtClean="0">
                <a:latin typeface="+mn-lt"/>
              </a:rPr>
              <a:t>Uma </a:t>
            </a:r>
            <a:r>
              <a:rPr lang="pt-BR" altLang="pt-BR" sz="1800" dirty="0">
                <a:latin typeface="+mn-lt"/>
              </a:rPr>
              <a:t>das vantagens destes </a:t>
            </a:r>
            <a:r>
              <a:rPr lang="pt-BR" altLang="pt-BR" sz="1800" i="1" dirty="0" err="1">
                <a:latin typeface="+mn-lt"/>
              </a:rPr>
              <a:t>shell</a:t>
            </a:r>
            <a:r>
              <a:rPr lang="pt-BR" altLang="pt-BR" sz="1800" dirty="0">
                <a:latin typeface="+mn-lt"/>
              </a:rPr>
              <a:t> </a:t>
            </a:r>
            <a:r>
              <a:rPr lang="pt-BR" altLang="pt-BR" sz="1800" i="1" dirty="0">
                <a:latin typeface="+mn-lt"/>
              </a:rPr>
              <a:t>scripts</a:t>
            </a:r>
            <a:r>
              <a:rPr lang="pt-BR" altLang="pt-BR" sz="1800" dirty="0">
                <a:latin typeface="+mn-lt"/>
              </a:rPr>
              <a:t> é que eles não precisam ser compilados, ou seja, basta apenas criar um arquivo texto qualquer, e inserir comandos à ele.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 smtClean="0">
                <a:latin typeface="+mn-lt"/>
              </a:rPr>
              <a:t>Para </a:t>
            </a:r>
            <a:r>
              <a:rPr lang="pt-BR" altLang="pt-BR" sz="1800" dirty="0">
                <a:latin typeface="+mn-lt"/>
              </a:rPr>
              <a:t>dar à este arquivo a definição de “</a:t>
            </a:r>
            <a:r>
              <a:rPr lang="pt-BR" altLang="pt-BR" sz="1800" i="1" dirty="0" err="1">
                <a:latin typeface="+mn-lt"/>
              </a:rPr>
              <a:t>shell</a:t>
            </a:r>
            <a:r>
              <a:rPr lang="pt-BR" altLang="pt-BR" sz="1800" i="1" dirty="0">
                <a:latin typeface="+mn-lt"/>
              </a:rPr>
              <a:t> script</a:t>
            </a:r>
            <a:r>
              <a:rPr lang="pt-BR" altLang="pt-BR" sz="1800" dirty="0">
                <a:latin typeface="+mn-lt"/>
              </a:rPr>
              <a:t>”, teremos que incluir uma linha no começo do arquivo (</a:t>
            </a:r>
            <a:r>
              <a:rPr lang="pt-BR" altLang="pt-BR" sz="1800" b="1" dirty="0">
                <a:latin typeface="+mn-lt"/>
              </a:rPr>
              <a:t>#!/bin/</a:t>
            </a:r>
            <a:r>
              <a:rPr lang="pt-BR" altLang="pt-BR" sz="1800" b="1" dirty="0" err="1">
                <a:latin typeface="+mn-lt"/>
              </a:rPr>
              <a:t>bash</a:t>
            </a:r>
            <a:r>
              <a:rPr lang="pt-BR" altLang="pt-BR" sz="1800" dirty="0">
                <a:latin typeface="+mn-lt"/>
              </a:rPr>
              <a:t>) </a:t>
            </a:r>
            <a:r>
              <a:rPr lang="pt-BR" altLang="pt-BR" sz="1800" dirty="0" smtClean="0">
                <a:latin typeface="+mn-lt"/>
              </a:rPr>
              <a:t>que através dessa linha de comentário fica registrado qual </a:t>
            </a:r>
            <a:r>
              <a:rPr lang="pt-BR" altLang="pt-BR" sz="1800" i="1" dirty="0" err="1" smtClean="0">
                <a:latin typeface="+mn-lt"/>
              </a:rPr>
              <a:t>shell</a:t>
            </a:r>
            <a:r>
              <a:rPr lang="pt-BR" altLang="pt-BR" sz="1800" dirty="0" smtClean="0">
                <a:latin typeface="+mn-lt"/>
              </a:rPr>
              <a:t> irá interpretar os comandos do </a:t>
            </a:r>
            <a:r>
              <a:rPr lang="pt-BR" altLang="pt-BR" sz="1800" i="1" dirty="0" smtClean="0">
                <a:latin typeface="+mn-lt"/>
              </a:rPr>
              <a:t>script</a:t>
            </a:r>
            <a:r>
              <a:rPr lang="pt-BR" altLang="pt-BR" sz="1800" dirty="0" smtClean="0">
                <a:latin typeface="+mn-lt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 smtClean="0">
                <a:latin typeface="+mn-lt"/>
              </a:rPr>
              <a:t>Mas só isso não é suficiente, precisamos </a:t>
            </a:r>
            <a:r>
              <a:rPr lang="pt-BR" altLang="pt-BR" sz="1800" dirty="0">
                <a:latin typeface="+mn-lt"/>
              </a:rPr>
              <a:t>torná-lo “executável”, utilizando o comando </a:t>
            </a:r>
            <a:r>
              <a:rPr lang="pt-BR" altLang="pt-BR" sz="1800" b="1" dirty="0" err="1">
                <a:latin typeface="+mn-lt"/>
              </a:rPr>
              <a:t>chmod</a:t>
            </a:r>
            <a:r>
              <a:rPr lang="pt-BR" altLang="pt-BR" sz="1800" dirty="0">
                <a:latin typeface="+mn-lt"/>
              </a:rPr>
              <a:t>. </a:t>
            </a:r>
            <a:endParaRPr lang="pt-BR" altLang="pt-BR" sz="1800" dirty="0" smtClean="0"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 smtClean="0">
                <a:latin typeface="+mn-lt"/>
              </a:rPr>
              <a:t>Vamos </a:t>
            </a:r>
            <a:r>
              <a:rPr lang="pt-BR" altLang="pt-BR" sz="1800" dirty="0">
                <a:latin typeface="+mn-lt"/>
              </a:rPr>
              <a:t>seguir com um pequeno exemplo de um </a:t>
            </a:r>
            <a:r>
              <a:rPr lang="pt-BR" altLang="pt-BR" sz="1800" i="1" dirty="0" err="1">
                <a:latin typeface="+mn-lt"/>
              </a:rPr>
              <a:t>shell</a:t>
            </a:r>
            <a:r>
              <a:rPr lang="pt-BR" altLang="pt-BR" sz="1800" dirty="0">
                <a:latin typeface="+mn-lt"/>
              </a:rPr>
              <a:t> </a:t>
            </a:r>
            <a:r>
              <a:rPr lang="pt-BR" altLang="pt-BR" sz="1800" i="1" dirty="0">
                <a:latin typeface="+mn-lt"/>
              </a:rPr>
              <a:t>script</a:t>
            </a:r>
            <a:r>
              <a:rPr lang="pt-BR" altLang="pt-BR" sz="1800" dirty="0">
                <a:latin typeface="+mn-lt"/>
              </a:rPr>
              <a:t> que mostre na tela: </a:t>
            </a:r>
            <a:endParaRPr lang="pt-BR" altLang="pt-BR" sz="1800" dirty="0" smtClean="0"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 smtClean="0">
                <a:latin typeface="+mn-lt"/>
              </a:rPr>
              <a:t>“</a:t>
            </a:r>
            <a:r>
              <a:rPr lang="pt-BR" altLang="pt-BR" sz="1800" dirty="0">
                <a:latin typeface="+mn-lt"/>
              </a:rPr>
              <a:t>Alo Mundo...”:</a:t>
            </a:r>
          </a:p>
        </p:txBody>
      </p:sp>
    </p:spTree>
    <p:extLst>
      <p:ext uri="{BB962C8B-B14F-4D97-AF65-F5344CB8AC3E}">
        <p14:creationId xmlns:p14="http://schemas.microsoft.com/office/powerpoint/2010/main" val="365026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65" y="1246681"/>
            <a:ext cx="3817072" cy="1588883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754255" y="1219838"/>
            <a:ext cx="54771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Passo a passo para criar um script:</a:t>
            </a:r>
          </a:p>
          <a:p>
            <a:endParaRPr lang="pt-BR" dirty="0" smtClean="0"/>
          </a:p>
          <a:p>
            <a:pPr marL="342900" indent="-342900">
              <a:buAutoNum type="arabicPeriod"/>
            </a:pPr>
            <a:r>
              <a:rPr lang="pt-BR" dirty="0" smtClean="0"/>
              <a:t>Abra o editor de texto (no nosso caso – o </a:t>
            </a:r>
            <a:r>
              <a:rPr lang="pt-BR" i="1" dirty="0" smtClean="0"/>
              <a:t>vi</a:t>
            </a:r>
            <a:r>
              <a:rPr lang="pt-BR" dirty="0" smtClean="0"/>
              <a:t>)</a:t>
            </a:r>
          </a:p>
          <a:p>
            <a:pPr marL="342900" indent="-342900">
              <a:buAutoNum type="arabicPeriod"/>
            </a:pPr>
            <a:r>
              <a:rPr lang="pt-BR" dirty="0" smtClean="0"/>
              <a:t>Habilite a edição pressionando </a:t>
            </a:r>
            <a:r>
              <a:rPr lang="pt-BR" dirty="0" err="1" smtClean="0"/>
              <a:t>Esc</a:t>
            </a:r>
            <a:r>
              <a:rPr lang="pt-BR" dirty="0" smtClean="0"/>
              <a:t> A</a:t>
            </a:r>
          </a:p>
          <a:p>
            <a:pPr marL="342900" indent="-342900">
              <a:buAutoNum type="arabicPeriod"/>
            </a:pPr>
            <a:r>
              <a:rPr lang="pt-BR" dirty="0" smtClean="0"/>
              <a:t>Digite a linha #!/bin/</a:t>
            </a:r>
            <a:r>
              <a:rPr lang="pt-BR" dirty="0" err="1" smtClean="0"/>
              <a:t>bash</a:t>
            </a:r>
            <a:r>
              <a:rPr lang="pt-BR" dirty="0" smtClean="0"/>
              <a:t> para registrar qual </a:t>
            </a:r>
            <a:r>
              <a:rPr lang="pt-BR" dirty="0" err="1" smtClean="0"/>
              <a:t>shell</a:t>
            </a:r>
            <a:r>
              <a:rPr lang="pt-BR" dirty="0" smtClean="0"/>
              <a:t> irá interpretar os comandos</a:t>
            </a:r>
          </a:p>
          <a:p>
            <a:pPr marL="342900" indent="-342900">
              <a:buAutoNum type="arabicPeriod"/>
            </a:pPr>
            <a:r>
              <a:rPr lang="pt-BR" dirty="0" smtClean="0"/>
              <a:t>Uma boa prática é ao iniciar o script limpar a tela</a:t>
            </a:r>
          </a:p>
          <a:p>
            <a:pPr marL="342900" indent="-342900">
              <a:buAutoNum type="arabicPeriod"/>
            </a:pPr>
            <a:r>
              <a:rPr lang="pt-BR" dirty="0" smtClean="0"/>
              <a:t>Digite os comandos do seu script</a:t>
            </a:r>
          </a:p>
          <a:p>
            <a:pPr marL="342900" indent="-342900">
              <a:buAutoNum type="arabicPeriod"/>
            </a:pPr>
            <a:r>
              <a:rPr lang="pt-BR" dirty="0" smtClean="0"/>
              <a:t>Grave o script pressionando </a:t>
            </a:r>
            <a:r>
              <a:rPr lang="pt-BR" dirty="0" err="1" smtClean="0"/>
              <a:t>Esc</a:t>
            </a:r>
            <a:r>
              <a:rPr lang="pt-BR" dirty="0" smtClean="0"/>
              <a:t> :w e no rodapé do editor defina o nome do script é recomendando que tenha a extensão </a:t>
            </a:r>
            <a:r>
              <a:rPr lang="pt-BR" dirty="0" err="1" smtClean="0"/>
              <a:t>sh</a:t>
            </a:r>
            <a:endParaRPr lang="pt-BR" dirty="0" smtClean="0"/>
          </a:p>
          <a:p>
            <a:pPr marL="342900" indent="-342900">
              <a:buAutoNum type="arabicPeriod"/>
            </a:pPr>
            <a:r>
              <a:rPr lang="pt-BR" dirty="0" smtClean="0"/>
              <a:t>Saia do editor, para tanto, pressione </a:t>
            </a:r>
            <a:r>
              <a:rPr lang="pt-BR" dirty="0" err="1" smtClean="0"/>
              <a:t>Esc</a:t>
            </a:r>
            <a:r>
              <a:rPr lang="pt-BR" dirty="0" smtClean="0"/>
              <a:t> :q!</a:t>
            </a:r>
          </a:p>
          <a:p>
            <a:pPr marL="342900" indent="-342900">
              <a:buAutoNum type="arabicPeriod"/>
            </a:pPr>
            <a:r>
              <a:rPr lang="pt-BR" dirty="0" smtClean="0"/>
              <a:t>Agora temos que dar a permissão de execução em todos os níveis (usuário, grupo e outros). Para tanto, digite no </a:t>
            </a:r>
            <a:r>
              <a:rPr lang="pt-BR" dirty="0" err="1" smtClean="0"/>
              <a:t>prompt</a:t>
            </a:r>
            <a:r>
              <a:rPr lang="pt-BR" dirty="0" smtClean="0"/>
              <a:t> </a:t>
            </a:r>
            <a:r>
              <a:rPr lang="pt-BR" dirty="0" err="1" smtClean="0"/>
              <a:t>chmod</a:t>
            </a:r>
            <a:r>
              <a:rPr lang="pt-BR" dirty="0" smtClean="0"/>
              <a:t> +x &lt;nome do script&gt;</a:t>
            </a:r>
          </a:p>
          <a:p>
            <a:pPr marL="342900" indent="-342900">
              <a:buAutoNum type="arabicPeriod"/>
            </a:pPr>
            <a:r>
              <a:rPr lang="pt-BR" dirty="0" smtClean="0"/>
              <a:t>Para executar o script digite no </a:t>
            </a:r>
            <a:r>
              <a:rPr lang="pt-BR" dirty="0" err="1" smtClean="0"/>
              <a:t>prompt</a:t>
            </a:r>
            <a:r>
              <a:rPr lang="pt-BR" dirty="0" smtClean="0"/>
              <a:t> o seguinte: ./&lt;nome do script&gt;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972" y="2991299"/>
            <a:ext cx="2552700" cy="43815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117" y="3567997"/>
            <a:ext cx="4861647" cy="38656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620" y="4094844"/>
            <a:ext cx="4752144" cy="36295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565" y="4973723"/>
            <a:ext cx="4276725" cy="1066800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662565" y="4621838"/>
            <a:ext cx="432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Resultado da execução: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95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2075297" y="1152298"/>
            <a:ext cx="820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Comando </a:t>
            </a:r>
            <a:r>
              <a:rPr lang="pt-BR" sz="2400" b="1" dirty="0" err="1" smtClean="0"/>
              <a:t>echo</a:t>
            </a:r>
            <a:endParaRPr lang="pt-BR" sz="24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67269" y="1606303"/>
            <a:ext cx="11876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pt-BR" dirty="0">
                <a:solidFill>
                  <a:srgbClr val="212121"/>
                </a:solidFill>
              </a:rPr>
              <a:t>O </a:t>
            </a:r>
            <a:r>
              <a:rPr lang="pt-PT" altLang="pt-BR" dirty="0" smtClean="0">
                <a:solidFill>
                  <a:srgbClr val="212121"/>
                </a:solidFill>
              </a:rPr>
              <a:t>comando </a:t>
            </a:r>
            <a:r>
              <a:rPr lang="pt-PT" altLang="pt-BR" b="1" i="1" dirty="0" smtClean="0">
                <a:solidFill>
                  <a:srgbClr val="212121"/>
                </a:solidFill>
              </a:rPr>
              <a:t>echo</a:t>
            </a:r>
            <a:r>
              <a:rPr lang="pt-PT" altLang="pt-BR" dirty="0" smtClean="0">
                <a:solidFill>
                  <a:srgbClr val="212121"/>
                </a:solidFill>
              </a:rPr>
              <a:t> </a:t>
            </a:r>
            <a:r>
              <a:rPr lang="pt-PT" altLang="pt-BR" dirty="0">
                <a:solidFill>
                  <a:srgbClr val="212121"/>
                </a:solidFill>
              </a:rPr>
              <a:t>é um dos comandos internos mais comumente usados ​​para o bash do </a:t>
            </a:r>
            <a:r>
              <a:rPr lang="pt-PT" altLang="pt-BR" dirty="0" smtClean="0">
                <a:solidFill>
                  <a:srgbClr val="212121"/>
                </a:solidFill>
              </a:rPr>
              <a:t>Linux, </a:t>
            </a:r>
            <a:r>
              <a:rPr lang="pt-PT" altLang="pt-BR" dirty="0">
                <a:solidFill>
                  <a:srgbClr val="212121"/>
                </a:solidFill>
              </a:rPr>
              <a:t>que normalmente são usados ​​na linguagem de script e nos arquivos batch para exibir uma linha de texto / string na saída </a:t>
            </a:r>
            <a:r>
              <a:rPr lang="pt-PT" altLang="pt-BR" dirty="0" smtClean="0">
                <a:solidFill>
                  <a:srgbClr val="212121"/>
                </a:solidFill>
              </a:rPr>
              <a:t>padrão ou em um arquivo.</a:t>
            </a:r>
            <a:r>
              <a:rPr lang="pt-PT" altLang="pt-BR" dirty="0" smtClean="0"/>
              <a:t> </a:t>
            </a:r>
            <a:endParaRPr lang="pt-PT" altLang="pt-BR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051482" y="2308389"/>
            <a:ext cx="801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Sintaxe</a:t>
            </a:r>
            <a:r>
              <a:rPr lang="pt-BR" dirty="0" smtClean="0"/>
              <a:t>: </a:t>
            </a:r>
            <a:r>
              <a:rPr lang="pt-BR" b="1" dirty="0" err="1" smtClean="0">
                <a:solidFill>
                  <a:srgbClr val="FF0000"/>
                </a:solidFill>
              </a:rPr>
              <a:t>echo</a:t>
            </a:r>
            <a:r>
              <a:rPr lang="pt-BR" b="1" dirty="0" smtClean="0">
                <a:solidFill>
                  <a:srgbClr val="FF0000"/>
                </a:solidFill>
              </a:rPr>
              <a:t> &lt;parâmetros&gt; </a:t>
            </a:r>
            <a:r>
              <a:rPr lang="pt-BR" b="1" dirty="0" err="1" smtClean="0">
                <a:solidFill>
                  <a:srgbClr val="FF0000"/>
                </a:solidFill>
              </a:rPr>
              <a:t>string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572323" y="2722471"/>
            <a:ext cx="92443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Ex.1: </a:t>
            </a:r>
            <a:r>
              <a:rPr lang="pt-BR" b="1" dirty="0" err="1" smtClean="0"/>
              <a:t>echo</a:t>
            </a:r>
            <a:r>
              <a:rPr lang="pt-BR" dirty="0" smtClean="0"/>
              <a:t>			→		Promove salto de linha</a:t>
            </a:r>
          </a:p>
          <a:p>
            <a:endParaRPr lang="pt-BR" dirty="0"/>
          </a:p>
          <a:p>
            <a:r>
              <a:rPr lang="pt-BR" dirty="0" smtClean="0"/>
              <a:t>Ex.2: </a:t>
            </a:r>
            <a:r>
              <a:rPr lang="pt-BR" b="1" dirty="0" err="1" smtClean="0"/>
              <a:t>echo</a:t>
            </a:r>
            <a:r>
              <a:rPr lang="pt-BR" b="1" dirty="0" smtClean="0"/>
              <a:t> “Alo mundo” 		</a:t>
            </a:r>
            <a:r>
              <a:rPr lang="pt-BR" dirty="0" smtClean="0"/>
              <a:t>→ 		Mostra Alo mundo</a:t>
            </a:r>
          </a:p>
          <a:p>
            <a:endParaRPr lang="pt-BR" dirty="0" smtClean="0"/>
          </a:p>
          <a:p>
            <a:r>
              <a:rPr lang="pt-BR" dirty="0" smtClean="0"/>
              <a:t>Ex.3: </a:t>
            </a:r>
            <a:r>
              <a:rPr lang="pt-BR" b="1" dirty="0" err="1" smtClean="0"/>
              <a:t>echo</a:t>
            </a:r>
            <a:r>
              <a:rPr lang="pt-BR" b="1" dirty="0" smtClean="0"/>
              <a:t> –e “Alo \</a:t>
            </a:r>
            <a:r>
              <a:rPr lang="pt-BR" b="1" dirty="0" err="1" smtClean="0"/>
              <a:t>bmundo</a:t>
            </a:r>
            <a:r>
              <a:rPr lang="pt-BR" b="1" dirty="0" smtClean="0"/>
              <a:t>” 	</a:t>
            </a:r>
            <a:r>
              <a:rPr lang="pt-BR" dirty="0" smtClean="0"/>
              <a:t>→ 		Mostra </a:t>
            </a:r>
            <a:r>
              <a:rPr lang="pt-BR" dirty="0" err="1" smtClean="0"/>
              <a:t>Alomundo</a:t>
            </a:r>
            <a:endParaRPr lang="pt-BR" dirty="0" smtClean="0"/>
          </a:p>
          <a:p>
            <a:r>
              <a:rPr lang="pt-PT" altLang="pt-BR" dirty="0" smtClean="0">
                <a:solidFill>
                  <a:srgbClr val="212121"/>
                </a:solidFill>
                <a:latin typeface="inherit"/>
              </a:rPr>
              <a:t>Usando </a:t>
            </a:r>
            <a:r>
              <a:rPr lang="pt-PT" altLang="pt-BR" dirty="0">
                <a:solidFill>
                  <a:srgbClr val="212121"/>
                </a:solidFill>
                <a:latin typeface="inherit"/>
              </a:rPr>
              <a:t>a opção "\ b" </a:t>
            </a:r>
            <a:r>
              <a:rPr lang="pt-PT" altLang="pt-BR" dirty="0" smtClean="0">
                <a:solidFill>
                  <a:srgbClr val="212121"/>
                </a:solidFill>
                <a:latin typeface="inherit"/>
              </a:rPr>
              <a:t>– retira o espaço entre a  string "-e“</a:t>
            </a:r>
            <a:r>
              <a:rPr lang="pt-BR" dirty="0"/>
              <a:t>” trata a nova linha para o seu uso.</a:t>
            </a:r>
          </a:p>
          <a:p>
            <a:endParaRPr lang="pt-BR" dirty="0" smtClean="0"/>
          </a:p>
          <a:p>
            <a:r>
              <a:rPr lang="pt-BR" dirty="0" smtClean="0"/>
              <a:t>Ex.4</a:t>
            </a:r>
            <a:r>
              <a:rPr lang="pt-BR" b="1" dirty="0" smtClean="0"/>
              <a:t>: </a:t>
            </a:r>
            <a:r>
              <a:rPr lang="pt-BR" b="1" dirty="0" err="1" smtClean="0"/>
              <a:t>echo</a:t>
            </a:r>
            <a:r>
              <a:rPr lang="pt-BR" b="1" dirty="0" smtClean="0"/>
              <a:t> –e “Alo \</a:t>
            </a:r>
            <a:r>
              <a:rPr lang="pt-BR" b="1" dirty="0" err="1" smtClean="0"/>
              <a:t>nmundo</a:t>
            </a:r>
            <a:r>
              <a:rPr lang="pt-BR" b="1" dirty="0" smtClean="0"/>
              <a:t>”</a:t>
            </a:r>
            <a:r>
              <a:rPr lang="pt-BR" dirty="0" smtClean="0"/>
              <a:t>		→		Mostra cada palavra em uma linha</a:t>
            </a:r>
          </a:p>
          <a:p>
            <a:r>
              <a:rPr lang="pt-BR" dirty="0" smtClean="0"/>
              <a:t>Usando a opção “\n” gera quebra de linha “-e” trata a nova linha para o seu uso.</a:t>
            </a:r>
          </a:p>
          <a:p>
            <a:endParaRPr lang="pt-BR" dirty="0"/>
          </a:p>
          <a:p>
            <a:r>
              <a:rPr lang="pt-BR" dirty="0" smtClean="0"/>
              <a:t>Ex.5: </a:t>
            </a:r>
            <a:r>
              <a:rPr lang="pt-BR" b="1" dirty="0" err="1" smtClean="0"/>
              <a:t>echo</a:t>
            </a:r>
            <a:r>
              <a:rPr lang="pt-BR" b="1" dirty="0" smtClean="0"/>
              <a:t> –n “Alo mundo”</a:t>
            </a:r>
            <a:r>
              <a:rPr lang="pt-BR" dirty="0" smtClean="0"/>
              <a:t>		→		Mostra Alo mundo [</a:t>
            </a:r>
            <a:r>
              <a:rPr lang="pt-BR" dirty="0" err="1" smtClean="0"/>
              <a:t>prompt</a:t>
            </a:r>
            <a:r>
              <a:rPr lang="pt-BR" dirty="0" smtClean="0"/>
              <a:t>]</a:t>
            </a:r>
          </a:p>
          <a:p>
            <a:r>
              <a:rPr lang="pt-BR" dirty="0" smtClean="0"/>
              <a:t>Usando “-n” exibe a </a:t>
            </a:r>
            <a:r>
              <a:rPr lang="pt-BR" dirty="0" err="1" smtClean="0"/>
              <a:t>string</a:t>
            </a:r>
            <a:r>
              <a:rPr lang="pt-BR" dirty="0" smtClean="0"/>
              <a:t> e </a:t>
            </a:r>
            <a:r>
              <a:rPr lang="pt-BR" b="1" dirty="0" smtClean="0"/>
              <a:t>não</a:t>
            </a:r>
            <a:r>
              <a:rPr lang="pt-BR" dirty="0" smtClean="0"/>
              <a:t> </a:t>
            </a:r>
            <a:r>
              <a:rPr lang="pt-BR" dirty="0"/>
              <a:t>trata a nova linha para o seu uso.</a:t>
            </a:r>
            <a:endParaRPr lang="pt-BR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0" y="136267"/>
            <a:ext cx="65724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.</a:t>
            </a:r>
            <a:r>
              <a:rPr kumimoji="0" lang="pt-PT" altLang="pt-B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83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270336" y="1276783"/>
            <a:ext cx="81359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sz="2400" b="1" dirty="0">
                <a:latin typeface="+mn-lt"/>
              </a:rPr>
              <a:t>Conceito de Variáveis </a:t>
            </a:r>
            <a:r>
              <a:rPr lang="pt-BR" altLang="pt-BR" sz="2400" b="1" dirty="0" smtClean="0">
                <a:latin typeface="+mn-lt"/>
              </a:rPr>
              <a:t>no </a:t>
            </a:r>
            <a:r>
              <a:rPr lang="pt-BR" altLang="pt-BR" sz="2400" b="1" i="1" dirty="0" err="1">
                <a:latin typeface="+mn-lt"/>
              </a:rPr>
              <a:t>shell</a:t>
            </a:r>
            <a:r>
              <a:rPr lang="pt-BR" altLang="pt-BR" sz="2400" b="1" i="1" dirty="0">
                <a:latin typeface="+mn-lt"/>
              </a:rPr>
              <a:t> script 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35980" y="1768369"/>
            <a:ext cx="10972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 dirty="0">
                <a:latin typeface="+mn-lt"/>
              </a:rPr>
              <a:t>Variáveis são caracteres que armazenam </a:t>
            </a:r>
            <a:r>
              <a:rPr lang="pt-BR" altLang="pt-BR" sz="1800" dirty="0" smtClean="0">
                <a:latin typeface="+mn-lt"/>
              </a:rPr>
              <a:t>dados. Para definir uma variável, temos as seguintes regras, a saber, uma variável pode armazenar uma frase, números e até outras variáveis e comandos.</a:t>
            </a:r>
            <a:endParaRPr lang="pt-BR" altLang="pt-BR" sz="1800" dirty="0">
              <a:latin typeface="+mn-lt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sz="1800" dirty="0">
                <a:latin typeface="+mn-lt"/>
              </a:rPr>
              <a:t>O </a:t>
            </a:r>
            <a:r>
              <a:rPr lang="pt-BR" altLang="pt-BR" sz="1800" b="1" i="1" dirty="0" err="1">
                <a:latin typeface="+mn-lt"/>
              </a:rPr>
              <a:t>bash</a:t>
            </a:r>
            <a:r>
              <a:rPr lang="pt-BR" altLang="pt-BR" sz="1800" dirty="0">
                <a:latin typeface="+mn-lt"/>
              </a:rPr>
              <a:t> reconhece uma variável quando ela começa com </a:t>
            </a:r>
            <a:r>
              <a:rPr lang="pt-BR" altLang="pt-BR" sz="1800" b="1" dirty="0">
                <a:latin typeface="+mn-lt"/>
              </a:rPr>
              <a:t>$</a:t>
            </a:r>
            <a:r>
              <a:rPr lang="pt-BR" altLang="pt-BR" sz="1800" dirty="0">
                <a:latin typeface="+mn-lt"/>
              </a:rPr>
              <a:t>, ou seja, a diferença </a:t>
            </a:r>
            <a:r>
              <a:rPr lang="pt-BR" altLang="pt-BR" sz="1800" dirty="0" smtClean="0">
                <a:latin typeface="+mn-lt"/>
              </a:rPr>
              <a:t>entre: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sz="1800" dirty="0" smtClean="0">
                <a:latin typeface="+mn-lt"/>
              </a:rPr>
              <a:t>‘</a:t>
            </a:r>
            <a:r>
              <a:rPr lang="pt-BR" altLang="pt-BR" sz="1800" dirty="0" smtClean="0">
                <a:solidFill>
                  <a:srgbClr val="FF0000"/>
                </a:solidFill>
                <a:latin typeface="+mn-lt"/>
              </a:rPr>
              <a:t>conceito</a:t>
            </a:r>
            <a:r>
              <a:rPr lang="pt-BR" altLang="pt-BR" sz="1800" dirty="0" smtClean="0">
                <a:latin typeface="+mn-lt"/>
              </a:rPr>
              <a:t>’ </a:t>
            </a:r>
            <a:r>
              <a:rPr lang="pt-BR" altLang="pt-BR" sz="1800" dirty="0">
                <a:latin typeface="+mn-lt"/>
              </a:rPr>
              <a:t>e </a:t>
            </a:r>
            <a:r>
              <a:rPr lang="pt-BR" altLang="pt-BR" sz="1800" dirty="0" smtClean="0">
                <a:latin typeface="+mn-lt"/>
              </a:rPr>
              <a:t>‘</a:t>
            </a:r>
            <a:r>
              <a:rPr lang="pt-BR" altLang="pt-BR" sz="1800" dirty="0" smtClean="0">
                <a:solidFill>
                  <a:schemeClr val="accent2"/>
                </a:solidFill>
                <a:latin typeface="+mn-lt"/>
              </a:rPr>
              <a:t>$conceito</a:t>
            </a:r>
            <a:r>
              <a:rPr lang="pt-BR" altLang="pt-BR" sz="1800" dirty="0" smtClean="0">
                <a:latin typeface="+mn-lt"/>
              </a:rPr>
              <a:t>’ </a:t>
            </a:r>
            <a:r>
              <a:rPr lang="pt-BR" altLang="pt-BR" sz="1800" dirty="0">
                <a:latin typeface="+mn-lt"/>
              </a:rPr>
              <a:t>é que a </a:t>
            </a:r>
            <a:r>
              <a:rPr lang="pt-BR" altLang="pt-BR" sz="1800" dirty="0">
                <a:solidFill>
                  <a:srgbClr val="FF0000"/>
                </a:solidFill>
                <a:latin typeface="+mn-lt"/>
              </a:rPr>
              <a:t>primeira é uma palavra qualquer</a:t>
            </a:r>
            <a:r>
              <a:rPr lang="pt-BR" altLang="pt-BR" sz="1800" dirty="0">
                <a:latin typeface="+mn-lt"/>
              </a:rPr>
              <a:t>, e a </a:t>
            </a:r>
            <a:r>
              <a:rPr lang="pt-BR" altLang="pt-BR" sz="1800" dirty="0">
                <a:solidFill>
                  <a:schemeClr val="accent2"/>
                </a:solidFill>
                <a:latin typeface="+mn-lt"/>
              </a:rPr>
              <a:t>outra uma variável</a:t>
            </a:r>
            <a:r>
              <a:rPr lang="pt-BR" altLang="pt-BR" sz="1800" dirty="0">
                <a:latin typeface="+mn-lt"/>
              </a:rPr>
              <a:t>.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858644" y="3378820"/>
            <a:ext cx="10459844" cy="36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1° Caso – conteúdo fixo</a:t>
            </a:r>
            <a:endParaRPr lang="pt-BR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274949" y="3746810"/>
            <a:ext cx="7894861" cy="37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Sintaxe: </a:t>
            </a:r>
            <a:r>
              <a:rPr lang="pt-BR" b="1" dirty="0" smtClean="0"/>
              <a:t>variável=‘conteúdo’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143461" y="4139800"/>
            <a:ext cx="8334474" cy="37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</a:t>
            </a:r>
            <a:r>
              <a:rPr lang="pt-BR" dirty="0" smtClean="0"/>
              <a:t> </a:t>
            </a:r>
            <a:r>
              <a:rPr lang="pt-BR" dirty="0"/>
              <a:t>conteúdo deverá estar entre </a:t>
            </a:r>
            <a:r>
              <a:rPr lang="pt-BR" b="1" dirty="0" smtClean="0"/>
              <a:t>APÓSTROFE</a:t>
            </a:r>
            <a:r>
              <a:rPr lang="pt-BR" dirty="0" smtClean="0"/>
              <a:t> e entre o sinal de igual não deve ter espaço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956234" y="4873009"/>
            <a:ext cx="4594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Ex.: </a:t>
            </a:r>
            <a:r>
              <a:rPr lang="pt-BR" dirty="0" smtClean="0"/>
              <a:t>Vamos fazer um script onde na variável nome seja armazenado seu nome e depois exibido na tela quando o script for executado.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124" y="4616957"/>
            <a:ext cx="3203073" cy="15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3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ta em Curva para a Esquerda 15"/>
          <p:cNvSpPr/>
          <p:nvPr/>
        </p:nvSpPr>
        <p:spPr>
          <a:xfrm>
            <a:off x="9726508" y="4362902"/>
            <a:ext cx="1324349" cy="83819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3470031" y="1276783"/>
            <a:ext cx="541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2° Caso – variável que pode acessar outra variável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2075297" y="1683835"/>
            <a:ext cx="820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Sintaxe</a:t>
            </a:r>
            <a:r>
              <a:rPr lang="pt-BR" dirty="0" smtClean="0"/>
              <a:t>: </a:t>
            </a:r>
            <a:r>
              <a:rPr lang="pt-BR" b="1" dirty="0" smtClean="0">
                <a:solidFill>
                  <a:srgbClr val="FF0000"/>
                </a:solidFill>
              </a:rPr>
              <a:t>&lt;variável&gt;=“conteúdo”</a:t>
            </a:r>
          </a:p>
          <a:p>
            <a:pPr algn="ctr"/>
            <a:r>
              <a:rPr lang="pt-BR" dirty="0" smtClean="0"/>
              <a:t>O conteúdo está entre </a:t>
            </a:r>
            <a:r>
              <a:rPr lang="pt-BR" b="1" dirty="0" smtClean="0"/>
              <a:t>ASPAS</a:t>
            </a:r>
            <a:r>
              <a:rPr lang="pt-BR" dirty="0" smtClean="0"/>
              <a:t> e nele pode ocorrer o acesso a outra variável.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50523" y="3019886"/>
            <a:ext cx="46148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Ex.: </a:t>
            </a:r>
            <a:r>
              <a:rPr lang="pt-BR" dirty="0" smtClean="0"/>
              <a:t>Faça um script que armazene na variável </a:t>
            </a:r>
          </a:p>
          <a:p>
            <a:r>
              <a:rPr lang="pt-BR" dirty="0" smtClean="0"/>
              <a:t>nome seu nome, </a:t>
            </a:r>
          </a:p>
          <a:p>
            <a:r>
              <a:rPr lang="pt-BR" dirty="0" smtClean="0"/>
              <a:t>dia o dia do seu aniversário e </a:t>
            </a:r>
          </a:p>
          <a:p>
            <a:r>
              <a:rPr lang="pt-BR" dirty="0" smtClean="0"/>
              <a:t>mês o mês por extenso do seu aniversário.</a:t>
            </a:r>
          </a:p>
          <a:p>
            <a:endParaRPr lang="pt-BR" dirty="0" smtClean="0"/>
          </a:p>
          <a:p>
            <a:r>
              <a:rPr lang="pt-BR" dirty="0" smtClean="0"/>
              <a:t>Exiba então as informações da seguinte forma:</a:t>
            </a:r>
          </a:p>
          <a:p>
            <a:r>
              <a:rPr lang="pt-BR" dirty="0" smtClean="0"/>
              <a:t>&lt;nome&gt; você faz aniversário em</a:t>
            </a:r>
          </a:p>
          <a:p>
            <a:r>
              <a:rPr lang="pt-BR" dirty="0" smtClean="0"/>
              <a:t>&lt;dia&gt;/&lt;</a:t>
            </a:r>
            <a:r>
              <a:rPr lang="pt-BR" dirty="0" err="1" smtClean="0"/>
              <a:t>mes</a:t>
            </a:r>
            <a:r>
              <a:rPr lang="pt-BR" dirty="0" smtClean="0"/>
              <a:t>&gt;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574" y="4673976"/>
            <a:ext cx="4315870" cy="1446616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0142895" y="5118560"/>
            <a:ext cx="151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executando</a:t>
            </a:r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256" y="2306181"/>
            <a:ext cx="5829601" cy="226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5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ta em Curva para a Esquerda 12"/>
          <p:cNvSpPr/>
          <p:nvPr/>
        </p:nvSpPr>
        <p:spPr>
          <a:xfrm>
            <a:off x="9725983" y="4181706"/>
            <a:ext cx="1447539" cy="127123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3470031" y="1276783"/>
            <a:ext cx="541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3</a:t>
            </a:r>
            <a:r>
              <a:rPr lang="pt-BR" b="1" dirty="0" smtClean="0"/>
              <a:t>° Caso – variável que pode executar comandos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2064146" y="1639231"/>
            <a:ext cx="820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Sintaxe</a:t>
            </a:r>
            <a:r>
              <a:rPr lang="pt-BR" dirty="0" smtClean="0"/>
              <a:t>: </a:t>
            </a:r>
            <a:r>
              <a:rPr lang="pt-BR" b="1" dirty="0" smtClean="0">
                <a:solidFill>
                  <a:srgbClr val="FF0000"/>
                </a:solidFill>
              </a:rPr>
              <a:t>&lt;variável&gt;=`conteúdo</a:t>
            </a:r>
            <a:r>
              <a:rPr lang="pt-BR" b="1" dirty="0">
                <a:solidFill>
                  <a:srgbClr val="FF0000"/>
                </a:solidFill>
              </a:rPr>
              <a:t>`</a:t>
            </a:r>
            <a:endParaRPr lang="pt-BR" b="1" dirty="0" smtClean="0">
              <a:solidFill>
                <a:srgbClr val="FF0000"/>
              </a:solidFill>
            </a:endParaRPr>
          </a:p>
          <a:p>
            <a:pPr algn="ctr"/>
            <a:r>
              <a:rPr lang="pt-BR" dirty="0" smtClean="0"/>
              <a:t>O conteúdo está entre </a:t>
            </a:r>
            <a:r>
              <a:rPr lang="pt-BR" b="1" dirty="0" smtClean="0"/>
              <a:t>CRASES</a:t>
            </a:r>
            <a:r>
              <a:rPr lang="pt-BR" dirty="0" smtClean="0"/>
              <a:t> e nele pode ser declarado comando </a:t>
            </a:r>
            <a:r>
              <a:rPr lang="pt-BR" dirty="0" err="1" smtClean="0"/>
              <a:t>linux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01444" y="3139498"/>
            <a:ext cx="3891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Ex.: </a:t>
            </a:r>
            <a:r>
              <a:rPr lang="pt-BR" dirty="0" smtClean="0"/>
              <a:t>Faça um script que armazene seu nome e sua atuação no ambiente, isto é, root ou usuário. </a:t>
            </a:r>
            <a:endParaRPr lang="pt-BR" dirty="0"/>
          </a:p>
          <a:p>
            <a:pPr algn="just"/>
            <a:r>
              <a:rPr lang="pt-BR" dirty="0" smtClean="0"/>
              <a:t>Exiba a mensagem esclarecendo as informações armazenadas e qual é a </a:t>
            </a:r>
            <a:r>
              <a:rPr lang="pt-BR" dirty="0"/>
              <a:t>rota na qual você estiver situado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584" y="2367886"/>
            <a:ext cx="5532051" cy="215836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584" y="4709469"/>
            <a:ext cx="4887399" cy="1440940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0370635" y="5226371"/>
            <a:ext cx="151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executando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31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ta em Curva para Cima 13"/>
          <p:cNvSpPr/>
          <p:nvPr/>
        </p:nvSpPr>
        <p:spPr>
          <a:xfrm>
            <a:off x="6791093" y="5386042"/>
            <a:ext cx="2207941" cy="47950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2156452" y="1226637"/>
            <a:ext cx="801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Comando </a:t>
            </a:r>
            <a:r>
              <a:rPr lang="pt-BR" sz="2400" b="1" dirty="0" err="1" smtClean="0"/>
              <a:t>read</a:t>
            </a:r>
            <a:endParaRPr lang="pt-BR" sz="2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691402" y="1688302"/>
            <a:ext cx="10738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Pode ser que o seu script precise interagir com o usuário, pedindo para ele fornecer algum dado de entrada para processamento. Neste caso, é necessário que se leia o que o usuário digitou e isso é feito através </a:t>
            </a:r>
            <a:r>
              <a:rPr lang="pt-BR" dirty="0" smtClean="0"/>
              <a:t>desse comando</a:t>
            </a:r>
            <a:r>
              <a:rPr lang="pt-BR" dirty="0"/>
              <a:t> 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69414" y="2428295"/>
            <a:ext cx="719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Sintaxe</a:t>
            </a:r>
            <a:r>
              <a:rPr lang="pt-BR" dirty="0" smtClean="0"/>
              <a:t>: </a:t>
            </a:r>
            <a:r>
              <a:rPr lang="pt-BR" b="1" dirty="0" err="1" smtClean="0">
                <a:solidFill>
                  <a:srgbClr val="FF0000"/>
                </a:solidFill>
              </a:rPr>
              <a:t>read</a:t>
            </a:r>
            <a:r>
              <a:rPr lang="pt-BR" b="1" dirty="0" smtClean="0">
                <a:solidFill>
                  <a:srgbClr val="FF0000"/>
                </a:solidFill>
              </a:rPr>
              <a:t> &lt;parâmetro&gt; &lt;variável&gt;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67268" y="3042856"/>
            <a:ext cx="1171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Ex.: </a:t>
            </a:r>
            <a:r>
              <a:rPr lang="pt-BR" dirty="0" smtClean="0"/>
              <a:t>Vamos fazer um script que recebe o nome e a idade de uma pessoa e retorna quantos dias ela viveu aproximadamente.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92" y="3505850"/>
            <a:ext cx="7617848" cy="195033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105" y="3581844"/>
            <a:ext cx="4009909" cy="1798348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6924907" y="5865545"/>
            <a:ext cx="2074127" cy="37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Executando...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116241" y="5549849"/>
            <a:ext cx="550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Obs.:</a:t>
            </a:r>
            <a:r>
              <a:rPr lang="pt-BR" dirty="0" smtClean="0"/>
              <a:t> A mensagem fica numa linha da tela e a entrada de dados em outra, como podemos melhorar isso?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476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ta em Curva para a Esquerda 10"/>
          <p:cNvSpPr/>
          <p:nvPr/>
        </p:nvSpPr>
        <p:spPr>
          <a:xfrm>
            <a:off x="10617030" y="3383085"/>
            <a:ext cx="635619" cy="9367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679" y="1386321"/>
            <a:ext cx="10349085" cy="2283097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071679" y="3872618"/>
            <a:ext cx="43478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Obs.:</a:t>
            </a:r>
            <a:r>
              <a:rPr lang="pt-BR" dirty="0" smtClean="0"/>
              <a:t> Nota-se que nesse script foram feitas algumas manutenções:</a:t>
            </a:r>
          </a:p>
          <a:p>
            <a:pPr marL="342900" indent="-342900">
              <a:buAutoNum type="arabicPeriod"/>
            </a:pPr>
            <a:r>
              <a:rPr lang="pt-BR" dirty="0" smtClean="0"/>
              <a:t>O comando </a:t>
            </a:r>
            <a:r>
              <a:rPr lang="pt-BR" dirty="0" err="1" smtClean="0"/>
              <a:t>echo</a:t>
            </a:r>
            <a:r>
              <a:rPr lang="pt-BR" dirty="0" smtClean="0"/>
              <a:t> está com o parâmetro “-n” </a:t>
            </a:r>
          </a:p>
          <a:p>
            <a:pPr marL="342900" indent="-342900">
              <a:buAutoNum type="arabicPeriod"/>
            </a:pPr>
            <a:r>
              <a:rPr lang="pt-BR" dirty="0" smtClean="0"/>
              <a:t>Para escrever dois ou mais comandos numa linha de script devemos separa-los sempre por “;”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881" y="3851436"/>
            <a:ext cx="4975379" cy="1677577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0928433" y="4070196"/>
            <a:ext cx="136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executando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26554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1284</Words>
  <Application>Microsoft Office PowerPoint</Application>
  <PresentationFormat>Widescreen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Impact</vt:lpstr>
      <vt:lpstr>inherit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-</dc:creator>
  <cp:lastModifiedBy>-</cp:lastModifiedBy>
  <cp:revision>33</cp:revision>
  <dcterms:created xsi:type="dcterms:W3CDTF">2019-01-21T18:47:19Z</dcterms:created>
  <dcterms:modified xsi:type="dcterms:W3CDTF">2019-02-01T22:49:07Z</dcterms:modified>
</cp:coreProperties>
</file>